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74" r:id="rId2"/>
  </p:sldMasterIdLst>
  <p:notesMasterIdLst>
    <p:notesMasterId r:id="rId19"/>
  </p:notesMasterIdLst>
  <p:sldIdLst>
    <p:sldId id="283" r:id="rId3"/>
    <p:sldId id="532" r:id="rId4"/>
    <p:sldId id="281" r:id="rId5"/>
    <p:sldId id="267" r:id="rId6"/>
    <p:sldId id="534" r:id="rId7"/>
    <p:sldId id="272" r:id="rId8"/>
    <p:sldId id="273" r:id="rId9"/>
    <p:sldId id="274" r:id="rId10"/>
    <p:sldId id="275" r:id="rId11"/>
    <p:sldId id="533" r:id="rId12"/>
    <p:sldId id="277" r:id="rId13"/>
    <p:sldId id="278" r:id="rId14"/>
    <p:sldId id="279" r:id="rId15"/>
    <p:sldId id="271" r:id="rId16"/>
    <p:sldId id="269" r:id="rId17"/>
    <p:sldId id="46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008080"/>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17" autoAdjust="0"/>
    <p:restoredTop sz="93979" autoAdjust="0"/>
  </p:normalViewPr>
  <p:slideViewPr>
    <p:cSldViewPr snapToGrid="0">
      <p:cViewPr varScale="1">
        <p:scale>
          <a:sx n="61" d="100"/>
          <a:sy n="61" d="100"/>
        </p:scale>
        <p:origin x="1084" y="44"/>
      </p:cViewPr>
      <p:guideLst/>
    </p:cSldViewPr>
  </p:slideViewPr>
  <p:notesTextViewPr>
    <p:cViewPr>
      <p:scale>
        <a:sx n="155" d="100"/>
        <a:sy n="155"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15D5C6-7DEF-4018-BF27-14EF7FF3A724}" type="datetimeFigureOut">
              <a:rPr lang="en-US" smtClean="0"/>
              <a:t>10/20/2020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88F22B-7D57-4EF2-907A-2FC25C694330}" type="slidenum">
              <a:rPr lang="en-US" smtClean="0"/>
              <a:t>‹#›</a:t>
            </a:fld>
            <a:endParaRPr lang="en-US"/>
          </a:p>
        </p:txBody>
      </p:sp>
    </p:spTree>
    <p:extLst>
      <p:ext uri="{BB962C8B-B14F-4D97-AF65-F5344CB8AC3E}">
        <p14:creationId xmlns:p14="http://schemas.microsoft.com/office/powerpoint/2010/main" val="2934872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Introduction to ERDDAP, part of of an online course on oceanographic satellite data products, produced by NOAA’s CoastWatch Program. My name is Cara Wilson, and I’m the node manager of the West Coast Node of NOAA’s CoastWatch Program.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8DCC0E-7DBF-7C4A-B104-25FE08E3BB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3794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are visualizing the 1998 El Niño using the monthly </a:t>
            </a:r>
            <a:r>
              <a:rPr lang="en-US" dirty="0" err="1"/>
              <a:t>CoralTemp</a:t>
            </a:r>
            <a:r>
              <a:rPr lang="en-US" dirty="0"/>
              <a:t> SST dataset</a:t>
            </a:r>
            <a:r>
              <a:rPr lang="en-US" baseline="0" dirty="0"/>
              <a:t> to look at water temperature in the equatorial Pacific region in January 1997 and January 1998.</a:t>
            </a:r>
          </a:p>
          <a:p>
            <a:r>
              <a:rPr lang="en-US" baseline="0" dirty="0"/>
              <a:t>Notice the drastic difference in the temperature pattern.</a:t>
            </a:r>
            <a:endParaRPr lang="en-US" dirty="0"/>
          </a:p>
        </p:txBody>
      </p:sp>
      <p:sp>
        <p:nvSpPr>
          <p:cNvPr id="4" name="Slide Number Placeholder 3"/>
          <p:cNvSpPr>
            <a:spLocks noGrp="1"/>
          </p:cNvSpPr>
          <p:nvPr>
            <p:ph type="sldNum" sz="quarter" idx="10"/>
          </p:nvPr>
        </p:nvSpPr>
        <p:spPr/>
        <p:txBody>
          <a:bodyPr/>
          <a:lstStyle/>
          <a:p>
            <a:fld id="{8088F22B-7D57-4EF2-907A-2FC25C694330}" type="slidenum">
              <a:rPr lang="en-US" smtClean="0"/>
              <a:t>10</a:t>
            </a:fld>
            <a:endParaRPr lang="en-US"/>
          </a:p>
        </p:txBody>
      </p:sp>
    </p:spTree>
    <p:extLst>
      <p:ext uri="{BB962C8B-B14F-4D97-AF65-F5344CB8AC3E}">
        <p14:creationId xmlns:p14="http://schemas.microsoft.com/office/powerpoint/2010/main" val="399060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common way</a:t>
            </a:r>
            <a:r>
              <a:rPr lang="en-US" baseline="0" dirty="0"/>
              <a:t> to compare years across regions is to use </a:t>
            </a:r>
            <a:r>
              <a:rPr lang="en-US" baseline="0" dirty="0" err="1"/>
              <a:t>Hovmöller</a:t>
            </a:r>
            <a:r>
              <a:rPr lang="en-US" baseline="0" dirty="0"/>
              <a:t> plots, where one axis is time, and the other is either latitude or longitude. In this case, we set latitude at 0º, and set longitude to a range of values across the Pacific, the same as in the previous graphs. The Y-axis is time, from Jan. 1995 to December 2000. You can clearly see that 1997-1998 was an exceptional year with much higher temperatures than usual due to El Niño.</a:t>
            </a:r>
            <a:endParaRPr lang="en-US" dirty="0"/>
          </a:p>
        </p:txBody>
      </p:sp>
      <p:sp>
        <p:nvSpPr>
          <p:cNvPr id="4" name="Slide Number Placeholder 3"/>
          <p:cNvSpPr>
            <a:spLocks noGrp="1"/>
          </p:cNvSpPr>
          <p:nvPr>
            <p:ph type="sldNum" sz="quarter" idx="10"/>
          </p:nvPr>
        </p:nvSpPr>
        <p:spPr/>
        <p:txBody>
          <a:bodyPr/>
          <a:lstStyle/>
          <a:p>
            <a:fld id="{8088F22B-7D57-4EF2-907A-2FC25C694330}" type="slidenum">
              <a:rPr lang="en-US" smtClean="0"/>
              <a:t>11</a:t>
            </a:fld>
            <a:endParaRPr lang="en-US"/>
          </a:p>
        </p:txBody>
      </p:sp>
    </p:spTree>
    <p:extLst>
      <p:ext uri="{BB962C8B-B14F-4D97-AF65-F5344CB8AC3E}">
        <p14:creationId xmlns:p14="http://schemas.microsoft.com/office/powerpoint/2010/main" val="2779480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also visualize the same phenomenon using time-series by changing the graph type</a:t>
            </a:r>
            <a:r>
              <a:rPr lang="en-US" baseline="0"/>
              <a:t> to “</a:t>
            </a:r>
            <a:r>
              <a:rPr lang="en-US" baseline="0" err="1"/>
              <a:t>linesAndMarkers</a:t>
            </a:r>
            <a:r>
              <a:rPr lang="en-US" baseline="0"/>
              <a:t>”. You can then look at SST over a time period for a specific location. In this example we set the latitude to 0º and the longitude to 220ºE and are looking at SST at that location from January 1995 to December 2000. You can again observe that SST was much higher than normal in the winter 1997-1998.</a:t>
            </a:r>
          </a:p>
          <a:p>
            <a:r>
              <a:rPr lang="en-US" baseline="0"/>
              <a:t>You can also download the time-series data by setting the file type to .csv and clicking on the Download button.</a:t>
            </a:r>
            <a:endParaRPr lang="en-US"/>
          </a:p>
        </p:txBody>
      </p:sp>
      <p:sp>
        <p:nvSpPr>
          <p:cNvPr id="4" name="Slide Number Placeholder 3"/>
          <p:cNvSpPr>
            <a:spLocks noGrp="1"/>
          </p:cNvSpPr>
          <p:nvPr>
            <p:ph type="sldNum" sz="quarter" idx="10"/>
          </p:nvPr>
        </p:nvSpPr>
        <p:spPr/>
        <p:txBody>
          <a:bodyPr/>
          <a:lstStyle/>
          <a:p>
            <a:fld id="{8088F22B-7D57-4EF2-907A-2FC25C694330}" type="slidenum">
              <a:rPr lang="en-US" smtClean="0"/>
              <a:t>12</a:t>
            </a:fld>
            <a:endParaRPr lang="en-US"/>
          </a:p>
        </p:txBody>
      </p:sp>
    </p:spTree>
    <p:extLst>
      <p:ext uri="{BB962C8B-B14F-4D97-AF65-F5344CB8AC3E}">
        <p14:creationId xmlns:p14="http://schemas.microsoft.com/office/powerpoint/2010/main" val="1163093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changing the extension of the URL to html, or clicking</a:t>
            </a:r>
            <a:r>
              <a:rPr lang="en-US" baseline="0" dirty="0"/>
              <a:t> the Data Access Form link under the Dataset Title, you can easily download data for a range of dates, latitudes, longitudes, in your preferred format, here set to </a:t>
            </a:r>
            <a:r>
              <a:rPr lang="en-US" baseline="0" dirty="0" err="1"/>
              <a:t>NetCDF</a:t>
            </a:r>
            <a:r>
              <a:rPr lang="en-US" baseline="0" dirty="0"/>
              <a:t>. This will download the file on your computer, and you can then work with it using your preferred software.</a:t>
            </a:r>
            <a:endParaRPr lang="en-US" dirty="0"/>
          </a:p>
        </p:txBody>
      </p:sp>
      <p:sp>
        <p:nvSpPr>
          <p:cNvPr id="4" name="Slide Number Placeholder 3"/>
          <p:cNvSpPr>
            <a:spLocks noGrp="1"/>
          </p:cNvSpPr>
          <p:nvPr>
            <p:ph type="sldNum" sz="quarter" idx="10"/>
          </p:nvPr>
        </p:nvSpPr>
        <p:spPr/>
        <p:txBody>
          <a:bodyPr/>
          <a:lstStyle/>
          <a:p>
            <a:fld id="{8088F22B-7D57-4EF2-907A-2FC25C694330}" type="slidenum">
              <a:rPr lang="en-US" smtClean="0"/>
              <a:t>13</a:t>
            </a:fld>
            <a:endParaRPr lang="en-US"/>
          </a:p>
        </p:txBody>
      </p:sp>
    </p:spTree>
    <p:extLst>
      <p:ext uri="{BB962C8B-B14F-4D97-AF65-F5344CB8AC3E}">
        <p14:creationId xmlns:p14="http://schemas.microsoft.com/office/powerpoint/2010/main" val="3514187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1FBBEBA7-1CB9-6843-AF85-374487364F87}" type="slidenum">
              <a:rPr lang="en-US" altLang="x-none" sz="1200"/>
              <a:pPr/>
              <a:t>14</a:t>
            </a:fld>
            <a:endParaRPr lang="en-US" altLang="x-none" sz="1200"/>
          </a:p>
        </p:txBody>
      </p:sp>
      <p:sp>
        <p:nvSpPr>
          <p:cNvPr id="665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r"/>
            <a:fld id="{1FF96BEB-922E-2842-831C-939A1D7C44F4}" type="slidenum">
              <a:rPr lang="en-US" altLang="x-none" sz="1200"/>
              <a:pPr algn="r"/>
              <a:t>14</a:t>
            </a:fld>
            <a:endParaRPr lang="en-US" altLang="x-none" sz="1200"/>
          </a:p>
        </p:txBody>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x-none" noProof="0"/>
              <a:t>This was a very brief overview of the capabilities</a:t>
            </a:r>
            <a:r>
              <a:rPr lang="en-US" altLang="x-none" baseline="0" noProof="0"/>
              <a:t> of ERDDAP and its interface. This tutorial is available on the CoastWatch gitbook page, as well as other tutorials that will show you how to work with ERDDAP data directly from within R or Python.</a:t>
            </a:r>
            <a:endParaRPr lang="en-US" altLang="x-none" noProof="0"/>
          </a:p>
        </p:txBody>
      </p:sp>
    </p:spTree>
    <p:extLst>
      <p:ext uri="{BB962C8B-B14F-4D97-AF65-F5344CB8AC3E}">
        <p14:creationId xmlns:p14="http://schemas.microsoft.com/office/powerpoint/2010/main" val="1833566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1FBBEBA7-1CB9-6843-AF85-374487364F87}" type="slidenum">
              <a:rPr lang="en-US" altLang="x-none" sz="1200"/>
              <a:pPr/>
              <a:t>15</a:t>
            </a:fld>
            <a:endParaRPr lang="en-US" altLang="x-none" sz="1200"/>
          </a:p>
        </p:txBody>
      </p:sp>
      <p:sp>
        <p:nvSpPr>
          <p:cNvPr id="665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r"/>
            <a:fld id="{1FF96BEB-922E-2842-831C-939A1D7C44F4}" type="slidenum">
              <a:rPr lang="en-US" altLang="x-none" sz="1200"/>
              <a:pPr algn="r"/>
              <a:t>15</a:t>
            </a:fld>
            <a:endParaRPr lang="en-US" altLang="x-none" sz="1200"/>
          </a:p>
        </p:txBody>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aseline="0" dirty="0"/>
              <a:t>Many institutions across the world have now installed </a:t>
            </a:r>
            <a:r>
              <a:rPr lang="en-US" baseline="0" dirty="0" err="1"/>
              <a:t>ERDDAP</a:t>
            </a:r>
            <a:r>
              <a:rPr lang="en-US" baseline="0" dirty="0"/>
              <a:t> and use it to distribute their data. If you are unsure of where the data you want is available from, there is even a search engine, </a:t>
            </a:r>
            <a:r>
              <a:rPr lang="en-US" baseline="0" dirty="0" err="1"/>
              <a:t>erddap.com</a:t>
            </a:r>
            <a:r>
              <a:rPr lang="en-US" baseline="0" dirty="0"/>
              <a:t>, that allows you to browse a number of available </a:t>
            </a:r>
            <a:r>
              <a:rPr lang="en-US" baseline="0" dirty="0" err="1"/>
              <a:t>ERDDAP</a:t>
            </a:r>
            <a:r>
              <a:rPr lang="en-US" baseline="0" dirty="0"/>
              <a:t> servers to locate your specific dataset of interest.</a:t>
            </a:r>
            <a:endParaRPr lang="x-none" altLang="x-none"/>
          </a:p>
        </p:txBody>
      </p:sp>
    </p:spTree>
    <p:extLst>
      <p:ext uri="{BB962C8B-B14F-4D97-AF65-F5344CB8AC3E}">
        <p14:creationId xmlns:p14="http://schemas.microsoft.com/office/powerpoint/2010/main" val="2910302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kern="1200" dirty="0">
                <a:solidFill>
                  <a:schemeClr val="tx1"/>
                </a:solidFill>
                <a:effectLst/>
                <a:latin typeface="+mn-lt"/>
                <a:ea typeface="+mn-ea"/>
                <a:cs typeface="+mn-cs"/>
              </a:rPr>
              <a:t>This concludes the Introduction to ERDDAP.  This is one of several presentations put together as part of the </a:t>
            </a:r>
            <a:r>
              <a:rPr lang="en-US" sz="2000" kern="1200" dirty="0" err="1">
                <a:solidFill>
                  <a:schemeClr val="tx1"/>
                </a:solidFill>
                <a:effectLst/>
                <a:latin typeface="+mn-lt"/>
                <a:ea typeface="+mn-ea"/>
                <a:cs typeface="+mn-cs"/>
              </a:rPr>
              <a:t>CoastWatch</a:t>
            </a:r>
            <a:r>
              <a:rPr lang="en-US" sz="2000" kern="1200" dirty="0">
                <a:solidFill>
                  <a:schemeClr val="tx1"/>
                </a:solidFill>
                <a:effectLst/>
                <a:latin typeface="+mn-lt"/>
                <a:ea typeface="+mn-ea"/>
                <a:cs typeface="+mn-cs"/>
              </a:rPr>
              <a:t> Ocean Satellite Course</a:t>
            </a:r>
            <a:r>
              <a:rPr lang="en-US" dirty="0"/>
              <a:t>. </a:t>
            </a:r>
          </a:p>
        </p:txBody>
      </p:sp>
      <p:sp>
        <p:nvSpPr>
          <p:cNvPr id="4" name="Slide Number Placeholder 3"/>
          <p:cNvSpPr>
            <a:spLocks noGrp="1"/>
          </p:cNvSpPr>
          <p:nvPr>
            <p:ph type="sldNum" sz="quarter" idx="5"/>
          </p:nvPr>
        </p:nvSpPr>
        <p:spPr/>
        <p:txBody>
          <a:bodyPr/>
          <a:lstStyle/>
          <a:p>
            <a:fld id="{BB8DCC0E-7DBF-7C4A-B104-25FE08E3BB8F}" type="slidenum">
              <a:rPr lang="en-US" smtClean="0"/>
              <a:pPr/>
              <a:t>16</a:t>
            </a:fld>
            <a:endParaRPr lang="en-US" dirty="0"/>
          </a:p>
        </p:txBody>
      </p:sp>
    </p:spTree>
    <p:extLst>
      <p:ext uri="{BB962C8B-B14F-4D97-AF65-F5344CB8AC3E}">
        <p14:creationId xmlns:p14="http://schemas.microsoft.com/office/powerpoint/2010/main" val="1015729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ERDDAP is designed to make data access easier.  There are a lot of different data sources out there, which gives rise to  a plethora of different file formats and different methods for accessing and downloading data.</a:t>
            </a:r>
            <a:r>
              <a:rPr lang="en-US" baseline="0" dirty="0"/>
              <a:t> Each institution that distributes data tends to favor a specific service and procedure, so if you need data from several sources, it can be a real headache to familiarize yourself will all of them, and then to figure out how to convert the data into a format you can use. ERDDAP works as a middleman, pulling data from a variety of different sources, and then distributing data in a wide variety of formats, as both data and graphs.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now don’t have to learn how to use new protocols and formats, all</a:t>
            </a:r>
            <a:r>
              <a:rPr lang="en-US" baseline="0" dirty="0"/>
              <a:t> you have to do is go to an ERDDAP webpage, select data you are interested in, and download it in your preferred format. ERDDAP is a RESTful service, which means that the entire data request is defined by a URL, which allows you to interact with ERDDAP from within your preferred software without having to go to the website. This is especially useful if you need to routinely download data and don’t want to make many different requests manually.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088F22B-7D57-4EF2-907A-2FC25C694330}" type="slidenum">
              <a:rPr lang="en-US" smtClean="0"/>
              <a:t>2</a:t>
            </a:fld>
            <a:endParaRPr lang="en-US"/>
          </a:p>
        </p:txBody>
      </p:sp>
    </p:spTree>
    <p:extLst>
      <p:ext uri="{BB962C8B-B14F-4D97-AF65-F5344CB8AC3E}">
        <p14:creationId xmlns:p14="http://schemas.microsoft.com/office/powerpoint/2010/main" val="475714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what</a:t>
            </a:r>
            <a:r>
              <a:rPr lang="en-US" baseline="0" dirty="0"/>
              <a:t> a typical </a:t>
            </a:r>
            <a:r>
              <a:rPr lang="en-US" baseline="0" dirty="0" err="1"/>
              <a:t>ERDDAP</a:t>
            </a:r>
            <a:r>
              <a:rPr lang="en-US" baseline="0" dirty="0"/>
              <a:t> webpage looks like. Basically just a list of dataset names, with options to make a graph or to download data, by clicking on the data or graph links to the left of the dataset name.  One can also see all the metadata associated with a dataset by clicking on the M to the right of the dataset title. We realize that this interface is not very exciting, and doesn’t exactly draw new users in.  However once people understand the capabilities of ERDDAP they generally get pretty hooked on it.  </a:t>
            </a:r>
            <a:endParaRPr lang="en-US" dirty="0"/>
          </a:p>
        </p:txBody>
      </p:sp>
      <p:sp>
        <p:nvSpPr>
          <p:cNvPr id="4" name="Slide Number Placeholder 3"/>
          <p:cNvSpPr>
            <a:spLocks noGrp="1"/>
          </p:cNvSpPr>
          <p:nvPr>
            <p:ph type="sldNum" sz="quarter" idx="10"/>
          </p:nvPr>
        </p:nvSpPr>
        <p:spPr/>
        <p:txBody>
          <a:bodyPr/>
          <a:lstStyle/>
          <a:p>
            <a:fld id="{8088F22B-7D57-4EF2-907A-2FC25C694330}" type="slidenum">
              <a:rPr lang="en-US" smtClean="0"/>
              <a:t>3</a:t>
            </a:fld>
            <a:endParaRPr lang="en-US"/>
          </a:p>
        </p:txBody>
      </p:sp>
    </p:spTree>
    <p:extLst>
      <p:ext uri="{BB962C8B-B14F-4D97-AF65-F5344CB8AC3E}">
        <p14:creationId xmlns:p14="http://schemas.microsoft.com/office/powerpoint/2010/main" val="3093842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1FBBEBA7-1CB9-6843-AF85-374487364F87}" type="slidenum">
              <a:rPr lang="en-US" altLang="x-none" sz="1200"/>
              <a:pPr/>
              <a:t>4</a:t>
            </a:fld>
            <a:endParaRPr lang="en-US" altLang="x-none" sz="1200"/>
          </a:p>
        </p:txBody>
      </p:sp>
      <p:sp>
        <p:nvSpPr>
          <p:cNvPr id="665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r"/>
            <a:fld id="{1FF96BEB-922E-2842-831C-939A1D7C44F4}" type="slidenum">
              <a:rPr lang="en-US" altLang="x-none" sz="1200"/>
              <a:pPr algn="r"/>
              <a:t>4</a:t>
            </a:fld>
            <a:endParaRPr lang="en-US" altLang="x-none" sz="1200"/>
          </a:p>
        </p:txBody>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x-none" noProof="0" dirty="0"/>
              <a:t>The power</a:t>
            </a:r>
            <a:r>
              <a:rPr lang="en-US" altLang="x-none" baseline="0" noProof="0" dirty="0"/>
              <a:t> of ERDDAP lies in its URL. Each data request is entirely described by the request URL, and is easy to customize to change or automate the request. There are several parts to the URL. First is the base URL, shown here in blue text, which is basically the address for the specific ERDDAP server you are downloading data from. Next, here in purple text, is the dataset ID of the selected dataset. The file type is shown in red, and allows you to visualize or download the data in many different formats. In green is the name of the variable within that dataset that you are interested in. Finally you can customize the time period and the geographical region for which you want data, shown here as the brown and aqua text.  Being able to subset is useful if you only want to analyze data for a small region without downloading the global data.  If the date is changed to the word last, entered in parenthesis, then the most recent data or image will be returned, which is a useful feature for displaying current satellite images on a webpage.    </a:t>
            </a:r>
          </a:p>
          <a:p>
            <a:pPr eaLnBrk="1" hangingPunct="1"/>
            <a:endParaRPr lang="en-US" altLang="x-none" baseline="0" noProof="0" dirty="0"/>
          </a:p>
          <a:p>
            <a:pPr eaLnBrk="1" hangingPunct="1"/>
            <a:r>
              <a:rPr lang="en-US" altLang="x-none" baseline="0" noProof="0" dirty="0"/>
              <a:t>So putting it all together, what will the URL shown here produce?  Given that the variable name is </a:t>
            </a:r>
            <a:r>
              <a:rPr lang="en-US" altLang="x-none" baseline="0" noProof="0" dirty="0" err="1"/>
              <a:t>chl</a:t>
            </a:r>
            <a:r>
              <a:rPr lang="en-US" altLang="x-none" baseline="0" noProof="0" dirty="0"/>
              <a:t>, we can assume it will get us chlorophyll data, the file type is a </a:t>
            </a:r>
            <a:r>
              <a:rPr lang="en-US" altLang="x-none" baseline="0" noProof="0" dirty="0" err="1"/>
              <a:t>png</a:t>
            </a:r>
            <a:r>
              <a:rPr lang="en-US" altLang="x-none" baseline="0" noProof="0" dirty="0"/>
              <a:t>, so it will create an image, and from the latitude and longitude ranges selected it should be for an area around Hawaii.  You can copy the </a:t>
            </a:r>
            <a:r>
              <a:rPr lang="en-US" altLang="x-none" baseline="0" noProof="0" dirty="0" err="1"/>
              <a:t>url</a:t>
            </a:r>
            <a:r>
              <a:rPr lang="en-US" altLang="x-none" baseline="0" noProof="0" dirty="0"/>
              <a:t> into a browser to see, but I’ll show it to you on the next slide. </a:t>
            </a:r>
            <a:endParaRPr lang="en-US" altLang="x-none" noProof="0" dirty="0"/>
          </a:p>
        </p:txBody>
      </p:sp>
    </p:spTree>
    <p:extLst>
      <p:ext uri="{BB962C8B-B14F-4D97-AF65-F5344CB8AC3E}">
        <p14:creationId xmlns:p14="http://schemas.microsoft.com/office/powerpoint/2010/main" val="3207434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1FBBEBA7-1CB9-6843-AF85-374487364F87}" type="slidenum">
              <a:rPr lang="en-US" altLang="x-none" sz="1200"/>
              <a:pPr/>
              <a:t>5</a:t>
            </a:fld>
            <a:endParaRPr lang="en-US" altLang="x-none" sz="1200"/>
          </a:p>
        </p:txBody>
      </p:sp>
      <p:sp>
        <p:nvSpPr>
          <p:cNvPr id="665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r"/>
            <a:fld id="{1FF96BEB-922E-2842-831C-939A1D7C44F4}" type="slidenum">
              <a:rPr lang="en-US" altLang="x-none" sz="1200"/>
              <a:pPr algn="r"/>
              <a:t>5</a:t>
            </a:fld>
            <a:endParaRPr lang="en-US" altLang="x-none" sz="1200"/>
          </a:p>
        </p:txBody>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x-none" noProof="0" dirty="0"/>
              <a:t>Well as I surmised, that is a map of </a:t>
            </a:r>
            <a:r>
              <a:rPr lang="en-US" altLang="x-none" noProof="0" dirty="0" err="1"/>
              <a:t>chl</a:t>
            </a:r>
            <a:r>
              <a:rPr lang="en-US" altLang="x-none" noProof="0" dirty="0"/>
              <a:t> around Hawaii. But wow, that’s pretty garish looking! There is a little hint of a phytoplankton bloom east of the Big Island.  However, it would be easier to see by modifying the graph, which is also possible with ERDDAP.  So next we will look at a few examples of how to do that.  </a:t>
            </a:r>
          </a:p>
        </p:txBody>
      </p:sp>
    </p:spTree>
    <p:extLst>
      <p:ext uri="{BB962C8B-B14F-4D97-AF65-F5344CB8AC3E}">
        <p14:creationId xmlns:p14="http://schemas.microsoft.com/office/powerpoint/2010/main" val="2539722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1FBBEBA7-1CB9-6843-AF85-374487364F87}" type="slidenum">
              <a:rPr lang="en-US" altLang="x-none" sz="1200"/>
              <a:pPr/>
              <a:t>6</a:t>
            </a:fld>
            <a:endParaRPr lang="en-US" altLang="x-none" sz="1200"/>
          </a:p>
        </p:txBody>
      </p:sp>
      <p:sp>
        <p:nvSpPr>
          <p:cNvPr id="665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r"/>
            <a:fld id="{1FF96BEB-922E-2842-831C-939A1D7C44F4}" type="slidenum">
              <a:rPr lang="en-US" altLang="x-none" sz="1200"/>
              <a:pPr algn="r"/>
              <a:t>6</a:t>
            </a:fld>
            <a:endParaRPr lang="en-US" altLang="x-none" sz="1200"/>
          </a:p>
        </p:txBody>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x-none" noProof="0" dirty="0"/>
              <a:t>We will look at some examples of the visualization capabilities of the ERDDAP webpage using three events – that bloom I just mentioned off of Hawaii, Hurricane Katrina and the 1998 El Nino. </a:t>
            </a:r>
          </a:p>
          <a:p>
            <a:pPr eaLnBrk="1" hangingPunct="1"/>
            <a:endParaRPr lang="en-US" altLang="x-none" noProof="0" dirty="0"/>
          </a:p>
          <a:p>
            <a:pPr eaLnBrk="1" hangingPunct="1"/>
            <a:r>
              <a:rPr lang="en-US" altLang="x-none" noProof="0" dirty="0"/>
              <a:t>First we are going to take a closer look at that phytoplankton bloom in 2018, which was slightly evident in that image shown on the previous slide. </a:t>
            </a:r>
          </a:p>
        </p:txBody>
      </p:sp>
    </p:spTree>
    <p:extLst>
      <p:ext uri="{BB962C8B-B14F-4D97-AF65-F5344CB8AC3E}">
        <p14:creationId xmlns:p14="http://schemas.microsoft.com/office/powerpoint/2010/main" val="163073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Changing the “.</a:t>
            </a:r>
            <a:r>
              <a:rPr lang="en-US" dirty="0" err="1"/>
              <a:t>png</a:t>
            </a:r>
            <a:r>
              <a:rPr lang="en-US" dirty="0"/>
              <a:t>” in the URL shown earlier to “.graph” brings up a page where parameters of the graph can be modified.   I’ve changed the scale from logarithmic, which is the default for chlorophyll data, to linear, and reduced the color bar maximum from 30 to 0.15 and now that feature is much more obvious. </a:t>
            </a:r>
            <a:r>
              <a:rPr lang="en-US" baseline="0" dirty="0"/>
              <a:t>By copying the URL in your browser, you can now share this page, and all the parameters you have set will be preserved. I’ve copied the </a:t>
            </a:r>
            <a:r>
              <a:rPr lang="en-US" baseline="0" dirty="0" err="1"/>
              <a:t>url</a:t>
            </a:r>
            <a:r>
              <a:rPr lang="en-US" baseline="0" dirty="0"/>
              <a:t> here at the bottom of the page which shows additional information has now been added about the graphing parameters. </a:t>
            </a:r>
            <a:endParaRPr lang="en-US" dirty="0"/>
          </a:p>
        </p:txBody>
      </p:sp>
      <p:sp>
        <p:nvSpPr>
          <p:cNvPr id="4" name="Slide Number Placeholder 3"/>
          <p:cNvSpPr>
            <a:spLocks noGrp="1"/>
          </p:cNvSpPr>
          <p:nvPr>
            <p:ph type="sldNum" sz="quarter" idx="10"/>
          </p:nvPr>
        </p:nvSpPr>
        <p:spPr/>
        <p:txBody>
          <a:bodyPr/>
          <a:lstStyle/>
          <a:p>
            <a:fld id="{8088F22B-7D57-4EF2-907A-2FC25C694330}" type="slidenum">
              <a:rPr lang="en-US" smtClean="0"/>
              <a:t>7</a:t>
            </a:fld>
            <a:endParaRPr lang="en-US"/>
          </a:p>
        </p:txBody>
      </p:sp>
    </p:spTree>
    <p:extLst>
      <p:ext uri="{BB962C8B-B14F-4D97-AF65-F5344CB8AC3E}">
        <p14:creationId xmlns:p14="http://schemas.microsoft.com/office/powerpoint/2010/main" val="2587243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a:t>
            </a:r>
            <a:r>
              <a:rPr lang="en-US" baseline="0" dirty="0"/>
              <a:t>l</a:t>
            </a:r>
            <a:r>
              <a:rPr lang="en-US" dirty="0"/>
              <a:t>et’s take a look at Hurricane Katrina using </a:t>
            </a:r>
            <a:r>
              <a:rPr lang="en-US" dirty="0" err="1"/>
              <a:t>QuikSCAT</a:t>
            </a:r>
            <a:r>
              <a:rPr lang="en-US" baseline="0" dirty="0"/>
              <a:t> ocean winds data.</a:t>
            </a:r>
          </a:p>
          <a:p>
            <a:r>
              <a:rPr lang="en-US" baseline="0" dirty="0"/>
              <a:t>Using the URL from this slide, you can plot the wind speed on Aug. 26, 2005, and observe the strength of the winds on that day.</a:t>
            </a:r>
            <a:endParaRPr lang="en-US" dirty="0"/>
          </a:p>
        </p:txBody>
      </p:sp>
      <p:sp>
        <p:nvSpPr>
          <p:cNvPr id="4" name="Slide Number Placeholder 3"/>
          <p:cNvSpPr>
            <a:spLocks noGrp="1"/>
          </p:cNvSpPr>
          <p:nvPr>
            <p:ph type="sldNum" sz="quarter" idx="10"/>
          </p:nvPr>
        </p:nvSpPr>
        <p:spPr/>
        <p:txBody>
          <a:bodyPr/>
          <a:lstStyle/>
          <a:p>
            <a:fld id="{8088F22B-7D57-4EF2-907A-2FC25C694330}" type="slidenum">
              <a:rPr lang="en-US" smtClean="0"/>
              <a:t>8</a:t>
            </a:fld>
            <a:endParaRPr lang="en-US"/>
          </a:p>
        </p:txBody>
      </p:sp>
    </p:spTree>
    <p:extLst>
      <p:ext uri="{BB962C8B-B14F-4D97-AF65-F5344CB8AC3E}">
        <p14:creationId xmlns:p14="http://schemas.microsoft.com/office/powerpoint/2010/main" val="1507592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also visualize</a:t>
            </a:r>
            <a:r>
              <a:rPr lang="en-US" baseline="0"/>
              <a:t> the wind direction by changing the Graph Type and selecting vectors instead of surface. Then setting the variables for vector x and y to be the </a:t>
            </a:r>
            <a:r>
              <a:rPr lang="en-US" baseline="0" err="1"/>
              <a:t>ux</a:t>
            </a:r>
            <a:r>
              <a:rPr lang="en-US" baseline="0"/>
              <a:t> and </a:t>
            </a:r>
            <a:r>
              <a:rPr lang="en-US" baseline="0" err="1"/>
              <a:t>uy</a:t>
            </a:r>
            <a:r>
              <a:rPr lang="en-US" baseline="0"/>
              <a:t> variables, which are the zonal and meridional wind speeds.</a:t>
            </a:r>
            <a:endParaRPr lang="en-US"/>
          </a:p>
        </p:txBody>
      </p:sp>
      <p:sp>
        <p:nvSpPr>
          <p:cNvPr id="4" name="Slide Number Placeholder 3"/>
          <p:cNvSpPr>
            <a:spLocks noGrp="1"/>
          </p:cNvSpPr>
          <p:nvPr>
            <p:ph type="sldNum" sz="quarter" idx="10"/>
          </p:nvPr>
        </p:nvSpPr>
        <p:spPr/>
        <p:txBody>
          <a:bodyPr/>
          <a:lstStyle/>
          <a:p>
            <a:fld id="{8088F22B-7D57-4EF2-907A-2FC25C694330}" type="slidenum">
              <a:rPr lang="en-US" smtClean="0"/>
              <a:t>9</a:t>
            </a:fld>
            <a:endParaRPr lang="en-US"/>
          </a:p>
        </p:txBody>
      </p:sp>
    </p:spTree>
    <p:extLst>
      <p:ext uri="{BB962C8B-B14F-4D97-AF65-F5344CB8AC3E}">
        <p14:creationId xmlns:p14="http://schemas.microsoft.com/office/powerpoint/2010/main" val="3134579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BF16-CB2D-0948-A94B-E8BCCF0DB9D1}"/>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11932CA-76FF-2A48-8A85-97E2AEF69508}"/>
              </a:ext>
            </a:extLst>
          </p:cNvPr>
          <p:cNvSpPr>
            <a:spLocks noGrp="1"/>
          </p:cNvSpPr>
          <p:nvPr>
            <p:ph idx="1"/>
          </p:nvPr>
        </p:nvSpPr>
        <p:spPr/>
        <p:txBody>
          <a:bodyPr/>
          <a:lstStyle>
            <a:lvl1pPr>
              <a:defRPr>
                <a:solidFill>
                  <a:schemeClr val="tx1">
                    <a:lumMod val="85000"/>
                    <a:lumOff val="15000"/>
                  </a:schemeClr>
                </a:solidFill>
                <a:latin typeface="Helvetica" pitchFamily="2" charset="0"/>
              </a:defRPr>
            </a:lvl1pPr>
            <a:lvl2pPr>
              <a:defRPr>
                <a:solidFill>
                  <a:schemeClr val="tx1">
                    <a:lumMod val="85000"/>
                    <a:lumOff val="15000"/>
                  </a:schemeClr>
                </a:solidFill>
                <a:latin typeface="Helvetica" pitchFamily="2" charset="0"/>
              </a:defRPr>
            </a:lvl2pPr>
            <a:lvl3pPr>
              <a:defRPr>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DF2E45C-7A44-3B4B-872C-D91EF6F8E0B2}"/>
              </a:ext>
            </a:extLst>
          </p:cNvPr>
          <p:cNvSpPr>
            <a:spLocks noGrp="1"/>
          </p:cNvSpPr>
          <p:nvPr>
            <p:ph type="sldNum" sz="quarter" idx="12"/>
          </p:nvPr>
        </p:nvSpPr>
        <p:spPr>
          <a:xfrm>
            <a:off x="11214980"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9" name="Footer Placeholder 4">
            <a:extLst>
              <a:ext uri="{FF2B5EF4-FFF2-40B4-BE49-F238E27FC236}">
                <a16:creationId xmlns:a16="http://schemas.microsoft.com/office/drawing/2014/main" id="{3DCD4849-407B-2446-AF2C-4A2D9447CB16}"/>
              </a:ext>
            </a:extLst>
          </p:cNvPr>
          <p:cNvSpPr>
            <a:spLocks noGrp="1"/>
          </p:cNvSpPr>
          <p:nvPr>
            <p:ph type="ftr" sz="quarter" idx="3"/>
          </p:nvPr>
        </p:nvSpPr>
        <p:spPr>
          <a:xfrm>
            <a:off x="1200193"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smtClean="0"/>
              <a:t>NOAA CoastWatch Satellite Course                                      http://coastwatch.noaa.gov</a:t>
            </a:r>
            <a:endParaRPr lang="en-US"/>
          </a:p>
        </p:txBody>
      </p:sp>
    </p:spTree>
    <p:extLst>
      <p:ext uri="{BB962C8B-B14F-4D97-AF65-F5344CB8AC3E}">
        <p14:creationId xmlns:p14="http://schemas.microsoft.com/office/powerpoint/2010/main" val="1736589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F8A9E-8BB8-524A-9092-3A4A9D031861}"/>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838FF96F-37A4-B94E-BD39-42354518B18D}"/>
              </a:ext>
            </a:extLst>
          </p:cNvPr>
          <p:cNvSpPr>
            <a:spLocks noGrp="1"/>
          </p:cNvSpPr>
          <p:nvPr>
            <p:ph type="sldNum" sz="quarter" idx="10"/>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5" name="Footer Placeholder 4">
            <a:extLst>
              <a:ext uri="{FF2B5EF4-FFF2-40B4-BE49-F238E27FC236}">
                <a16:creationId xmlns:a16="http://schemas.microsoft.com/office/drawing/2014/main" id="{AD13283C-7161-C84E-9BE0-35BFEEBC0A2A}"/>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smtClean="0"/>
              <a:t>NOAA CoastWatch Satellite Course                                      http://coastwatch.noaa.gov</a:t>
            </a:r>
            <a:endParaRPr lang="en-US"/>
          </a:p>
        </p:txBody>
      </p:sp>
    </p:spTree>
    <p:extLst>
      <p:ext uri="{BB962C8B-B14F-4D97-AF65-F5344CB8AC3E}">
        <p14:creationId xmlns:p14="http://schemas.microsoft.com/office/powerpoint/2010/main" val="347755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No photo">
    <p:spTree>
      <p:nvGrpSpPr>
        <p:cNvPr id="1" name=""/>
        <p:cNvGrpSpPr/>
        <p:nvPr/>
      </p:nvGrpSpPr>
      <p:grpSpPr>
        <a:xfrm>
          <a:off x="0" y="0"/>
          <a:ext cx="0" cy="0"/>
          <a:chOff x="0" y="0"/>
          <a:chExt cx="0" cy="0"/>
        </a:xfrm>
      </p:grpSpPr>
      <p:sp>
        <p:nvSpPr>
          <p:cNvPr id="2" name="Title 1"/>
          <p:cNvSpPr>
            <a:spLocks noGrp="1"/>
          </p:cNvSpPr>
          <p:nvPr>
            <p:ph type="title"/>
          </p:nvPr>
        </p:nvSpPr>
        <p:spPr>
          <a:xfrm>
            <a:off x="3168251" y="1327929"/>
            <a:ext cx="7313491" cy="788734"/>
          </a:xfrm>
          <a:prstGeom prst="rect">
            <a:avLst/>
          </a:prstGeom>
        </p:spPr>
        <p:txBody>
          <a:bodyPr/>
          <a:lstStyle>
            <a:lvl1pPr algn="l">
              <a:defRPr sz="3200" b="1">
                <a:solidFill>
                  <a:srgbClr val="1F4E79"/>
                </a:solidFill>
                <a:latin typeface="+mj-lt"/>
              </a:defRPr>
            </a:lvl1pPr>
          </a:lstStyle>
          <a:p>
            <a:r>
              <a:rPr lang="en-US" dirty="0"/>
              <a:t>Click to edit Master title style</a:t>
            </a:r>
          </a:p>
        </p:txBody>
      </p:sp>
      <p:sp>
        <p:nvSpPr>
          <p:cNvPr id="4" name="Text Placeholder 3"/>
          <p:cNvSpPr>
            <a:spLocks noGrp="1"/>
          </p:cNvSpPr>
          <p:nvPr>
            <p:ph type="body" sz="quarter" idx="10"/>
          </p:nvPr>
        </p:nvSpPr>
        <p:spPr>
          <a:xfrm>
            <a:off x="4269317" y="2707458"/>
            <a:ext cx="7313083" cy="1224439"/>
          </a:xfrm>
          <a:prstGeom prst="rect">
            <a:avLst/>
          </a:prstGeom>
        </p:spPr>
        <p:txBody>
          <a:bodyPr/>
          <a:lstStyle>
            <a:lvl1pPr algn="l">
              <a:defRPr>
                <a:solidFill>
                  <a:schemeClr val="tx1">
                    <a:lumMod val="85000"/>
                    <a:lumOff val="15000"/>
                  </a:schemeClr>
                </a:solidFill>
                <a:latin typeface="+mj-lt"/>
              </a:defRPr>
            </a:lvl1pPr>
          </a:lstStyle>
          <a:p>
            <a:pPr lvl="0"/>
            <a:r>
              <a:rPr lang="en-US" dirty="0"/>
              <a:t>Click to edit Master text styles</a:t>
            </a:r>
          </a:p>
        </p:txBody>
      </p:sp>
      <p:sp>
        <p:nvSpPr>
          <p:cNvPr id="8" name="Text Placeholder 7"/>
          <p:cNvSpPr>
            <a:spLocks noGrp="1"/>
          </p:cNvSpPr>
          <p:nvPr>
            <p:ph type="body" sz="quarter" idx="12" hasCustomPrompt="1"/>
          </p:nvPr>
        </p:nvSpPr>
        <p:spPr>
          <a:xfrm>
            <a:off x="154517" y="4807237"/>
            <a:ext cx="7313083" cy="577850"/>
          </a:xfrm>
          <a:prstGeom prst="rect">
            <a:avLst/>
          </a:prstGeom>
        </p:spPr>
        <p:txBody>
          <a:bodyPr>
            <a:normAutofit/>
          </a:bodyPr>
          <a:lstStyle>
            <a:lvl1pPr algn="l">
              <a:defRPr sz="1600">
                <a:solidFill>
                  <a:schemeClr val="tx1">
                    <a:lumMod val="85000"/>
                    <a:lumOff val="15000"/>
                  </a:schemeClr>
                </a:solidFill>
              </a:defRPr>
            </a:lvl1pPr>
          </a:lstStyle>
          <a:p>
            <a:pPr lvl="0"/>
            <a:r>
              <a:rPr lang="en-US" dirty="0"/>
              <a:t>Versioning</a:t>
            </a:r>
          </a:p>
        </p:txBody>
      </p:sp>
      <p:sp>
        <p:nvSpPr>
          <p:cNvPr id="3" name="Rectangle 2">
            <a:extLst>
              <a:ext uri="{FF2B5EF4-FFF2-40B4-BE49-F238E27FC236}">
                <a16:creationId xmlns:a16="http://schemas.microsoft.com/office/drawing/2014/main" id="{FD18F566-1EF1-8A41-9467-BDE1A35137B5}"/>
              </a:ext>
            </a:extLst>
          </p:cNvPr>
          <p:cNvSpPr/>
          <p:nvPr userDrawn="1"/>
        </p:nvSpPr>
        <p:spPr>
          <a:xfrm>
            <a:off x="372533" y="2201333"/>
            <a:ext cx="1557867" cy="8974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6464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p>
            <a:r>
              <a:rPr lang="en-US"/>
              <a:t>U.S. Department of Commerce | National Oceanic and Atmospheric Administration | NOAA Fisheries | Page </a:t>
            </a:r>
            <a:fld id="{632D3AEB-7CBE-3049-91AC-335C6B4F5BF6}" type="slidenum">
              <a:rPr lang="en-US" smtClean="0"/>
              <a:pPr/>
              <a:t>‹#›</a:t>
            </a:fld>
            <a:endParaRPr lang="en-US"/>
          </a:p>
        </p:txBody>
      </p:sp>
    </p:spTree>
    <p:extLst>
      <p:ext uri="{BB962C8B-B14F-4D97-AF65-F5344CB8AC3E}">
        <p14:creationId xmlns:p14="http://schemas.microsoft.com/office/powerpoint/2010/main" val="1074087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NOAA CoastWatch Satellite Course                                      http://coastwatch.noaa.gov</a:t>
            </a:r>
            <a:endParaRPr lang="en-US"/>
          </a:p>
        </p:txBody>
      </p:sp>
      <p:sp>
        <p:nvSpPr>
          <p:cNvPr id="6" name="Slide Number Placeholder 5"/>
          <p:cNvSpPr>
            <a:spLocks noGrp="1"/>
          </p:cNvSpPr>
          <p:nvPr>
            <p:ph type="sldNum" sz="quarter" idx="12"/>
          </p:nvPr>
        </p:nvSpPr>
        <p:spPr/>
        <p:txBody>
          <a:bodyPr/>
          <a:lstStyle/>
          <a:p>
            <a:fld id="{B7DEA255-4B50-DC4E-A8FE-F9F405AD0A43}" type="slidenum">
              <a:rPr lang="en-US" smtClean="0"/>
              <a:t>‹#›</a:t>
            </a:fld>
            <a:endParaRPr lang="en-US"/>
          </a:p>
        </p:txBody>
      </p:sp>
    </p:spTree>
    <p:extLst>
      <p:ext uri="{BB962C8B-B14F-4D97-AF65-F5344CB8AC3E}">
        <p14:creationId xmlns:p14="http://schemas.microsoft.com/office/powerpoint/2010/main" val="4181951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r>
              <a:rPr lang="en-US" smtClean="0"/>
              <a:t>NOAA CoastWatch Satellite Course                                      http://coastwatch.noaa.gov</a:t>
            </a:r>
            <a:endParaRPr lang="en-US"/>
          </a:p>
        </p:txBody>
      </p:sp>
      <p:sp>
        <p:nvSpPr>
          <p:cNvPr id="4" name="Rectangle 9"/>
          <p:cNvSpPr>
            <a:spLocks noGrp="1" noChangeArrowheads="1"/>
          </p:cNvSpPr>
          <p:nvPr>
            <p:ph type="sldNum" sz="quarter" idx="12"/>
          </p:nvPr>
        </p:nvSpPr>
        <p:spPr>
          <a:ln/>
        </p:spPr>
        <p:txBody>
          <a:bodyPr/>
          <a:lstStyle>
            <a:lvl1pPr>
              <a:defRPr/>
            </a:lvl1pPr>
          </a:lstStyle>
          <a:p>
            <a:fld id="{5B7668A7-34E0-A440-991D-720774217095}" type="slidenum">
              <a:rPr lang="en-US"/>
              <a:pPr/>
              <a:t>‹#›</a:t>
            </a:fld>
            <a:endParaRPr lang="en-US"/>
          </a:p>
        </p:txBody>
      </p:sp>
    </p:spTree>
    <p:extLst>
      <p:ext uri="{BB962C8B-B14F-4D97-AF65-F5344CB8AC3E}">
        <p14:creationId xmlns:p14="http://schemas.microsoft.com/office/powerpoint/2010/main" val="2384124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59900-D398-DA41-9CE3-E6288B74D538}"/>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A8386CA-3965-D140-BD89-F5D24D93D4A4}"/>
              </a:ext>
            </a:extLst>
          </p:cNvPr>
          <p:cNvSpPr>
            <a:spLocks noGrp="1"/>
          </p:cNvSpPr>
          <p:nvPr>
            <p:ph sz="half" idx="1"/>
          </p:nvPr>
        </p:nvSpPr>
        <p:spPr>
          <a:xfrm>
            <a:off x="838200" y="1825625"/>
            <a:ext cx="5181600" cy="4351338"/>
          </a:xfrm>
        </p:spPr>
        <p:txBody>
          <a:bodyPr/>
          <a:lstStyle>
            <a:lvl1pPr>
              <a:defRPr>
                <a:solidFill>
                  <a:schemeClr val="tx1">
                    <a:lumMod val="85000"/>
                    <a:lumOff val="15000"/>
                  </a:schemeClr>
                </a:solidFill>
                <a:latin typeface="Helvetica" pitchFamily="2" charset="0"/>
              </a:defRPr>
            </a:lvl1pPr>
            <a:lvl2pPr>
              <a:defRPr>
                <a:solidFill>
                  <a:schemeClr val="tx1">
                    <a:lumMod val="85000"/>
                    <a:lumOff val="15000"/>
                  </a:schemeClr>
                </a:solidFill>
                <a:latin typeface="Helvetica" pitchFamily="2" charset="0"/>
              </a:defRPr>
            </a:lvl2pPr>
            <a:lvl3pPr>
              <a:defRPr>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8457AD-47F6-9C42-857E-90A679AECFC5}"/>
              </a:ext>
            </a:extLst>
          </p:cNvPr>
          <p:cNvSpPr>
            <a:spLocks noGrp="1"/>
          </p:cNvSpPr>
          <p:nvPr>
            <p:ph sz="half" idx="2"/>
          </p:nvPr>
        </p:nvSpPr>
        <p:spPr>
          <a:xfrm>
            <a:off x="6172200" y="1825625"/>
            <a:ext cx="5181600" cy="4351338"/>
          </a:xfrm>
        </p:spPr>
        <p:txBody>
          <a:bodyPr/>
          <a:lstStyle>
            <a:lvl1pPr>
              <a:defRPr>
                <a:solidFill>
                  <a:schemeClr val="tx1">
                    <a:lumMod val="85000"/>
                    <a:lumOff val="15000"/>
                  </a:schemeClr>
                </a:solidFill>
                <a:latin typeface="Helvetica" pitchFamily="2" charset="0"/>
              </a:defRPr>
            </a:lvl1pPr>
            <a:lvl2pPr>
              <a:defRPr>
                <a:solidFill>
                  <a:schemeClr val="tx1">
                    <a:lumMod val="85000"/>
                    <a:lumOff val="15000"/>
                  </a:schemeClr>
                </a:solidFill>
                <a:latin typeface="Helvetica" pitchFamily="2" charset="0"/>
              </a:defRPr>
            </a:lvl2pPr>
            <a:lvl3pPr>
              <a:defRPr>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A188E38-2F3A-7B4B-BAC3-25C36CDA2CE3}"/>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r>
              <a:rPr lang="en-US"/>
              <a:t> </a:t>
            </a:r>
          </a:p>
        </p:txBody>
      </p:sp>
      <p:sp>
        <p:nvSpPr>
          <p:cNvPr id="10" name="Footer Placeholder 4">
            <a:extLst>
              <a:ext uri="{FF2B5EF4-FFF2-40B4-BE49-F238E27FC236}">
                <a16:creationId xmlns:a16="http://schemas.microsoft.com/office/drawing/2014/main" id="{84BD51FF-CDE2-1040-B752-9ECA28BDA9CE}"/>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smtClean="0"/>
              <a:t>NOAA CoastWatch Satellite Course                                      http://coastwatch.noaa.gov</a:t>
            </a:r>
            <a:endParaRPr lang="en-US"/>
          </a:p>
        </p:txBody>
      </p:sp>
    </p:spTree>
    <p:extLst>
      <p:ext uri="{BB962C8B-B14F-4D97-AF65-F5344CB8AC3E}">
        <p14:creationId xmlns:p14="http://schemas.microsoft.com/office/powerpoint/2010/main" val="290564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CD416-7FF8-1246-8221-B998664D6EFD}"/>
              </a:ext>
            </a:extLst>
          </p:cNvPr>
          <p:cNvSpPr>
            <a:spLocks noGrp="1"/>
          </p:cNvSpPr>
          <p:nvPr>
            <p:ph type="title"/>
          </p:nvPr>
        </p:nvSpPr>
        <p:spPr>
          <a:xfrm>
            <a:off x="511740" y="11557"/>
            <a:ext cx="10515600" cy="1325563"/>
          </a:xfrm>
        </p:spPr>
        <p:txBody>
          <a:bodyPr/>
          <a:lstStyle>
            <a:lvl1pPr>
              <a:defRPr b="0" i="0">
                <a:latin typeface="Arial Narrow" panose="020B0604020202020204" pitchFamily="34" charset="0"/>
                <a:cs typeface="Arial Narrow"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A34529DA-6FB8-904C-8F0D-4593B452F3CB}"/>
              </a:ext>
            </a:extLst>
          </p:cNvPr>
          <p:cNvSpPr>
            <a:spLocks noGrp="1"/>
          </p:cNvSpPr>
          <p:nvPr>
            <p:ph type="body" idx="1"/>
          </p:nvPr>
        </p:nvSpPr>
        <p:spPr>
          <a:xfrm>
            <a:off x="839788" y="1681163"/>
            <a:ext cx="5157787" cy="823912"/>
          </a:xfrm>
        </p:spPr>
        <p:txBody>
          <a:bodyPr anchor="b"/>
          <a:lstStyle>
            <a:lvl1pPr marL="0" indent="0">
              <a:buNone/>
              <a:defRPr sz="2400" b="1">
                <a:solidFill>
                  <a:schemeClr val="tx1">
                    <a:lumMod val="85000"/>
                    <a:lumOff val="15000"/>
                  </a:schemeClr>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FB851ACB-A63D-D348-8309-3396A742EAA3}"/>
              </a:ext>
            </a:extLst>
          </p:cNvPr>
          <p:cNvSpPr>
            <a:spLocks noGrp="1"/>
          </p:cNvSpPr>
          <p:nvPr>
            <p:ph sz="half" idx="2"/>
          </p:nvPr>
        </p:nvSpPr>
        <p:spPr>
          <a:xfrm>
            <a:off x="839788" y="2505075"/>
            <a:ext cx="5157787" cy="3684588"/>
          </a:xfrm>
        </p:spPr>
        <p:txBody>
          <a:bodyPr/>
          <a:lstStyle>
            <a:lvl1pPr>
              <a:defRPr sz="2000">
                <a:solidFill>
                  <a:schemeClr val="tx1">
                    <a:lumMod val="85000"/>
                    <a:lumOff val="15000"/>
                  </a:schemeClr>
                </a:solidFill>
                <a:latin typeface="Helvetica" pitchFamily="2" charset="0"/>
              </a:defRPr>
            </a:lvl1pPr>
            <a:lvl2pPr>
              <a:defRPr sz="1800">
                <a:solidFill>
                  <a:schemeClr val="tx1">
                    <a:lumMod val="85000"/>
                    <a:lumOff val="15000"/>
                  </a:schemeClr>
                </a:solidFill>
                <a:latin typeface="Helvetica" pitchFamily="2" charset="0"/>
              </a:defRPr>
            </a:lvl2pPr>
            <a:lvl3pPr>
              <a:defRPr sz="1600">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dirty="0"/>
              <a:t>Edit Master text styles</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CF0E3AEB-8FC2-CF4A-A367-0BB936A0763A}"/>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tx1">
                    <a:lumMod val="85000"/>
                    <a:lumOff val="15000"/>
                  </a:schemeClr>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A150434-D083-FD45-B92C-D46D11FF075E}"/>
              </a:ext>
            </a:extLst>
          </p:cNvPr>
          <p:cNvSpPr>
            <a:spLocks noGrp="1"/>
          </p:cNvSpPr>
          <p:nvPr>
            <p:ph sz="quarter" idx="4"/>
          </p:nvPr>
        </p:nvSpPr>
        <p:spPr>
          <a:xfrm>
            <a:off x="6172200" y="2505075"/>
            <a:ext cx="5183188" cy="3684588"/>
          </a:xfrm>
        </p:spPr>
        <p:txBody>
          <a:bodyPr/>
          <a:lstStyle>
            <a:lvl1pPr>
              <a:defRPr sz="2000">
                <a:solidFill>
                  <a:schemeClr val="tx1">
                    <a:lumMod val="85000"/>
                    <a:lumOff val="15000"/>
                  </a:schemeClr>
                </a:solidFill>
                <a:latin typeface="Helvetica" pitchFamily="2" charset="0"/>
              </a:defRPr>
            </a:lvl1pPr>
            <a:lvl2pPr>
              <a:defRPr sz="1800">
                <a:solidFill>
                  <a:schemeClr val="tx1">
                    <a:lumMod val="85000"/>
                    <a:lumOff val="15000"/>
                  </a:schemeClr>
                </a:solidFill>
                <a:latin typeface="Helvetica" pitchFamily="2" charset="0"/>
              </a:defRPr>
            </a:lvl2pPr>
            <a:lvl3pPr>
              <a:defRPr sz="1600">
                <a:solidFill>
                  <a:schemeClr val="tx1">
                    <a:lumMod val="85000"/>
                    <a:lumOff val="15000"/>
                  </a:schemeClr>
                </a:solidFill>
                <a:latin typeface="Helvetica" pitchFamily="2" charset="0"/>
              </a:defRPr>
            </a:lvl3pPr>
            <a:lvl4pPr>
              <a:defRPr sz="1600">
                <a:solidFill>
                  <a:schemeClr val="tx1">
                    <a:lumMod val="85000"/>
                    <a:lumOff val="15000"/>
                  </a:schemeClr>
                </a:solidFill>
                <a:latin typeface="Helvetica" pitchFamily="2" charset="0"/>
              </a:defRPr>
            </a:lvl4pPr>
            <a:lvl5pPr>
              <a:defRPr sz="1600">
                <a:solidFill>
                  <a:schemeClr val="tx1">
                    <a:lumMod val="85000"/>
                    <a:lumOff val="15000"/>
                  </a:schemeClr>
                </a:solidFill>
                <a:latin typeface="Helvetica"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10622E1B-C47B-554A-B9C3-490F9DF87BFB}"/>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12" name="Footer Placeholder 4">
            <a:extLst>
              <a:ext uri="{FF2B5EF4-FFF2-40B4-BE49-F238E27FC236}">
                <a16:creationId xmlns:a16="http://schemas.microsoft.com/office/drawing/2014/main" id="{902AC514-5373-CA45-BF85-A4906F243955}"/>
              </a:ext>
            </a:extLst>
          </p:cNvPr>
          <p:cNvSpPr>
            <a:spLocks noGrp="1"/>
          </p:cNvSpPr>
          <p:nvPr>
            <p:ph type="ftr" sz="quarter" idx="1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smtClean="0"/>
              <a:t>NOAA CoastWatch Satellite Course                                      http://coastwatch.noaa.gov</a:t>
            </a:r>
            <a:endParaRPr lang="en-US"/>
          </a:p>
        </p:txBody>
      </p:sp>
    </p:spTree>
    <p:extLst>
      <p:ext uri="{BB962C8B-B14F-4D97-AF65-F5344CB8AC3E}">
        <p14:creationId xmlns:p14="http://schemas.microsoft.com/office/powerpoint/2010/main" val="1791478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0057C-1A9B-C643-BB87-965CA3F47503}"/>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28E5AA10-2A17-A14B-BB7A-6E397B2936C4}"/>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6" name="Footer Placeholder 9">
            <a:extLst>
              <a:ext uri="{FF2B5EF4-FFF2-40B4-BE49-F238E27FC236}">
                <a16:creationId xmlns:a16="http://schemas.microsoft.com/office/drawing/2014/main" id="{685C3295-CA51-C446-9DB8-581ACDFB795B}"/>
              </a:ext>
            </a:extLst>
          </p:cNvPr>
          <p:cNvSpPr>
            <a:spLocks noGrp="1"/>
          </p:cNvSpPr>
          <p:nvPr>
            <p:ph type="ftr" sz="quarter" idx="3"/>
          </p:nvPr>
        </p:nvSpPr>
        <p:spPr>
          <a:xfrm>
            <a:off x="1200193" y="6441410"/>
            <a:ext cx="10722866" cy="335633"/>
          </a:xfrm>
        </p:spPr>
        <p:txBody>
          <a:bodyPr/>
          <a:lstStyle/>
          <a:p>
            <a:r>
              <a:rPr lang="en-US" dirty="0"/>
              <a:t>NOAA </a:t>
            </a:r>
            <a:r>
              <a:rPr lang="en-US" dirty="0" err="1"/>
              <a:t>CoastWatch</a:t>
            </a:r>
            <a:r>
              <a:rPr lang="en-US" dirty="0"/>
              <a:t> Satellite Course                                      http://coastwatch.noaa.gov</a:t>
            </a:r>
          </a:p>
        </p:txBody>
      </p:sp>
    </p:spTree>
    <p:extLst>
      <p:ext uri="{BB962C8B-B14F-4D97-AF65-F5344CB8AC3E}">
        <p14:creationId xmlns:p14="http://schemas.microsoft.com/office/powerpoint/2010/main" val="4063060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4E424E-C4AC-DB42-9C81-F5CE7748134E}"/>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6" name="Footer Placeholder 4">
            <a:extLst>
              <a:ext uri="{FF2B5EF4-FFF2-40B4-BE49-F238E27FC236}">
                <a16:creationId xmlns:a16="http://schemas.microsoft.com/office/drawing/2014/main" id="{C93E75B1-A5F5-5C48-9031-CF131C4B1B91}"/>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smtClean="0"/>
              <a:t>NOAA CoastWatch Satellite Course                                      http://coastwatch.noaa.gov</a:t>
            </a:r>
            <a:endParaRPr lang="en-US"/>
          </a:p>
        </p:txBody>
      </p:sp>
    </p:spTree>
    <p:extLst>
      <p:ext uri="{BB962C8B-B14F-4D97-AF65-F5344CB8AC3E}">
        <p14:creationId xmlns:p14="http://schemas.microsoft.com/office/powerpoint/2010/main" val="686864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C320B-34AE-B14B-AE77-70B64C1E2685}"/>
              </a:ext>
            </a:extLst>
          </p:cNvPr>
          <p:cNvSpPr>
            <a:spLocks noGrp="1"/>
          </p:cNvSpPr>
          <p:nvPr>
            <p:ph type="title"/>
          </p:nvPr>
        </p:nvSpPr>
        <p:spPr>
          <a:xfrm>
            <a:off x="839788" y="457200"/>
            <a:ext cx="3932237" cy="1600200"/>
          </a:xfrm>
        </p:spPr>
        <p:txBody>
          <a:bodyPr anchor="b"/>
          <a:lstStyle>
            <a:lvl1pPr>
              <a:defRPr sz="3200"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855B104-2B42-F140-BB9D-B81633259CA8}"/>
              </a:ext>
            </a:extLst>
          </p:cNvPr>
          <p:cNvSpPr>
            <a:spLocks noGrp="1"/>
          </p:cNvSpPr>
          <p:nvPr>
            <p:ph idx="1"/>
          </p:nvPr>
        </p:nvSpPr>
        <p:spPr>
          <a:xfrm>
            <a:off x="5183188" y="987425"/>
            <a:ext cx="6172200" cy="4873625"/>
          </a:xfrm>
        </p:spPr>
        <p:txBody>
          <a:bodyPr/>
          <a:lstStyle>
            <a:lvl1pPr>
              <a:defRPr sz="3200">
                <a:solidFill>
                  <a:schemeClr val="tx1">
                    <a:lumMod val="85000"/>
                    <a:lumOff val="15000"/>
                  </a:schemeClr>
                </a:solidFill>
                <a:latin typeface="Arial" panose="020B0604020202020204" pitchFamily="34" charset="0"/>
                <a:cs typeface="Arial" panose="020B0604020202020204" pitchFamily="34" charset="0"/>
              </a:defRPr>
            </a:lvl1pPr>
            <a:lvl2pPr>
              <a:defRPr sz="2800">
                <a:solidFill>
                  <a:schemeClr val="tx1">
                    <a:lumMod val="85000"/>
                    <a:lumOff val="15000"/>
                  </a:schemeClr>
                </a:solidFill>
                <a:latin typeface="Helvetica" pitchFamily="2" charset="0"/>
              </a:defRPr>
            </a:lvl2pPr>
            <a:lvl3pPr>
              <a:defRPr sz="2400">
                <a:solidFill>
                  <a:schemeClr val="tx1">
                    <a:lumMod val="85000"/>
                    <a:lumOff val="15000"/>
                  </a:schemeClr>
                </a:solidFill>
                <a:latin typeface="Helvetica" pitchFamily="2" charset="0"/>
              </a:defRPr>
            </a:lvl3pPr>
            <a:lvl4pPr>
              <a:defRPr sz="2000">
                <a:solidFill>
                  <a:schemeClr val="tx1">
                    <a:lumMod val="85000"/>
                    <a:lumOff val="15000"/>
                  </a:schemeClr>
                </a:solidFill>
                <a:latin typeface="Helvetica" pitchFamily="2" charset="0"/>
              </a:defRPr>
            </a:lvl4pPr>
            <a:lvl5pPr>
              <a:defRPr sz="2000">
                <a:solidFill>
                  <a:schemeClr val="tx1">
                    <a:lumMod val="85000"/>
                    <a:lumOff val="15000"/>
                  </a:schemeClr>
                </a:solidFill>
                <a:latin typeface="Helvetica" pitchFamily="2"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F05154C-BB89-794A-AF62-2F04A48EC6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a:extLst>
              <a:ext uri="{FF2B5EF4-FFF2-40B4-BE49-F238E27FC236}">
                <a16:creationId xmlns:a16="http://schemas.microsoft.com/office/drawing/2014/main" id="{9292343A-FB11-4D40-A880-225D6755284D}"/>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9" name="Footer Placeholder 4">
            <a:extLst>
              <a:ext uri="{FF2B5EF4-FFF2-40B4-BE49-F238E27FC236}">
                <a16:creationId xmlns:a16="http://schemas.microsoft.com/office/drawing/2014/main" id="{A24A7DDC-145A-AF46-B5DA-4D40FF26F4D4}"/>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smtClean="0"/>
              <a:t>NOAA CoastWatch Satellite Course                                      http://coastwatch.noaa.gov</a:t>
            </a:r>
            <a:endParaRPr lang="en-US"/>
          </a:p>
        </p:txBody>
      </p:sp>
    </p:spTree>
    <p:extLst>
      <p:ext uri="{BB962C8B-B14F-4D97-AF65-F5344CB8AC3E}">
        <p14:creationId xmlns:p14="http://schemas.microsoft.com/office/powerpoint/2010/main" val="3655327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4C3E2-0D05-AF44-BA5B-0334A3FF638E}"/>
              </a:ext>
            </a:extLst>
          </p:cNvPr>
          <p:cNvSpPr>
            <a:spLocks noGrp="1"/>
          </p:cNvSpPr>
          <p:nvPr>
            <p:ph type="title"/>
          </p:nvPr>
        </p:nvSpPr>
        <p:spPr>
          <a:xfrm>
            <a:off x="839788" y="457200"/>
            <a:ext cx="3932237" cy="1600200"/>
          </a:xfrm>
        </p:spPr>
        <p:txBody>
          <a:bodyPr anchor="b"/>
          <a:lstStyle>
            <a:lvl1pPr>
              <a:defRPr sz="3200"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2ED1C8DF-59E8-0945-BADB-892C79E8E3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BC236F-9CFE-8446-8630-D2E1DF059F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a:extLst>
              <a:ext uri="{FF2B5EF4-FFF2-40B4-BE49-F238E27FC236}">
                <a16:creationId xmlns:a16="http://schemas.microsoft.com/office/drawing/2014/main" id="{6B362B77-6D4E-2547-A4F9-91558181E92D}"/>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10" name="Footer Placeholder 4">
            <a:extLst>
              <a:ext uri="{FF2B5EF4-FFF2-40B4-BE49-F238E27FC236}">
                <a16:creationId xmlns:a16="http://schemas.microsoft.com/office/drawing/2014/main" id="{8E4EAE6A-0AB9-F14A-9DF7-DAE72E6911A4}"/>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smtClean="0"/>
              <a:t>NOAA CoastWatch Satellite Course                                      http://coastwatch.noaa.gov</a:t>
            </a:r>
            <a:endParaRPr lang="en-US"/>
          </a:p>
        </p:txBody>
      </p:sp>
    </p:spTree>
    <p:extLst>
      <p:ext uri="{BB962C8B-B14F-4D97-AF65-F5344CB8AC3E}">
        <p14:creationId xmlns:p14="http://schemas.microsoft.com/office/powerpoint/2010/main" val="1710470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F29B2-962D-DF4E-9467-B8B6D90F30D3}"/>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0FB119A4-B3CF-DD43-928C-44D125EDDBA2}"/>
              </a:ext>
            </a:extLst>
          </p:cNvPr>
          <p:cNvSpPr>
            <a:spLocks noGrp="1"/>
          </p:cNvSpPr>
          <p:nvPr>
            <p:ph type="body" orient="vert" idx="1"/>
          </p:nvPr>
        </p:nvSpPr>
        <p:spPr>
          <a:xfrm>
            <a:off x="838200" y="1635125"/>
            <a:ext cx="10515600" cy="4351338"/>
          </a:xfrm>
        </p:spPr>
        <p:txBody>
          <a:bodyPr vert="eaVert"/>
          <a:lstStyle>
            <a:lvl1pPr>
              <a:defRPr>
                <a:solidFill>
                  <a:schemeClr val="tx1">
                    <a:lumMod val="85000"/>
                    <a:lumOff val="15000"/>
                  </a:schemeClr>
                </a:solidFill>
                <a:latin typeface="Arial" panose="020B0604020202020204" pitchFamily="34" charset="0"/>
                <a:cs typeface="Arial" panose="020B0604020202020204" pitchFamily="34" charset="0"/>
              </a:defRPr>
            </a:lvl1pPr>
            <a:lvl2pPr>
              <a:defRPr>
                <a:solidFill>
                  <a:schemeClr val="tx1">
                    <a:lumMod val="85000"/>
                    <a:lumOff val="15000"/>
                  </a:schemeClr>
                </a:solidFill>
                <a:latin typeface="Arial" panose="020B0604020202020204" pitchFamily="34" charset="0"/>
                <a:cs typeface="Arial" panose="020B0604020202020204" pitchFamily="34" charset="0"/>
              </a:defRPr>
            </a:lvl2pPr>
            <a:lvl3pPr>
              <a:defRPr>
                <a:solidFill>
                  <a:schemeClr val="tx1">
                    <a:lumMod val="85000"/>
                    <a:lumOff val="15000"/>
                  </a:schemeClr>
                </a:solidFill>
                <a:latin typeface="Arial" panose="020B0604020202020204" pitchFamily="34" charset="0"/>
                <a:cs typeface="Arial" panose="020B0604020202020204" pitchFamily="34" charset="0"/>
              </a:defRPr>
            </a:lvl3pPr>
            <a:lvl4pPr>
              <a:defRPr>
                <a:solidFill>
                  <a:schemeClr val="tx1">
                    <a:lumMod val="85000"/>
                    <a:lumOff val="15000"/>
                  </a:schemeClr>
                </a:solidFill>
                <a:latin typeface="Arial" panose="020B0604020202020204" pitchFamily="34" charset="0"/>
                <a:cs typeface="Arial" panose="020B0604020202020204" pitchFamily="34" charset="0"/>
              </a:defRPr>
            </a:lvl4pPr>
            <a:lvl5pPr>
              <a:defRPr>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E05618C-E02B-9541-94F2-A33350BA5BA3}"/>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8" name="Footer Placeholder 4">
            <a:extLst>
              <a:ext uri="{FF2B5EF4-FFF2-40B4-BE49-F238E27FC236}">
                <a16:creationId xmlns:a16="http://schemas.microsoft.com/office/drawing/2014/main" id="{A80DFB9B-227F-D44E-B7A1-BF7C1712FE18}"/>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Helvetica" pitchFamily="2" charset="0"/>
              </a:defRPr>
            </a:lvl1pPr>
          </a:lstStyle>
          <a:p>
            <a:r>
              <a:rPr lang="en-US" smtClean="0"/>
              <a:t>NOAA CoastWatch Satellite Course                                      http://coastwatch.noaa.gov</a:t>
            </a:r>
            <a:endParaRPr lang="en-US"/>
          </a:p>
        </p:txBody>
      </p:sp>
    </p:spTree>
    <p:extLst>
      <p:ext uri="{BB962C8B-B14F-4D97-AF65-F5344CB8AC3E}">
        <p14:creationId xmlns:p14="http://schemas.microsoft.com/office/powerpoint/2010/main" val="21108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4178A2-9729-9A41-ADA1-AD53DFF21CB9}"/>
              </a:ext>
            </a:extLst>
          </p:cNvPr>
          <p:cNvSpPr>
            <a:spLocks noGrp="1"/>
          </p:cNvSpPr>
          <p:nvPr>
            <p:ph type="title" orient="vert"/>
          </p:nvPr>
        </p:nvSpPr>
        <p:spPr>
          <a:xfrm>
            <a:off x="8724900" y="365125"/>
            <a:ext cx="2628900" cy="5811838"/>
          </a:xfrm>
        </p:spPr>
        <p:txBody>
          <a:bodyPr vert="eaVert"/>
          <a:lstStyle>
            <a:lvl1pPr>
              <a:defRPr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26494C40-8E1E-C441-85A3-ABACD818B6F3}"/>
              </a:ext>
            </a:extLst>
          </p:cNvPr>
          <p:cNvSpPr>
            <a:spLocks noGrp="1"/>
          </p:cNvSpPr>
          <p:nvPr>
            <p:ph type="body" orient="vert" idx="1"/>
          </p:nvPr>
        </p:nvSpPr>
        <p:spPr>
          <a:xfrm>
            <a:off x="838200" y="365125"/>
            <a:ext cx="7734300" cy="5811838"/>
          </a:xfrm>
        </p:spPr>
        <p:txBody>
          <a:bodyPr vert="eaVert"/>
          <a:lstStyle>
            <a:lvl1pPr>
              <a:defRPr>
                <a:solidFill>
                  <a:schemeClr val="tx1">
                    <a:lumMod val="85000"/>
                    <a:lumOff val="15000"/>
                  </a:schemeClr>
                </a:solidFill>
                <a:latin typeface="Arial" panose="020B0604020202020204" pitchFamily="34" charset="0"/>
                <a:cs typeface="Arial" panose="020B0604020202020204" pitchFamily="34" charset="0"/>
              </a:defRPr>
            </a:lvl1pPr>
            <a:lvl2pPr>
              <a:defRPr>
                <a:solidFill>
                  <a:schemeClr val="tx1">
                    <a:lumMod val="85000"/>
                    <a:lumOff val="15000"/>
                  </a:schemeClr>
                </a:solidFill>
                <a:latin typeface="Arial" panose="020B0604020202020204" pitchFamily="34" charset="0"/>
                <a:cs typeface="Arial" panose="020B0604020202020204" pitchFamily="34" charset="0"/>
              </a:defRPr>
            </a:lvl2pPr>
            <a:lvl3pPr>
              <a:defRPr>
                <a:solidFill>
                  <a:schemeClr val="tx1">
                    <a:lumMod val="85000"/>
                    <a:lumOff val="15000"/>
                  </a:schemeClr>
                </a:solidFill>
                <a:latin typeface="Arial" panose="020B0604020202020204" pitchFamily="34" charset="0"/>
                <a:cs typeface="Arial" panose="020B0604020202020204" pitchFamily="34" charset="0"/>
              </a:defRPr>
            </a:lvl3pPr>
            <a:lvl4pPr>
              <a:defRPr>
                <a:solidFill>
                  <a:schemeClr val="tx1">
                    <a:lumMod val="85000"/>
                    <a:lumOff val="15000"/>
                  </a:schemeClr>
                </a:solidFill>
                <a:latin typeface="Arial" panose="020B0604020202020204" pitchFamily="34" charset="0"/>
                <a:cs typeface="Arial" panose="020B0604020202020204" pitchFamily="34" charset="0"/>
              </a:defRPr>
            </a:lvl4pPr>
            <a:lvl5pPr>
              <a:defRPr>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465F803-5294-5F44-924A-DF43D0D24970}"/>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8" name="Footer Placeholder 4">
            <a:extLst>
              <a:ext uri="{FF2B5EF4-FFF2-40B4-BE49-F238E27FC236}">
                <a16:creationId xmlns:a16="http://schemas.microsoft.com/office/drawing/2014/main" id="{51A1DB87-6FE0-3247-AB76-9F9A523FB63F}"/>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smtClean="0"/>
              <a:t>NOAA CoastWatch Satellite Course                                      http://coastwatch.noaa.gov</a:t>
            </a:r>
            <a:endParaRPr lang="en-US"/>
          </a:p>
        </p:txBody>
      </p:sp>
    </p:spTree>
    <p:extLst>
      <p:ext uri="{BB962C8B-B14F-4D97-AF65-F5344CB8AC3E}">
        <p14:creationId xmlns:p14="http://schemas.microsoft.com/office/powerpoint/2010/main" val="4096035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EE55A1-21A6-8745-87BE-5048B86435FC}"/>
              </a:ext>
            </a:extLst>
          </p:cNvPr>
          <p:cNvSpPr/>
          <p:nvPr userDrawn="1"/>
        </p:nvSpPr>
        <p:spPr bwMode="auto">
          <a:xfrm>
            <a:off x="0" y="6398651"/>
            <a:ext cx="12192000" cy="457200"/>
          </a:xfrm>
          <a:prstGeom prst="rect">
            <a:avLst/>
          </a:prstGeom>
          <a:solidFill>
            <a:srgbClr val="5B9BD5">
              <a:lumMod val="5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0">
              <a:lnSpc>
                <a:spcPct val="93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itchFamily="2" charset="0"/>
            </a:endParaRPr>
          </a:p>
        </p:txBody>
      </p:sp>
      <p:sp>
        <p:nvSpPr>
          <p:cNvPr id="2" name="Title Placeholder 1">
            <a:extLst>
              <a:ext uri="{FF2B5EF4-FFF2-40B4-BE49-F238E27FC236}">
                <a16:creationId xmlns:a16="http://schemas.microsoft.com/office/drawing/2014/main" id="{02464191-0C6D-9C48-BACD-641397A6E2F2}"/>
              </a:ext>
            </a:extLst>
          </p:cNvPr>
          <p:cNvSpPr>
            <a:spLocks noGrp="1"/>
          </p:cNvSpPr>
          <p:nvPr>
            <p:ph type="title"/>
          </p:nvPr>
        </p:nvSpPr>
        <p:spPr>
          <a:xfrm>
            <a:off x="528298" y="1155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4A8761-AB78-C24F-B03C-69741C7283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F7AB226-BFEC-F448-A3A3-C87336ECC7FE}"/>
              </a:ext>
            </a:extLst>
          </p:cNvPr>
          <p:cNvSpPr/>
          <p:nvPr userDrawn="1"/>
        </p:nvSpPr>
        <p:spPr>
          <a:xfrm>
            <a:off x="0" y="0"/>
            <a:ext cx="12192000" cy="91440"/>
          </a:xfrm>
          <a:prstGeom prst="rect">
            <a:avLst/>
          </a:prstGeom>
          <a:solidFill>
            <a:srgbClr val="1F4E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6B4DDC21-659A-7D4B-B7BE-E60EB83E8D1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44806" y="6418969"/>
            <a:ext cx="411480" cy="411480"/>
          </a:xfrm>
          <a:prstGeom prst="rect">
            <a:avLst/>
          </a:prstGeom>
        </p:spPr>
      </p:pic>
      <p:sp>
        <p:nvSpPr>
          <p:cNvPr id="12" name="Footer Placeholder 9">
            <a:extLst>
              <a:ext uri="{FF2B5EF4-FFF2-40B4-BE49-F238E27FC236}">
                <a16:creationId xmlns:a16="http://schemas.microsoft.com/office/drawing/2014/main" id="{685C3295-CA51-C446-9DB8-581ACDFB795B}"/>
              </a:ext>
            </a:extLst>
          </p:cNvPr>
          <p:cNvSpPr>
            <a:spLocks noGrp="1"/>
          </p:cNvSpPr>
          <p:nvPr>
            <p:ph type="ftr" sz="quarter" idx="3"/>
          </p:nvPr>
        </p:nvSpPr>
        <p:spPr>
          <a:xfrm>
            <a:off x="1200193" y="6441410"/>
            <a:ext cx="10722866" cy="335633"/>
          </a:xfrm>
          <a:prstGeom prst="rect">
            <a:avLst/>
          </a:prstGeom>
        </p:spPr>
        <p:txBody>
          <a:bodyPr/>
          <a:lstStyle>
            <a:lvl1pPr>
              <a:defRPr>
                <a:solidFill>
                  <a:schemeClr val="bg1"/>
                </a:solidFill>
              </a:defRPr>
            </a:lvl1pPr>
          </a:lstStyle>
          <a:p>
            <a:r>
              <a:rPr lang="en-US" dirty="0" smtClean="0"/>
              <a:t>NOAA </a:t>
            </a:r>
            <a:r>
              <a:rPr lang="en-US" dirty="0" err="1" smtClean="0"/>
              <a:t>CoastWatch</a:t>
            </a:r>
            <a:r>
              <a:rPr lang="en-US" dirty="0" smtClean="0"/>
              <a:t> Satellite Course                                      http://coastwatch.noaa.gov</a:t>
            </a:r>
            <a:endParaRPr lang="en-US" dirty="0"/>
          </a:p>
        </p:txBody>
      </p:sp>
    </p:spTree>
    <p:extLst>
      <p:ext uri="{BB962C8B-B14F-4D97-AF65-F5344CB8AC3E}">
        <p14:creationId xmlns:p14="http://schemas.microsoft.com/office/powerpoint/2010/main" val="377903957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Lst>
  <p:hf hdr="0" dt="0"/>
  <p:txStyles>
    <p:title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7" name="Freeform 6"/>
          <p:cNvSpPr/>
          <p:nvPr userDrawn="1"/>
        </p:nvSpPr>
        <p:spPr>
          <a:xfrm>
            <a:off x="-12253" y="4417161"/>
            <a:ext cx="12227564" cy="2457785"/>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673" h="2457785">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AC2B2890-2D22-AC46-A350-EFB5AC983E67}"/>
              </a:ext>
            </a:extLst>
          </p:cNvPr>
          <p:cNvSpPr/>
          <p:nvPr userDrawn="1"/>
        </p:nvSpPr>
        <p:spPr>
          <a:xfrm>
            <a:off x="-12253" y="0"/>
            <a:ext cx="12227564" cy="3708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0612DAB-F549-C644-9EBC-190A720B673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668000" y="5405168"/>
            <a:ext cx="1243781" cy="1243781"/>
          </a:xfrm>
          <a:prstGeom prst="rect">
            <a:avLst/>
          </a:prstGeom>
        </p:spPr>
      </p:pic>
      <p:pic>
        <p:nvPicPr>
          <p:cNvPr id="6" name="Picture 5">
            <a:extLst>
              <a:ext uri="{FF2B5EF4-FFF2-40B4-BE49-F238E27FC236}">
                <a16:creationId xmlns:a16="http://schemas.microsoft.com/office/drawing/2014/main" id="{C56FA27C-78E9-784D-82E5-9872FFE94C9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7878" y="-97099"/>
            <a:ext cx="9144000" cy="4161577"/>
          </a:xfrm>
          <a:prstGeom prst="rect">
            <a:avLst/>
          </a:prstGeom>
        </p:spPr>
      </p:pic>
    </p:spTree>
    <p:extLst>
      <p:ext uri="{BB962C8B-B14F-4D97-AF65-F5344CB8AC3E}">
        <p14:creationId xmlns:p14="http://schemas.microsoft.com/office/powerpoint/2010/main" val="274668493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Lst>
  <p:hf hdr="0" dt="0"/>
  <p:txStyles>
    <p:titleStyle>
      <a:lvl1pPr algn="r" defTabSz="457200" rtl="0" eaLnBrk="1" latinLnBrk="0" hangingPunct="1">
        <a:lnSpc>
          <a:spcPct val="80000"/>
        </a:lnSpc>
        <a:spcBef>
          <a:spcPct val="0"/>
        </a:spcBef>
        <a:buNone/>
        <a:defRPr sz="4400" b="1" i="0" kern="1200">
          <a:solidFill>
            <a:schemeClr val="accent1"/>
          </a:solidFill>
          <a:latin typeface="+mj-lt"/>
          <a:ea typeface="+mj-ea"/>
          <a:cs typeface="Arial Narrow Bold"/>
        </a:defRPr>
      </a:lvl1pPr>
    </p:titleStyle>
    <p:bodyStyle>
      <a:lvl1pPr marL="0" indent="0" algn="r" defTabSz="457200" rtl="0" eaLnBrk="1" latinLnBrk="0" hangingPunct="1">
        <a:spcBef>
          <a:spcPct val="20000"/>
        </a:spcBef>
        <a:buFont typeface="Arial"/>
        <a:buNone/>
        <a:defRPr sz="24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3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s://oceanwatch.pifsc.noaa.gov/erddap/griddap/CRW_sst_v1_0_monthly.graph?analysed_sst%5B(1998-01-07T12:00:00Z)%5D%5B(-19.975):(20.025)%5D%5B(180.025):(300.025)%5D&amp;.draw=surface&amp;.vars=longitude%7Clatitude%7Canalysed_sst&amp;.colorBar=%7C%7C%7C18%7C30%7C&amp;.bgColor=0xffffffff" TargetMode="External"/><Relationship Id="rId3" Type="http://schemas.openxmlformats.org/officeDocument/2006/relationships/slideLayout" Target="../slideLayouts/slideLayout5.xml"/><Relationship Id="rId7" Type="http://schemas.openxmlformats.org/officeDocument/2006/relationships/hyperlink" Target="https://oceanwatch.pifsc.noaa.gov/erddap/griddap/CRW_sst_v1_0_monthly.graph?analysed_sst%5B(1997-01-07T12:00:00Z)%5D%5B(-19.975):(20.025)%5D%5B(180.025):(300.025)%5D&amp;.draw=surface&amp;.vars=longitude%7Clatitude%7Canalysed_sst&amp;.colorBar=%7C%7C%7C18%7C30%7C&amp;.bgColor=0xffffffff"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0.xml"/><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6.png"/><Relationship Id="rId5" Type="http://schemas.openxmlformats.org/officeDocument/2006/relationships/hyperlink" Target="https://oceanwatch.pifsc.noaa.gov/erddap/griddap/CRW_sst_v1_0_monthly.graph?analysed_sst%5b(1995-01-01T12:00:00Z):(2000-12-01T12:00:00Z)%5d%5b(0)%5d%5b(180.025):(300.025)%5d&amp;.draw=surface&amp;.vars=longitude%7Ctime%7Canalysed_sst&amp;.colorBar=%7C%7C%7C18%7C30%7C&amp;.bgColor=0xffffffff"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7.png"/><Relationship Id="rId5" Type="http://schemas.openxmlformats.org/officeDocument/2006/relationships/hyperlink" Target="https://oceanwatch.pifsc.noaa.gov/erddap/griddap/CRW_sst_v1_0_monthly.graph?analysed_sst%5b(1995-01-01T12:00:00Z):(2000-12-01T12:00:00Z)%5d%5b(0.025)%5d%5b(220)%5d&amp;.draw=linesAndMarkers&amp;.vars=time|analysed_sst"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oceanwatch.pifsc.noaa.gov/erddap/griddap/CRW_sst_v1_0_monthly.html" TargetMode="External"/><Relationship Id="rId5" Type="http://schemas.openxmlformats.org/officeDocument/2006/relationships/image" Target="../media/image2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hyperlink" Target="https://coastwatch.gitbook.io/satellite-course/tutorials/python-tutorial" TargetMode="External"/><Relationship Id="rId3" Type="http://schemas.openxmlformats.org/officeDocument/2006/relationships/slideLayout" Target="../slideLayouts/slideLayout5.xml"/><Relationship Id="rId7" Type="http://schemas.openxmlformats.org/officeDocument/2006/relationships/hyperlink" Target="https://coastwatch.gitbook.io/satellite-course/tutorials/r-tutorial"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coastwatch.gitbook.io/satellite-course/tutorials/erddap-tutorial" TargetMode="External"/><Relationship Id="rId5" Type="http://schemas.openxmlformats.org/officeDocument/2006/relationships/hyperlink" Target="https://coastwatch.gitbook.io/satellite-course/tutorials" TargetMode="External"/><Relationship Id="rId4" Type="http://schemas.openxmlformats.org/officeDocument/2006/relationships/notesSlide" Target="../notesSlides/notesSlide14.xml"/><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erddap.com/" TargetMode="External"/><Relationship Id="rId5" Type="http://schemas.openxmlformats.org/officeDocument/2006/relationships/image" Target="../media/image2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slideLayout" Target="../slideLayouts/slideLayout4.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11" Type="http://schemas.openxmlformats.org/officeDocument/2006/relationships/image" Target="../media/image12.tiff"/><Relationship Id="rId5" Type="http://schemas.openxmlformats.org/officeDocument/2006/relationships/image" Target="../media/image6.tiff"/><Relationship Id="rId1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10.pn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image" Target="../media/image20.tiff"/><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9.tiff"/><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1.png"/><Relationship Id="rId5" Type="http://schemas.openxmlformats.org/officeDocument/2006/relationships/hyperlink" Target="https://oceanwatch.pifsc.noaa.gov/erddap/griddap/noaa_snpp_chla_monthly.graph?chlor_a%5b(2018-06-01T12:00:00Z)%5d%5b(23.00625):(18.01875)%5d%5b(200.0063):(207.9938)%5d&amp;.draw=surface&amp;.vars=longitude%7Clatitude%7Cchlor_a&amp;.colorBar=%7C%7CLinear%7C0%7C.15%7C&amp;.bgColor=0xffffffff"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oceanwatch.pifsc.noaa.gov/erddap/griddap/OceanWatch_qscat_wind_3day.graph?spd%5b(2005-08-26T00:00:00Z)%5d%5b(10):(40)%5d%5b(260):(300)" TargetMode="External"/><Relationship Id="rId5" Type="http://schemas.openxmlformats.org/officeDocument/2006/relationships/image" Target="../media/image2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79075" y="2408460"/>
            <a:ext cx="5888525" cy="8295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467F"/>
              </a:solidFill>
              <a:effectLst/>
              <a:uLnTx/>
              <a:uFillTx/>
              <a:latin typeface="Arial Narrow"/>
              <a:ea typeface="+mn-ea"/>
              <a:cs typeface="+mn-cs"/>
            </a:endParaRPr>
          </a:p>
        </p:txBody>
      </p:sp>
      <p:sp>
        <p:nvSpPr>
          <p:cNvPr id="17" name="Text Placeholder 2">
            <a:extLst>
              <a:ext uri="{FF2B5EF4-FFF2-40B4-BE49-F238E27FC236}">
                <a16:creationId xmlns:a16="http://schemas.microsoft.com/office/drawing/2014/main" id="{3EA2AD30-13EE-F34A-8C84-27BC587F7FCC}"/>
              </a:ext>
            </a:extLst>
          </p:cNvPr>
          <p:cNvSpPr txBox="1">
            <a:spLocks/>
          </p:cNvSpPr>
          <p:nvPr/>
        </p:nvSpPr>
        <p:spPr>
          <a:xfrm>
            <a:off x="4974167" y="2667400"/>
            <a:ext cx="5789083" cy="2677629"/>
          </a:xfrm>
          <a:prstGeom prst="rect">
            <a:avLst/>
          </a:prstGeom>
        </p:spPr>
        <p:txBody>
          <a:bodyPr/>
          <a:lstStyle>
            <a:lvl1pPr marL="0" indent="0" algn="l" defTabSz="457200" rtl="0" eaLnBrk="1" latinLnBrk="0" hangingPunct="1">
              <a:spcBef>
                <a:spcPct val="20000"/>
              </a:spcBef>
              <a:buFont typeface="Arial"/>
              <a:buNone/>
              <a:defRPr sz="2400" kern="1200">
                <a:solidFill>
                  <a:schemeClr val="tx1">
                    <a:lumMod val="85000"/>
                    <a:lumOff val="15000"/>
                  </a:schemeClr>
                </a:solidFill>
                <a:latin typeface="+mj-lt"/>
                <a:ea typeface="+mn-ea"/>
                <a:cs typeface="+mn-cs"/>
              </a:defRPr>
            </a:lvl1pPr>
            <a:lvl2pPr marL="742950" indent="-285750" algn="l" defTabSz="457200" rtl="0" eaLnBrk="1" latinLnBrk="0" hangingPunct="1">
              <a:spcBef>
                <a:spcPct val="20000"/>
              </a:spcBef>
              <a:buFont typeface="Arial"/>
              <a:buChar char="•"/>
              <a:defRPr sz="3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a:ln>
                <a:noFill/>
              </a:ln>
              <a:solidFill>
                <a:prstClr val="black">
                  <a:lumMod val="85000"/>
                  <a:lumOff val="15000"/>
                </a:prstClr>
              </a:solidFill>
              <a:effectLst/>
              <a:uLnTx/>
              <a:uFillTx/>
              <a:latin typeface="Arial Narrow"/>
              <a:ea typeface="+mn-ea"/>
              <a:cs typeface="+mn-cs"/>
            </a:endParaRPr>
          </a:p>
        </p:txBody>
      </p:sp>
      <p:sp>
        <p:nvSpPr>
          <p:cNvPr id="21" name="Text Placeholder 4">
            <a:extLst>
              <a:ext uri="{FF2B5EF4-FFF2-40B4-BE49-F238E27FC236}">
                <a16:creationId xmlns:a16="http://schemas.microsoft.com/office/drawing/2014/main" id="{AABA175F-114F-9349-9205-5C900171E7A8}"/>
              </a:ext>
            </a:extLst>
          </p:cNvPr>
          <p:cNvSpPr>
            <a:spLocks noGrp="1"/>
          </p:cNvSpPr>
          <p:nvPr>
            <p:ph type="body" sz="quarter" idx="12"/>
          </p:nvPr>
        </p:nvSpPr>
        <p:spPr>
          <a:xfrm>
            <a:off x="154517" y="6351372"/>
            <a:ext cx="7313083" cy="352845"/>
          </a:xfrm>
        </p:spPr>
        <p:txBody>
          <a:bodyPr>
            <a:noAutofit/>
          </a:bodyPr>
          <a:lstStyle/>
          <a:p>
            <a:r>
              <a:rPr lang="en-US" dirty="0"/>
              <a:t>Last Updated: 9/9/2020</a:t>
            </a:r>
          </a:p>
        </p:txBody>
      </p:sp>
      <p:sp>
        <p:nvSpPr>
          <p:cNvPr id="10" name="TextBox 9"/>
          <p:cNvSpPr txBox="1"/>
          <p:nvPr/>
        </p:nvSpPr>
        <p:spPr>
          <a:xfrm>
            <a:off x="498238" y="2721228"/>
            <a:ext cx="11201400" cy="769441"/>
          </a:xfrm>
          <a:prstGeom prst="rect">
            <a:avLst/>
          </a:prstGeom>
          <a:noFill/>
        </p:spPr>
        <p:txBody>
          <a:bodyPr wrap="square" rtlCol="0">
            <a:spAutoFit/>
          </a:bodyPr>
          <a:lstStyle/>
          <a:p>
            <a:pPr algn="ctr"/>
            <a:r>
              <a:rPr lang="en-US" sz="4400" b="1" dirty="0">
                <a:solidFill>
                  <a:srgbClr val="003366"/>
                </a:solidFill>
                <a:latin typeface="Arial" panose="020B0604020202020204" pitchFamily="34" charset="0"/>
                <a:cs typeface="Arial" panose="020B0604020202020204" pitchFamily="34" charset="0"/>
              </a:rPr>
              <a:t>Introduction</a:t>
            </a:r>
            <a:r>
              <a:rPr lang="es-ES" sz="4400" b="1" dirty="0">
                <a:solidFill>
                  <a:srgbClr val="003366"/>
                </a:solidFill>
                <a:latin typeface="Arial" panose="020B0604020202020204" pitchFamily="34" charset="0"/>
                <a:cs typeface="Arial" panose="020B0604020202020204" pitchFamily="34" charset="0"/>
              </a:rPr>
              <a:t> to ERDDAP</a:t>
            </a:r>
            <a:endParaRPr lang="en-US" sz="4400" b="1" dirty="0">
              <a:solidFill>
                <a:srgbClr val="003366"/>
              </a:solidFill>
              <a:latin typeface="Arial" panose="020B0604020202020204" pitchFamily="34" charset="0"/>
              <a:cs typeface="Arial" panose="020B0604020202020204" pitchFamily="34" charset="0"/>
            </a:endParaRPr>
          </a:p>
        </p:txBody>
      </p:sp>
      <p:sp>
        <p:nvSpPr>
          <p:cNvPr id="8" name="Text Placeholder 2">
            <a:extLst>
              <a:ext uri="{FF2B5EF4-FFF2-40B4-BE49-F238E27FC236}">
                <a16:creationId xmlns:a16="http://schemas.microsoft.com/office/drawing/2014/main" id="{53C859DF-A498-F24F-984A-0DB314C99E31}"/>
              </a:ext>
            </a:extLst>
          </p:cNvPr>
          <p:cNvSpPr txBox="1">
            <a:spLocks/>
          </p:cNvSpPr>
          <p:nvPr/>
        </p:nvSpPr>
        <p:spPr>
          <a:xfrm>
            <a:off x="3484208" y="3490669"/>
            <a:ext cx="5789083" cy="2677629"/>
          </a:xfrm>
          <a:prstGeom prst="rect">
            <a:avLst/>
          </a:prstGeom>
        </p:spPr>
        <p:txBody>
          <a:bodyPr/>
          <a:lstStyle>
            <a:lvl1pPr marL="0" indent="0" algn="l" defTabSz="457200" rtl="0" eaLnBrk="1" latinLnBrk="0" hangingPunct="1">
              <a:spcBef>
                <a:spcPct val="20000"/>
              </a:spcBef>
              <a:buFont typeface="Arial"/>
              <a:buNone/>
              <a:defRPr sz="2400" kern="1200">
                <a:solidFill>
                  <a:schemeClr val="tx1">
                    <a:lumMod val="85000"/>
                    <a:lumOff val="15000"/>
                  </a:schemeClr>
                </a:solidFill>
                <a:latin typeface="+mj-lt"/>
                <a:ea typeface="+mn-ea"/>
                <a:cs typeface="+mn-cs"/>
              </a:defRPr>
            </a:lvl1pPr>
            <a:lvl2pPr marL="742950" indent="-285750" algn="l" defTabSz="457200" rtl="0" eaLnBrk="1" latinLnBrk="0" hangingPunct="1">
              <a:spcBef>
                <a:spcPct val="20000"/>
              </a:spcBef>
              <a:buFont typeface="Arial"/>
              <a:buChar char="•"/>
              <a:defRPr sz="3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800"/>
              </a:spcBef>
            </a:pPr>
            <a:r>
              <a:rPr lang="en-US" sz="3200" dirty="0">
                <a:solidFill>
                  <a:schemeClr val="tx2"/>
                </a:solidFill>
                <a:latin typeface="Arial Narrow" panose="020B0604020202020204" pitchFamily="34" charset="0"/>
                <a:cs typeface="Arial Narrow" panose="020B0604020202020204" pitchFamily="34" charset="0"/>
              </a:rPr>
              <a:t>NOAA CoastWatch Satellite Course</a:t>
            </a:r>
          </a:p>
          <a:p>
            <a:endParaRPr lang="en-US" sz="3200" dirty="0">
              <a:latin typeface="Arial Narrow" panose="020B0604020202020204" pitchFamily="34" charset="0"/>
              <a:cs typeface="Arial Narrow" panose="020B0604020202020204" pitchFamily="34" charset="0"/>
            </a:endParaRPr>
          </a:p>
        </p:txBody>
      </p:sp>
      <p:pic>
        <p:nvPicPr>
          <p:cNvPr id="2" name="Audio 1">
            <a:hlinkClick r:id="" action="ppaction://media"/>
            <a:extLst>
              <a:ext uri="{FF2B5EF4-FFF2-40B4-BE49-F238E27FC236}">
                <a16:creationId xmlns:a16="http://schemas.microsoft.com/office/drawing/2014/main" id="{BFC5385C-7656-0C45-B99D-1EB4F396D7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3032591"/>
      </p:ext>
    </p:extLst>
  </p:cSld>
  <p:clrMapOvr>
    <a:masterClrMapping/>
  </p:clrMapOvr>
  <mc:AlternateContent xmlns:mc="http://schemas.openxmlformats.org/markup-compatibility/2006" xmlns:p14="http://schemas.microsoft.com/office/powerpoint/2010/main">
    <mc:Choice Requires="p14">
      <p:transition spd="slow" p14:dur="2000" advTm="15748"/>
    </mc:Choice>
    <mc:Fallback xmlns="">
      <p:transition spd="slow" advTm="15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https://gblobscdn.gitbook.com/assets%2F-LylLNCSXaUER_FiqDSx%2F-LypfzVK6MYbj-v0r1Dx%2F-Lypj9b4tHiWK3kxT-6K%2Fimage.png?alt=media&amp;token=3e1f999f-a4e4-4fff-b4ee-591ba65677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473" y="3511871"/>
            <a:ext cx="6448969" cy="233233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gblobscdn.gitbook.com/assets%2F-LylLNCSXaUER_FiqDSx%2F-LypfzVK6MYbj-v0r1Dx%2F-Lypinhq0Dqo2hQjG5-1%2Fimage.png?alt=media&amp;token=2b66497d-ede7-4569-8e73-e6ff3fec57a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734" y="1014126"/>
            <a:ext cx="6576420" cy="228135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45">
            <a:extLst>
              <a:ext uri="{FF2B5EF4-FFF2-40B4-BE49-F238E27FC236}">
                <a16:creationId xmlns:a16="http://schemas.microsoft.com/office/drawing/2014/main" id="{731865D6-BA8B-1F4E-A575-D675917A396C}"/>
              </a:ext>
            </a:extLst>
          </p:cNvPr>
          <p:cNvSpPr txBox="1">
            <a:spLocks/>
          </p:cNvSpPr>
          <p:nvPr/>
        </p:nvSpPr>
        <p:spPr>
          <a:xfrm>
            <a:off x="528298" y="218291"/>
            <a:ext cx="10515600" cy="473472"/>
          </a:xfrm>
          <a:prstGeom prst="rect">
            <a:avLst/>
          </a:prstGeom>
        </p:spPr>
        <p:txBody>
          <a:bodyPr/>
          <a:lst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a:lstStyle>
          <a:p>
            <a:r>
              <a:rPr lang="en-US" dirty="0"/>
              <a:t>Example #3: Visualize the 1998 El Niño</a:t>
            </a:r>
          </a:p>
        </p:txBody>
      </p:sp>
      <p:sp>
        <p:nvSpPr>
          <p:cNvPr id="2" name="Rectangle 1">
            <a:extLst>
              <a:ext uri="{FF2B5EF4-FFF2-40B4-BE49-F238E27FC236}">
                <a16:creationId xmlns:a16="http://schemas.microsoft.com/office/drawing/2014/main" id="{0C77D16E-5E83-FE4C-BB47-946F9277D4B3}"/>
              </a:ext>
            </a:extLst>
          </p:cNvPr>
          <p:cNvSpPr/>
          <p:nvPr/>
        </p:nvSpPr>
        <p:spPr>
          <a:xfrm>
            <a:off x="4694717" y="3327205"/>
            <a:ext cx="1482650" cy="369332"/>
          </a:xfrm>
          <a:prstGeom prst="rect">
            <a:avLst/>
          </a:prstGeom>
        </p:spPr>
        <p:txBody>
          <a:bodyPr wrap="none">
            <a:spAutoFit/>
          </a:bodyPr>
          <a:lstStyle/>
          <a:p>
            <a:r>
              <a:rPr lang="en-US" dirty="0"/>
              <a:t>January 1998 </a:t>
            </a:r>
          </a:p>
        </p:txBody>
      </p:sp>
      <p:sp>
        <p:nvSpPr>
          <p:cNvPr id="4" name="Rectangle 3">
            <a:extLst>
              <a:ext uri="{FF2B5EF4-FFF2-40B4-BE49-F238E27FC236}">
                <a16:creationId xmlns:a16="http://schemas.microsoft.com/office/drawing/2014/main" id="{84BA8F43-CF75-124C-A7EC-A471DE70777C}"/>
              </a:ext>
            </a:extLst>
          </p:cNvPr>
          <p:cNvSpPr/>
          <p:nvPr/>
        </p:nvSpPr>
        <p:spPr>
          <a:xfrm>
            <a:off x="4586265" y="809280"/>
            <a:ext cx="1482650" cy="369332"/>
          </a:xfrm>
          <a:prstGeom prst="rect">
            <a:avLst/>
          </a:prstGeom>
        </p:spPr>
        <p:txBody>
          <a:bodyPr wrap="none">
            <a:spAutoFit/>
          </a:bodyPr>
          <a:lstStyle/>
          <a:p>
            <a:r>
              <a:rPr lang="en-US" dirty="0"/>
              <a:t>January 1997 </a:t>
            </a:r>
          </a:p>
        </p:txBody>
      </p:sp>
      <p:sp>
        <p:nvSpPr>
          <p:cNvPr id="7" name="Rectangle 6">
            <a:extLst>
              <a:ext uri="{FF2B5EF4-FFF2-40B4-BE49-F238E27FC236}">
                <a16:creationId xmlns:a16="http://schemas.microsoft.com/office/drawing/2014/main" id="{42170A3D-17C6-884D-8543-582B60B1950B}"/>
              </a:ext>
            </a:extLst>
          </p:cNvPr>
          <p:cNvSpPr/>
          <p:nvPr/>
        </p:nvSpPr>
        <p:spPr>
          <a:xfrm>
            <a:off x="6482755" y="1277640"/>
            <a:ext cx="5555520" cy="1541512"/>
          </a:xfrm>
          <a:prstGeom prst="rect">
            <a:avLst/>
          </a:prstGeom>
        </p:spPr>
        <p:txBody>
          <a:bodyPr wrap="square">
            <a:spAutoFit/>
          </a:bodyPr>
          <a:lstStyle/>
          <a:p>
            <a:pPr>
              <a:lnSpc>
                <a:spcPct val="120000"/>
              </a:lnSpc>
            </a:pPr>
            <a:r>
              <a:rPr lang="en-US" sz="1600" dirty="0">
                <a:latin typeface="Arial Narrow" panose="020B0604020202020204" pitchFamily="34" charset="0"/>
                <a:cs typeface="Arial Narrow" panose="020B0604020202020204" pitchFamily="34" charset="0"/>
                <a:hlinkClick r:id="rId7"/>
              </a:rPr>
              <a:t>https://oceanwatch.pifsc.noaa.gov/erddap/griddap/CRW_sst_v1_0_monthly.graph?analysed_sst%5B(1997-01-07T12:00:00Z)%5D%5B(-19.975):(20.025)%5D%5B(180.025):(300.025)%5D&amp;.draw=surface&amp;.vars=longitude%7Clatitude%7Canalysed_sst&amp;.colorBar=%7C%7C%7C18%7C30%7C</a:t>
            </a:r>
            <a:endParaRPr lang="en-US" sz="1600" dirty="0">
              <a:latin typeface="Arial Narrow" panose="020B0604020202020204" pitchFamily="34" charset="0"/>
              <a:cs typeface="Arial Narrow" panose="020B0604020202020204" pitchFamily="34" charset="0"/>
            </a:endParaRPr>
          </a:p>
        </p:txBody>
      </p:sp>
      <p:sp>
        <p:nvSpPr>
          <p:cNvPr id="12" name="Rectangle 11">
            <a:extLst>
              <a:ext uri="{FF2B5EF4-FFF2-40B4-BE49-F238E27FC236}">
                <a16:creationId xmlns:a16="http://schemas.microsoft.com/office/drawing/2014/main" id="{F05183D9-5786-BB4E-9380-FA62F152BE96}"/>
              </a:ext>
            </a:extLst>
          </p:cNvPr>
          <p:cNvSpPr/>
          <p:nvPr/>
        </p:nvSpPr>
        <p:spPr>
          <a:xfrm>
            <a:off x="6561626" y="3617843"/>
            <a:ext cx="5555520" cy="1541512"/>
          </a:xfrm>
          <a:prstGeom prst="rect">
            <a:avLst/>
          </a:prstGeom>
        </p:spPr>
        <p:txBody>
          <a:bodyPr wrap="square">
            <a:spAutoFit/>
          </a:bodyPr>
          <a:lstStyle/>
          <a:p>
            <a:pPr>
              <a:lnSpc>
                <a:spcPct val="120000"/>
              </a:lnSpc>
            </a:pPr>
            <a:r>
              <a:rPr lang="en-US" sz="1600" dirty="0">
                <a:latin typeface="Arial Narrow" panose="020B0604020202020204" pitchFamily="34" charset="0"/>
                <a:cs typeface="Arial Narrow" panose="020B0604020202020204" pitchFamily="34" charset="0"/>
                <a:hlinkClick r:id="rId8"/>
              </a:rPr>
              <a:t>https://oceanwatch.pifsc.noaa.gov/erddap/griddap/CRW_sst_v1_0_monthly.graph?analysed_sst%5B(1998-01-07T12:00:00Z)%5D%5B(-19.975):(20.025)%5D%5B(180.025):(300.025)%5D&amp;.draw=surface&amp;.vars=longitude%7Clatitude%7Canalysed_sst&amp;.colorBar=%7C%7C%7C18%7C30%7C</a:t>
            </a:r>
            <a:endParaRPr lang="en-US" sz="1600" dirty="0">
              <a:latin typeface="Arial Narrow" panose="020B0604020202020204" pitchFamily="34" charset="0"/>
              <a:cs typeface="Arial Narrow" panose="020B0604020202020204" pitchFamily="34" charset="0"/>
            </a:endParaRPr>
          </a:p>
        </p:txBody>
      </p:sp>
      <p:pic>
        <p:nvPicPr>
          <p:cNvPr id="3" name="Audio 2">
            <a:hlinkClick r:id="" action="ppaction://media"/>
            <a:extLst>
              <a:ext uri="{FF2B5EF4-FFF2-40B4-BE49-F238E27FC236}">
                <a16:creationId xmlns:a16="http://schemas.microsoft.com/office/drawing/2014/main" id="{293FD396-9BC3-F841-9C0D-97CF0B80ACB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
        <p:nvSpPr>
          <p:cNvPr id="5" name="Slide Number Placeholder 4"/>
          <p:cNvSpPr>
            <a:spLocks noGrp="1"/>
          </p:cNvSpPr>
          <p:nvPr>
            <p:ph type="sldNum" sz="quarter" idx="12"/>
          </p:nvPr>
        </p:nvSpPr>
        <p:spPr/>
        <p:txBody>
          <a:bodyPr/>
          <a:lstStyle/>
          <a:p>
            <a:fld id="{4F6F23CF-7BCB-1C46-9584-7002207BC3BE}" type="slidenum">
              <a:rPr lang="en-US" smtClean="0"/>
              <a:pPr/>
              <a:t>10</a:t>
            </a:fld>
            <a:endParaRPr lang="en-US"/>
          </a:p>
        </p:txBody>
      </p:sp>
      <p:sp>
        <p:nvSpPr>
          <p:cNvPr id="6" name="Footer Placeholder 5"/>
          <p:cNvSpPr>
            <a:spLocks noGrp="1"/>
          </p:cNvSpPr>
          <p:nvPr>
            <p:ph type="ftr" sz="quarter" idx="3"/>
          </p:nvPr>
        </p:nvSpPr>
        <p:spPr/>
        <p:txBody>
          <a:bodyPr/>
          <a:lstStyle/>
          <a:p>
            <a:r>
              <a:rPr lang="en-US" smtClean="0"/>
              <a:t>NOAA CoastWatch Satellite Course                                      http://coastwatch.noaa.gov</a:t>
            </a:r>
            <a:endParaRPr lang="en-US"/>
          </a:p>
        </p:txBody>
      </p:sp>
    </p:spTree>
    <p:extLst>
      <p:ext uri="{BB962C8B-B14F-4D97-AF65-F5344CB8AC3E}">
        <p14:creationId xmlns:p14="http://schemas.microsoft.com/office/powerpoint/2010/main" val="3507933126"/>
      </p:ext>
    </p:extLst>
  </p:cSld>
  <p:clrMapOvr>
    <a:masterClrMapping/>
  </p:clrMapOvr>
  <mc:AlternateContent xmlns:mc="http://schemas.openxmlformats.org/markup-compatibility/2006" xmlns:p14="http://schemas.microsoft.com/office/powerpoint/2010/main">
    <mc:Choice Requires="p14">
      <p:transition spd="slow" p14:dur="2000" advTm="18665"/>
    </mc:Choice>
    <mc:Fallback xmlns="">
      <p:transition spd="slow" advTm="18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3149" y="5253900"/>
            <a:ext cx="9930625" cy="1279517"/>
          </a:xfrm>
          <a:prstGeom prst="rect">
            <a:avLst/>
          </a:prstGeom>
        </p:spPr>
        <p:txBody>
          <a:bodyPr wrap="square">
            <a:spAutoFit/>
          </a:bodyPr>
          <a:lstStyle/>
          <a:p>
            <a:pPr>
              <a:lnSpc>
                <a:spcPct val="120000"/>
              </a:lnSpc>
            </a:pPr>
            <a:r>
              <a:rPr lang="en-US" sz="1600" dirty="0">
                <a:latin typeface="Arial Narrow" panose="020B0604020202020204" pitchFamily="34" charset="0"/>
                <a:cs typeface="Arial Narrow" panose="020B0604020202020204" pitchFamily="34" charset="0"/>
                <a:hlinkClick r:id="rId5"/>
              </a:rPr>
              <a:t>https://oceanwatch.pifsc.noaa.gov/erddap/griddap/CRW_sst_v1_0_monthly.graph?analysed_sst[(1995-01-01T12:00:00Z):(2000-12-01T12:00:00Z)][(0)][(180.025):(300.025)]&amp;.draw=surface&amp;.vars=longitude%7Ctime%7Canalysed_sst&amp;.colorBar=%7C%7C%7C18%7C30%7C&amp;.bgColor=0xffffffff</a:t>
            </a:r>
            <a:endParaRPr lang="en-US" sz="1600" dirty="0">
              <a:latin typeface="Arial Narrow" panose="020B0604020202020204" pitchFamily="34" charset="0"/>
              <a:cs typeface="Arial Narrow" panose="020B0604020202020204" pitchFamily="34" charset="0"/>
            </a:endParaRPr>
          </a:p>
          <a:p>
            <a:pPr>
              <a:lnSpc>
                <a:spcPct val="120000"/>
              </a:lnSpc>
            </a:pPr>
            <a:endParaRPr lang="en-US" dirty="0">
              <a:latin typeface="Arial Narrow" panose="020B0604020202020204" pitchFamily="34" charset="0"/>
              <a:cs typeface="Arial Narrow" panose="020B0604020202020204" pitchFamily="34" charset="0"/>
            </a:endParaRPr>
          </a:p>
        </p:txBody>
      </p:sp>
      <p:pic>
        <p:nvPicPr>
          <p:cNvPr id="4" name="Picture 3"/>
          <p:cNvPicPr>
            <a:picLocks noChangeAspect="1"/>
          </p:cNvPicPr>
          <p:nvPr/>
        </p:nvPicPr>
        <p:blipFill>
          <a:blip r:embed="rId6"/>
          <a:stretch>
            <a:fillRect/>
          </a:stretch>
        </p:blipFill>
        <p:spPr>
          <a:xfrm>
            <a:off x="1563915" y="934188"/>
            <a:ext cx="8477803" cy="4226210"/>
          </a:xfrm>
          <a:prstGeom prst="rect">
            <a:avLst/>
          </a:prstGeom>
        </p:spPr>
      </p:pic>
      <p:sp>
        <p:nvSpPr>
          <p:cNvPr id="5" name="Title 45">
            <a:extLst>
              <a:ext uri="{FF2B5EF4-FFF2-40B4-BE49-F238E27FC236}">
                <a16:creationId xmlns:a16="http://schemas.microsoft.com/office/drawing/2014/main" id="{6E4F3628-60D6-FB4C-95E6-924674B1F670}"/>
              </a:ext>
            </a:extLst>
          </p:cNvPr>
          <p:cNvSpPr txBox="1">
            <a:spLocks/>
          </p:cNvSpPr>
          <p:nvPr/>
        </p:nvSpPr>
        <p:spPr>
          <a:xfrm>
            <a:off x="528298" y="218291"/>
            <a:ext cx="10515600" cy="473472"/>
          </a:xfrm>
          <a:prstGeom prst="rect">
            <a:avLst/>
          </a:prstGeom>
        </p:spPr>
        <p:txBody>
          <a:bodyPr/>
          <a:lst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a:lstStyle>
          <a:p>
            <a:r>
              <a:rPr lang="en-US" dirty="0"/>
              <a:t>Create a </a:t>
            </a:r>
            <a:r>
              <a:rPr lang="en-US" dirty="0" err="1"/>
              <a:t>Hovmöller</a:t>
            </a:r>
            <a:r>
              <a:rPr lang="en-US" dirty="0"/>
              <a:t> 2-dimensional timeseries plot of the1998 El Niño </a:t>
            </a:r>
          </a:p>
        </p:txBody>
      </p:sp>
      <p:sp>
        <p:nvSpPr>
          <p:cNvPr id="7" name="Oval 6">
            <a:extLst>
              <a:ext uri="{FF2B5EF4-FFF2-40B4-BE49-F238E27FC236}">
                <a16:creationId xmlns:a16="http://schemas.microsoft.com/office/drawing/2014/main" id="{6B0C4551-C7F8-E143-9B5E-6B1F31A2A877}"/>
              </a:ext>
            </a:extLst>
          </p:cNvPr>
          <p:cNvSpPr/>
          <p:nvPr/>
        </p:nvSpPr>
        <p:spPr>
          <a:xfrm>
            <a:off x="1563915" y="690562"/>
            <a:ext cx="2173198" cy="11887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CF2CA4D4-A146-B446-A803-7AB1BF5A5E2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
        <p:nvSpPr>
          <p:cNvPr id="8" name="Slide Number Placeholder 7"/>
          <p:cNvSpPr>
            <a:spLocks noGrp="1"/>
          </p:cNvSpPr>
          <p:nvPr>
            <p:ph type="sldNum" sz="quarter" idx="12"/>
          </p:nvPr>
        </p:nvSpPr>
        <p:spPr/>
        <p:txBody>
          <a:bodyPr/>
          <a:lstStyle/>
          <a:p>
            <a:fld id="{4F6F23CF-7BCB-1C46-9584-7002207BC3BE}" type="slidenum">
              <a:rPr lang="en-US" smtClean="0"/>
              <a:pPr/>
              <a:t>11</a:t>
            </a:fld>
            <a:endParaRPr lang="en-US"/>
          </a:p>
        </p:txBody>
      </p:sp>
      <p:sp>
        <p:nvSpPr>
          <p:cNvPr id="9" name="Footer Placeholder 8"/>
          <p:cNvSpPr>
            <a:spLocks noGrp="1"/>
          </p:cNvSpPr>
          <p:nvPr>
            <p:ph type="ftr" sz="quarter" idx="3"/>
          </p:nvPr>
        </p:nvSpPr>
        <p:spPr/>
        <p:txBody>
          <a:bodyPr/>
          <a:lstStyle/>
          <a:p>
            <a:r>
              <a:rPr lang="en-US" smtClean="0"/>
              <a:t>NOAA CoastWatch Satellite Course                                      http://coastwatch.noaa.gov</a:t>
            </a:r>
            <a:endParaRPr lang="en-US"/>
          </a:p>
        </p:txBody>
      </p:sp>
    </p:spTree>
    <p:extLst>
      <p:ext uri="{BB962C8B-B14F-4D97-AF65-F5344CB8AC3E}">
        <p14:creationId xmlns:p14="http://schemas.microsoft.com/office/powerpoint/2010/main" val="3602425811"/>
      </p:ext>
    </p:extLst>
  </p:cSld>
  <p:clrMapOvr>
    <a:masterClrMapping/>
  </p:clrMapOvr>
  <mc:AlternateContent xmlns:mc="http://schemas.openxmlformats.org/markup-compatibility/2006" xmlns:p14="http://schemas.microsoft.com/office/powerpoint/2010/main">
    <mc:Choice Requires="p14">
      <p:transition spd="slow" p14:dur="2000" advTm="32799"/>
    </mc:Choice>
    <mc:Fallback xmlns="">
      <p:transition spd="slow" advTm="32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86902" y="5518080"/>
            <a:ext cx="11030169" cy="923330"/>
          </a:xfrm>
          <a:prstGeom prst="rect">
            <a:avLst/>
          </a:prstGeom>
        </p:spPr>
        <p:txBody>
          <a:bodyPr wrap="square">
            <a:spAutoFit/>
          </a:bodyPr>
          <a:lstStyle/>
          <a:p>
            <a:r>
              <a:rPr lang="en-US" dirty="0">
                <a:latin typeface="Arial Narrow" panose="020B0604020202020204" pitchFamily="34" charset="0"/>
                <a:cs typeface="Arial Narrow" panose="020B0604020202020204" pitchFamily="34" charset="0"/>
                <a:hlinkClick r:id="rId5"/>
              </a:rPr>
              <a:t>https://oceanwatch.pifsc.noaa.gov/erddap/griddap/CRW_sst_v1_0_monthly.graph?analysed_sst[(1995-01-01T12:00:00Z):(2000-12-01T12:00:00Z)][(0.025)][(220)]&amp;.draw=linesAndMarkers&amp;.vars=time|analysed_sst</a:t>
            </a:r>
            <a:endParaRPr lang="en-US" dirty="0">
              <a:latin typeface="Arial Narrow" panose="020B0604020202020204" pitchFamily="34" charset="0"/>
              <a:cs typeface="Arial Narrow" panose="020B0604020202020204" pitchFamily="34" charset="0"/>
            </a:endParaRPr>
          </a:p>
          <a:p>
            <a:endParaRPr lang="en-US" dirty="0">
              <a:latin typeface="Arial Narrow" panose="020B0604020202020204" pitchFamily="34" charset="0"/>
              <a:cs typeface="Arial Narrow" panose="020B0604020202020204" pitchFamily="34" charset="0"/>
            </a:endParaRPr>
          </a:p>
        </p:txBody>
      </p:sp>
      <p:pic>
        <p:nvPicPr>
          <p:cNvPr id="4" name="Picture 3"/>
          <p:cNvPicPr>
            <a:picLocks noChangeAspect="1"/>
          </p:cNvPicPr>
          <p:nvPr/>
        </p:nvPicPr>
        <p:blipFill>
          <a:blip r:embed="rId6"/>
          <a:stretch>
            <a:fillRect/>
          </a:stretch>
        </p:blipFill>
        <p:spPr>
          <a:xfrm>
            <a:off x="1884005" y="956366"/>
            <a:ext cx="8079849" cy="4484008"/>
          </a:xfrm>
          <a:prstGeom prst="rect">
            <a:avLst/>
          </a:prstGeom>
        </p:spPr>
      </p:pic>
      <p:sp>
        <p:nvSpPr>
          <p:cNvPr id="6" name="Title 45">
            <a:extLst>
              <a:ext uri="{FF2B5EF4-FFF2-40B4-BE49-F238E27FC236}">
                <a16:creationId xmlns:a16="http://schemas.microsoft.com/office/drawing/2014/main" id="{B4BFA0C5-FB6D-9941-8DC9-D4B5C1121D92}"/>
              </a:ext>
            </a:extLst>
          </p:cNvPr>
          <p:cNvSpPr txBox="1">
            <a:spLocks/>
          </p:cNvSpPr>
          <p:nvPr/>
        </p:nvSpPr>
        <p:spPr>
          <a:xfrm>
            <a:off x="528298" y="218291"/>
            <a:ext cx="10515600" cy="473472"/>
          </a:xfrm>
          <a:prstGeom prst="rect">
            <a:avLst/>
          </a:prstGeom>
        </p:spPr>
        <p:txBody>
          <a:bodyPr/>
          <a:lst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a:lstStyle>
          <a:p>
            <a:r>
              <a:rPr lang="en-US" dirty="0"/>
              <a:t>Create a 1-dimensional timeseries of the 1998 El Niño</a:t>
            </a:r>
          </a:p>
        </p:txBody>
      </p:sp>
      <p:sp>
        <p:nvSpPr>
          <p:cNvPr id="7" name="Oval 6">
            <a:extLst>
              <a:ext uri="{FF2B5EF4-FFF2-40B4-BE49-F238E27FC236}">
                <a16:creationId xmlns:a16="http://schemas.microsoft.com/office/drawing/2014/main" id="{7B8A552C-82B8-9D47-A4C9-C18580A21F97}"/>
              </a:ext>
            </a:extLst>
          </p:cNvPr>
          <p:cNvSpPr/>
          <p:nvPr/>
        </p:nvSpPr>
        <p:spPr>
          <a:xfrm>
            <a:off x="1762695" y="690562"/>
            <a:ext cx="2173198" cy="11887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DDA8CC18-259E-9D49-A1EC-F70CC6EB77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
        <p:nvSpPr>
          <p:cNvPr id="8" name="Slide Number Placeholder 7"/>
          <p:cNvSpPr>
            <a:spLocks noGrp="1"/>
          </p:cNvSpPr>
          <p:nvPr>
            <p:ph type="sldNum" sz="quarter" idx="12"/>
          </p:nvPr>
        </p:nvSpPr>
        <p:spPr/>
        <p:txBody>
          <a:bodyPr/>
          <a:lstStyle/>
          <a:p>
            <a:fld id="{4F6F23CF-7BCB-1C46-9584-7002207BC3BE}" type="slidenum">
              <a:rPr lang="en-US" smtClean="0"/>
              <a:pPr/>
              <a:t>12</a:t>
            </a:fld>
            <a:endParaRPr lang="en-US"/>
          </a:p>
        </p:txBody>
      </p:sp>
      <p:sp>
        <p:nvSpPr>
          <p:cNvPr id="9" name="Footer Placeholder 8"/>
          <p:cNvSpPr>
            <a:spLocks noGrp="1"/>
          </p:cNvSpPr>
          <p:nvPr>
            <p:ph type="ftr" sz="quarter" idx="3"/>
          </p:nvPr>
        </p:nvSpPr>
        <p:spPr/>
        <p:txBody>
          <a:bodyPr/>
          <a:lstStyle/>
          <a:p>
            <a:r>
              <a:rPr lang="en-US" smtClean="0"/>
              <a:t>NOAA CoastWatch Satellite Course                                      http://coastwatch.noaa.gov</a:t>
            </a:r>
            <a:endParaRPr lang="en-US"/>
          </a:p>
        </p:txBody>
      </p:sp>
    </p:spTree>
    <p:extLst>
      <p:ext uri="{BB962C8B-B14F-4D97-AF65-F5344CB8AC3E}">
        <p14:creationId xmlns:p14="http://schemas.microsoft.com/office/powerpoint/2010/main" val="3431943980"/>
      </p:ext>
    </p:extLst>
  </p:cSld>
  <p:clrMapOvr>
    <a:masterClrMapping/>
  </p:clrMapOvr>
  <mc:AlternateContent xmlns:mc="http://schemas.openxmlformats.org/markup-compatibility/2006" xmlns:p14="http://schemas.microsoft.com/office/powerpoint/2010/main">
    <mc:Choice Requires="p14">
      <p:transition spd="slow" p14:dur="2000" advTm="33371"/>
    </mc:Choice>
    <mc:Fallback xmlns="">
      <p:transition spd="slow" advTm="33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374465" y="784517"/>
            <a:ext cx="8583883" cy="4678029"/>
          </a:xfrm>
          <a:prstGeom prst="rect">
            <a:avLst/>
          </a:prstGeom>
        </p:spPr>
      </p:pic>
      <p:sp>
        <p:nvSpPr>
          <p:cNvPr id="4" name="Rectangle 3"/>
          <p:cNvSpPr/>
          <p:nvPr/>
        </p:nvSpPr>
        <p:spPr>
          <a:xfrm>
            <a:off x="1374465" y="5610413"/>
            <a:ext cx="10561674" cy="830997"/>
          </a:xfrm>
          <a:prstGeom prst="rect">
            <a:avLst/>
          </a:prstGeom>
        </p:spPr>
        <p:txBody>
          <a:bodyPr wrap="square">
            <a:spAutoFit/>
          </a:bodyPr>
          <a:lstStyle/>
          <a:p>
            <a:r>
              <a:rPr lang="en-US" sz="2400" dirty="0">
                <a:hlinkClick r:id="rId6"/>
              </a:rPr>
              <a:t>https://oceanwatch.pifsc.noaa.gov/erddap/griddap/CRW_sst_v1_0_monthly.html</a:t>
            </a:r>
            <a:r>
              <a:rPr lang="en-US" sz="2400" dirty="0"/>
              <a:t/>
            </a:r>
            <a:br>
              <a:rPr lang="en-US" sz="2400" dirty="0"/>
            </a:br>
            <a:endParaRPr lang="en-US" sz="2400" dirty="0"/>
          </a:p>
        </p:txBody>
      </p:sp>
      <p:sp>
        <p:nvSpPr>
          <p:cNvPr id="6" name="Title 45">
            <a:extLst>
              <a:ext uri="{FF2B5EF4-FFF2-40B4-BE49-F238E27FC236}">
                <a16:creationId xmlns:a16="http://schemas.microsoft.com/office/drawing/2014/main" id="{1FD308F8-957C-1341-B9A8-BE5B2EC29E8A}"/>
              </a:ext>
            </a:extLst>
          </p:cNvPr>
          <p:cNvSpPr txBox="1">
            <a:spLocks/>
          </p:cNvSpPr>
          <p:nvPr/>
        </p:nvSpPr>
        <p:spPr>
          <a:xfrm>
            <a:off x="528298" y="218291"/>
            <a:ext cx="10515600" cy="473472"/>
          </a:xfrm>
          <a:prstGeom prst="rect">
            <a:avLst/>
          </a:prstGeom>
        </p:spPr>
        <p:txBody>
          <a:bodyPr/>
          <a:lst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a:lstStyle>
          <a:p>
            <a:r>
              <a:rPr lang="en-US" dirty="0"/>
              <a:t>Download the data as a </a:t>
            </a:r>
            <a:r>
              <a:rPr lang="en-US" dirty="0" err="1"/>
              <a:t>netCDF</a:t>
            </a:r>
            <a:r>
              <a:rPr lang="en-US" dirty="0"/>
              <a:t> file</a:t>
            </a:r>
          </a:p>
        </p:txBody>
      </p:sp>
      <p:pic>
        <p:nvPicPr>
          <p:cNvPr id="3" name="Audio 2">
            <a:hlinkClick r:id="" action="ppaction://media"/>
            <a:extLst>
              <a:ext uri="{FF2B5EF4-FFF2-40B4-BE49-F238E27FC236}">
                <a16:creationId xmlns:a16="http://schemas.microsoft.com/office/drawing/2014/main" id="{83DD7017-C8F9-0D4A-BDB8-C35FA247A0B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
        <p:nvSpPr>
          <p:cNvPr id="7" name="Slide Number Placeholder 6"/>
          <p:cNvSpPr>
            <a:spLocks noGrp="1"/>
          </p:cNvSpPr>
          <p:nvPr>
            <p:ph type="sldNum" sz="quarter" idx="12"/>
          </p:nvPr>
        </p:nvSpPr>
        <p:spPr/>
        <p:txBody>
          <a:bodyPr/>
          <a:lstStyle/>
          <a:p>
            <a:fld id="{4F6F23CF-7BCB-1C46-9584-7002207BC3BE}" type="slidenum">
              <a:rPr lang="en-US" smtClean="0"/>
              <a:pPr/>
              <a:t>13</a:t>
            </a:fld>
            <a:endParaRPr lang="en-US"/>
          </a:p>
        </p:txBody>
      </p:sp>
      <p:sp>
        <p:nvSpPr>
          <p:cNvPr id="8" name="Footer Placeholder 7"/>
          <p:cNvSpPr>
            <a:spLocks noGrp="1"/>
          </p:cNvSpPr>
          <p:nvPr>
            <p:ph type="ftr" sz="quarter" idx="3"/>
          </p:nvPr>
        </p:nvSpPr>
        <p:spPr/>
        <p:txBody>
          <a:bodyPr/>
          <a:lstStyle/>
          <a:p>
            <a:r>
              <a:rPr lang="en-US" smtClean="0"/>
              <a:t>NOAA CoastWatch Satellite Course                                      http://coastwatch.noaa.gov</a:t>
            </a:r>
            <a:endParaRPr lang="en-US"/>
          </a:p>
        </p:txBody>
      </p:sp>
    </p:spTree>
    <p:extLst>
      <p:ext uri="{BB962C8B-B14F-4D97-AF65-F5344CB8AC3E}">
        <p14:creationId xmlns:p14="http://schemas.microsoft.com/office/powerpoint/2010/main" val="226523094"/>
      </p:ext>
    </p:extLst>
  </p:cSld>
  <p:clrMapOvr>
    <a:masterClrMapping/>
  </p:clrMapOvr>
  <mc:AlternateContent xmlns:mc="http://schemas.openxmlformats.org/markup-compatibility/2006" xmlns:p14="http://schemas.microsoft.com/office/powerpoint/2010/main">
    <mc:Choice Requires="p14">
      <p:transition spd="slow" p14:dur="2000" advTm="21854"/>
    </mc:Choice>
    <mc:Fallback xmlns="">
      <p:transition spd="slow" advTm="21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7" name="Rectangle 3"/>
          <p:cNvSpPr>
            <a:spLocks noChangeArrowheads="1"/>
          </p:cNvSpPr>
          <p:nvPr/>
        </p:nvSpPr>
        <p:spPr bwMode="auto">
          <a:xfrm>
            <a:off x="4572000" y="152400"/>
            <a:ext cx="4876800" cy="1295400"/>
          </a:xfrm>
          <a:prstGeom prst="rect">
            <a:avLst/>
          </a:prstGeom>
          <a:noFill/>
          <a:ln>
            <a:noFill/>
          </a:ln>
          <a:effectLst>
            <a:outerShdw blurRad="63500" dist="29783" dir="3885598"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defRPr/>
            </a:pPr>
            <a:endParaRPr lang="x-none" altLang="x-none" sz="2800"/>
          </a:p>
        </p:txBody>
      </p:sp>
      <p:sp>
        <p:nvSpPr>
          <p:cNvPr id="65541" name="Rectangle 12"/>
          <p:cNvSpPr>
            <a:spLocks noChangeArrowheads="1"/>
          </p:cNvSpPr>
          <p:nvPr/>
        </p:nvSpPr>
        <p:spPr bwMode="auto">
          <a:xfrm>
            <a:off x="3276600" y="1219200"/>
            <a:ext cx="8382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x-none" altLang="x-none" sz="2400">
              <a:latin typeface="Times" charset="0"/>
            </a:endParaRPr>
          </a:p>
        </p:txBody>
      </p:sp>
      <p:sp>
        <p:nvSpPr>
          <p:cNvPr id="30742" name="Text Box 28"/>
          <p:cNvSpPr txBox="1">
            <a:spLocks noChangeArrowheads="1"/>
          </p:cNvSpPr>
          <p:nvPr/>
        </p:nvSpPr>
        <p:spPr bwMode="auto">
          <a:xfrm>
            <a:off x="905163" y="1032301"/>
            <a:ext cx="9875520" cy="830997"/>
          </a:xfrm>
          <a:prstGeom prst="rect">
            <a:avLst/>
          </a:prstGeom>
          <a:noFill/>
          <a:ln w="9525">
            <a:noFill/>
            <a:miter lim="800000"/>
            <a:headEnd/>
            <a:tailEnd/>
          </a:ln>
        </p:spPr>
        <p:txBody>
          <a:bodyPr wrap="square">
            <a:spAutoFit/>
          </a:bodyPr>
          <a:lstStyle/>
          <a:p>
            <a:pPr marL="1206500" indent="-1206500">
              <a:defRPr/>
            </a:pPr>
            <a:r>
              <a:rPr lang="en-US" sz="2400" b="1" dirty="0">
                <a:solidFill>
                  <a:srgbClr val="000000"/>
                </a:solidFill>
                <a:latin typeface="Arial Narrow" panose="020B0604020202020204" pitchFamily="34" charset="0"/>
                <a:cs typeface="Arial Narrow" panose="020B0604020202020204" pitchFamily="34" charset="0"/>
              </a:rPr>
              <a:t>Available at:</a:t>
            </a:r>
            <a:r>
              <a:rPr lang="en-US" sz="2400" dirty="0">
                <a:solidFill>
                  <a:srgbClr val="000000"/>
                </a:solidFill>
                <a:latin typeface="Arial Narrow" panose="020B0604020202020204" pitchFamily="34" charset="0"/>
                <a:cs typeface="Arial Narrow" panose="020B0604020202020204" pitchFamily="34" charset="0"/>
              </a:rPr>
              <a:t> </a:t>
            </a:r>
            <a:r>
              <a:rPr lang="en-US" sz="2400" dirty="0">
                <a:solidFill>
                  <a:srgbClr val="000000"/>
                </a:solidFill>
                <a:latin typeface="Arial Narrow" panose="020B0604020202020204" pitchFamily="34" charset="0"/>
                <a:cs typeface="Arial Narrow" panose="020B0604020202020204" pitchFamily="34" charset="0"/>
                <a:hlinkClick r:id="rId5"/>
              </a:rPr>
              <a:t>https://coastwatch.gitbook.io/satellite-course/tutorials</a:t>
            </a:r>
            <a:r>
              <a:rPr lang="en-US" sz="2400" dirty="0">
                <a:solidFill>
                  <a:srgbClr val="000000"/>
                </a:solidFill>
                <a:latin typeface="Arial Narrow" panose="020B0604020202020204" pitchFamily="34" charset="0"/>
                <a:cs typeface="Arial Narrow" panose="020B0604020202020204" pitchFamily="34" charset="0"/>
              </a:rPr>
              <a:t/>
            </a:r>
            <a:br>
              <a:rPr lang="en-US" sz="2400" dirty="0">
                <a:solidFill>
                  <a:srgbClr val="000000"/>
                </a:solidFill>
                <a:latin typeface="Arial Narrow" panose="020B0604020202020204" pitchFamily="34" charset="0"/>
                <a:cs typeface="Arial Narrow" panose="020B0604020202020204" pitchFamily="34" charset="0"/>
              </a:rPr>
            </a:br>
            <a:endParaRPr lang="en-US" sz="2400" dirty="0">
              <a:solidFill>
                <a:srgbClr val="000000"/>
              </a:solidFill>
              <a:latin typeface="Arial Narrow" panose="020B0604020202020204" pitchFamily="34" charset="0"/>
              <a:cs typeface="Arial Narrow" panose="020B0604020202020204" pitchFamily="34" charset="0"/>
            </a:endParaRPr>
          </a:p>
        </p:txBody>
      </p:sp>
      <p:sp>
        <p:nvSpPr>
          <p:cNvPr id="4" name="TextBox 3"/>
          <p:cNvSpPr txBox="1"/>
          <p:nvPr/>
        </p:nvSpPr>
        <p:spPr>
          <a:xfrm>
            <a:off x="905163" y="1859280"/>
            <a:ext cx="9787103" cy="4801314"/>
          </a:xfrm>
          <a:prstGeom prst="rect">
            <a:avLst/>
          </a:prstGeom>
          <a:noFill/>
        </p:spPr>
        <p:txBody>
          <a:bodyPr wrap="none" rtlCol="0">
            <a:spAutoFit/>
          </a:bodyPr>
          <a:lstStyle/>
          <a:p>
            <a:pPr marL="285750" indent="-285750">
              <a:buFontTx/>
              <a:buChar char="-"/>
            </a:pPr>
            <a:r>
              <a:rPr lang="es-ES" sz="2400" dirty="0" err="1">
                <a:latin typeface="Arial Narrow" panose="020B0604020202020204" pitchFamily="34" charset="0"/>
                <a:cs typeface="Arial Narrow" panose="020B0604020202020204" pitchFamily="34" charset="0"/>
              </a:rPr>
              <a:t>ERDDAP</a:t>
            </a:r>
            <a:r>
              <a:rPr lang="es-ES" sz="2400" dirty="0">
                <a:latin typeface="Arial Narrow" panose="020B0604020202020204" pitchFamily="34" charset="0"/>
                <a:cs typeface="Arial Narrow" panose="020B0604020202020204" pitchFamily="34" charset="0"/>
              </a:rPr>
              <a:t> tutorial: </a:t>
            </a:r>
            <a:r>
              <a:rPr lang="en-US" sz="2400" dirty="0">
                <a:latin typeface="Arial Narrow" panose="020B0604020202020204" pitchFamily="34" charset="0"/>
                <a:cs typeface="Arial Narrow" panose="020B0604020202020204" pitchFamily="34" charset="0"/>
              </a:rPr>
              <a:t>how to graph and download data from </a:t>
            </a:r>
            <a:r>
              <a:rPr lang="en-US" sz="2400" dirty="0" err="1">
                <a:latin typeface="Arial Narrow" panose="020B0604020202020204" pitchFamily="34" charset="0"/>
                <a:cs typeface="Arial Narrow" panose="020B0604020202020204" pitchFamily="34" charset="0"/>
              </a:rPr>
              <a:t>ERDDAP</a:t>
            </a:r>
            <a:r>
              <a:rPr lang="es-ES" sz="2400" dirty="0">
                <a:latin typeface="Arial Narrow" panose="020B0604020202020204" pitchFamily="34" charset="0"/>
                <a:cs typeface="Arial Narrow" panose="020B0604020202020204" pitchFamily="34" charset="0"/>
              </a:rPr>
              <a:t/>
            </a:r>
            <a:br>
              <a:rPr lang="es-ES" sz="2400" dirty="0">
                <a:latin typeface="Arial Narrow" panose="020B0604020202020204" pitchFamily="34" charset="0"/>
                <a:cs typeface="Arial Narrow" panose="020B0604020202020204" pitchFamily="34" charset="0"/>
              </a:rPr>
            </a:br>
            <a:r>
              <a:rPr lang="es-ES" sz="2400" dirty="0">
                <a:latin typeface="Arial Narrow" panose="020B0604020202020204" pitchFamily="34" charset="0"/>
                <a:cs typeface="Arial Narrow" panose="020B0604020202020204" pitchFamily="34" charset="0"/>
              </a:rPr>
              <a:t>    </a:t>
            </a:r>
            <a:r>
              <a:rPr lang="es-ES" sz="2400" dirty="0">
                <a:latin typeface="Arial Narrow" panose="020B0604020202020204" pitchFamily="34" charset="0"/>
                <a:cs typeface="Arial Narrow" panose="020B0604020202020204" pitchFamily="34" charset="0"/>
                <a:hlinkClick r:id="rId6"/>
              </a:rPr>
              <a:t>https://coastwatch.gitbook.io/satellite-course/tutorials/erddap-tutorial</a:t>
            </a:r>
            <a:endParaRPr lang="es-ES" sz="2400" dirty="0">
              <a:latin typeface="Arial Narrow" panose="020B0604020202020204" pitchFamily="34" charset="0"/>
              <a:cs typeface="Arial Narrow" panose="020B0604020202020204" pitchFamily="34" charset="0"/>
            </a:endParaRPr>
          </a:p>
          <a:p>
            <a:pPr marL="285750" indent="-285750">
              <a:buFontTx/>
              <a:buChar char="-"/>
            </a:pPr>
            <a:endParaRPr lang="es-ES" sz="2400" dirty="0">
              <a:latin typeface="Arial Narrow" panose="020B0604020202020204" pitchFamily="34" charset="0"/>
              <a:cs typeface="Arial Narrow" panose="020B0604020202020204" pitchFamily="34" charset="0"/>
            </a:endParaRPr>
          </a:p>
          <a:p>
            <a:pPr marL="285750" indent="-285750">
              <a:buFontTx/>
              <a:buChar char="-"/>
            </a:pPr>
            <a:r>
              <a:rPr lang="es-ES" sz="2400" dirty="0">
                <a:latin typeface="Arial Narrow" panose="020B0604020202020204" pitchFamily="34" charset="0"/>
                <a:cs typeface="Arial Narrow" panose="020B0604020202020204" pitchFamily="34" charset="0"/>
              </a:rPr>
              <a:t>R/Python </a:t>
            </a:r>
            <a:r>
              <a:rPr lang="es-ES" sz="2400" dirty="0" err="1">
                <a:latin typeface="Arial Narrow" panose="020B0604020202020204" pitchFamily="34" charset="0"/>
                <a:cs typeface="Arial Narrow" panose="020B0604020202020204" pitchFamily="34" charset="0"/>
              </a:rPr>
              <a:t>tutorials</a:t>
            </a:r>
            <a:r>
              <a:rPr lang="es-ES" sz="2400" dirty="0">
                <a:latin typeface="Arial Narrow" panose="020B0604020202020204" pitchFamily="34" charset="0"/>
                <a:cs typeface="Arial Narrow" panose="020B0604020202020204" pitchFamily="34" charset="0"/>
              </a:rPr>
              <a:t>: </a:t>
            </a:r>
          </a:p>
          <a:p>
            <a:pPr marL="742950" lvl="1" indent="-285750">
              <a:buFontTx/>
              <a:buChar char="-"/>
            </a:pPr>
            <a:r>
              <a:rPr lang="es-ES" sz="2400" dirty="0" err="1">
                <a:latin typeface="Arial Narrow" panose="020B0604020202020204" pitchFamily="34" charset="0"/>
                <a:cs typeface="Arial Narrow" panose="020B0604020202020204" pitchFamily="34" charset="0"/>
              </a:rPr>
              <a:t>Grab</a:t>
            </a:r>
            <a:r>
              <a:rPr lang="es-ES" sz="2400" dirty="0">
                <a:latin typeface="Arial Narrow" panose="020B0604020202020204" pitchFamily="34" charset="0"/>
                <a:cs typeface="Arial Narrow" panose="020B0604020202020204" pitchFamily="34" charset="0"/>
              </a:rPr>
              <a:t> data </a:t>
            </a:r>
            <a:r>
              <a:rPr lang="es-ES" sz="2400" dirty="0" err="1">
                <a:latin typeface="Arial Narrow" panose="020B0604020202020204" pitchFamily="34" charset="0"/>
                <a:cs typeface="Arial Narrow" panose="020B0604020202020204" pitchFamily="34" charset="0"/>
              </a:rPr>
              <a:t>on</a:t>
            </a:r>
            <a:r>
              <a:rPr lang="es-ES" sz="2400" dirty="0">
                <a:latin typeface="Arial Narrow" panose="020B0604020202020204" pitchFamily="34" charset="0"/>
                <a:cs typeface="Arial Narrow" panose="020B0604020202020204" pitchFamily="34" charset="0"/>
              </a:rPr>
              <a:t> </a:t>
            </a:r>
            <a:r>
              <a:rPr lang="es-ES" sz="2400" dirty="0" err="1">
                <a:latin typeface="Arial Narrow" panose="020B0604020202020204" pitchFamily="34" charset="0"/>
                <a:cs typeface="Arial Narrow" panose="020B0604020202020204" pitchFamily="34" charset="0"/>
              </a:rPr>
              <a:t>ERDDAP</a:t>
            </a:r>
            <a:r>
              <a:rPr lang="es-ES" sz="2400" dirty="0">
                <a:latin typeface="Arial Narrow" panose="020B0604020202020204" pitchFamily="34" charset="0"/>
                <a:cs typeface="Arial Narrow" panose="020B0604020202020204" pitchFamily="34" charset="0"/>
              </a:rPr>
              <a:t> </a:t>
            </a:r>
            <a:r>
              <a:rPr lang="es-ES" sz="2400" dirty="0" err="1">
                <a:latin typeface="Arial Narrow" panose="020B0604020202020204" pitchFamily="34" charset="0"/>
                <a:cs typeface="Arial Narrow" panose="020B0604020202020204" pitchFamily="34" charset="0"/>
              </a:rPr>
              <a:t>directly</a:t>
            </a:r>
            <a:r>
              <a:rPr lang="es-ES" sz="2400" dirty="0">
                <a:latin typeface="Arial Narrow" panose="020B0604020202020204" pitchFamily="34" charset="0"/>
                <a:cs typeface="Arial Narrow" panose="020B0604020202020204" pitchFamily="34" charset="0"/>
              </a:rPr>
              <a:t> </a:t>
            </a:r>
            <a:r>
              <a:rPr lang="es-ES" sz="2400" dirty="0" err="1">
                <a:latin typeface="Arial Narrow" panose="020B0604020202020204" pitchFamily="34" charset="0"/>
                <a:cs typeface="Arial Narrow" panose="020B0604020202020204" pitchFamily="34" charset="0"/>
              </a:rPr>
              <a:t>from</a:t>
            </a:r>
            <a:r>
              <a:rPr lang="es-ES" sz="2400" dirty="0">
                <a:latin typeface="Arial Narrow" panose="020B0604020202020204" pitchFamily="34" charset="0"/>
                <a:cs typeface="Arial Narrow" panose="020B0604020202020204" pitchFamily="34" charset="0"/>
              </a:rPr>
              <a:t> R and </a:t>
            </a:r>
            <a:r>
              <a:rPr lang="es-ES" sz="2400" dirty="0" err="1">
                <a:latin typeface="Arial Narrow" panose="020B0604020202020204" pitchFamily="34" charset="0"/>
                <a:cs typeface="Arial Narrow" panose="020B0604020202020204" pitchFamily="34" charset="0"/>
              </a:rPr>
              <a:t>make</a:t>
            </a:r>
            <a:r>
              <a:rPr lang="es-ES" sz="2400" dirty="0">
                <a:latin typeface="Arial Narrow" panose="020B0604020202020204" pitchFamily="34" charset="0"/>
                <a:cs typeface="Arial Narrow" panose="020B0604020202020204" pitchFamily="34" charset="0"/>
              </a:rPr>
              <a:t> </a:t>
            </a:r>
            <a:r>
              <a:rPr lang="es-ES" sz="2400" dirty="0" err="1">
                <a:latin typeface="Arial Narrow" panose="020B0604020202020204" pitchFamily="34" charset="0"/>
                <a:cs typeface="Arial Narrow" panose="020B0604020202020204" pitchFamily="34" charset="0"/>
              </a:rPr>
              <a:t>plots</a:t>
            </a:r>
            <a:endParaRPr lang="es-ES" sz="2400" dirty="0">
              <a:latin typeface="Arial Narrow" panose="020B0604020202020204" pitchFamily="34" charset="0"/>
              <a:cs typeface="Arial Narrow" panose="020B0604020202020204" pitchFamily="34" charset="0"/>
            </a:endParaRPr>
          </a:p>
          <a:p>
            <a:pPr marL="742950" lvl="1" indent="-285750">
              <a:buFontTx/>
              <a:buChar char="-"/>
            </a:pPr>
            <a:r>
              <a:rPr lang="es-ES" sz="2400" dirty="0" err="1">
                <a:latin typeface="Arial Narrow" panose="020B0604020202020204" pitchFamily="34" charset="0"/>
                <a:cs typeface="Arial Narrow" panose="020B0604020202020204" pitchFamily="34" charset="0"/>
              </a:rPr>
              <a:t>Learn</a:t>
            </a:r>
            <a:r>
              <a:rPr lang="es-ES" sz="2400" dirty="0">
                <a:latin typeface="Arial Narrow" panose="020B0604020202020204" pitchFamily="34" charset="0"/>
                <a:cs typeface="Arial Narrow" panose="020B0604020202020204" pitchFamily="34" charset="0"/>
              </a:rPr>
              <a:t> </a:t>
            </a:r>
            <a:r>
              <a:rPr lang="es-ES" sz="2400" dirty="0" err="1">
                <a:latin typeface="Arial Narrow" panose="020B0604020202020204" pitchFamily="34" charset="0"/>
                <a:cs typeface="Arial Narrow" panose="020B0604020202020204" pitchFamily="34" charset="0"/>
              </a:rPr>
              <a:t>about</a:t>
            </a:r>
            <a:r>
              <a:rPr lang="es-ES" sz="2400" dirty="0">
                <a:latin typeface="Arial Narrow" panose="020B0604020202020204" pitchFamily="34" charset="0"/>
                <a:cs typeface="Arial Narrow" panose="020B0604020202020204" pitchFamily="34" charset="0"/>
              </a:rPr>
              <a:t> </a:t>
            </a:r>
            <a:r>
              <a:rPr lang="es-ES" sz="2400" dirty="0" err="1">
                <a:latin typeface="Arial Narrow" panose="020B0604020202020204" pitchFamily="34" charset="0"/>
                <a:cs typeface="Arial Narrow" panose="020B0604020202020204" pitchFamily="34" charset="0"/>
              </a:rPr>
              <a:t>the</a:t>
            </a:r>
            <a:r>
              <a:rPr lang="es-ES" sz="2400" dirty="0">
                <a:latin typeface="Arial Narrow" panose="020B0604020202020204" pitchFamily="34" charset="0"/>
                <a:cs typeface="Arial Narrow" panose="020B0604020202020204" pitchFamily="34" charset="0"/>
              </a:rPr>
              <a:t> </a:t>
            </a:r>
            <a:r>
              <a:rPr lang="es-ES" sz="2400" dirty="0" err="1">
                <a:latin typeface="Arial Narrow" panose="020B0604020202020204" pitchFamily="34" charset="0"/>
                <a:cs typeface="Arial Narrow" panose="020B0604020202020204" pitchFamily="34" charset="0"/>
              </a:rPr>
              <a:t>rerddap</a:t>
            </a:r>
            <a:r>
              <a:rPr lang="es-ES" sz="2400" dirty="0">
                <a:latin typeface="Arial Narrow" panose="020B0604020202020204" pitchFamily="34" charset="0"/>
                <a:cs typeface="Arial Narrow" panose="020B0604020202020204" pitchFamily="34" charset="0"/>
              </a:rPr>
              <a:t> </a:t>
            </a:r>
            <a:r>
              <a:rPr lang="es-ES" sz="2400" dirty="0" err="1">
                <a:latin typeface="Arial Narrow" panose="020B0604020202020204" pitchFamily="34" charset="0"/>
                <a:cs typeface="Arial Narrow" panose="020B0604020202020204" pitchFamily="34" charset="0"/>
              </a:rPr>
              <a:t>package</a:t>
            </a:r>
            <a:endParaRPr lang="es-ES" sz="2400" dirty="0">
              <a:latin typeface="Arial Narrow" panose="020B0604020202020204" pitchFamily="34" charset="0"/>
              <a:cs typeface="Arial Narrow" panose="020B0604020202020204" pitchFamily="34" charset="0"/>
            </a:endParaRPr>
          </a:p>
          <a:p>
            <a:pPr marL="742950" lvl="1" indent="-285750">
              <a:buFontTx/>
              <a:buChar char="-"/>
            </a:pPr>
            <a:r>
              <a:rPr lang="es-ES" sz="2400" dirty="0" err="1">
                <a:latin typeface="Arial Narrow" panose="020B0604020202020204" pitchFamily="34" charset="0"/>
                <a:cs typeface="Arial Narrow" panose="020B0604020202020204" pitchFamily="34" charset="0"/>
              </a:rPr>
              <a:t>Extract</a:t>
            </a:r>
            <a:r>
              <a:rPr lang="es-ES" sz="2400" dirty="0">
                <a:latin typeface="Arial Narrow" panose="020B0604020202020204" pitchFamily="34" charset="0"/>
                <a:cs typeface="Arial Narrow" panose="020B0604020202020204" pitchFamily="34" charset="0"/>
              </a:rPr>
              <a:t> data </a:t>
            </a:r>
            <a:r>
              <a:rPr lang="es-ES" sz="2400" dirty="0" err="1">
                <a:latin typeface="Arial Narrow" panose="020B0604020202020204" pitchFamily="34" charset="0"/>
                <a:cs typeface="Arial Narrow" panose="020B0604020202020204" pitchFamily="34" charset="0"/>
              </a:rPr>
              <a:t>within</a:t>
            </a:r>
            <a:r>
              <a:rPr lang="es-ES" sz="2400" dirty="0">
                <a:latin typeface="Arial Narrow" panose="020B0604020202020204" pitchFamily="34" charset="0"/>
                <a:cs typeface="Arial Narrow" panose="020B0604020202020204" pitchFamily="34" charset="0"/>
              </a:rPr>
              <a:t> a </a:t>
            </a:r>
            <a:r>
              <a:rPr lang="es-ES" sz="2400" dirty="0" err="1">
                <a:latin typeface="Arial Narrow" panose="020B0604020202020204" pitchFamily="34" charset="0"/>
                <a:cs typeface="Arial Narrow" panose="020B0604020202020204" pitchFamily="34" charset="0"/>
              </a:rPr>
              <a:t>shapefile</a:t>
            </a:r>
            <a:r>
              <a:rPr lang="es-ES" sz="2400" dirty="0">
                <a:latin typeface="Arial Narrow" panose="020B0604020202020204" pitchFamily="34" charset="0"/>
                <a:cs typeface="Arial Narrow" panose="020B0604020202020204" pitchFamily="34" charset="0"/>
              </a:rPr>
              <a:t> </a:t>
            </a:r>
            <a:r>
              <a:rPr lang="es-ES" sz="2400" dirty="0" err="1">
                <a:latin typeface="Arial Narrow" panose="020B0604020202020204" pitchFamily="34" charset="0"/>
                <a:cs typeface="Arial Narrow" panose="020B0604020202020204" pitchFamily="34" charset="0"/>
              </a:rPr>
              <a:t>using</a:t>
            </a:r>
            <a:r>
              <a:rPr lang="es-ES" sz="2400" dirty="0">
                <a:latin typeface="Arial Narrow" panose="020B0604020202020204" pitchFamily="34" charset="0"/>
                <a:cs typeface="Arial Narrow" panose="020B0604020202020204" pitchFamily="34" charset="0"/>
              </a:rPr>
              <a:t> </a:t>
            </a:r>
            <a:r>
              <a:rPr lang="es-ES" sz="2400" dirty="0" err="1">
                <a:latin typeface="Arial Narrow" panose="020B0604020202020204" pitchFamily="34" charset="0"/>
                <a:cs typeface="Arial Narrow" panose="020B0604020202020204" pitchFamily="34" charset="0"/>
              </a:rPr>
              <a:t>ERDDAP</a:t>
            </a:r>
            <a:r>
              <a:rPr lang="es-ES" sz="2400" dirty="0">
                <a:latin typeface="Arial Narrow" panose="020B0604020202020204" pitchFamily="34" charset="0"/>
                <a:cs typeface="Arial Narrow" panose="020B0604020202020204" pitchFamily="34" charset="0"/>
              </a:rPr>
              <a:t> and </a:t>
            </a:r>
            <a:r>
              <a:rPr lang="es-ES" sz="2400" dirty="0" err="1">
                <a:latin typeface="Arial Narrow" panose="020B0604020202020204" pitchFamily="34" charset="0"/>
                <a:cs typeface="Arial Narrow" panose="020B0604020202020204" pitchFamily="34" charset="0"/>
              </a:rPr>
              <a:t>the</a:t>
            </a:r>
            <a:r>
              <a:rPr lang="es-ES" sz="2400" dirty="0">
                <a:latin typeface="Arial Narrow" panose="020B0604020202020204" pitchFamily="34" charset="0"/>
                <a:cs typeface="Arial Narrow" panose="020B0604020202020204" pitchFamily="34" charset="0"/>
              </a:rPr>
              <a:t> </a:t>
            </a:r>
            <a:r>
              <a:rPr lang="en-US" sz="2400" dirty="0" err="1">
                <a:latin typeface="Arial Narrow" panose="020B0604020202020204" pitchFamily="34" charset="0"/>
                <a:cs typeface="Arial Narrow" panose="020B0604020202020204" pitchFamily="34" charset="0"/>
              </a:rPr>
              <a:t>rerddapXtracto</a:t>
            </a:r>
            <a:r>
              <a:rPr lang="en-US" sz="2400" dirty="0">
                <a:latin typeface="Arial Narrow" panose="020B0604020202020204" pitchFamily="34" charset="0"/>
                <a:cs typeface="Arial Narrow" panose="020B0604020202020204" pitchFamily="34" charset="0"/>
              </a:rPr>
              <a:t> package</a:t>
            </a:r>
          </a:p>
          <a:p>
            <a:pPr marL="742950" lvl="1" indent="-285750">
              <a:buFontTx/>
              <a:buChar char="-"/>
            </a:pPr>
            <a:r>
              <a:rPr lang="es-ES" sz="2400" dirty="0" err="1">
                <a:latin typeface="Arial Narrow" panose="020B0604020202020204" pitchFamily="34" charset="0"/>
                <a:cs typeface="Arial Narrow" panose="020B0604020202020204" pitchFamily="34" charset="0"/>
              </a:rPr>
              <a:t>Extract</a:t>
            </a:r>
            <a:r>
              <a:rPr lang="es-ES" sz="2400" dirty="0">
                <a:latin typeface="Arial Narrow" panose="020B0604020202020204" pitchFamily="34" charset="0"/>
                <a:cs typeface="Arial Narrow" panose="020B0604020202020204" pitchFamily="34" charset="0"/>
              </a:rPr>
              <a:t> data </a:t>
            </a:r>
            <a:r>
              <a:rPr lang="es-ES" sz="2400" dirty="0" err="1">
                <a:latin typeface="Arial Narrow" panose="020B0604020202020204" pitchFamily="34" charset="0"/>
                <a:cs typeface="Arial Narrow" panose="020B0604020202020204" pitchFamily="34" charset="0"/>
              </a:rPr>
              <a:t>along</a:t>
            </a:r>
            <a:r>
              <a:rPr lang="es-ES" sz="2400" dirty="0">
                <a:latin typeface="Arial Narrow" panose="020B0604020202020204" pitchFamily="34" charset="0"/>
                <a:cs typeface="Arial Narrow" panose="020B0604020202020204" pitchFamily="34" charset="0"/>
              </a:rPr>
              <a:t> </a:t>
            </a:r>
            <a:r>
              <a:rPr lang="es-ES" sz="2400" dirty="0" err="1">
                <a:latin typeface="Arial Narrow" panose="020B0604020202020204" pitchFamily="34" charset="0"/>
                <a:cs typeface="Arial Narrow" panose="020B0604020202020204" pitchFamily="34" charset="0"/>
              </a:rPr>
              <a:t>an</a:t>
            </a:r>
            <a:r>
              <a:rPr lang="es-ES" sz="2400" dirty="0">
                <a:latin typeface="Arial Narrow" panose="020B0604020202020204" pitchFamily="34" charset="0"/>
                <a:cs typeface="Arial Narrow" panose="020B0604020202020204" pitchFamily="34" charset="0"/>
              </a:rPr>
              <a:t> animal </a:t>
            </a:r>
            <a:r>
              <a:rPr lang="es-ES" sz="2400" dirty="0" err="1">
                <a:latin typeface="Arial Narrow" panose="020B0604020202020204" pitchFamily="34" charset="0"/>
                <a:cs typeface="Arial Narrow" panose="020B0604020202020204" pitchFamily="34" charset="0"/>
              </a:rPr>
              <a:t>track</a:t>
            </a:r>
            <a:r>
              <a:rPr lang="es-ES" sz="2400" dirty="0">
                <a:latin typeface="Arial Narrow" panose="020B0604020202020204" pitchFamily="34" charset="0"/>
                <a:cs typeface="Arial Narrow" panose="020B0604020202020204" pitchFamily="34" charset="0"/>
              </a:rPr>
              <a:t/>
            </a:r>
            <a:br>
              <a:rPr lang="es-ES" sz="2400" dirty="0">
                <a:latin typeface="Arial Narrow" panose="020B0604020202020204" pitchFamily="34" charset="0"/>
                <a:cs typeface="Arial Narrow" panose="020B0604020202020204" pitchFamily="34" charset="0"/>
              </a:rPr>
            </a:br>
            <a:endParaRPr lang="en-US" sz="2400" dirty="0">
              <a:latin typeface="Arial Narrow" panose="020B0604020202020204" pitchFamily="34" charset="0"/>
              <a:cs typeface="Arial Narrow" panose="020B0604020202020204" pitchFamily="34" charset="0"/>
            </a:endParaRPr>
          </a:p>
          <a:p>
            <a:pPr lvl="1"/>
            <a:r>
              <a:rPr lang="en-US" sz="2400" dirty="0">
                <a:latin typeface="Arial Narrow" panose="020B0604020202020204" pitchFamily="34" charset="0"/>
                <a:cs typeface="Arial Narrow" panose="020B0604020202020204" pitchFamily="34" charset="0"/>
                <a:hlinkClick r:id="rId7"/>
              </a:rPr>
              <a:t>https://coastwatch.gitbook.io/satellite-course/tutorials/r-tutorial</a:t>
            </a:r>
            <a:endParaRPr lang="en-US" sz="2400" dirty="0">
              <a:latin typeface="Arial Narrow" panose="020B0604020202020204" pitchFamily="34" charset="0"/>
              <a:cs typeface="Arial Narrow" panose="020B0604020202020204" pitchFamily="34" charset="0"/>
            </a:endParaRPr>
          </a:p>
          <a:p>
            <a:pPr lvl="1"/>
            <a:r>
              <a:rPr lang="en-US" sz="2400" dirty="0">
                <a:latin typeface="Arial Narrow" panose="020B0604020202020204" pitchFamily="34" charset="0"/>
                <a:cs typeface="Arial Narrow" panose="020B0604020202020204" pitchFamily="34" charset="0"/>
                <a:hlinkClick r:id="rId8"/>
              </a:rPr>
              <a:t>https://coastwatch.gitbook.io/satellite-course/tutorials/python-tutorial</a:t>
            </a:r>
            <a:endParaRPr lang="en-US" sz="2400" dirty="0">
              <a:latin typeface="Arial Narrow" panose="020B0604020202020204" pitchFamily="34" charset="0"/>
              <a:cs typeface="Arial Narrow" panose="020B0604020202020204" pitchFamily="34" charset="0"/>
            </a:endParaRPr>
          </a:p>
          <a:p>
            <a:pPr lvl="1"/>
            <a:endParaRPr lang="en-US" sz="2400" dirty="0">
              <a:latin typeface="Arial Narrow" panose="020B0604020202020204" pitchFamily="34" charset="0"/>
              <a:cs typeface="Arial Narrow" panose="020B0604020202020204" pitchFamily="34" charset="0"/>
            </a:endParaRPr>
          </a:p>
          <a:p>
            <a:pPr lvl="1"/>
            <a:endParaRPr lang="en-US" dirty="0">
              <a:latin typeface="Arial Narrow" panose="020B0604020202020204" pitchFamily="34" charset="0"/>
              <a:cs typeface="Arial Narrow" panose="020B0604020202020204" pitchFamily="34" charset="0"/>
            </a:endParaRPr>
          </a:p>
        </p:txBody>
      </p:sp>
      <p:sp>
        <p:nvSpPr>
          <p:cNvPr id="8" name="Title 45">
            <a:extLst>
              <a:ext uri="{FF2B5EF4-FFF2-40B4-BE49-F238E27FC236}">
                <a16:creationId xmlns:a16="http://schemas.microsoft.com/office/drawing/2014/main" id="{8A3BD886-A007-614C-9402-D3C9FB7DD71B}"/>
              </a:ext>
            </a:extLst>
          </p:cNvPr>
          <p:cNvSpPr txBox="1">
            <a:spLocks/>
          </p:cNvSpPr>
          <p:nvPr/>
        </p:nvSpPr>
        <p:spPr>
          <a:xfrm>
            <a:off x="528298" y="218291"/>
            <a:ext cx="10515600" cy="473472"/>
          </a:xfrm>
          <a:prstGeom prst="rect">
            <a:avLst/>
          </a:prstGeom>
        </p:spPr>
        <p:txBody>
          <a:bodyPr/>
          <a:lst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a:lstStyle>
          <a:p>
            <a:r>
              <a:rPr lang="en-US" dirty="0" err="1"/>
              <a:t>ERDDAP</a:t>
            </a:r>
            <a:r>
              <a:rPr lang="en-US" dirty="0"/>
              <a:t> and R tutorials</a:t>
            </a:r>
          </a:p>
        </p:txBody>
      </p:sp>
      <p:pic>
        <p:nvPicPr>
          <p:cNvPr id="2" name="Audio 1">
            <a:hlinkClick r:id="" action="ppaction://media"/>
            <a:extLst>
              <a:ext uri="{FF2B5EF4-FFF2-40B4-BE49-F238E27FC236}">
                <a16:creationId xmlns:a16="http://schemas.microsoft.com/office/drawing/2014/main" id="{F067746A-D9AC-B840-A9F0-F1378BFBF40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
        <p:nvSpPr>
          <p:cNvPr id="3" name="Slide Number Placeholder 2"/>
          <p:cNvSpPr>
            <a:spLocks noGrp="1"/>
          </p:cNvSpPr>
          <p:nvPr>
            <p:ph type="sldNum" sz="quarter" idx="12"/>
          </p:nvPr>
        </p:nvSpPr>
        <p:spPr/>
        <p:txBody>
          <a:bodyPr/>
          <a:lstStyle/>
          <a:p>
            <a:fld id="{4F6F23CF-7BCB-1C46-9584-7002207BC3BE}" type="slidenum">
              <a:rPr lang="en-US" smtClean="0"/>
              <a:pPr/>
              <a:t>14</a:t>
            </a:fld>
            <a:endParaRPr lang="en-US"/>
          </a:p>
        </p:txBody>
      </p:sp>
      <p:sp>
        <p:nvSpPr>
          <p:cNvPr id="5" name="Footer Placeholder 4"/>
          <p:cNvSpPr>
            <a:spLocks noGrp="1"/>
          </p:cNvSpPr>
          <p:nvPr>
            <p:ph type="ftr" sz="quarter" idx="3"/>
          </p:nvPr>
        </p:nvSpPr>
        <p:spPr/>
        <p:txBody>
          <a:bodyPr/>
          <a:lstStyle/>
          <a:p>
            <a:r>
              <a:rPr lang="en-US" smtClean="0"/>
              <a:t>NOAA CoastWatch Satellite Course                                      http://coastwatch.noaa.gov</a:t>
            </a:r>
            <a:endParaRPr lang="en-US"/>
          </a:p>
        </p:txBody>
      </p:sp>
    </p:spTree>
    <p:extLst>
      <p:ext uri="{BB962C8B-B14F-4D97-AF65-F5344CB8AC3E}">
        <p14:creationId xmlns:p14="http://schemas.microsoft.com/office/powerpoint/2010/main" val="161990583"/>
      </p:ext>
    </p:extLst>
  </p:cSld>
  <p:clrMapOvr>
    <a:masterClrMapping/>
  </p:clrMapOvr>
  <mc:AlternateContent xmlns:mc="http://schemas.openxmlformats.org/markup-compatibility/2006" xmlns:p14="http://schemas.microsoft.com/office/powerpoint/2010/main">
    <mc:Choice Requires="p14">
      <p:transition spd="slow" p14:dur="2000" advTm="15583"/>
    </mc:Choice>
    <mc:Fallback xmlns="">
      <p:transition spd="slow" advTm="15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7" name="Rectangle 3"/>
          <p:cNvSpPr>
            <a:spLocks noChangeArrowheads="1"/>
          </p:cNvSpPr>
          <p:nvPr/>
        </p:nvSpPr>
        <p:spPr bwMode="auto">
          <a:xfrm>
            <a:off x="4572000" y="152400"/>
            <a:ext cx="4876800" cy="1295400"/>
          </a:xfrm>
          <a:prstGeom prst="rect">
            <a:avLst/>
          </a:prstGeom>
          <a:noFill/>
          <a:ln>
            <a:noFill/>
          </a:ln>
          <a:effectLst>
            <a:outerShdw blurRad="63500" dist="29783" dir="3885598"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defRPr/>
            </a:pPr>
            <a:endParaRPr lang="x-none" altLang="x-none" sz="2800"/>
          </a:p>
        </p:txBody>
      </p:sp>
      <p:sp>
        <p:nvSpPr>
          <p:cNvPr id="65541" name="Rectangle 12"/>
          <p:cNvSpPr>
            <a:spLocks noChangeArrowheads="1"/>
          </p:cNvSpPr>
          <p:nvPr/>
        </p:nvSpPr>
        <p:spPr bwMode="auto">
          <a:xfrm>
            <a:off x="3276600" y="1219200"/>
            <a:ext cx="8382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x-none" altLang="x-none" sz="2400">
              <a:latin typeface="Times" charset="0"/>
            </a:endParaRPr>
          </a:p>
        </p:txBody>
      </p:sp>
      <p:sp>
        <p:nvSpPr>
          <p:cNvPr id="30742" name="Text Box 28"/>
          <p:cNvSpPr txBox="1">
            <a:spLocks noChangeArrowheads="1"/>
          </p:cNvSpPr>
          <p:nvPr/>
        </p:nvSpPr>
        <p:spPr bwMode="auto">
          <a:xfrm>
            <a:off x="741405" y="807720"/>
            <a:ext cx="10658115" cy="411480"/>
          </a:xfrm>
          <a:prstGeom prst="rect">
            <a:avLst/>
          </a:prstGeom>
          <a:noFill/>
          <a:ln w="9525">
            <a:noFill/>
            <a:miter lim="800000"/>
            <a:headEnd/>
            <a:tailEnd/>
          </a:ln>
        </p:spPr>
        <p:txBody>
          <a:bodyPr wrap="square">
            <a:spAutoFit/>
          </a:bodyPr>
          <a:lstStyle/>
          <a:p>
            <a:pPr marL="1206500" indent="-1206500">
              <a:defRPr/>
            </a:pPr>
            <a:r>
              <a:rPr lang="en-US" sz="2000" b="1">
                <a:solidFill>
                  <a:srgbClr val="000000"/>
                </a:solidFill>
              </a:rPr>
              <a:t>You can use this search engine if you don’t know which ERDDAP server hosts the data you want </a:t>
            </a:r>
          </a:p>
        </p:txBody>
      </p:sp>
      <p:pic>
        <p:nvPicPr>
          <p:cNvPr id="2" name="Picture 1"/>
          <p:cNvPicPr>
            <a:picLocks noChangeAspect="1"/>
          </p:cNvPicPr>
          <p:nvPr/>
        </p:nvPicPr>
        <p:blipFill>
          <a:blip r:embed="rId5"/>
          <a:stretch>
            <a:fillRect/>
          </a:stretch>
        </p:blipFill>
        <p:spPr>
          <a:xfrm>
            <a:off x="971050" y="1382970"/>
            <a:ext cx="9817022" cy="3918102"/>
          </a:xfrm>
          <a:prstGeom prst="rect">
            <a:avLst/>
          </a:prstGeom>
        </p:spPr>
      </p:pic>
      <p:sp>
        <p:nvSpPr>
          <p:cNvPr id="4" name="TextBox 3"/>
          <p:cNvSpPr txBox="1"/>
          <p:nvPr/>
        </p:nvSpPr>
        <p:spPr>
          <a:xfrm>
            <a:off x="4322618" y="5585761"/>
            <a:ext cx="4042906" cy="954107"/>
          </a:xfrm>
          <a:prstGeom prst="rect">
            <a:avLst/>
          </a:prstGeom>
          <a:noFill/>
        </p:spPr>
        <p:txBody>
          <a:bodyPr wrap="square" rtlCol="0">
            <a:spAutoFit/>
          </a:bodyPr>
          <a:lstStyle/>
          <a:p>
            <a:r>
              <a:rPr lang="en-US" sz="3200">
                <a:hlinkClick r:id="rId6"/>
              </a:rPr>
              <a:t>http://erddap.com/</a:t>
            </a:r>
            <a:endParaRPr lang="en-US" sz="3200"/>
          </a:p>
          <a:p>
            <a:endParaRPr lang="en-US" sz="2400"/>
          </a:p>
        </p:txBody>
      </p:sp>
      <p:sp>
        <p:nvSpPr>
          <p:cNvPr id="10" name="Title 45">
            <a:extLst>
              <a:ext uri="{FF2B5EF4-FFF2-40B4-BE49-F238E27FC236}">
                <a16:creationId xmlns:a16="http://schemas.microsoft.com/office/drawing/2014/main" id="{88180FEB-0854-4E47-952F-2FA8DC30F1B8}"/>
              </a:ext>
            </a:extLst>
          </p:cNvPr>
          <p:cNvSpPr txBox="1">
            <a:spLocks/>
          </p:cNvSpPr>
          <p:nvPr/>
        </p:nvSpPr>
        <p:spPr>
          <a:xfrm>
            <a:off x="528298" y="218291"/>
            <a:ext cx="10515600" cy="473472"/>
          </a:xfrm>
          <a:prstGeom prst="rect">
            <a:avLst/>
          </a:prstGeom>
        </p:spPr>
        <p:txBody>
          <a:bodyPr/>
          <a:lst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a:lstStyle>
          <a:p>
            <a:r>
              <a:rPr lang="en-US" dirty="0"/>
              <a:t>Search multiple </a:t>
            </a:r>
            <a:r>
              <a:rPr lang="en-US" dirty="0" err="1"/>
              <a:t>ERDDAP</a:t>
            </a:r>
            <a:r>
              <a:rPr lang="en-US" dirty="0"/>
              <a:t> servers for datasets</a:t>
            </a:r>
          </a:p>
        </p:txBody>
      </p:sp>
      <p:pic>
        <p:nvPicPr>
          <p:cNvPr id="3" name="Audio 2">
            <a:hlinkClick r:id="" action="ppaction://media"/>
            <a:extLst>
              <a:ext uri="{FF2B5EF4-FFF2-40B4-BE49-F238E27FC236}">
                <a16:creationId xmlns:a16="http://schemas.microsoft.com/office/drawing/2014/main" id="{B7385E41-8387-0248-A00D-9B06B4FBF09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
        <p:nvSpPr>
          <p:cNvPr id="5" name="Slide Number Placeholder 4"/>
          <p:cNvSpPr>
            <a:spLocks noGrp="1"/>
          </p:cNvSpPr>
          <p:nvPr>
            <p:ph type="sldNum" sz="quarter" idx="12"/>
          </p:nvPr>
        </p:nvSpPr>
        <p:spPr/>
        <p:txBody>
          <a:bodyPr/>
          <a:lstStyle/>
          <a:p>
            <a:fld id="{4F6F23CF-7BCB-1C46-9584-7002207BC3BE}" type="slidenum">
              <a:rPr lang="en-US" smtClean="0"/>
              <a:pPr/>
              <a:t>15</a:t>
            </a:fld>
            <a:endParaRPr lang="en-US"/>
          </a:p>
        </p:txBody>
      </p:sp>
      <p:sp>
        <p:nvSpPr>
          <p:cNvPr id="6" name="Footer Placeholder 5"/>
          <p:cNvSpPr>
            <a:spLocks noGrp="1"/>
          </p:cNvSpPr>
          <p:nvPr>
            <p:ph type="ftr" sz="quarter" idx="3"/>
          </p:nvPr>
        </p:nvSpPr>
        <p:spPr/>
        <p:txBody>
          <a:bodyPr/>
          <a:lstStyle/>
          <a:p>
            <a:r>
              <a:rPr lang="en-US" smtClean="0"/>
              <a:t>NOAA CoastWatch Satellite Course                                      http://coastwatch.noaa.gov</a:t>
            </a:r>
            <a:endParaRPr lang="en-US"/>
          </a:p>
        </p:txBody>
      </p:sp>
    </p:spTree>
    <p:extLst>
      <p:ext uri="{BB962C8B-B14F-4D97-AF65-F5344CB8AC3E}">
        <p14:creationId xmlns:p14="http://schemas.microsoft.com/office/powerpoint/2010/main" val="36216043"/>
      </p:ext>
    </p:extLst>
  </p:cSld>
  <p:clrMapOvr>
    <a:masterClrMapping/>
  </p:clrMapOvr>
  <mc:AlternateContent xmlns:mc="http://schemas.openxmlformats.org/markup-compatibility/2006" xmlns:p14="http://schemas.microsoft.com/office/powerpoint/2010/main">
    <mc:Choice Requires="p14">
      <p:transition spd="slow" p14:dur="2000" advTm="17333"/>
    </mc:Choice>
    <mc:Fallback xmlns="">
      <p:transition spd="slow" advTm="17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E7F1D-BF33-0B40-9156-C42C59222D88}"/>
              </a:ext>
            </a:extLst>
          </p:cNvPr>
          <p:cNvSpPr>
            <a:spLocks noGrp="1"/>
          </p:cNvSpPr>
          <p:nvPr>
            <p:ph type="title"/>
          </p:nvPr>
        </p:nvSpPr>
        <p:spPr/>
        <p:txBody>
          <a:bodyPr/>
          <a:lstStyle/>
          <a:p>
            <a:pPr algn="ctr"/>
            <a:r>
              <a:rPr lang="en-US" noProof="0" dirty="0">
                <a:latin typeface="Arial Narrow" panose="020B0606020202030204" pitchFamily="34" charset="0"/>
              </a:rPr>
              <a:t>NOAA CoastWatch Satellite Course - Narrated Presentations </a:t>
            </a:r>
          </a:p>
        </p:txBody>
      </p:sp>
      <p:sp>
        <p:nvSpPr>
          <p:cNvPr id="6" name="TextBox 5">
            <a:extLst>
              <a:ext uri="{FF2B5EF4-FFF2-40B4-BE49-F238E27FC236}">
                <a16:creationId xmlns:a16="http://schemas.microsoft.com/office/drawing/2014/main" id="{C1DC3536-3D1A-F945-885C-082292009752}"/>
              </a:ext>
            </a:extLst>
          </p:cNvPr>
          <p:cNvSpPr txBox="1"/>
          <p:nvPr/>
        </p:nvSpPr>
        <p:spPr>
          <a:xfrm>
            <a:off x="1030958" y="1657350"/>
            <a:ext cx="8741692" cy="452431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tx1">
                    <a:lumMod val="50000"/>
                    <a:lumOff val="50000"/>
                  </a:schemeClr>
                </a:solidFill>
                <a:latin typeface="Arial Narrow" panose="020B0606020202030204" pitchFamily="34" charset="0"/>
              </a:rPr>
              <a:t>Satellite 101 – Part 1 </a:t>
            </a:r>
          </a:p>
          <a:p>
            <a:pPr marL="285750" indent="-285750">
              <a:buFont typeface="Arial" panose="020B0604020202020204" pitchFamily="34" charset="0"/>
              <a:buChar char="•"/>
            </a:pPr>
            <a:r>
              <a:rPr lang="en-US" sz="3200" dirty="0">
                <a:solidFill>
                  <a:schemeClr val="tx1">
                    <a:lumMod val="50000"/>
                    <a:lumOff val="50000"/>
                  </a:schemeClr>
                </a:solidFill>
                <a:latin typeface="Arial Narrow" panose="020B0606020202030204" pitchFamily="34" charset="0"/>
              </a:rPr>
              <a:t>Satellite 101 – Part 2 </a:t>
            </a:r>
          </a:p>
          <a:p>
            <a:pPr marL="285750" indent="-285750">
              <a:buFont typeface="Arial" panose="020B0604020202020204" pitchFamily="34" charset="0"/>
              <a:buChar char="•"/>
            </a:pPr>
            <a:r>
              <a:rPr lang="en-US" sz="3200" dirty="0">
                <a:solidFill>
                  <a:schemeClr val="tx1">
                    <a:lumMod val="50000"/>
                    <a:lumOff val="50000"/>
                  </a:schemeClr>
                </a:solidFill>
                <a:latin typeface="Arial Narrow" panose="020B0606020202030204" pitchFamily="34" charset="0"/>
              </a:rPr>
              <a:t>Fundamentals of Ocean Color </a:t>
            </a:r>
          </a:p>
          <a:p>
            <a:pPr marL="285750" indent="-285750">
              <a:buFont typeface="Arial" panose="020B0604020202020204" pitchFamily="34" charset="0"/>
              <a:buChar char="•"/>
            </a:pPr>
            <a:r>
              <a:rPr lang="en-US" sz="3200" dirty="0">
                <a:solidFill>
                  <a:schemeClr val="tx1">
                    <a:lumMod val="50000"/>
                    <a:lumOff val="50000"/>
                  </a:schemeClr>
                </a:solidFill>
                <a:latin typeface="Arial Narrow" panose="020B0606020202030204" pitchFamily="34" charset="0"/>
              </a:rPr>
              <a:t>Fundamentals of Sea-Surface Temperature</a:t>
            </a:r>
          </a:p>
          <a:p>
            <a:pPr marL="285750" indent="-285750">
              <a:buFont typeface="Arial" panose="020B0604020202020204" pitchFamily="34" charset="0"/>
              <a:buChar char="•"/>
            </a:pPr>
            <a:r>
              <a:rPr lang="en-US" sz="3200" dirty="0">
                <a:solidFill>
                  <a:schemeClr val="tx1">
                    <a:lumMod val="50000"/>
                    <a:lumOff val="50000"/>
                  </a:schemeClr>
                </a:solidFill>
                <a:latin typeface="Arial Narrow" panose="020B0606020202030204" pitchFamily="34" charset="0"/>
              </a:rPr>
              <a:t>Fundamentals of Altimetry, Wind and Salinity</a:t>
            </a:r>
          </a:p>
          <a:p>
            <a:pPr marL="285750" indent="-285750">
              <a:buClr>
                <a:srgbClr val="7F7F7F"/>
              </a:buClr>
              <a:buSzPts val="3200"/>
              <a:buFont typeface="Arial"/>
              <a:buChar char="•"/>
            </a:pPr>
            <a:r>
              <a:rPr lang="en-US" sz="3200" b="1" dirty="0">
                <a:latin typeface="Arial Narrow" panose="020B0606020202030204" pitchFamily="34" charset="0"/>
                <a:ea typeface="Calibri"/>
                <a:cs typeface="Calibri"/>
                <a:sym typeface="Calibri"/>
              </a:rPr>
              <a:t>Introduction to </a:t>
            </a:r>
            <a:r>
              <a:rPr lang="en-US" sz="3200" b="1" dirty="0" smtClean="0">
                <a:latin typeface="Arial Narrow" panose="020B0606020202030204" pitchFamily="34" charset="0"/>
                <a:ea typeface="Calibri"/>
                <a:cs typeface="Calibri"/>
                <a:sym typeface="Calibri"/>
              </a:rPr>
              <a:t>ERDDAP</a:t>
            </a:r>
          </a:p>
          <a:p>
            <a:pPr marL="285750" indent="-285750">
              <a:buClr>
                <a:srgbClr val="7F7F7F"/>
              </a:buClr>
              <a:buSzPts val="3200"/>
              <a:buFont typeface="Arial"/>
              <a:buChar char="•"/>
            </a:pPr>
            <a:r>
              <a:rPr lang="en-US" sz="3200" dirty="0" smtClean="0">
                <a:solidFill>
                  <a:schemeClr val="bg1">
                    <a:lumMod val="65000"/>
                  </a:schemeClr>
                </a:solidFill>
                <a:latin typeface="Arial Narrow" panose="020B0606020202030204" pitchFamily="34" charset="0"/>
                <a:ea typeface="Calibri"/>
                <a:cs typeface="Calibri"/>
                <a:sym typeface="Calibri"/>
              </a:rPr>
              <a:t>What Dataset to Choose?</a:t>
            </a:r>
            <a:endParaRPr lang="en-US" sz="3200" dirty="0">
              <a:solidFill>
                <a:schemeClr val="bg1">
                  <a:lumMod val="65000"/>
                </a:schemeClr>
              </a:solidFill>
              <a:latin typeface="Arial Narrow" panose="020B0606020202030204" pitchFamily="34" charset="0"/>
              <a:ea typeface="Calibri"/>
              <a:cs typeface="Calibri"/>
              <a:sym typeface="Calibri"/>
            </a:endParaRPr>
          </a:p>
          <a:p>
            <a:pPr marL="285750" lvl="0" indent="-285750">
              <a:buClr>
                <a:srgbClr val="7F7F7F"/>
              </a:buClr>
              <a:buSzPts val="3200"/>
              <a:buFont typeface="Arial"/>
              <a:buChar char="•"/>
            </a:pPr>
            <a:r>
              <a:rPr lang="en-US" sz="3200" dirty="0">
                <a:solidFill>
                  <a:schemeClr val="bg1">
                    <a:lumMod val="65000"/>
                  </a:schemeClr>
                </a:solidFill>
                <a:latin typeface="Arial Narrow" panose="020B0606020202030204" pitchFamily="34" charset="0"/>
                <a:ea typeface="Calibri"/>
                <a:cs typeface="Calibri"/>
                <a:sym typeface="Calibri"/>
              </a:rPr>
              <a:t>Bringing Satellite Data into ARCGIS </a:t>
            </a:r>
            <a:endParaRPr lang="en-US" sz="3200" dirty="0">
              <a:solidFill>
                <a:schemeClr val="tx1">
                  <a:lumMod val="50000"/>
                  <a:lumOff val="50000"/>
                </a:schemeClr>
              </a:solidFill>
              <a:latin typeface="Arial Narrow" panose="020B0606020202030204" pitchFamily="34" charset="0"/>
            </a:endParaRPr>
          </a:p>
          <a:p>
            <a:pPr marL="285750" indent="-285750">
              <a:buFont typeface="Arial" panose="020B0604020202020204" pitchFamily="34" charset="0"/>
              <a:buChar char="•"/>
            </a:pPr>
            <a:endParaRPr lang="en-US" sz="3200" dirty="0"/>
          </a:p>
        </p:txBody>
      </p:sp>
      <p:sp>
        <p:nvSpPr>
          <p:cNvPr id="4" name="Slide Number Placeholder 3"/>
          <p:cNvSpPr>
            <a:spLocks noGrp="1"/>
          </p:cNvSpPr>
          <p:nvPr>
            <p:ph type="sldNum" sz="quarter" idx="12"/>
          </p:nvPr>
        </p:nvSpPr>
        <p:spPr/>
        <p:txBody>
          <a:bodyPr/>
          <a:lstStyle/>
          <a:p>
            <a:fld id="{4F6F23CF-7BCB-1C46-9584-7002207BC3BE}" type="slidenum">
              <a:rPr lang="en-US" smtClean="0"/>
              <a:pPr/>
              <a:t>16</a:t>
            </a:fld>
            <a:r>
              <a:rPr lang="en-US" smtClean="0"/>
              <a:t> </a:t>
            </a:r>
            <a:endParaRPr lang="en-US"/>
          </a:p>
        </p:txBody>
      </p:sp>
      <p:sp>
        <p:nvSpPr>
          <p:cNvPr id="7" name="Footer Placeholder 6"/>
          <p:cNvSpPr>
            <a:spLocks noGrp="1"/>
          </p:cNvSpPr>
          <p:nvPr>
            <p:ph type="ftr" sz="quarter" idx="3"/>
          </p:nvPr>
        </p:nvSpPr>
        <p:spPr/>
        <p:txBody>
          <a:bodyPr/>
          <a:lstStyle/>
          <a:p>
            <a:r>
              <a:rPr lang="en-US" smtClean="0"/>
              <a:t>NOAA CoastWatch Satellite Course                                      http://coastwatch.noaa.gov</a:t>
            </a:r>
            <a:endParaRPr lang="en-US"/>
          </a:p>
        </p:txBody>
      </p:sp>
    </p:spTree>
    <p:extLst>
      <p:ext uri="{BB962C8B-B14F-4D97-AF65-F5344CB8AC3E}">
        <p14:creationId xmlns:p14="http://schemas.microsoft.com/office/powerpoint/2010/main" val="3037069596"/>
      </p:ext>
    </p:extLst>
  </p:cSld>
  <p:clrMapOvr>
    <a:masterClrMapping/>
  </p:clrMapOvr>
  <mc:AlternateContent xmlns:mc="http://schemas.openxmlformats.org/markup-compatibility/2006" xmlns:p14="http://schemas.microsoft.com/office/powerpoint/2010/main">
    <mc:Choice Requires="p14">
      <p:transition spd="slow" p14:dur="2000" advTm="10326"/>
    </mc:Choice>
    <mc:Fallback xmlns="">
      <p:transition spd="slow" advTm="10326"/>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7757C926-6275-4F4E-843A-4E9B6DB717A7}"/>
              </a:ext>
            </a:extLst>
          </p:cNvPr>
          <p:cNvSpPr>
            <a:spLocks noGrp="1"/>
          </p:cNvSpPr>
          <p:nvPr>
            <p:ph type="title"/>
          </p:nvPr>
        </p:nvSpPr>
        <p:spPr>
          <a:xfrm>
            <a:off x="528298" y="35411"/>
            <a:ext cx="10515600" cy="816352"/>
          </a:xfrm>
        </p:spPr>
        <p:txBody>
          <a:bodyPr/>
          <a:lstStyle/>
          <a:p>
            <a:r>
              <a:rPr lang="en-US" dirty="0"/>
              <a:t>ERDDAP</a:t>
            </a:r>
            <a:r>
              <a:rPr lang="en-US" baseline="30000" dirty="0"/>
              <a:t>1</a:t>
            </a:r>
            <a:r>
              <a:rPr lang="en-US" dirty="0"/>
              <a:t> – designed to make data access easier </a:t>
            </a:r>
          </a:p>
        </p:txBody>
      </p:sp>
      <p:sp>
        <p:nvSpPr>
          <p:cNvPr id="2" name="Slide Number Placeholder 1">
            <a:extLst>
              <a:ext uri="{FF2B5EF4-FFF2-40B4-BE49-F238E27FC236}">
                <a16:creationId xmlns:a16="http://schemas.microsoft.com/office/drawing/2014/main" id="{078CB338-E8E4-9542-9F75-619305DD05B0}"/>
              </a:ext>
            </a:extLst>
          </p:cNvPr>
          <p:cNvSpPr>
            <a:spLocks noGrp="1"/>
          </p:cNvSpPr>
          <p:nvPr>
            <p:ph type="sldNum" sz="quarter" idx="12"/>
          </p:nvPr>
        </p:nvSpPr>
        <p:spPr/>
        <p:txBody>
          <a:bodyPr/>
          <a:lstStyle/>
          <a:p>
            <a:fld id="{4F6F23CF-7BCB-1C46-9584-7002207BC3BE}" type="slidenum">
              <a:rPr lang="en-US" smtClean="0"/>
              <a:pPr/>
              <a:t>2</a:t>
            </a:fld>
            <a:endParaRPr lang="en-US"/>
          </a:p>
        </p:txBody>
      </p:sp>
      <p:sp>
        <p:nvSpPr>
          <p:cNvPr id="48" name="TextBox 47">
            <a:extLst>
              <a:ext uri="{FF2B5EF4-FFF2-40B4-BE49-F238E27FC236}">
                <a16:creationId xmlns:a16="http://schemas.microsoft.com/office/drawing/2014/main" id="{CD6A978D-38BC-2C40-B294-5782C69E8A7D}"/>
              </a:ext>
            </a:extLst>
          </p:cNvPr>
          <p:cNvSpPr txBox="1"/>
          <p:nvPr/>
        </p:nvSpPr>
        <p:spPr>
          <a:xfrm>
            <a:off x="8776271" y="-4638490"/>
            <a:ext cx="4535253" cy="2339102"/>
          </a:xfrm>
          <a:prstGeom prst="rect">
            <a:avLst/>
          </a:prstGeom>
          <a:solidFill>
            <a:schemeClr val="accent4">
              <a:lumMod val="20000"/>
              <a:lumOff val="80000"/>
            </a:schemeClr>
          </a:solidFill>
        </p:spPr>
        <p:txBody>
          <a:bodyPr wrap="square" rtlCol="0">
            <a:spAutoFit/>
          </a:bodyPr>
          <a:lstStyle/>
          <a:p>
            <a:r>
              <a:rPr lang="en-US">
                <a:solidFill>
                  <a:schemeClr val="tx1">
                    <a:lumMod val="85000"/>
                    <a:lumOff val="15000"/>
                  </a:schemeClr>
                </a:solidFill>
                <a:latin typeface="Arial Narrow" panose="020B0604020202020204" pitchFamily="34" charset="0"/>
                <a:cs typeface="Arial Narrow" panose="020B0604020202020204" pitchFamily="34" charset="0"/>
              </a:rPr>
              <a:t>ERDDAP provides a simple, consistent way to: </a:t>
            </a:r>
          </a:p>
          <a:p>
            <a:pPr marL="285750" indent="-285750">
              <a:spcBef>
                <a:spcPts val="600"/>
              </a:spcBef>
              <a:buFont typeface="Arial" panose="020B0604020202020204" pitchFamily="34" charset="0"/>
              <a:buChar char="•"/>
            </a:pPr>
            <a:r>
              <a:rPr lang="en-US">
                <a:solidFill>
                  <a:schemeClr val="tx1">
                    <a:lumMod val="85000"/>
                    <a:lumOff val="15000"/>
                  </a:schemeClr>
                </a:solidFill>
                <a:latin typeface="Arial Narrow" panose="020B0604020202020204" pitchFamily="34" charset="0"/>
                <a:cs typeface="Arial Narrow" panose="020B0604020202020204" pitchFamily="34" charset="0"/>
              </a:rPr>
              <a:t>Subset datasets temporally and spatially </a:t>
            </a:r>
          </a:p>
          <a:p>
            <a:pPr marL="285750" indent="-285750">
              <a:spcBef>
                <a:spcPts val="600"/>
              </a:spcBef>
              <a:buFont typeface="Arial" panose="020B0604020202020204" pitchFamily="34" charset="0"/>
              <a:buChar char="•"/>
            </a:pPr>
            <a:r>
              <a:rPr lang="en-US">
                <a:solidFill>
                  <a:schemeClr val="tx1">
                    <a:lumMod val="85000"/>
                    <a:lumOff val="15000"/>
                  </a:schemeClr>
                </a:solidFill>
                <a:latin typeface="Arial Narrow" panose="020B0604020202020204" pitchFamily="34" charset="0"/>
                <a:cs typeface="Arial Narrow" panose="020B0604020202020204" pitchFamily="34" charset="0"/>
              </a:rPr>
              <a:t>Download data in &gt; 30 formats </a:t>
            </a:r>
          </a:p>
          <a:p>
            <a:pPr marL="285750" indent="-285750">
              <a:spcBef>
                <a:spcPts val="600"/>
              </a:spcBef>
              <a:buFont typeface="Arial" panose="020B0604020202020204" pitchFamily="34" charset="0"/>
              <a:buChar char="•"/>
            </a:pPr>
            <a:r>
              <a:rPr lang="en-US">
                <a:solidFill>
                  <a:schemeClr val="tx1">
                    <a:lumMod val="85000"/>
                    <a:lumOff val="15000"/>
                  </a:schemeClr>
                </a:solidFill>
                <a:latin typeface="Arial Narrow" panose="020B0604020202020204" pitchFamily="34" charset="0"/>
                <a:cs typeface="Arial Narrow" panose="020B0604020202020204" pitchFamily="34" charset="0"/>
              </a:rPr>
              <a:t>Access data within analysis tools </a:t>
            </a:r>
            <a:br>
              <a:rPr lang="en-US">
                <a:solidFill>
                  <a:schemeClr val="tx1">
                    <a:lumMod val="85000"/>
                    <a:lumOff val="15000"/>
                  </a:schemeClr>
                </a:solidFill>
                <a:latin typeface="Arial Narrow" panose="020B0604020202020204" pitchFamily="34" charset="0"/>
                <a:cs typeface="Arial Narrow" panose="020B0604020202020204" pitchFamily="34" charset="0"/>
              </a:rPr>
            </a:br>
            <a:r>
              <a:rPr lang="en-US">
                <a:solidFill>
                  <a:schemeClr val="tx1">
                    <a:lumMod val="85000"/>
                    <a:lumOff val="15000"/>
                  </a:schemeClr>
                </a:solidFill>
                <a:latin typeface="Arial Narrow" panose="020B0604020202020204" pitchFamily="34" charset="0"/>
                <a:cs typeface="Arial Narrow" panose="020B0604020202020204" pitchFamily="34" charset="0"/>
              </a:rPr>
              <a:t>(R, </a:t>
            </a:r>
            <a:r>
              <a:rPr lang="en-US" err="1">
                <a:solidFill>
                  <a:schemeClr val="tx1">
                    <a:lumMod val="85000"/>
                    <a:lumOff val="15000"/>
                  </a:schemeClr>
                </a:solidFill>
                <a:latin typeface="Arial Narrow" panose="020B0604020202020204" pitchFamily="34" charset="0"/>
                <a:cs typeface="Arial Narrow" panose="020B0604020202020204" pitchFamily="34" charset="0"/>
              </a:rPr>
              <a:t>Matlab</a:t>
            </a:r>
            <a:r>
              <a:rPr lang="en-US">
                <a:solidFill>
                  <a:schemeClr val="tx1">
                    <a:lumMod val="85000"/>
                    <a:lumOff val="15000"/>
                  </a:schemeClr>
                </a:solidFill>
                <a:latin typeface="Arial Narrow" panose="020B0604020202020204" pitchFamily="34" charset="0"/>
                <a:cs typeface="Arial Narrow" panose="020B0604020202020204" pitchFamily="34" charset="0"/>
              </a:rPr>
              <a:t>, python…) using </a:t>
            </a:r>
            <a:r>
              <a:rPr lang="en-US" err="1">
                <a:solidFill>
                  <a:schemeClr val="tx1">
                    <a:lumMod val="85000"/>
                    <a:lumOff val="15000"/>
                  </a:schemeClr>
                </a:solidFill>
                <a:latin typeface="Arial Narrow" panose="020B0604020202020204" pitchFamily="34" charset="0"/>
                <a:cs typeface="Arial Narrow" panose="020B0604020202020204" pitchFamily="34" charset="0"/>
              </a:rPr>
              <a:t>urls</a:t>
            </a:r>
            <a:r>
              <a:rPr lang="en-US">
                <a:solidFill>
                  <a:schemeClr val="tx1">
                    <a:lumMod val="85000"/>
                    <a:lumOff val="15000"/>
                  </a:schemeClr>
                </a:solidFill>
                <a:latin typeface="Arial Narrow" panose="020B0604020202020204" pitchFamily="34" charset="0"/>
                <a:cs typeface="Arial Narrow" panose="020B0604020202020204" pitchFamily="34" charset="0"/>
              </a:rPr>
              <a:t> which completely define the data request </a:t>
            </a:r>
          </a:p>
          <a:p>
            <a:pPr marL="285750" indent="-285750">
              <a:spcBef>
                <a:spcPts val="600"/>
              </a:spcBef>
              <a:buFont typeface="Arial" panose="020B0604020202020204" pitchFamily="34" charset="0"/>
              <a:buChar char="•"/>
            </a:pPr>
            <a:r>
              <a:rPr lang="en-US">
                <a:solidFill>
                  <a:schemeClr val="tx1">
                    <a:lumMod val="85000"/>
                    <a:lumOff val="15000"/>
                  </a:schemeClr>
                </a:solidFill>
                <a:latin typeface="Arial Narrow" panose="020B0604020202020204" pitchFamily="34" charset="0"/>
                <a:cs typeface="Arial Narrow" panose="020B0604020202020204" pitchFamily="34" charset="0"/>
              </a:rPr>
              <a:t>Machine-to-machine data exchange </a:t>
            </a:r>
          </a:p>
        </p:txBody>
      </p:sp>
      <p:grpSp>
        <p:nvGrpSpPr>
          <p:cNvPr id="104" name="Group 103">
            <a:extLst>
              <a:ext uri="{FF2B5EF4-FFF2-40B4-BE49-F238E27FC236}">
                <a16:creationId xmlns:a16="http://schemas.microsoft.com/office/drawing/2014/main" id="{E51AB352-51EA-9E44-9A6B-206724587D57}"/>
              </a:ext>
            </a:extLst>
          </p:cNvPr>
          <p:cNvGrpSpPr/>
          <p:nvPr/>
        </p:nvGrpSpPr>
        <p:grpSpPr>
          <a:xfrm>
            <a:off x="221875" y="1274938"/>
            <a:ext cx="6173409" cy="3931363"/>
            <a:chOff x="221875" y="1323384"/>
            <a:chExt cx="6173409" cy="3931363"/>
          </a:xfrm>
        </p:grpSpPr>
        <p:grpSp>
          <p:nvGrpSpPr>
            <p:cNvPr id="51" name="Group 50">
              <a:extLst>
                <a:ext uri="{FF2B5EF4-FFF2-40B4-BE49-F238E27FC236}">
                  <a16:creationId xmlns:a16="http://schemas.microsoft.com/office/drawing/2014/main" id="{FC5C3374-6175-004E-864F-8D24BA50C1D1}"/>
                </a:ext>
              </a:extLst>
            </p:cNvPr>
            <p:cNvGrpSpPr/>
            <p:nvPr/>
          </p:nvGrpSpPr>
          <p:grpSpPr>
            <a:xfrm>
              <a:off x="221875" y="1323384"/>
              <a:ext cx="6173409" cy="3609837"/>
              <a:chOff x="1091572" y="1098117"/>
              <a:chExt cx="7734340" cy="4522578"/>
            </a:xfrm>
          </p:grpSpPr>
          <p:grpSp>
            <p:nvGrpSpPr>
              <p:cNvPr id="52" name="Group 51">
                <a:extLst>
                  <a:ext uri="{FF2B5EF4-FFF2-40B4-BE49-F238E27FC236}">
                    <a16:creationId xmlns:a16="http://schemas.microsoft.com/office/drawing/2014/main" id="{14801AE8-5AAD-A541-A8D7-1AF7A23941FB}"/>
                  </a:ext>
                </a:extLst>
              </p:cNvPr>
              <p:cNvGrpSpPr/>
              <p:nvPr/>
            </p:nvGrpSpPr>
            <p:grpSpPr>
              <a:xfrm>
                <a:off x="1091572" y="1111456"/>
                <a:ext cx="7734340" cy="4509239"/>
                <a:chOff x="1106562" y="1111456"/>
                <a:chExt cx="7734340" cy="4509239"/>
              </a:xfrm>
            </p:grpSpPr>
            <p:pic>
              <p:nvPicPr>
                <p:cNvPr id="54" name="Picture 53">
                  <a:extLst>
                    <a:ext uri="{FF2B5EF4-FFF2-40B4-BE49-F238E27FC236}">
                      <a16:creationId xmlns:a16="http://schemas.microsoft.com/office/drawing/2014/main" id="{2813981D-FC22-DF4D-A53D-732DD76DE4D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78360" y="3369253"/>
                  <a:ext cx="882620" cy="882620"/>
                </a:xfrm>
                <a:prstGeom prst="rect">
                  <a:avLst/>
                </a:prstGeom>
              </p:spPr>
            </p:pic>
            <p:grpSp>
              <p:nvGrpSpPr>
                <p:cNvPr id="55" name="Group 54">
                  <a:extLst>
                    <a:ext uri="{FF2B5EF4-FFF2-40B4-BE49-F238E27FC236}">
                      <a16:creationId xmlns:a16="http://schemas.microsoft.com/office/drawing/2014/main" id="{D45AFC1F-14E2-7543-A2DF-1DA58A61290E}"/>
                    </a:ext>
                  </a:extLst>
                </p:cNvPr>
                <p:cNvGrpSpPr/>
                <p:nvPr/>
              </p:nvGrpSpPr>
              <p:grpSpPr>
                <a:xfrm>
                  <a:off x="1106562" y="1111456"/>
                  <a:ext cx="7734340" cy="4509239"/>
                  <a:chOff x="2336908" y="1199727"/>
                  <a:chExt cx="7734340" cy="4509239"/>
                </a:xfrm>
              </p:grpSpPr>
              <p:cxnSp>
                <p:nvCxnSpPr>
                  <p:cNvPr id="57" name="Shape 1503">
                    <a:extLst>
                      <a:ext uri="{FF2B5EF4-FFF2-40B4-BE49-F238E27FC236}">
                        <a16:creationId xmlns:a16="http://schemas.microsoft.com/office/drawing/2014/main" id="{089F92DB-468C-9644-A805-BA2FAD7E72E4}"/>
                      </a:ext>
                    </a:extLst>
                  </p:cNvPr>
                  <p:cNvCxnSpPr>
                    <a:cxnSpLocks/>
                  </p:cNvCxnSpPr>
                  <p:nvPr/>
                </p:nvCxnSpPr>
                <p:spPr>
                  <a:xfrm flipV="1">
                    <a:off x="5571581" y="3913356"/>
                    <a:ext cx="272721" cy="1239412"/>
                  </a:xfrm>
                  <a:prstGeom prst="straightConnector1">
                    <a:avLst/>
                  </a:prstGeom>
                  <a:noFill/>
                  <a:ln w="38100" cap="flat" cmpd="sng">
                    <a:solidFill>
                      <a:schemeClr val="accent1"/>
                    </a:solidFill>
                    <a:prstDash val="solid"/>
                    <a:miter lim="800000"/>
                    <a:headEnd type="none" w="med" len="med"/>
                    <a:tailEnd type="stealth" w="lg" len="lg"/>
                  </a:ln>
                </p:spPr>
              </p:cxnSp>
              <p:cxnSp>
                <p:nvCxnSpPr>
                  <p:cNvPr id="58" name="Shape 1505">
                    <a:extLst>
                      <a:ext uri="{FF2B5EF4-FFF2-40B4-BE49-F238E27FC236}">
                        <a16:creationId xmlns:a16="http://schemas.microsoft.com/office/drawing/2014/main" id="{4AE20515-5B78-544A-A86A-674B6F7243FB}"/>
                      </a:ext>
                    </a:extLst>
                  </p:cNvPr>
                  <p:cNvCxnSpPr>
                    <a:cxnSpLocks/>
                  </p:cNvCxnSpPr>
                  <p:nvPr/>
                </p:nvCxnSpPr>
                <p:spPr>
                  <a:xfrm flipV="1">
                    <a:off x="4895987" y="3832790"/>
                    <a:ext cx="706603" cy="831431"/>
                  </a:xfrm>
                  <a:prstGeom prst="straightConnector1">
                    <a:avLst/>
                  </a:prstGeom>
                  <a:noFill/>
                  <a:ln w="38100" cap="flat" cmpd="sng">
                    <a:solidFill>
                      <a:schemeClr val="accent1"/>
                    </a:solidFill>
                    <a:prstDash val="solid"/>
                    <a:miter lim="800000"/>
                    <a:headEnd type="none" w="med" len="med"/>
                    <a:tailEnd type="stealth" w="lg" len="lg"/>
                  </a:ln>
                </p:spPr>
              </p:cxnSp>
              <p:cxnSp>
                <p:nvCxnSpPr>
                  <p:cNvPr id="59" name="Shape 1506">
                    <a:extLst>
                      <a:ext uri="{FF2B5EF4-FFF2-40B4-BE49-F238E27FC236}">
                        <a16:creationId xmlns:a16="http://schemas.microsoft.com/office/drawing/2014/main" id="{929B04D5-4124-E84C-B0A2-C95160EFEE76}"/>
                      </a:ext>
                    </a:extLst>
                  </p:cNvPr>
                  <p:cNvCxnSpPr>
                    <a:cxnSpLocks/>
                  </p:cNvCxnSpPr>
                  <p:nvPr/>
                </p:nvCxnSpPr>
                <p:spPr>
                  <a:xfrm flipV="1">
                    <a:off x="4551700" y="3708208"/>
                    <a:ext cx="960674" cy="582591"/>
                  </a:xfrm>
                  <a:prstGeom prst="straightConnector1">
                    <a:avLst/>
                  </a:prstGeom>
                  <a:noFill/>
                  <a:ln w="38100" cap="flat" cmpd="sng">
                    <a:solidFill>
                      <a:schemeClr val="accent1"/>
                    </a:solidFill>
                    <a:prstDash val="solid"/>
                    <a:miter lim="800000"/>
                    <a:headEnd type="none" w="med" len="med"/>
                    <a:tailEnd type="stealth" w="lg" len="lg"/>
                  </a:ln>
                </p:spPr>
              </p:cxnSp>
              <p:cxnSp>
                <p:nvCxnSpPr>
                  <p:cNvPr id="60" name="Shape 1504">
                    <a:extLst>
                      <a:ext uri="{FF2B5EF4-FFF2-40B4-BE49-F238E27FC236}">
                        <a16:creationId xmlns:a16="http://schemas.microsoft.com/office/drawing/2014/main" id="{1A8A52F7-C58D-5148-BF7D-6D78F92141A4}"/>
                      </a:ext>
                    </a:extLst>
                  </p:cNvPr>
                  <p:cNvCxnSpPr>
                    <a:cxnSpLocks/>
                  </p:cNvCxnSpPr>
                  <p:nvPr/>
                </p:nvCxnSpPr>
                <p:spPr>
                  <a:xfrm flipV="1">
                    <a:off x="5270031" y="3861001"/>
                    <a:ext cx="436854" cy="1015347"/>
                  </a:xfrm>
                  <a:prstGeom prst="straightConnector1">
                    <a:avLst/>
                  </a:prstGeom>
                  <a:noFill/>
                  <a:ln w="38100" cap="flat" cmpd="sng">
                    <a:solidFill>
                      <a:schemeClr val="accent1"/>
                    </a:solidFill>
                    <a:prstDash val="solid"/>
                    <a:miter lim="800000"/>
                    <a:headEnd type="none" w="med" len="med"/>
                    <a:tailEnd type="stealth" w="lg" len="lg"/>
                  </a:ln>
                </p:spPr>
              </p:cxnSp>
              <p:sp>
                <p:nvSpPr>
                  <p:cNvPr id="61" name="Rectangle 60">
                    <a:extLst>
                      <a:ext uri="{FF2B5EF4-FFF2-40B4-BE49-F238E27FC236}">
                        <a16:creationId xmlns:a16="http://schemas.microsoft.com/office/drawing/2014/main" id="{4754A769-6F9E-F342-8A8F-6C13D61AE2F4}"/>
                      </a:ext>
                    </a:extLst>
                  </p:cNvPr>
                  <p:cNvSpPr/>
                  <p:nvPr/>
                </p:nvSpPr>
                <p:spPr>
                  <a:xfrm>
                    <a:off x="2985932" y="4888211"/>
                    <a:ext cx="1896173" cy="446971"/>
                  </a:xfrm>
                  <a:prstGeom prst="rect">
                    <a:avLst/>
                  </a:prstGeom>
                </p:spPr>
                <p:txBody>
                  <a:bodyPr wrap="none">
                    <a:spAutoFit/>
                  </a:bodyPr>
                  <a:lstStyle/>
                  <a:p>
                    <a:pPr marL="174625" lvl="0" algn="r">
                      <a:lnSpc>
                        <a:spcPct val="110000"/>
                      </a:lnSpc>
                      <a:buClr>
                        <a:srgbClr val="000000"/>
                      </a:buClr>
                      <a:buSzPts val="1800"/>
                    </a:pPr>
                    <a:r>
                      <a:rPr lang="en-US" sz="1700">
                        <a:solidFill>
                          <a:srgbClr val="3F3F3F"/>
                        </a:solidFill>
                        <a:latin typeface="Arial Narrow" panose="020B0604020202020204" pitchFamily="34" charset="0"/>
                        <a:ea typeface="Helvetica Neue"/>
                        <a:cs typeface="Arial Narrow" panose="020B0604020202020204" pitchFamily="34" charset="0"/>
                        <a:sym typeface="Helvetica Neue"/>
                      </a:rPr>
                      <a:t>JPL PO.DAAC</a:t>
                    </a:r>
                    <a:endParaRPr lang="en-US" sz="1700">
                      <a:solidFill>
                        <a:prstClr val="black"/>
                      </a:solidFill>
                      <a:latin typeface="Arial Narrow" panose="020B0604020202020204" pitchFamily="34" charset="0"/>
                      <a:cs typeface="Arial Narrow" panose="020B0604020202020204" pitchFamily="34" charset="0"/>
                    </a:endParaRPr>
                  </a:p>
                </p:txBody>
              </p:sp>
              <p:sp>
                <p:nvSpPr>
                  <p:cNvPr id="62" name="Rectangle 61">
                    <a:extLst>
                      <a:ext uri="{FF2B5EF4-FFF2-40B4-BE49-F238E27FC236}">
                        <a16:creationId xmlns:a16="http://schemas.microsoft.com/office/drawing/2014/main" id="{FB752AAD-61C7-5A44-9347-3F3A28110FE3}"/>
                      </a:ext>
                    </a:extLst>
                  </p:cNvPr>
                  <p:cNvSpPr/>
                  <p:nvPr/>
                </p:nvSpPr>
                <p:spPr>
                  <a:xfrm>
                    <a:off x="3249943" y="5261995"/>
                    <a:ext cx="1922041" cy="446971"/>
                  </a:xfrm>
                  <a:prstGeom prst="rect">
                    <a:avLst/>
                  </a:prstGeom>
                </p:spPr>
                <p:txBody>
                  <a:bodyPr wrap="none">
                    <a:spAutoFit/>
                  </a:bodyPr>
                  <a:lstStyle/>
                  <a:p>
                    <a:pPr marL="174625" lvl="0" algn="r">
                      <a:lnSpc>
                        <a:spcPct val="110000"/>
                      </a:lnSpc>
                      <a:buClr>
                        <a:srgbClr val="000000"/>
                      </a:buClr>
                      <a:buSzPts val="1800"/>
                    </a:pPr>
                    <a:r>
                      <a:rPr lang="en-US" sz="1700">
                        <a:solidFill>
                          <a:srgbClr val="3F3F3F"/>
                        </a:solidFill>
                        <a:latin typeface="Arial Narrow" panose="020B0604020202020204" pitchFamily="34" charset="0"/>
                        <a:ea typeface="Helvetica Neue"/>
                        <a:cs typeface="Arial Narrow" panose="020B0604020202020204" pitchFamily="34" charset="0"/>
                        <a:sym typeface="Helvetica Neue"/>
                      </a:rPr>
                      <a:t>NESDIS STAR</a:t>
                    </a:r>
                    <a:endParaRPr lang="en-US" sz="1700">
                      <a:solidFill>
                        <a:prstClr val="black"/>
                      </a:solidFill>
                      <a:latin typeface="Arial Narrow" panose="020B0604020202020204" pitchFamily="34" charset="0"/>
                      <a:cs typeface="Arial Narrow" panose="020B0604020202020204" pitchFamily="34" charset="0"/>
                    </a:endParaRPr>
                  </a:p>
                </p:txBody>
              </p:sp>
              <p:sp>
                <p:nvSpPr>
                  <p:cNvPr id="63" name="Rectangle 62">
                    <a:extLst>
                      <a:ext uri="{FF2B5EF4-FFF2-40B4-BE49-F238E27FC236}">
                        <a16:creationId xmlns:a16="http://schemas.microsoft.com/office/drawing/2014/main" id="{A8E1C1B1-F09B-1C47-B9ED-DD60D1CDA28F}"/>
                      </a:ext>
                    </a:extLst>
                  </p:cNvPr>
                  <p:cNvSpPr/>
                  <p:nvPr/>
                </p:nvSpPr>
                <p:spPr>
                  <a:xfrm>
                    <a:off x="3057056" y="4095884"/>
                    <a:ext cx="1137111" cy="458218"/>
                  </a:xfrm>
                  <a:prstGeom prst="rect">
                    <a:avLst/>
                  </a:prstGeom>
                </p:spPr>
                <p:txBody>
                  <a:bodyPr wrap="none">
                    <a:spAutoFit/>
                  </a:bodyPr>
                  <a:lstStyle/>
                  <a:p>
                    <a:pPr marL="174625" lvl="0" algn="r">
                      <a:lnSpc>
                        <a:spcPct val="110000"/>
                      </a:lnSpc>
                      <a:buClr>
                        <a:srgbClr val="000000"/>
                      </a:buClr>
                      <a:buSzPts val="1800"/>
                    </a:pPr>
                    <a:r>
                      <a:rPr lang="en-US" sz="1700">
                        <a:solidFill>
                          <a:srgbClr val="3F3F3F"/>
                        </a:solidFill>
                        <a:latin typeface="Arial Narrow" panose="020B0604020202020204" pitchFamily="34" charset="0"/>
                        <a:ea typeface="Helvetica Neue"/>
                        <a:cs typeface="Arial Narrow" panose="020B0604020202020204" pitchFamily="34" charset="0"/>
                        <a:sym typeface="Helvetica Neue"/>
                      </a:rPr>
                      <a:t>NSIDC</a:t>
                    </a:r>
                    <a:endParaRPr lang="en-US" sz="1700">
                      <a:solidFill>
                        <a:prstClr val="black"/>
                      </a:solidFill>
                      <a:latin typeface="Arial Narrow" panose="020B0604020202020204" pitchFamily="34" charset="0"/>
                      <a:cs typeface="Arial Narrow" panose="020B0604020202020204" pitchFamily="34" charset="0"/>
                    </a:endParaRPr>
                  </a:p>
                </p:txBody>
              </p:sp>
              <p:sp>
                <p:nvSpPr>
                  <p:cNvPr id="64" name="Rectangle 63">
                    <a:extLst>
                      <a:ext uri="{FF2B5EF4-FFF2-40B4-BE49-F238E27FC236}">
                        <a16:creationId xmlns:a16="http://schemas.microsoft.com/office/drawing/2014/main" id="{12C2A673-0419-EB40-A4E7-C41C3B35CD99}"/>
                      </a:ext>
                    </a:extLst>
                  </p:cNvPr>
                  <p:cNvSpPr/>
                  <p:nvPr/>
                </p:nvSpPr>
                <p:spPr>
                  <a:xfrm>
                    <a:off x="3748013" y="4521449"/>
                    <a:ext cx="778023" cy="446971"/>
                  </a:xfrm>
                  <a:prstGeom prst="rect">
                    <a:avLst/>
                  </a:prstGeom>
                </p:spPr>
                <p:txBody>
                  <a:bodyPr wrap="none">
                    <a:spAutoFit/>
                  </a:bodyPr>
                  <a:lstStyle/>
                  <a:p>
                    <a:pPr marL="11113" lvl="0">
                      <a:lnSpc>
                        <a:spcPct val="110000"/>
                      </a:lnSpc>
                      <a:buClr>
                        <a:srgbClr val="000000"/>
                      </a:buClr>
                      <a:buSzPts val="1800"/>
                    </a:pPr>
                    <a:r>
                      <a:rPr lang="en-US" sz="1700">
                        <a:solidFill>
                          <a:srgbClr val="3F3F3F"/>
                        </a:solidFill>
                        <a:latin typeface="Arial Narrow" panose="020B0604020202020204" pitchFamily="34" charset="0"/>
                        <a:ea typeface="Helvetica Neue"/>
                        <a:cs typeface="Arial Narrow" panose="020B0604020202020204" pitchFamily="34" charset="0"/>
                        <a:sym typeface="Helvetica Neue"/>
                      </a:rPr>
                      <a:t>NCEI</a:t>
                    </a:r>
                    <a:endParaRPr lang="en-US" sz="1700">
                      <a:solidFill>
                        <a:prstClr val="black"/>
                      </a:solidFill>
                      <a:latin typeface="Arial Narrow" panose="020B0604020202020204" pitchFamily="34" charset="0"/>
                      <a:cs typeface="Arial Narrow" panose="020B0604020202020204" pitchFamily="34" charset="0"/>
                    </a:endParaRPr>
                  </a:p>
                </p:txBody>
              </p:sp>
              <p:sp>
                <p:nvSpPr>
                  <p:cNvPr id="66" name="Shape 1480">
                    <a:extLst>
                      <a:ext uri="{FF2B5EF4-FFF2-40B4-BE49-F238E27FC236}">
                        <a16:creationId xmlns:a16="http://schemas.microsoft.com/office/drawing/2014/main" id="{9D440CFE-E84A-984C-9943-AD9382958549}"/>
                      </a:ext>
                    </a:extLst>
                  </p:cNvPr>
                  <p:cNvSpPr txBox="1"/>
                  <p:nvPr/>
                </p:nvSpPr>
                <p:spPr>
                  <a:xfrm>
                    <a:off x="5573587" y="3464735"/>
                    <a:ext cx="1150971" cy="3907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rgbClr val="000000"/>
                        </a:solidFill>
                        <a:latin typeface="Arial Narrow" panose="020B0604020202020204" pitchFamily="34" charset="0"/>
                        <a:ea typeface="Calibri"/>
                        <a:cs typeface="Arial Narrow" panose="020B0604020202020204" pitchFamily="34" charset="0"/>
                        <a:sym typeface="Calibri"/>
                      </a:rPr>
                      <a:t>ERDDAP</a:t>
                    </a:r>
                    <a:endParaRPr sz="1600">
                      <a:latin typeface="Arial Narrow" panose="020B0604020202020204" pitchFamily="34" charset="0"/>
                      <a:cs typeface="Arial Narrow" panose="020B0604020202020204" pitchFamily="34" charset="0"/>
                    </a:endParaRPr>
                  </a:p>
                </p:txBody>
              </p:sp>
              <p:pic>
                <p:nvPicPr>
                  <p:cNvPr id="67" name="Shape 1482">
                    <a:extLst>
                      <a:ext uri="{FF2B5EF4-FFF2-40B4-BE49-F238E27FC236}">
                        <a16:creationId xmlns:a16="http://schemas.microsoft.com/office/drawing/2014/main" id="{8339C264-229D-BB47-9EDC-985E24B7F7DC}"/>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4244900" y="4043879"/>
                    <a:ext cx="432881" cy="432881"/>
                  </a:xfrm>
                  <a:prstGeom prst="rect">
                    <a:avLst/>
                  </a:prstGeom>
                  <a:noFill/>
                  <a:ln>
                    <a:noFill/>
                  </a:ln>
                </p:spPr>
              </p:pic>
              <p:pic>
                <p:nvPicPr>
                  <p:cNvPr id="68" name="Shape 1483">
                    <a:extLst>
                      <a:ext uri="{FF2B5EF4-FFF2-40B4-BE49-F238E27FC236}">
                        <a16:creationId xmlns:a16="http://schemas.microsoft.com/office/drawing/2014/main" id="{5171FA86-4DB0-6A4F-B950-3DC01CA606FE}"/>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4580002" y="4443467"/>
                    <a:ext cx="432881" cy="432881"/>
                  </a:xfrm>
                  <a:prstGeom prst="rect">
                    <a:avLst/>
                  </a:prstGeom>
                  <a:noFill/>
                  <a:ln>
                    <a:noFill/>
                  </a:ln>
                </p:spPr>
              </p:pic>
              <p:pic>
                <p:nvPicPr>
                  <p:cNvPr id="69" name="Shape 1484">
                    <a:extLst>
                      <a:ext uri="{FF2B5EF4-FFF2-40B4-BE49-F238E27FC236}">
                        <a16:creationId xmlns:a16="http://schemas.microsoft.com/office/drawing/2014/main" id="{7CDA89B0-C125-E948-A38E-2A58C35D67A2}"/>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4936271" y="4779231"/>
                    <a:ext cx="432881" cy="432881"/>
                  </a:xfrm>
                  <a:prstGeom prst="rect">
                    <a:avLst/>
                  </a:prstGeom>
                  <a:noFill/>
                  <a:ln>
                    <a:noFill/>
                  </a:ln>
                </p:spPr>
              </p:pic>
              <p:pic>
                <p:nvPicPr>
                  <p:cNvPr id="70" name="Shape 1485">
                    <a:extLst>
                      <a:ext uri="{FF2B5EF4-FFF2-40B4-BE49-F238E27FC236}">
                        <a16:creationId xmlns:a16="http://schemas.microsoft.com/office/drawing/2014/main" id="{9558A999-30B5-CD41-8633-2351EF31C31A}"/>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5233364" y="5153367"/>
                    <a:ext cx="432881" cy="432881"/>
                  </a:xfrm>
                  <a:prstGeom prst="rect">
                    <a:avLst/>
                  </a:prstGeom>
                  <a:noFill/>
                  <a:ln>
                    <a:noFill/>
                  </a:ln>
                </p:spPr>
              </p:pic>
              <p:pic>
                <p:nvPicPr>
                  <p:cNvPr id="71" name="Shape 1488">
                    <a:extLst>
                      <a:ext uri="{FF2B5EF4-FFF2-40B4-BE49-F238E27FC236}">
                        <a16:creationId xmlns:a16="http://schemas.microsoft.com/office/drawing/2014/main" id="{023E49A5-6671-314B-B076-AE772BFD33A3}"/>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4950844" y="2212278"/>
                    <a:ext cx="432881" cy="432881"/>
                  </a:xfrm>
                  <a:prstGeom prst="rect">
                    <a:avLst/>
                  </a:prstGeom>
                  <a:noFill/>
                  <a:ln>
                    <a:noFill/>
                  </a:ln>
                </p:spPr>
              </p:pic>
              <p:pic>
                <p:nvPicPr>
                  <p:cNvPr id="72" name="Shape 1489">
                    <a:extLst>
                      <a:ext uri="{FF2B5EF4-FFF2-40B4-BE49-F238E27FC236}">
                        <a16:creationId xmlns:a16="http://schemas.microsoft.com/office/drawing/2014/main" id="{C11C64B7-76F3-5A48-8FB2-F229AED98727}"/>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4181194" y="3166411"/>
                    <a:ext cx="432881" cy="432881"/>
                  </a:xfrm>
                  <a:prstGeom prst="rect">
                    <a:avLst/>
                  </a:prstGeom>
                  <a:noFill/>
                  <a:ln>
                    <a:noFill/>
                  </a:ln>
                </p:spPr>
              </p:pic>
              <p:pic>
                <p:nvPicPr>
                  <p:cNvPr id="73" name="Shape 1490">
                    <a:extLst>
                      <a:ext uri="{FF2B5EF4-FFF2-40B4-BE49-F238E27FC236}">
                        <a16:creationId xmlns:a16="http://schemas.microsoft.com/office/drawing/2014/main" id="{4F6E0F68-9356-1148-83BB-0B3C5902260E}"/>
                      </a:ext>
                    </a:extLst>
                  </p:cNvPr>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4448892" y="2638453"/>
                    <a:ext cx="432881" cy="432881"/>
                  </a:xfrm>
                  <a:prstGeom prst="rect">
                    <a:avLst/>
                  </a:prstGeom>
                  <a:noFill/>
                  <a:ln>
                    <a:noFill/>
                  </a:ln>
                </p:spPr>
              </p:pic>
              <p:pic>
                <p:nvPicPr>
                  <p:cNvPr id="75" name="Shape 1495">
                    <a:extLst>
                      <a:ext uri="{FF2B5EF4-FFF2-40B4-BE49-F238E27FC236}">
                        <a16:creationId xmlns:a16="http://schemas.microsoft.com/office/drawing/2014/main" id="{36B3A6BB-F8A3-514E-A515-1233EB1B55E9}"/>
                      </a:ext>
                    </a:extLst>
                  </p:cNvPr>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7319563" y="4353713"/>
                    <a:ext cx="637045" cy="637045"/>
                  </a:xfrm>
                  <a:prstGeom prst="rect">
                    <a:avLst/>
                  </a:prstGeom>
                  <a:noFill/>
                  <a:ln>
                    <a:noFill/>
                  </a:ln>
                </p:spPr>
              </p:pic>
              <p:cxnSp>
                <p:nvCxnSpPr>
                  <p:cNvPr id="78" name="Shape 1500">
                    <a:extLst>
                      <a:ext uri="{FF2B5EF4-FFF2-40B4-BE49-F238E27FC236}">
                        <a16:creationId xmlns:a16="http://schemas.microsoft.com/office/drawing/2014/main" id="{89E74F7D-0743-2F44-84FE-7CA2743CDF19}"/>
                      </a:ext>
                    </a:extLst>
                  </p:cNvPr>
                  <p:cNvCxnSpPr>
                    <a:cxnSpLocks/>
                  </p:cNvCxnSpPr>
                  <p:nvPr/>
                </p:nvCxnSpPr>
                <p:spPr>
                  <a:xfrm>
                    <a:off x="5229391" y="2679561"/>
                    <a:ext cx="578217" cy="733761"/>
                  </a:xfrm>
                  <a:prstGeom prst="straightConnector1">
                    <a:avLst/>
                  </a:prstGeom>
                  <a:noFill/>
                  <a:ln w="38100" cap="flat" cmpd="sng">
                    <a:solidFill>
                      <a:schemeClr val="accent1"/>
                    </a:solidFill>
                    <a:prstDash val="solid"/>
                    <a:miter lim="800000"/>
                    <a:headEnd type="none" w="med" len="med"/>
                    <a:tailEnd type="stealth" w="lg" len="lg"/>
                  </a:ln>
                </p:spPr>
              </p:cxnSp>
              <p:cxnSp>
                <p:nvCxnSpPr>
                  <p:cNvPr id="79" name="Shape 1501">
                    <a:extLst>
                      <a:ext uri="{FF2B5EF4-FFF2-40B4-BE49-F238E27FC236}">
                        <a16:creationId xmlns:a16="http://schemas.microsoft.com/office/drawing/2014/main" id="{69E2B3EF-1C62-B741-90B7-A534CD2BFA18}"/>
                      </a:ext>
                    </a:extLst>
                  </p:cNvPr>
                  <p:cNvCxnSpPr>
                    <a:cxnSpLocks/>
                  </p:cNvCxnSpPr>
                  <p:nvPr/>
                </p:nvCxnSpPr>
                <p:spPr>
                  <a:xfrm>
                    <a:off x="4877304" y="3041867"/>
                    <a:ext cx="708460" cy="430743"/>
                  </a:xfrm>
                  <a:prstGeom prst="straightConnector1">
                    <a:avLst/>
                  </a:prstGeom>
                  <a:noFill/>
                  <a:ln w="38100" cap="flat" cmpd="sng">
                    <a:solidFill>
                      <a:schemeClr val="accent1"/>
                    </a:solidFill>
                    <a:prstDash val="solid"/>
                    <a:miter lim="800000"/>
                    <a:headEnd type="none" w="med" len="med"/>
                    <a:tailEnd type="stealth" w="lg" len="lg"/>
                  </a:ln>
                </p:spPr>
              </p:cxnSp>
              <p:cxnSp>
                <p:nvCxnSpPr>
                  <p:cNvPr id="80" name="Shape 1502">
                    <a:extLst>
                      <a:ext uri="{FF2B5EF4-FFF2-40B4-BE49-F238E27FC236}">
                        <a16:creationId xmlns:a16="http://schemas.microsoft.com/office/drawing/2014/main" id="{13661A09-2372-EB45-9690-22EF33E80207}"/>
                      </a:ext>
                    </a:extLst>
                  </p:cNvPr>
                  <p:cNvCxnSpPr>
                    <a:cxnSpLocks/>
                    <a:stCxn id="72" idx="3"/>
                  </p:cNvCxnSpPr>
                  <p:nvPr/>
                </p:nvCxnSpPr>
                <p:spPr>
                  <a:xfrm>
                    <a:off x="4614075" y="3382852"/>
                    <a:ext cx="898299" cy="211507"/>
                  </a:xfrm>
                  <a:prstGeom prst="straightConnector1">
                    <a:avLst/>
                  </a:prstGeom>
                  <a:noFill/>
                  <a:ln w="38100" cap="flat" cmpd="sng">
                    <a:solidFill>
                      <a:schemeClr val="accent1"/>
                    </a:solidFill>
                    <a:prstDash val="solid"/>
                    <a:miter lim="800000"/>
                    <a:headEnd type="none" w="med" len="med"/>
                    <a:tailEnd type="stealth" w="lg" len="lg"/>
                  </a:ln>
                </p:spPr>
              </p:cxnSp>
              <p:sp>
                <p:nvSpPr>
                  <p:cNvPr id="81" name="Shape 1508">
                    <a:extLst>
                      <a:ext uri="{FF2B5EF4-FFF2-40B4-BE49-F238E27FC236}">
                        <a16:creationId xmlns:a16="http://schemas.microsoft.com/office/drawing/2014/main" id="{577E9C4B-5A64-D642-A45E-706A9AADFC3F}"/>
                      </a:ext>
                    </a:extLst>
                  </p:cNvPr>
                  <p:cNvSpPr txBox="1"/>
                  <p:nvPr/>
                </p:nvSpPr>
                <p:spPr>
                  <a:xfrm>
                    <a:off x="6918271" y="1199727"/>
                    <a:ext cx="3152977" cy="3907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cap="all" dirty="0">
                        <a:solidFill>
                          <a:schemeClr val="accent5">
                            <a:lumMod val="50000"/>
                          </a:schemeClr>
                        </a:solidFill>
                        <a:latin typeface="Arial Narrow" panose="020B0604020202020204" pitchFamily="34" charset="0"/>
                        <a:ea typeface="Calibri"/>
                        <a:cs typeface="Arial Narrow" panose="020B0604020202020204" pitchFamily="34" charset="0"/>
                        <a:sym typeface="Calibri"/>
                      </a:rPr>
                      <a:t>Data Distribution</a:t>
                    </a:r>
                    <a:endParaRPr sz="2000" b="1" cap="all" dirty="0">
                      <a:solidFill>
                        <a:schemeClr val="accent5">
                          <a:lumMod val="50000"/>
                        </a:schemeClr>
                      </a:solidFill>
                      <a:latin typeface="Arial Narrow" panose="020B0604020202020204" pitchFamily="34" charset="0"/>
                      <a:cs typeface="Arial Narrow" panose="020B0604020202020204" pitchFamily="34" charset="0"/>
                    </a:endParaRPr>
                  </a:p>
                </p:txBody>
              </p:sp>
              <p:cxnSp>
                <p:nvCxnSpPr>
                  <p:cNvPr id="82" name="Shape 1509">
                    <a:extLst>
                      <a:ext uri="{FF2B5EF4-FFF2-40B4-BE49-F238E27FC236}">
                        <a16:creationId xmlns:a16="http://schemas.microsoft.com/office/drawing/2014/main" id="{17409ABA-639B-C74D-8B56-0F181F5CBDC4}"/>
                      </a:ext>
                    </a:extLst>
                  </p:cNvPr>
                  <p:cNvCxnSpPr>
                    <a:cxnSpLocks/>
                  </p:cNvCxnSpPr>
                  <p:nvPr/>
                </p:nvCxnSpPr>
                <p:spPr>
                  <a:xfrm flipV="1">
                    <a:off x="6442678" y="2679561"/>
                    <a:ext cx="480785" cy="699451"/>
                  </a:xfrm>
                  <a:prstGeom prst="straightConnector1">
                    <a:avLst/>
                  </a:prstGeom>
                  <a:noFill/>
                  <a:ln w="38100" cap="flat" cmpd="sng">
                    <a:solidFill>
                      <a:srgbClr val="385623"/>
                    </a:solidFill>
                    <a:prstDash val="solid"/>
                    <a:miter lim="800000"/>
                    <a:headEnd type="none" w="med" len="med"/>
                    <a:tailEnd type="triangle" w="lg" len="lg"/>
                  </a:ln>
                </p:spPr>
              </p:cxnSp>
              <p:cxnSp>
                <p:nvCxnSpPr>
                  <p:cNvPr id="83" name="Shape 1511">
                    <a:extLst>
                      <a:ext uri="{FF2B5EF4-FFF2-40B4-BE49-F238E27FC236}">
                        <a16:creationId xmlns:a16="http://schemas.microsoft.com/office/drawing/2014/main" id="{B84FB841-F4D4-0044-AF03-BB91D34F90C1}"/>
                      </a:ext>
                    </a:extLst>
                  </p:cNvPr>
                  <p:cNvCxnSpPr>
                    <a:cxnSpLocks/>
                    <a:endCxn id="96" idx="1"/>
                  </p:cNvCxnSpPr>
                  <p:nvPr/>
                </p:nvCxnSpPr>
                <p:spPr>
                  <a:xfrm flipV="1">
                    <a:off x="6632441" y="3089432"/>
                    <a:ext cx="791705" cy="383178"/>
                  </a:xfrm>
                  <a:prstGeom prst="straightConnector1">
                    <a:avLst/>
                  </a:prstGeom>
                  <a:noFill/>
                  <a:ln w="38100" cap="flat" cmpd="sng">
                    <a:solidFill>
                      <a:srgbClr val="385623"/>
                    </a:solidFill>
                    <a:prstDash val="solid"/>
                    <a:miter lim="800000"/>
                    <a:headEnd type="none" w="med" len="med"/>
                    <a:tailEnd type="triangle" w="lg" len="lg"/>
                  </a:ln>
                </p:spPr>
              </p:cxnSp>
              <p:cxnSp>
                <p:nvCxnSpPr>
                  <p:cNvPr id="84" name="Shape 1513">
                    <a:extLst>
                      <a:ext uri="{FF2B5EF4-FFF2-40B4-BE49-F238E27FC236}">
                        <a16:creationId xmlns:a16="http://schemas.microsoft.com/office/drawing/2014/main" id="{B2987C42-BFBC-764F-825D-2CD5333F08E2}"/>
                      </a:ext>
                    </a:extLst>
                  </p:cNvPr>
                  <p:cNvCxnSpPr>
                    <a:cxnSpLocks/>
                    <a:stCxn id="95" idx="5"/>
                    <a:endCxn id="75" idx="1"/>
                  </p:cNvCxnSpPr>
                  <p:nvPr/>
                </p:nvCxnSpPr>
                <p:spPr>
                  <a:xfrm>
                    <a:off x="6516979" y="3829109"/>
                    <a:ext cx="802584" cy="843127"/>
                  </a:xfrm>
                  <a:prstGeom prst="straightConnector1">
                    <a:avLst/>
                  </a:prstGeom>
                  <a:noFill/>
                  <a:ln w="38100" cap="flat" cmpd="sng">
                    <a:solidFill>
                      <a:srgbClr val="385623"/>
                    </a:solidFill>
                    <a:prstDash val="solid"/>
                    <a:miter lim="800000"/>
                    <a:headEnd type="none" w="med" len="med"/>
                    <a:tailEnd type="triangle" w="lg" len="lg"/>
                  </a:ln>
                </p:spPr>
              </p:cxnSp>
              <p:sp>
                <p:nvSpPr>
                  <p:cNvPr id="85" name="Shape 1486">
                    <a:extLst>
                      <a:ext uri="{FF2B5EF4-FFF2-40B4-BE49-F238E27FC236}">
                        <a16:creationId xmlns:a16="http://schemas.microsoft.com/office/drawing/2014/main" id="{F37A259C-71A0-0745-8413-7FFC03A2C7E6}"/>
                      </a:ext>
                    </a:extLst>
                  </p:cNvPr>
                  <p:cNvSpPr txBox="1"/>
                  <p:nvPr/>
                </p:nvSpPr>
                <p:spPr>
                  <a:xfrm>
                    <a:off x="2336908" y="3664458"/>
                    <a:ext cx="2423471" cy="435530"/>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1900" b="1" cap="small">
                        <a:solidFill>
                          <a:schemeClr val="tx1">
                            <a:lumMod val="75000"/>
                            <a:lumOff val="25000"/>
                          </a:schemeClr>
                        </a:solidFill>
                        <a:latin typeface="Arial Narrow" panose="020B0604020202020204" pitchFamily="34" charset="0"/>
                        <a:ea typeface="Calibri"/>
                        <a:cs typeface="Arial Narrow" panose="020B0604020202020204" pitchFamily="34" charset="0"/>
                        <a:sym typeface="Calibri"/>
                      </a:rPr>
                      <a:t>Remote Servers</a:t>
                    </a:r>
                    <a:endParaRPr sz="1900" b="1" cap="small">
                      <a:solidFill>
                        <a:schemeClr val="tx1">
                          <a:lumMod val="75000"/>
                          <a:lumOff val="25000"/>
                        </a:schemeClr>
                      </a:solidFill>
                      <a:latin typeface="Arial Narrow" panose="020B0604020202020204" pitchFamily="34" charset="0"/>
                      <a:cs typeface="Arial Narrow" panose="020B0604020202020204" pitchFamily="34" charset="0"/>
                    </a:endParaRPr>
                  </a:p>
                </p:txBody>
              </p:sp>
              <p:sp>
                <p:nvSpPr>
                  <p:cNvPr id="86" name="Shape 1491">
                    <a:extLst>
                      <a:ext uri="{FF2B5EF4-FFF2-40B4-BE49-F238E27FC236}">
                        <a16:creationId xmlns:a16="http://schemas.microsoft.com/office/drawing/2014/main" id="{B81A5D47-324B-1243-919E-4B57E47756E0}"/>
                      </a:ext>
                    </a:extLst>
                  </p:cNvPr>
                  <p:cNvSpPr txBox="1"/>
                  <p:nvPr/>
                </p:nvSpPr>
                <p:spPr>
                  <a:xfrm>
                    <a:off x="2336908" y="1734826"/>
                    <a:ext cx="2112551" cy="358779"/>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1900" b="1" cap="small">
                        <a:solidFill>
                          <a:schemeClr val="tx1">
                            <a:lumMod val="75000"/>
                            <a:lumOff val="25000"/>
                          </a:schemeClr>
                        </a:solidFill>
                        <a:latin typeface="Arial Narrow" panose="020B0604020202020204" pitchFamily="34" charset="0"/>
                        <a:ea typeface="Calibri"/>
                        <a:cs typeface="Arial Narrow" panose="020B0604020202020204" pitchFamily="34" charset="0"/>
                        <a:sym typeface="Calibri"/>
                      </a:rPr>
                      <a:t>Local Storage</a:t>
                    </a:r>
                    <a:endParaRPr sz="1900" b="1" cap="small">
                      <a:solidFill>
                        <a:schemeClr val="tx1">
                          <a:lumMod val="75000"/>
                          <a:lumOff val="25000"/>
                        </a:schemeClr>
                      </a:solidFill>
                      <a:latin typeface="Arial Narrow" panose="020B0604020202020204" pitchFamily="34" charset="0"/>
                      <a:cs typeface="Arial Narrow" panose="020B0604020202020204" pitchFamily="34" charset="0"/>
                    </a:endParaRPr>
                  </a:p>
                </p:txBody>
              </p:sp>
              <p:sp>
                <p:nvSpPr>
                  <p:cNvPr id="87" name="Rectangle 86">
                    <a:extLst>
                      <a:ext uri="{FF2B5EF4-FFF2-40B4-BE49-F238E27FC236}">
                        <a16:creationId xmlns:a16="http://schemas.microsoft.com/office/drawing/2014/main" id="{1519E52B-B136-1243-95F3-A87CEC52B1A6}"/>
                      </a:ext>
                    </a:extLst>
                  </p:cNvPr>
                  <p:cNvSpPr/>
                  <p:nvPr/>
                </p:nvSpPr>
                <p:spPr>
                  <a:xfrm>
                    <a:off x="2866019" y="2148133"/>
                    <a:ext cx="2032820" cy="446971"/>
                  </a:xfrm>
                  <a:prstGeom prst="rect">
                    <a:avLst/>
                  </a:prstGeom>
                </p:spPr>
                <p:txBody>
                  <a:bodyPr wrap="none">
                    <a:spAutoFit/>
                  </a:bodyPr>
                  <a:lstStyle/>
                  <a:p>
                    <a:pPr marL="174625" lvl="0" algn="r">
                      <a:lnSpc>
                        <a:spcPct val="110000"/>
                      </a:lnSpc>
                      <a:buClr>
                        <a:srgbClr val="000000"/>
                      </a:buClr>
                      <a:buSzPts val="1800"/>
                    </a:pPr>
                    <a:r>
                      <a:rPr lang="en-US" sz="1700">
                        <a:solidFill>
                          <a:srgbClr val="3F3F3F"/>
                        </a:solidFill>
                        <a:latin typeface="Arial Narrow" panose="020B0604020202020204" pitchFamily="34" charset="0"/>
                        <a:ea typeface="Helvetica Neue"/>
                        <a:cs typeface="Arial Narrow" panose="020B0604020202020204" pitchFamily="34" charset="0"/>
                        <a:sym typeface="Helvetica Neue"/>
                      </a:rPr>
                      <a:t>Internal Servers</a:t>
                    </a:r>
                    <a:endParaRPr lang="en-US" sz="1700">
                      <a:solidFill>
                        <a:prstClr val="black"/>
                      </a:solidFill>
                      <a:latin typeface="Arial Narrow" panose="020B0604020202020204" pitchFamily="34" charset="0"/>
                      <a:cs typeface="Arial Narrow" panose="020B0604020202020204" pitchFamily="34" charset="0"/>
                    </a:endParaRPr>
                  </a:p>
                </p:txBody>
              </p:sp>
              <p:sp>
                <p:nvSpPr>
                  <p:cNvPr id="88" name="Rectangle 87">
                    <a:extLst>
                      <a:ext uri="{FF2B5EF4-FFF2-40B4-BE49-F238E27FC236}">
                        <a16:creationId xmlns:a16="http://schemas.microsoft.com/office/drawing/2014/main" id="{CDF17B43-4071-0347-9C65-2CABCE994C44}"/>
                      </a:ext>
                    </a:extLst>
                  </p:cNvPr>
                  <p:cNvSpPr/>
                  <p:nvPr/>
                </p:nvSpPr>
                <p:spPr>
                  <a:xfrm>
                    <a:off x="3129306" y="3122812"/>
                    <a:ext cx="996529" cy="458218"/>
                  </a:xfrm>
                  <a:prstGeom prst="rect">
                    <a:avLst/>
                  </a:prstGeom>
                </p:spPr>
                <p:txBody>
                  <a:bodyPr wrap="none">
                    <a:spAutoFit/>
                  </a:bodyPr>
                  <a:lstStyle/>
                  <a:p>
                    <a:pPr marL="174625" lvl="0">
                      <a:lnSpc>
                        <a:spcPct val="110000"/>
                      </a:lnSpc>
                      <a:buClr>
                        <a:srgbClr val="000000"/>
                      </a:buClr>
                      <a:buSzPts val="1800"/>
                    </a:pPr>
                    <a:r>
                      <a:rPr lang="en-US" sz="1700">
                        <a:solidFill>
                          <a:srgbClr val="3F3F3F"/>
                        </a:solidFill>
                        <a:latin typeface="Arial Narrow" panose="020B0604020202020204" pitchFamily="34" charset="0"/>
                        <a:ea typeface="Helvetica Neue"/>
                        <a:cs typeface="Arial Narrow" panose="020B0604020202020204" pitchFamily="34" charset="0"/>
                        <a:sym typeface="Helvetica Neue"/>
                      </a:rPr>
                      <a:t>RAID</a:t>
                    </a:r>
                    <a:endParaRPr lang="en-US" sz="1700">
                      <a:solidFill>
                        <a:prstClr val="black"/>
                      </a:solidFill>
                      <a:latin typeface="Arial Narrow" panose="020B0604020202020204" pitchFamily="34" charset="0"/>
                      <a:cs typeface="Arial Narrow" panose="020B0604020202020204" pitchFamily="34" charset="0"/>
                    </a:endParaRPr>
                  </a:p>
                </p:txBody>
              </p:sp>
              <p:sp>
                <p:nvSpPr>
                  <p:cNvPr id="89" name="Rectangle 88">
                    <a:extLst>
                      <a:ext uri="{FF2B5EF4-FFF2-40B4-BE49-F238E27FC236}">
                        <a16:creationId xmlns:a16="http://schemas.microsoft.com/office/drawing/2014/main" id="{A964C0D9-FEAB-E647-B1B1-95CBFA9D1F7A}"/>
                      </a:ext>
                    </a:extLst>
                  </p:cNvPr>
                  <p:cNvSpPr/>
                  <p:nvPr/>
                </p:nvSpPr>
                <p:spPr>
                  <a:xfrm>
                    <a:off x="2934407" y="2617605"/>
                    <a:ext cx="1410241" cy="446971"/>
                  </a:xfrm>
                  <a:prstGeom prst="rect">
                    <a:avLst/>
                  </a:prstGeom>
                </p:spPr>
                <p:txBody>
                  <a:bodyPr wrap="none">
                    <a:spAutoFit/>
                  </a:bodyPr>
                  <a:lstStyle/>
                  <a:p>
                    <a:pPr marL="174625" lvl="0" algn="r">
                      <a:lnSpc>
                        <a:spcPct val="110000"/>
                      </a:lnSpc>
                      <a:buClr>
                        <a:srgbClr val="000000"/>
                      </a:buClr>
                      <a:buSzPts val="1800"/>
                    </a:pPr>
                    <a:r>
                      <a:rPr lang="en-US" sz="1700">
                        <a:solidFill>
                          <a:srgbClr val="3F3F3F"/>
                        </a:solidFill>
                        <a:latin typeface="Arial Narrow" panose="020B0604020202020204" pitchFamily="34" charset="0"/>
                        <a:ea typeface="Helvetica Neue"/>
                        <a:cs typeface="Arial Narrow" panose="020B0604020202020204" pitchFamily="34" charset="0"/>
                        <a:sym typeface="Helvetica Neue"/>
                      </a:rPr>
                      <a:t>Database</a:t>
                    </a:r>
                    <a:endParaRPr lang="en-US" sz="1700">
                      <a:solidFill>
                        <a:prstClr val="black"/>
                      </a:solidFill>
                      <a:latin typeface="Arial Narrow" panose="020B0604020202020204" pitchFamily="34" charset="0"/>
                      <a:cs typeface="Arial Narrow" panose="020B0604020202020204" pitchFamily="34" charset="0"/>
                    </a:endParaRPr>
                  </a:p>
                </p:txBody>
              </p:sp>
              <p:cxnSp>
                <p:nvCxnSpPr>
                  <p:cNvPr id="90" name="Straight Connector 89">
                    <a:extLst>
                      <a:ext uri="{FF2B5EF4-FFF2-40B4-BE49-F238E27FC236}">
                        <a16:creationId xmlns:a16="http://schemas.microsoft.com/office/drawing/2014/main" id="{E6427C12-4D59-C84E-9EBF-C317B48072A7}"/>
                      </a:ext>
                    </a:extLst>
                  </p:cNvPr>
                  <p:cNvCxnSpPr/>
                  <p:nvPr/>
                </p:nvCxnSpPr>
                <p:spPr bwMode="auto">
                  <a:xfrm>
                    <a:off x="2840508" y="2267869"/>
                    <a:ext cx="0" cy="1205220"/>
                  </a:xfrm>
                  <a:prstGeom prst="line">
                    <a:avLst/>
                  </a:prstGeom>
                  <a:solidFill>
                    <a:srgbClr val="00B8FF"/>
                  </a:solidFill>
                  <a:ln w="63500"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1" name="Straight Connector 90">
                    <a:extLst>
                      <a:ext uri="{FF2B5EF4-FFF2-40B4-BE49-F238E27FC236}">
                        <a16:creationId xmlns:a16="http://schemas.microsoft.com/office/drawing/2014/main" id="{716892D3-4255-5F4A-BC17-881BCCB69D9D}"/>
                      </a:ext>
                    </a:extLst>
                  </p:cNvPr>
                  <p:cNvCxnSpPr>
                    <a:cxnSpLocks/>
                  </p:cNvCxnSpPr>
                  <p:nvPr/>
                </p:nvCxnSpPr>
                <p:spPr bwMode="auto">
                  <a:xfrm>
                    <a:off x="2846326" y="4104001"/>
                    <a:ext cx="0" cy="1548784"/>
                  </a:xfrm>
                  <a:prstGeom prst="line">
                    <a:avLst/>
                  </a:prstGeom>
                  <a:solidFill>
                    <a:srgbClr val="00B8FF"/>
                  </a:solidFill>
                  <a:ln w="63500"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92" name="TextBox 91">
                    <a:extLst>
                      <a:ext uri="{FF2B5EF4-FFF2-40B4-BE49-F238E27FC236}">
                        <a16:creationId xmlns:a16="http://schemas.microsoft.com/office/drawing/2014/main" id="{5FEADEF7-542C-EF43-A0A8-C94AFF32A378}"/>
                      </a:ext>
                    </a:extLst>
                  </p:cNvPr>
                  <p:cNvSpPr txBox="1"/>
                  <p:nvPr/>
                </p:nvSpPr>
                <p:spPr>
                  <a:xfrm>
                    <a:off x="7940138" y="2846180"/>
                    <a:ext cx="1440366" cy="771195"/>
                  </a:xfrm>
                  <a:prstGeom prst="rect">
                    <a:avLst/>
                  </a:prstGeom>
                  <a:noFill/>
                </p:spPr>
                <p:txBody>
                  <a:bodyPr wrap="none" rtlCol="0">
                    <a:spAutoFit/>
                  </a:bodyPr>
                  <a:lstStyle/>
                  <a:p>
                    <a:r>
                      <a:rPr lang="en-US" sz="1700">
                        <a:solidFill>
                          <a:schemeClr val="tx1">
                            <a:lumMod val="75000"/>
                            <a:lumOff val="25000"/>
                          </a:schemeClr>
                        </a:solidFill>
                        <a:latin typeface="Arial Narrow" panose="020B0604020202020204" pitchFamily="34" charset="0"/>
                        <a:cs typeface="Arial Narrow" panose="020B0604020202020204" pitchFamily="34" charset="0"/>
                      </a:rPr>
                      <a:t>Web-Based</a:t>
                    </a:r>
                  </a:p>
                  <a:p>
                    <a:r>
                      <a:rPr lang="en-US" sz="1700">
                        <a:solidFill>
                          <a:schemeClr val="tx1">
                            <a:lumMod val="75000"/>
                            <a:lumOff val="25000"/>
                          </a:schemeClr>
                        </a:solidFill>
                        <a:latin typeface="Arial Narrow" panose="020B0604020202020204" pitchFamily="34" charset="0"/>
                        <a:cs typeface="Arial Narrow" panose="020B0604020202020204" pitchFamily="34" charset="0"/>
                      </a:rPr>
                      <a:t>Applications</a:t>
                    </a:r>
                  </a:p>
                </p:txBody>
              </p:sp>
              <p:sp>
                <p:nvSpPr>
                  <p:cNvPr id="93" name="TextBox 92">
                    <a:extLst>
                      <a:ext uri="{FF2B5EF4-FFF2-40B4-BE49-F238E27FC236}">
                        <a16:creationId xmlns:a16="http://schemas.microsoft.com/office/drawing/2014/main" id="{0DEE2673-14DC-3640-B28B-E7206235F008}"/>
                      </a:ext>
                    </a:extLst>
                  </p:cNvPr>
                  <p:cNvSpPr txBox="1"/>
                  <p:nvPr/>
                </p:nvSpPr>
                <p:spPr>
                  <a:xfrm>
                    <a:off x="7229160" y="2267951"/>
                    <a:ext cx="2173402" cy="462717"/>
                  </a:xfrm>
                  <a:prstGeom prst="rect">
                    <a:avLst/>
                  </a:prstGeom>
                  <a:noFill/>
                </p:spPr>
                <p:txBody>
                  <a:bodyPr wrap="none" rtlCol="0">
                    <a:spAutoFit/>
                  </a:bodyPr>
                  <a:lstStyle/>
                  <a:p>
                    <a:r>
                      <a:rPr lang="en-US" dirty="0">
                        <a:solidFill>
                          <a:schemeClr val="tx1">
                            <a:lumMod val="75000"/>
                            <a:lumOff val="25000"/>
                          </a:schemeClr>
                        </a:solidFill>
                        <a:latin typeface="Arial Narrow" panose="020B0604020202020204" pitchFamily="34" charset="0"/>
                        <a:cs typeface="Arial Narrow" panose="020B0604020202020204" pitchFamily="34" charset="0"/>
                      </a:rPr>
                      <a:t>Automated Scripts</a:t>
                    </a:r>
                  </a:p>
                </p:txBody>
              </p:sp>
              <p:sp>
                <p:nvSpPr>
                  <p:cNvPr id="94" name="TextBox 93">
                    <a:extLst>
                      <a:ext uri="{FF2B5EF4-FFF2-40B4-BE49-F238E27FC236}">
                        <a16:creationId xmlns:a16="http://schemas.microsoft.com/office/drawing/2014/main" id="{824DA1E3-FB3A-7D41-9521-23D1F81412C4}"/>
                      </a:ext>
                    </a:extLst>
                  </p:cNvPr>
                  <p:cNvSpPr txBox="1"/>
                  <p:nvPr/>
                </p:nvSpPr>
                <p:spPr>
                  <a:xfrm>
                    <a:off x="7950743" y="4372395"/>
                    <a:ext cx="1440366" cy="771195"/>
                  </a:xfrm>
                  <a:prstGeom prst="rect">
                    <a:avLst/>
                  </a:prstGeom>
                  <a:noFill/>
                </p:spPr>
                <p:txBody>
                  <a:bodyPr wrap="none" rtlCol="0">
                    <a:spAutoFit/>
                  </a:bodyPr>
                  <a:lstStyle/>
                  <a:p>
                    <a:r>
                      <a:rPr lang="en-US" sz="1700">
                        <a:solidFill>
                          <a:schemeClr val="tx1">
                            <a:lumMod val="75000"/>
                            <a:lumOff val="25000"/>
                          </a:schemeClr>
                        </a:solidFill>
                        <a:latin typeface="Arial Narrow" panose="020B0604020202020204" pitchFamily="34" charset="0"/>
                        <a:cs typeface="Arial Narrow" panose="020B0604020202020204" pitchFamily="34" charset="0"/>
                      </a:rPr>
                      <a:t>Software </a:t>
                    </a:r>
                  </a:p>
                  <a:p>
                    <a:r>
                      <a:rPr lang="en-US" sz="1700">
                        <a:solidFill>
                          <a:schemeClr val="tx1">
                            <a:lumMod val="75000"/>
                            <a:lumOff val="25000"/>
                          </a:schemeClr>
                        </a:solidFill>
                        <a:latin typeface="Arial Narrow" panose="020B0604020202020204" pitchFamily="34" charset="0"/>
                        <a:cs typeface="Arial Narrow" panose="020B0604020202020204" pitchFamily="34" charset="0"/>
                      </a:rPr>
                      <a:t>Applications</a:t>
                    </a:r>
                  </a:p>
                </p:txBody>
              </p:sp>
              <p:sp>
                <p:nvSpPr>
                  <p:cNvPr id="95" name="Donut 94">
                    <a:extLst>
                      <a:ext uri="{FF2B5EF4-FFF2-40B4-BE49-F238E27FC236}">
                        <a16:creationId xmlns:a16="http://schemas.microsoft.com/office/drawing/2014/main" id="{4E5072E3-4E48-9845-8957-253B51016378}"/>
                      </a:ext>
                    </a:extLst>
                  </p:cNvPr>
                  <p:cNvSpPr/>
                  <p:nvPr/>
                </p:nvSpPr>
                <p:spPr bwMode="auto">
                  <a:xfrm>
                    <a:off x="5512374" y="3390969"/>
                    <a:ext cx="1176968" cy="513313"/>
                  </a:xfrm>
                  <a:prstGeom prst="donut">
                    <a:avLst>
                      <a:gd name="adj" fmla="val 11535"/>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u="none" strike="noStrike" cap="none" normalizeH="0" baseline="0">
                      <a:ln>
                        <a:noFill/>
                      </a:ln>
                      <a:effectLst/>
                      <a:latin typeface="Arial Narrow" panose="020B0604020202020204" pitchFamily="34" charset="0"/>
                      <a:ea typeface="ＭＳ Ｐゴシック" charset="0"/>
                      <a:cs typeface="Arial Narrow" panose="020B0604020202020204" pitchFamily="34" charset="0"/>
                    </a:endParaRPr>
                  </a:p>
                </p:txBody>
              </p:sp>
              <p:pic>
                <p:nvPicPr>
                  <p:cNvPr id="96" name="Shape 1494">
                    <a:extLst>
                      <a:ext uri="{FF2B5EF4-FFF2-40B4-BE49-F238E27FC236}">
                        <a16:creationId xmlns:a16="http://schemas.microsoft.com/office/drawing/2014/main" id="{E9E56091-CDC3-414B-8CF2-324288D6FFB2}"/>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7424146" y="2852805"/>
                    <a:ext cx="473253" cy="473253"/>
                  </a:xfrm>
                  <a:prstGeom prst="rect">
                    <a:avLst/>
                  </a:prstGeom>
                  <a:noFill/>
                  <a:ln>
                    <a:noFill/>
                  </a:ln>
                </p:spPr>
              </p:pic>
              <p:pic>
                <p:nvPicPr>
                  <p:cNvPr id="97" name="Shape 1485">
                    <a:extLst>
                      <a:ext uri="{FF2B5EF4-FFF2-40B4-BE49-F238E27FC236}">
                        <a16:creationId xmlns:a16="http://schemas.microsoft.com/office/drawing/2014/main" id="{FA5D2B8D-D560-0045-8AF8-48A2DE409C98}"/>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833601" y="2228677"/>
                    <a:ext cx="432881" cy="432881"/>
                  </a:xfrm>
                  <a:prstGeom prst="rect">
                    <a:avLst/>
                  </a:prstGeom>
                  <a:noFill/>
                  <a:ln>
                    <a:noFill/>
                  </a:ln>
                </p:spPr>
              </p:pic>
            </p:grpSp>
            <p:sp>
              <p:nvSpPr>
                <p:cNvPr id="56" name="TextBox 55">
                  <a:extLst>
                    <a:ext uri="{FF2B5EF4-FFF2-40B4-BE49-F238E27FC236}">
                      <a16:creationId xmlns:a16="http://schemas.microsoft.com/office/drawing/2014/main" id="{8DB86677-590C-7942-A41E-B3DF0BA96FFF}"/>
                    </a:ext>
                  </a:extLst>
                </p:cNvPr>
                <p:cNvSpPr txBox="1"/>
                <p:nvPr/>
              </p:nvSpPr>
              <p:spPr>
                <a:xfrm>
                  <a:off x="6860979" y="3541306"/>
                  <a:ext cx="1225477" cy="771195"/>
                </a:xfrm>
                <a:prstGeom prst="rect">
                  <a:avLst/>
                </a:prstGeom>
                <a:noFill/>
              </p:spPr>
              <p:txBody>
                <a:bodyPr wrap="none" rtlCol="0">
                  <a:spAutoFit/>
                </a:bodyPr>
                <a:lstStyle/>
                <a:p>
                  <a:r>
                    <a:rPr lang="en-US" sz="1700">
                      <a:solidFill>
                        <a:schemeClr val="tx1">
                          <a:lumMod val="75000"/>
                          <a:lumOff val="25000"/>
                        </a:schemeClr>
                      </a:solidFill>
                      <a:latin typeface="Arial Narrow" panose="020B0604020202020204" pitchFamily="34" charset="0"/>
                      <a:cs typeface="Arial Narrow" panose="020B0604020202020204" pitchFamily="34" charset="0"/>
                    </a:rPr>
                    <a:t>Download</a:t>
                  </a:r>
                </a:p>
                <a:p>
                  <a:r>
                    <a:rPr lang="en-US" sz="1700">
                      <a:solidFill>
                        <a:schemeClr val="tx1">
                          <a:lumMod val="75000"/>
                          <a:lumOff val="25000"/>
                        </a:schemeClr>
                      </a:solidFill>
                      <a:latin typeface="Arial Narrow" panose="020B0604020202020204" pitchFamily="34" charset="0"/>
                      <a:cs typeface="Arial Narrow" panose="020B0604020202020204" pitchFamily="34" charset="0"/>
                    </a:rPr>
                    <a:t>By Hand</a:t>
                  </a:r>
                </a:p>
              </p:txBody>
            </p:sp>
          </p:grpSp>
          <p:sp>
            <p:nvSpPr>
              <p:cNvPr id="53" name="Shape 1508">
                <a:extLst>
                  <a:ext uri="{FF2B5EF4-FFF2-40B4-BE49-F238E27FC236}">
                    <a16:creationId xmlns:a16="http://schemas.microsoft.com/office/drawing/2014/main" id="{49217548-475A-BC42-B35F-22F198BDA010}"/>
                  </a:ext>
                </a:extLst>
              </p:cNvPr>
              <p:cNvSpPr txBox="1"/>
              <p:nvPr/>
            </p:nvSpPr>
            <p:spPr>
              <a:xfrm>
                <a:off x="1115815" y="1098117"/>
                <a:ext cx="3152977" cy="3907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cap="all" dirty="0">
                    <a:solidFill>
                      <a:schemeClr val="accent5">
                        <a:lumMod val="50000"/>
                      </a:schemeClr>
                    </a:solidFill>
                    <a:latin typeface="Arial Narrow" panose="020B0604020202020204" pitchFamily="34" charset="0"/>
                    <a:ea typeface="Calibri"/>
                    <a:cs typeface="Arial Narrow" panose="020B0604020202020204" pitchFamily="34" charset="0"/>
                    <a:sym typeface="Calibri"/>
                  </a:rPr>
                  <a:t>Data Aggregation</a:t>
                </a:r>
                <a:endParaRPr sz="2000" b="1" cap="all" dirty="0">
                  <a:solidFill>
                    <a:schemeClr val="accent5">
                      <a:lumMod val="50000"/>
                    </a:schemeClr>
                  </a:solidFill>
                  <a:latin typeface="Arial Narrow" panose="020B0604020202020204" pitchFamily="34" charset="0"/>
                  <a:cs typeface="Arial Narrow" panose="020B0604020202020204" pitchFamily="34" charset="0"/>
                </a:endParaRPr>
              </a:p>
            </p:txBody>
          </p:sp>
        </p:grpSp>
        <p:pic>
          <p:nvPicPr>
            <p:cNvPr id="98" name="Picture 97">
              <a:extLst>
                <a:ext uri="{FF2B5EF4-FFF2-40B4-BE49-F238E27FC236}">
                  <a16:creationId xmlns:a16="http://schemas.microsoft.com/office/drawing/2014/main" id="{E562686D-C05E-3C43-9588-DC7BB222360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252840" y="4903365"/>
              <a:ext cx="547818" cy="304038"/>
            </a:xfrm>
            <a:prstGeom prst="rect">
              <a:avLst/>
            </a:prstGeom>
          </p:spPr>
        </p:pic>
        <p:pic>
          <p:nvPicPr>
            <p:cNvPr id="99" name="Shape 1493">
              <a:extLst>
                <a:ext uri="{FF2B5EF4-FFF2-40B4-BE49-F238E27FC236}">
                  <a16:creationId xmlns:a16="http://schemas.microsoft.com/office/drawing/2014/main" id="{2AD89021-1624-2D43-9A23-2202107409A7}"/>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4787187" y="4933347"/>
              <a:ext cx="476147" cy="321400"/>
            </a:xfrm>
            <a:prstGeom prst="rect">
              <a:avLst/>
            </a:prstGeom>
            <a:noFill/>
            <a:ln>
              <a:noFill/>
            </a:ln>
          </p:spPr>
        </p:pic>
        <p:pic>
          <p:nvPicPr>
            <p:cNvPr id="100" name="Shape 1496">
              <a:extLst>
                <a:ext uri="{FF2B5EF4-FFF2-40B4-BE49-F238E27FC236}">
                  <a16:creationId xmlns:a16="http://schemas.microsoft.com/office/drawing/2014/main" id="{2BB6DBBF-FB0F-A941-82F1-D00816E1DB25}"/>
                </a:ext>
              </a:extLst>
            </p:cNvPr>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4795476" y="4544213"/>
              <a:ext cx="410860" cy="318416"/>
            </a:xfrm>
            <a:prstGeom prst="rect">
              <a:avLst/>
            </a:prstGeom>
            <a:noFill/>
            <a:ln>
              <a:noFill/>
            </a:ln>
          </p:spPr>
        </p:pic>
        <p:pic>
          <p:nvPicPr>
            <p:cNvPr id="101" name="Shape 1497">
              <a:extLst>
                <a:ext uri="{FF2B5EF4-FFF2-40B4-BE49-F238E27FC236}">
                  <a16:creationId xmlns:a16="http://schemas.microsoft.com/office/drawing/2014/main" id="{4D6661CA-E262-8740-AA59-CCC53D7D7CF9}"/>
                </a:ext>
              </a:extLst>
            </p:cNvPr>
            <p:cNvPicPr preferRelativeResize="0"/>
            <p:nvPr/>
          </p:nvPicPr>
          <p:blipFill rotWithShape="1">
            <a:blip r:embed="rId14" cstate="print">
              <a:alphaModFix/>
              <a:extLst>
                <a:ext uri="{28A0092B-C50C-407E-A947-70E740481C1C}">
                  <a14:useLocalDpi xmlns:a14="http://schemas.microsoft.com/office/drawing/2010/main"/>
                </a:ext>
              </a:extLst>
            </a:blip>
            <a:srcRect/>
            <a:stretch/>
          </p:blipFill>
          <p:spPr>
            <a:xfrm>
              <a:off x="5350385" y="4508008"/>
              <a:ext cx="390827" cy="390826"/>
            </a:xfrm>
            <a:prstGeom prst="rect">
              <a:avLst/>
            </a:prstGeom>
            <a:noFill/>
            <a:ln>
              <a:noFill/>
            </a:ln>
          </p:spPr>
        </p:pic>
      </p:grpSp>
      <p:cxnSp>
        <p:nvCxnSpPr>
          <p:cNvPr id="102" name="Shape 1511">
            <a:extLst>
              <a:ext uri="{FF2B5EF4-FFF2-40B4-BE49-F238E27FC236}">
                <a16:creationId xmlns:a16="http://schemas.microsoft.com/office/drawing/2014/main" id="{9BE6CB8C-E87D-714E-9DE3-8B72325D42AE}"/>
              </a:ext>
            </a:extLst>
          </p:cNvPr>
          <p:cNvCxnSpPr>
            <a:cxnSpLocks/>
          </p:cNvCxnSpPr>
          <p:nvPr/>
        </p:nvCxnSpPr>
        <p:spPr>
          <a:xfrm>
            <a:off x="3668651" y="3339753"/>
            <a:ext cx="551819" cy="155990"/>
          </a:xfrm>
          <a:prstGeom prst="straightConnector1">
            <a:avLst/>
          </a:prstGeom>
          <a:noFill/>
          <a:ln w="38100" cap="flat" cmpd="sng">
            <a:solidFill>
              <a:srgbClr val="385623"/>
            </a:solidFill>
            <a:prstDash val="solid"/>
            <a:miter lim="800000"/>
            <a:headEnd type="none" w="med" len="med"/>
            <a:tailEnd type="triangle" w="lg" len="lg"/>
          </a:ln>
        </p:spPr>
      </p:cxnSp>
      <p:sp>
        <p:nvSpPr>
          <p:cNvPr id="4" name="Rectangle 3">
            <a:extLst>
              <a:ext uri="{FF2B5EF4-FFF2-40B4-BE49-F238E27FC236}">
                <a16:creationId xmlns:a16="http://schemas.microsoft.com/office/drawing/2014/main" id="{A6B21045-E6F2-284A-8709-9279928015B4}"/>
              </a:ext>
            </a:extLst>
          </p:cNvPr>
          <p:cNvSpPr/>
          <p:nvPr/>
        </p:nvSpPr>
        <p:spPr>
          <a:xfrm>
            <a:off x="446108" y="5911237"/>
            <a:ext cx="5141087" cy="369332"/>
          </a:xfrm>
          <a:prstGeom prst="rect">
            <a:avLst/>
          </a:prstGeom>
        </p:spPr>
        <p:txBody>
          <a:bodyPr wrap="none">
            <a:spAutoFit/>
          </a:bodyPr>
          <a:lstStyle/>
          <a:p>
            <a:pPr>
              <a:spcBef>
                <a:spcPts val="600"/>
              </a:spcBef>
            </a:pPr>
            <a:r>
              <a:rPr lang="en-US" baseline="30000" dirty="0">
                <a:solidFill>
                  <a:schemeClr val="tx1">
                    <a:lumMod val="85000"/>
                    <a:lumOff val="15000"/>
                  </a:schemeClr>
                </a:solidFill>
                <a:latin typeface="Arial Narrow" panose="020B0604020202020204" pitchFamily="34" charset="0"/>
                <a:cs typeface="Arial Narrow" panose="020B0604020202020204" pitchFamily="34" charset="0"/>
              </a:rPr>
              <a:t>1</a:t>
            </a:r>
            <a:r>
              <a:rPr lang="en-US" dirty="0">
                <a:solidFill>
                  <a:schemeClr val="tx1">
                    <a:lumMod val="85000"/>
                    <a:lumOff val="15000"/>
                  </a:schemeClr>
                </a:solidFill>
                <a:latin typeface="Arial Narrow" panose="020B0604020202020204" pitchFamily="34" charset="0"/>
                <a:cs typeface="Arial Narrow" panose="020B0604020202020204" pitchFamily="34" charset="0"/>
              </a:rPr>
              <a:t>ERDDAP was developed at </a:t>
            </a:r>
            <a:r>
              <a:rPr lang="en-US" dirty="0" err="1">
                <a:solidFill>
                  <a:schemeClr val="tx1">
                    <a:lumMod val="85000"/>
                    <a:lumOff val="15000"/>
                  </a:schemeClr>
                </a:solidFill>
                <a:latin typeface="Arial Narrow" panose="020B0604020202020204" pitchFamily="34" charset="0"/>
                <a:cs typeface="Arial Narrow" panose="020B0604020202020204" pitchFamily="34" charset="0"/>
              </a:rPr>
              <a:t>SWFSC</a:t>
            </a:r>
            <a:r>
              <a:rPr lang="en-US" dirty="0">
                <a:solidFill>
                  <a:schemeClr val="tx1">
                    <a:lumMod val="85000"/>
                    <a:lumOff val="15000"/>
                  </a:schemeClr>
                </a:solidFill>
                <a:latin typeface="Arial Narrow" panose="020B0604020202020204" pitchFamily="34" charset="0"/>
                <a:cs typeface="Arial Narrow" panose="020B0604020202020204" pitchFamily="34" charset="0"/>
              </a:rPr>
              <a:t>/</a:t>
            </a:r>
            <a:r>
              <a:rPr lang="en-US" dirty="0" err="1">
                <a:solidFill>
                  <a:schemeClr val="tx1">
                    <a:lumMod val="85000"/>
                    <a:lumOff val="15000"/>
                  </a:schemeClr>
                </a:solidFill>
                <a:latin typeface="Arial Narrow" panose="020B0604020202020204" pitchFamily="34" charset="0"/>
                <a:cs typeface="Arial Narrow" panose="020B0604020202020204" pitchFamily="34" charset="0"/>
              </a:rPr>
              <a:t>ERD</a:t>
            </a:r>
            <a:r>
              <a:rPr lang="en-US" dirty="0">
                <a:solidFill>
                  <a:schemeClr val="tx1">
                    <a:lumMod val="85000"/>
                    <a:lumOff val="15000"/>
                  </a:schemeClr>
                </a:solidFill>
                <a:latin typeface="Arial Narrow" panose="020B0604020202020204" pitchFamily="34" charset="0"/>
                <a:cs typeface="Arial Narrow" panose="020B0604020202020204" pitchFamily="34" charset="0"/>
              </a:rPr>
              <a:t> by Bob Simons </a:t>
            </a:r>
          </a:p>
        </p:txBody>
      </p:sp>
      <p:grpSp>
        <p:nvGrpSpPr>
          <p:cNvPr id="6" name="Group 5">
            <a:extLst>
              <a:ext uri="{FF2B5EF4-FFF2-40B4-BE49-F238E27FC236}">
                <a16:creationId xmlns:a16="http://schemas.microsoft.com/office/drawing/2014/main" id="{706BBB10-DA8F-314C-8635-375E196E4CB4}"/>
              </a:ext>
            </a:extLst>
          </p:cNvPr>
          <p:cNvGrpSpPr/>
          <p:nvPr/>
        </p:nvGrpSpPr>
        <p:grpSpPr>
          <a:xfrm>
            <a:off x="6687929" y="1467751"/>
            <a:ext cx="6229277" cy="4449726"/>
            <a:chOff x="6217661" y="1167302"/>
            <a:chExt cx="6229277" cy="4449726"/>
          </a:xfrm>
        </p:grpSpPr>
        <p:sp>
          <p:nvSpPr>
            <p:cNvPr id="50" name="TextBox 49">
              <a:extLst>
                <a:ext uri="{FF2B5EF4-FFF2-40B4-BE49-F238E27FC236}">
                  <a16:creationId xmlns:a16="http://schemas.microsoft.com/office/drawing/2014/main" id="{E72F92E7-D722-9446-9311-96D1871D2379}"/>
                </a:ext>
              </a:extLst>
            </p:cNvPr>
            <p:cNvSpPr txBox="1"/>
            <p:nvPr/>
          </p:nvSpPr>
          <p:spPr>
            <a:xfrm>
              <a:off x="6373203" y="3647925"/>
              <a:ext cx="5079146" cy="1862048"/>
            </a:xfrm>
            <a:prstGeom prst="rect">
              <a:avLst/>
            </a:prstGeom>
            <a:noFill/>
          </p:spPr>
          <p:txBody>
            <a:bodyPr wrap="square" rtlCol="0">
              <a:spAutoFit/>
            </a:bodyPr>
            <a:lstStyle/>
            <a:p>
              <a:pPr>
                <a:spcBef>
                  <a:spcPts val="1200"/>
                </a:spcBef>
              </a:pPr>
              <a:r>
                <a:rPr lang="en-US" sz="1700" b="1" dirty="0">
                  <a:solidFill>
                    <a:schemeClr val="tx1">
                      <a:lumMod val="85000"/>
                      <a:lumOff val="15000"/>
                    </a:schemeClr>
                  </a:solidFill>
                  <a:latin typeface="Arial Narrow" panose="020B0604020202020204" pitchFamily="34" charset="0"/>
                  <a:cs typeface="Arial Narrow" panose="020B0604020202020204" pitchFamily="34" charset="0"/>
                </a:rPr>
                <a:t>Over 85 </a:t>
              </a:r>
              <a:r>
                <a:rPr lang="en-US" sz="1700" b="1" dirty="0" err="1">
                  <a:solidFill>
                    <a:schemeClr val="tx1">
                      <a:lumMod val="85000"/>
                      <a:lumOff val="15000"/>
                    </a:schemeClr>
                  </a:solidFill>
                  <a:latin typeface="Arial Narrow" panose="020B0604020202020204" pitchFamily="34" charset="0"/>
                  <a:cs typeface="Arial Narrow" panose="020B0604020202020204" pitchFamily="34" charset="0"/>
                </a:rPr>
                <a:t>ERDDAPs</a:t>
              </a:r>
              <a:r>
                <a:rPr lang="en-US" sz="1700" b="1" dirty="0">
                  <a:solidFill>
                    <a:schemeClr val="tx1">
                      <a:lumMod val="85000"/>
                      <a:lumOff val="15000"/>
                    </a:schemeClr>
                  </a:solidFill>
                  <a:latin typeface="Arial Narrow" panose="020B0604020202020204" pitchFamily="34" charset="0"/>
                  <a:cs typeface="Arial Narrow" panose="020B0604020202020204" pitchFamily="34" charset="0"/>
                </a:rPr>
                <a:t> exist in 14 countries </a:t>
              </a:r>
            </a:p>
            <a:p>
              <a:pPr>
                <a:spcBef>
                  <a:spcPts val="1200"/>
                </a:spcBef>
              </a:pPr>
              <a:r>
                <a:rPr lang="en-US" sz="1700" b="1" dirty="0">
                  <a:solidFill>
                    <a:schemeClr val="tx1">
                      <a:lumMod val="85000"/>
                      <a:lumOff val="15000"/>
                    </a:schemeClr>
                  </a:solidFill>
                  <a:latin typeface="Arial Narrow" panose="020B0604020202020204" pitchFamily="34" charset="0"/>
                  <a:cs typeface="Arial Narrow" panose="020B0604020202020204" pitchFamily="34" charset="0"/>
                </a:rPr>
                <a:t>Over a dozen different </a:t>
              </a:r>
              <a:r>
                <a:rPr lang="en-US" sz="1700" b="1" dirty="0" err="1">
                  <a:solidFill>
                    <a:schemeClr val="tx1">
                      <a:lumMod val="85000"/>
                      <a:lumOff val="15000"/>
                    </a:schemeClr>
                  </a:solidFill>
                  <a:latin typeface="Arial Narrow" panose="020B0604020202020204" pitchFamily="34" charset="0"/>
                  <a:cs typeface="Arial Narrow" panose="020B0604020202020204" pitchFamily="34" charset="0"/>
                </a:rPr>
                <a:t>ERDDAPs</a:t>
              </a:r>
              <a:r>
                <a:rPr lang="en-US" sz="1700" b="1" dirty="0">
                  <a:solidFill>
                    <a:schemeClr val="tx1">
                      <a:lumMod val="85000"/>
                      <a:lumOff val="15000"/>
                    </a:schemeClr>
                  </a:solidFill>
                  <a:latin typeface="Arial Narrow" panose="020B0604020202020204" pitchFamily="34" charset="0"/>
                  <a:cs typeface="Arial Narrow" panose="020B0604020202020204" pitchFamily="34" charset="0"/>
                </a:rPr>
                <a:t> in NOAA </a:t>
              </a:r>
            </a:p>
            <a:p>
              <a:pPr marL="115888" indent="-115888">
                <a:spcBef>
                  <a:spcPts val="1200"/>
                </a:spcBef>
              </a:pPr>
              <a:r>
                <a:rPr lang="en-US" altLang="en-US" sz="1700" b="1" dirty="0" err="1">
                  <a:solidFill>
                    <a:schemeClr val="tx1">
                      <a:lumMod val="85000"/>
                      <a:lumOff val="15000"/>
                    </a:schemeClr>
                  </a:solidFill>
                  <a:latin typeface="Arial Narrow" panose="020B0604020202020204" pitchFamily="34" charset="0"/>
                  <a:cs typeface="Arial Narrow" panose="020B0604020202020204" pitchFamily="34" charset="0"/>
                </a:rPr>
                <a:t>ERDDAP</a:t>
              </a:r>
              <a:r>
                <a:rPr lang="en-US" altLang="en-US" sz="1700" b="1" dirty="0">
                  <a:solidFill>
                    <a:schemeClr val="tx1">
                      <a:lumMod val="85000"/>
                      <a:lumOff val="15000"/>
                    </a:schemeClr>
                  </a:solidFill>
                  <a:latin typeface="Arial Narrow" panose="020B0604020202020204" pitchFamily="34" charset="0"/>
                  <a:cs typeface="Arial Narrow" panose="020B0604020202020204" pitchFamily="34" charset="0"/>
                </a:rPr>
                <a:t> is one of the recommended data servers </a:t>
              </a:r>
              <a:br>
                <a:rPr lang="en-US" altLang="en-US" sz="1700" b="1" dirty="0">
                  <a:solidFill>
                    <a:schemeClr val="tx1">
                      <a:lumMod val="85000"/>
                      <a:lumOff val="15000"/>
                    </a:schemeClr>
                  </a:solidFill>
                  <a:latin typeface="Arial Narrow" panose="020B0604020202020204" pitchFamily="34" charset="0"/>
                  <a:cs typeface="Arial Narrow" panose="020B0604020202020204" pitchFamily="34" charset="0"/>
                </a:rPr>
              </a:br>
              <a:r>
                <a:rPr lang="en-US" altLang="en-US" sz="1700" b="1" dirty="0">
                  <a:solidFill>
                    <a:schemeClr val="tx1">
                      <a:lumMod val="85000"/>
                      <a:lumOff val="15000"/>
                    </a:schemeClr>
                  </a:solidFill>
                  <a:latin typeface="Arial Narrow" panose="020B0604020202020204" pitchFamily="34" charset="0"/>
                  <a:cs typeface="Arial Narrow" panose="020B0604020202020204" pitchFamily="34" charset="0"/>
                </a:rPr>
                <a:t>in NOAA's Data Access Procedural Directive</a:t>
              </a:r>
            </a:p>
            <a:p>
              <a:pPr>
                <a:spcBef>
                  <a:spcPts val="1200"/>
                </a:spcBef>
              </a:pPr>
              <a:r>
                <a:rPr lang="en-US" sz="1700" b="1" dirty="0">
                  <a:solidFill>
                    <a:schemeClr val="tx1">
                      <a:lumMod val="85000"/>
                      <a:lumOff val="15000"/>
                    </a:schemeClr>
                  </a:solidFill>
                  <a:latin typeface="Arial Narrow" panose="020B0604020202020204" pitchFamily="34" charset="0"/>
                  <a:cs typeface="Arial Narrow" panose="020B0604020202020204" pitchFamily="34" charset="0"/>
                </a:rPr>
                <a:t>Search for data across multiple </a:t>
              </a:r>
              <a:r>
                <a:rPr lang="en-US" sz="1700" b="1" dirty="0" err="1">
                  <a:solidFill>
                    <a:schemeClr val="tx1">
                      <a:lumMod val="85000"/>
                      <a:lumOff val="15000"/>
                    </a:schemeClr>
                  </a:solidFill>
                  <a:latin typeface="Arial Narrow" panose="020B0604020202020204" pitchFamily="34" charset="0"/>
                  <a:cs typeface="Arial Narrow" panose="020B0604020202020204" pitchFamily="34" charset="0"/>
                </a:rPr>
                <a:t>ERDDAPs</a:t>
              </a:r>
              <a:r>
                <a:rPr lang="en-US" sz="1700" b="1" dirty="0">
                  <a:solidFill>
                    <a:schemeClr val="tx1">
                      <a:lumMod val="85000"/>
                      <a:lumOff val="15000"/>
                    </a:schemeClr>
                  </a:solidFill>
                  <a:latin typeface="Arial Narrow" panose="020B0604020202020204" pitchFamily="34" charset="0"/>
                  <a:cs typeface="Arial Narrow" panose="020B0604020202020204" pitchFamily="34" charset="0"/>
                </a:rPr>
                <a:t> at </a:t>
              </a:r>
              <a:r>
                <a:rPr lang="en-US" sz="1700" b="1" dirty="0" err="1">
                  <a:solidFill>
                    <a:schemeClr val="tx1">
                      <a:lumMod val="85000"/>
                      <a:lumOff val="15000"/>
                    </a:schemeClr>
                  </a:solidFill>
                  <a:latin typeface="Arial Narrow" panose="020B0604020202020204" pitchFamily="34" charset="0"/>
                  <a:cs typeface="Arial Narrow" panose="020B0604020202020204" pitchFamily="34" charset="0"/>
                </a:rPr>
                <a:t>erddap.com</a:t>
              </a:r>
              <a:r>
                <a:rPr lang="en-US" sz="1700" b="1" dirty="0">
                  <a:solidFill>
                    <a:schemeClr val="tx1">
                      <a:lumMod val="85000"/>
                      <a:lumOff val="15000"/>
                    </a:schemeClr>
                  </a:solidFill>
                  <a:latin typeface="Arial Narrow" panose="020B0604020202020204" pitchFamily="34" charset="0"/>
                  <a:cs typeface="Arial Narrow" panose="020B0604020202020204" pitchFamily="34" charset="0"/>
                </a:rPr>
                <a:t>  </a:t>
              </a:r>
            </a:p>
          </p:txBody>
        </p:sp>
        <p:sp>
          <p:nvSpPr>
            <p:cNvPr id="65" name="Rounded Rectangle 64">
              <a:extLst>
                <a:ext uri="{FF2B5EF4-FFF2-40B4-BE49-F238E27FC236}">
                  <a16:creationId xmlns:a16="http://schemas.microsoft.com/office/drawing/2014/main" id="{121FC490-0DAF-9145-BE2F-CA1BE66CD363}"/>
                </a:ext>
              </a:extLst>
            </p:cNvPr>
            <p:cNvSpPr/>
            <p:nvPr/>
          </p:nvSpPr>
          <p:spPr>
            <a:xfrm>
              <a:off x="6217661" y="1167302"/>
              <a:ext cx="5199141" cy="4449726"/>
            </a:xfrm>
            <a:prstGeom prst="roundRect">
              <a:avLst>
                <a:gd name="adj" fmla="val 6192"/>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D1E9762-88ED-9C4C-BF2A-09789ECA7414}"/>
                </a:ext>
              </a:extLst>
            </p:cNvPr>
            <p:cNvSpPr/>
            <p:nvPr/>
          </p:nvSpPr>
          <p:spPr>
            <a:xfrm>
              <a:off x="6350938" y="1267277"/>
              <a:ext cx="6096000" cy="2046714"/>
            </a:xfrm>
            <a:prstGeom prst="rect">
              <a:avLst/>
            </a:prstGeom>
          </p:spPr>
          <p:txBody>
            <a:bodyPr>
              <a:spAutoFit/>
            </a:bodyPr>
            <a:lstStyle/>
            <a:p>
              <a:r>
                <a:rPr lang="en-US" sz="1700" b="1" dirty="0" err="1">
                  <a:solidFill>
                    <a:schemeClr val="tx1">
                      <a:lumMod val="85000"/>
                      <a:lumOff val="15000"/>
                    </a:schemeClr>
                  </a:solidFill>
                  <a:latin typeface="Arial Narrow" panose="020B0604020202020204" pitchFamily="34" charset="0"/>
                  <a:cs typeface="Arial Narrow" panose="020B0604020202020204" pitchFamily="34" charset="0"/>
                </a:rPr>
                <a:t>ERDDAP</a:t>
              </a:r>
              <a:r>
                <a:rPr lang="en-US" sz="1700" b="1" dirty="0">
                  <a:solidFill>
                    <a:schemeClr val="tx1">
                      <a:lumMod val="85000"/>
                      <a:lumOff val="15000"/>
                    </a:schemeClr>
                  </a:solidFill>
                  <a:latin typeface="Arial Narrow" panose="020B0604020202020204" pitchFamily="34" charset="0"/>
                  <a:cs typeface="Arial Narrow" panose="020B0604020202020204" pitchFamily="34" charset="0"/>
                </a:rPr>
                <a:t> provides a simple, consistent way to: </a:t>
              </a:r>
            </a:p>
            <a:p>
              <a:pPr marL="285750" indent="-285750">
                <a:spcBef>
                  <a:spcPts val="600"/>
                </a:spcBef>
                <a:buFont typeface="Arial" panose="020B0604020202020204" pitchFamily="34" charset="0"/>
                <a:buChar char="•"/>
              </a:pPr>
              <a:r>
                <a:rPr lang="en-US" sz="1700" dirty="0">
                  <a:solidFill>
                    <a:schemeClr val="tx1">
                      <a:lumMod val="85000"/>
                      <a:lumOff val="15000"/>
                    </a:schemeClr>
                  </a:solidFill>
                  <a:latin typeface="Arial Narrow" panose="020B0604020202020204" pitchFamily="34" charset="0"/>
                  <a:cs typeface="Arial Narrow" panose="020B0604020202020204" pitchFamily="34" charset="0"/>
                </a:rPr>
                <a:t>Subset datasets temporally and spatially </a:t>
              </a:r>
            </a:p>
            <a:p>
              <a:pPr marL="285750" indent="-285750">
                <a:spcBef>
                  <a:spcPts val="600"/>
                </a:spcBef>
                <a:buFont typeface="Arial" panose="020B0604020202020204" pitchFamily="34" charset="0"/>
                <a:buChar char="•"/>
              </a:pPr>
              <a:r>
                <a:rPr lang="en-US" sz="1700" dirty="0">
                  <a:solidFill>
                    <a:schemeClr val="tx1">
                      <a:lumMod val="85000"/>
                      <a:lumOff val="15000"/>
                    </a:schemeClr>
                  </a:solidFill>
                  <a:latin typeface="Arial Narrow" panose="020B0604020202020204" pitchFamily="34" charset="0"/>
                  <a:cs typeface="Arial Narrow" panose="020B0604020202020204" pitchFamily="34" charset="0"/>
                </a:rPr>
                <a:t>Download data in &gt; 30 formats </a:t>
              </a:r>
            </a:p>
            <a:p>
              <a:pPr marL="285750" indent="-285750">
                <a:spcBef>
                  <a:spcPts val="600"/>
                </a:spcBef>
                <a:buFont typeface="Arial" panose="020B0604020202020204" pitchFamily="34" charset="0"/>
                <a:buChar char="•"/>
              </a:pPr>
              <a:r>
                <a:rPr lang="en-US" sz="1700" dirty="0">
                  <a:solidFill>
                    <a:schemeClr val="tx1">
                      <a:lumMod val="85000"/>
                      <a:lumOff val="15000"/>
                    </a:schemeClr>
                  </a:solidFill>
                  <a:latin typeface="Arial Narrow" panose="020B0604020202020204" pitchFamily="34" charset="0"/>
                  <a:cs typeface="Arial Narrow" panose="020B0604020202020204" pitchFamily="34" charset="0"/>
                </a:rPr>
                <a:t>Data requests defined within URLs, allowing:</a:t>
              </a:r>
            </a:p>
            <a:p>
              <a:pPr marL="742950" lvl="1" indent="-285750">
                <a:spcBef>
                  <a:spcPts val="600"/>
                </a:spcBef>
                <a:buFont typeface="Arial" panose="020B0604020202020204" pitchFamily="34" charset="0"/>
                <a:buChar char="•"/>
              </a:pPr>
              <a:r>
                <a:rPr lang="en-US" sz="1700" dirty="0">
                  <a:solidFill>
                    <a:schemeClr val="tx1">
                      <a:lumMod val="85000"/>
                      <a:lumOff val="15000"/>
                    </a:schemeClr>
                  </a:solidFill>
                  <a:latin typeface="Arial Narrow" panose="020B0604020202020204" pitchFamily="34" charset="0"/>
                  <a:cs typeface="Arial Narrow" panose="020B0604020202020204" pitchFamily="34" charset="0"/>
                </a:rPr>
                <a:t>Access data within analysis tools (R, </a:t>
              </a:r>
              <a:r>
                <a:rPr lang="en-US" sz="1700" dirty="0" err="1">
                  <a:solidFill>
                    <a:schemeClr val="tx1">
                      <a:lumMod val="85000"/>
                      <a:lumOff val="15000"/>
                    </a:schemeClr>
                  </a:solidFill>
                  <a:latin typeface="Arial Narrow" panose="020B0604020202020204" pitchFamily="34" charset="0"/>
                  <a:cs typeface="Arial Narrow" panose="020B0604020202020204" pitchFamily="34" charset="0"/>
                </a:rPr>
                <a:t>Matlab</a:t>
              </a:r>
              <a:r>
                <a:rPr lang="en-US" sz="1700" dirty="0">
                  <a:solidFill>
                    <a:schemeClr val="tx1">
                      <a:lumMod val="85000"/>
                      <a:lumOff val="15000"/>
                    </a:schemeClr>
                  </a:solidFill>
                  <a:latin typeface="Arial Narrow" panose="020B0604020202020204" pitchFamily="34" charset="0"/>
                  <a:cs typeface="Arial Narrow" panose="020B0604020202020204" pitchFamily="34" charset="0"/>
                </a:rPr>
                <a:t>, python)</a:t>
              </a:r>
            </a:p>
            <a:p>
              <a:pPr marL="742950" lvl="1" indent="-285750">
                <a:spcBef>
                  <a:spcPts val="600"/>
                </a:spcBef>
                <a:buFont typeface="Arial" panose="020B0604020202020204" pitchFamily="34" charset="0"/>
                <a:buChar char="•"/>
              </a:pPr>
              <a:r>
                <a:rPr lang="en-US" sz="1700" dirty="0">
                  <a:solidFill>
                    <a:schemeClr val="tx1">
                      <a:lumMod val="85000"/>
                      <a:lumOff val="15000"/>
                    </a:schemeClr>
                  </a:solidFill>
                  <a:latin typeface="Arial Narrow" panose="020B0604020202020204" pitchFamily="34" charset="0"/>
                  <a:cs typeface="Arial Narrow" panose="020B0604020202020204" pitchFamily="34" charset="0"/>
                </a:rPr>
                <a:t>Machine-to-machine data exchange </a:t>
              </a:r>
              <a:endParaRPr lang="en-US" sz="1700" dirty="0"/>
            </a:p>
          </p:txBody>
        </p:sp>
      </p:grpSp>
      <p:pic>
        <p:nvPicPr>
          <p:cNvPr id="7" name="Audio 6">
            <a:hlinkClick r:id="" action="ppaction://media"/>
            <a:extLst>
              <a:ext uri="{FF2B5EF4-FFF2-40B4-BE49-F238E27FC236}">
                <a16:creationId xmlns:a16="http://schemas.microsoft.com/office/drawing/2014/main" id="{22556F64-D1D6-D842-9F1D-E066BFB2B28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226800" y="5892800"/>
            <a:ext cx="812800" cy="812800"/>
          </a:xfrm>
          <a:prstGeom prst="rect">
            <a:avLst/>
          </a:prstGeom>
        </p:spPr>
      </p:pic>
      <p:sp>
        <p:nvSpPr>
          <p:cNvPr id="8" name="Footer Placeholder 7"/>
          <p:cNvSpPr>
            <a:spLocks noGrp="1"/>
          </p:cNvSpPr>
          <p:nvPr>
            <p:ph type="ftr" sz="quarter" idx="3"/>
          </p:nvPr>
        </p:nvSpPr>
        <p:spPr/>
        <p:txBody>
          <a:bodyPr/>
          <a:lstStyle/>
          <a:p>
            <a:r>
              <a:rPr lang="en-US" smtClean="0"/>
              <a:t>NOAA CoastWatch Satellite Course                                      http://coastwatch.noaa.gov</a:t>
            </a:r>
            <a:endParaRPr lang="en-US" dirty="0"/>
          </a:p>
        </p:txBody>
      </p:sp>
    </p:spTree>
    <p:extLst>
      <p:ext uri="{BB962C8B-B14F-4D97-AF65-F5344CB8AC3E}">
        <p14:creationId xmlns:p14="http://schemas.microsoft.com/office/powerpoint/2010/main" val="1783425332"/>
      </p:ext>
    </p:extLst>
  </p:cSld>
  <p:clrMapOvr>
    <a:masterClrMapping/>
  </p:clrMapOvr>
  <mc:AlternateContent xmlns:mc="http://schemas.openxmlformats.org/markup-compatibility/2006" xmlns:p14="http://schemas.microsoft.com/office/powerpoint/2010/main">
    <mc:Choice Requires="p14">
      <p:transition spd="slow" p14:dur="2000" advTm="58639"/>
    </mc:Choice>
    <mc:Fallback xmlns="">
      <p:transition spd="slow" advTm="58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srcRect l="706" r="631"/>
          <a:stretch/>
        </p:blipFill>
        <p:spPr>
          <a:xfrm>
            <a:off x="1137037" y="1298365"/>
            <a:ext cx="9994789" cy="4356829"/>
          </a:xfrm>
          <a:prstGeom prst="rect">
            <a:avLst/>
          </a:prstGeom>
          <a:ln w="25400">
            <a:solidFill>
              <a:schemeClr val="tx1">
                <a:lumMod val="65000"/>
                <a:lumOff val="35000"/>
              </a:schemeClr>
            </a:solidFill>
          </a:ln>
        </p:spPr>
      </p:pic>
      <p:sp>
        <p:nvSpPr>
          <p:cNvPr id="4" name="Title 45">
            <a:extLst>
              <a:ext uri="{FF2B5EF4-FFF2-40B4-BE49-F238E27FC236}">
                <a16:creationId xmlns:a16="http://schemas.microsoft.com/office/drawing/2014/main" id="{23ECC0F0-5DD6-114D-B1C6-1AB9B8FBFCC2}"/>
              </a:ext>
            </a:extLst>
          </p:cNvPr>
          <p:cNvSpPr txBox="1">
            <a:spLocks/>
          </p:cNvSpPr>
          <p:nvPr/>
        </p:nvSpPr>
        <p:spPr>
          <a:xfrm>
            <a:off x="528298" y="218291"/>
            <a:ext cx="10515600" cy="473472"/>
          </a:xfrm>
          <a:prstGeom prst="rect">
            <a:avLst/>
          </a:prstGeom>
        </p:spPr>
        <p:txBody>
          <a:bodyPr/>
          <a:lst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a:lstStyle>
          <a:p>
            <a:r>
              <a:rPr lang="en-US" dirty="0"/>
              <a:t>The web interface for the </a:t>
            </a:r>
            <a:r>
              <a:rPr lang="en-US" dirty="0" err="1"/>
              <a:t>ERDDAP</a:t>
            </a:r>
            <a:r>
              <a:rPr lang="en-US" dirty="0"/>
              <a:t> data catalog</a:t>
            </a:r>
          </a:p>
        </p:txBody>
      </p:sp>
      <p:pic>
        <p:nvPicPr>
          <p:cNvPr id="5" name="Audio 4">
            <a:hlinkClick r:id="" action="ppaction://media"/>
            <a:extLst>
              <a:ext uri="{FF2B5EF4-FFF2-40B4-BE49-F238E27FC236}">
                <a16:creationId xmlns:a16="http://schemas.microsoft.com/office/drawing/2014/main" id="{F8CEDBD1-EB69-8042-A907-A046E4EF51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
        <p:nvSpPr>
          <p:cNvPr id="6" name="Slide Number Placeholder 5"/>
          <p:cNvSpPr>
            <a:spLocks noGrp="1"/>
          </p:cNvSpPr>
          <p:nvPr>
            <p:ph type="sldNum" sz="quarter" idx="12"/>
          </p:nvPr>
        </p:nvSpPr>
        <p:spPr/>
        <p:txBody>
          <a:bodyPr/>
          <a:lstStyle/>
          <a:p>
            <a:fld id="{4F6F23CF-7BCB-1C46-9584-7002207BC3BE}" type="slidenum">
              <a:rPr lang="en-US" smtClean="0"/>
              <a:pPr/>
              <a:t>3</a:t>
            </a:fld>
            <a:endParaRPr lang="en-US"/>
          </a:p>
        </p:txBody>
      </p:sp>
      <p:sp>
        <p:nvSpPr>
          <p:cNvPr id="7" name="Footer Placeholder 6"/>
          <p:cNvSpPr>
            <a:spLocks noGrp="1"/>
          </p:cNvSpPr>
          <p:nvPr>
            <p:ph type="ftr" sz="quarter" idx="3"/>
          </p:nvPr>
        </p:nvSpPr>
        <p:spPr/>
        <p:txBody>
          <a:bodyPr/>
          <a:lstStyle/>
          <a:p>
            <a:r>
              <a:rPr lang="en-US" smtClean="0"/>
              <a:t>NOAA CoastWatch Satellite Course                                      http://coastwatch.noaa.gov</a:t>
            </a:r>
            <a:endParaRPr lang="en-US"/>
          </a:p>
        </p:txBody>
      </p:sp>
    </p:spTree>
    <p:extLst>
      <p:ext uri="{BB962C8B-B14F-4D97-AF65-F5344CB8AC3E}">
        <p14:creationId xmlns:p14="http://schemas.microsoft.com/office/powerpoint/2010/main" val="4023178431"/>
      </p:ext>
    </p:extLst>
  </p:cSld>
  <p:clrMapOvr>
    <a:masterClrMapping/>
  </p:clrMapOvr>
  <mc:AlternateContent xmlns:mc="http://schemas.openxmlformats.org/markup-compatibility/2006" xmlns:p14="http://schemas.microsoft.com/office/powerpoint/2010/main">
    <mc:Choice Requires="p14">
      <p:transition spd="slow" p14:dur="2000" advTm="31174"/>
    </mc:Choice>
    <mc:Fallback xmlns="">
      <p:transition spd="slow" advTm="31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7" name="Rectangle 3"/>
          <p:cNvSpPr>
            <a:spLocks noChangeArrowheads="1"/>
          </p:cNvSpPr>
          <p:nvPr/>
        </p:nvSpPr>
        <p:spPr bwMode="auto">
          <a:xfrm>
            <a:off x="4572000" y="152400"/>
            <a:ext cx="4876800" cy="1295400"/>
          </a:xfrm>
          <a:prstGeom prst="rect">
            <a:avLst/>
          </a:prstGeom>
          <a:noFill/>
          <a:ln>
            <a:noFill/>
          </a:ln>
          <a:effectLst>
            <a:outerShdw blurRad="63500" dist="29783" dir="3885598"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defRPr/>
            </a:pPr>
            <a:endParaRPr lang="x-none" altLang="x-none" sz="2800"/>
          </a:p>
        </p:txBody>
      </p:sp>
      <p:sp>
        <p:nvSpPr>
          <p:cNvPr id="65541" name="Rectangle 12"/>
          <p:cNvSpPr>
            <a:spLocks noChangeArrowheads="1"/>
          </p:cNvSpPr>
          <p:nvPr/>
        </p:nvSpPr>
        <p:spPr bwMode="auto">
          <a:xfrm>
            <a:off x="3276600" y="1219200"/>
            <a:ext cx="8382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x-none" altLang="x-none" sz="2400">
              <a:latin typeface="Times" charset="0"/>
            </a:endParaRPr>
          </a:p>
        </p:txBody>
      </p:sp>
      <p:sp>
        <p:nvSpPr>
          <p:cNvPr id="30742" name="Text Box 28"/>
          <p:cNvSpPr txBox="1">
            <a:spLocks noChangeArrowheads="1"/>
          </p:cNvSpPr>
          <p:nvPr/>
        </p:nvSpPr>
        <p:spPr bwMode="auto">
          <a:xfrm>
            <a:off x="910003" y="810913"/>
            <a:ext cx="6866795" cy="400110"/>
          </a:xfrm>
          <a:prstGeom prst="rect">
            <a:avLst/>
          </a:prstGeom>
          <a:noFill/>
          <a:ln w="9525">
            <a:noFill/>
            <a:miter lim="800000"/>
            <a:headEnd/>
            <a:tailEnd/>
          </a:ln>
        </p:spPr>
        <p:txBody>
          <a:bodyPr wrap="square">
            <a:spAutoFit/>
          </a:bodyPr>
          <a:lstStyle/>
          <a:p>
            <a:pPr marL="1206500" indent="-1206500">
              <a:defRPr/>
            </a:pPr>
            <a:r>
              <a:rPr lang="en-US" sz="2000" b="1" dirty="0">
                <a:solidFill>
                  <a:srgbClr val="000000"/>
                </a:solidFill>
                <a:latin typeface="Arial Narrow" panose="020B0604020202020204" pitchFamily="34" charset="0"/>
                <a:cs typeface="Arial Narrow" panose="020B0604020202020204" pitchFamily="34" charset="0"/>
              </a:rPr>
              <a:t>Deconstruct the following data request</a:t>
            </a:r>
          </a:p>
        </p:txBody>
      </p:sp>
      <p:sp>
        <p:nvSpPr>
          <p:cNvPr id="24" name="Title 7"/>
          <p:cNvSpPr txBox="1">
            <a:spLocks/>
          </p:cNvSpPr>
          <p:nvPr/>
        </p:nvSpPr>
        <p:spPr>
          <a:xfrm>
            <a:off x="687542" y="-620779"/>
            <a:ext cx="11748168" cy="491718"/>
          </a:xfrm>
          <a:prstGeom prst="rect">
            <a:avLst/>
          </a:prstGeom>
        </p:spPr>
        <p:txBody>
          <a:bodyPr>
            <a:noAutofit/>
          </a:bodyPr>
          <a:lstStyle>
            <a:lvl1pPr algn="l" defTabSz="457200" rtl="0" eaLnBrk="1" latinLnBrk="0" hangingPunct="1">
              <a:spcBef>
                <a:spcPct val="0"/>
              </a:spcBef>
              <a:buNone/>
              <a:defRPr sz="3600" b="1" i="0" kern="1200">
                <a:solidFill>
                  <a:schemeClr val="accent1"/>
                </a:solidFill>
                <a:latin typeface="+mj-lt"/>
                <a:ea typeface="+mj-ea"/>
                <a:cs typeface="Arial Narrow Bold"/>
              </a:defRPr>
            </a:lvl1pPr>
          </a:lstStyle>
          <a:p>
            <a:endParaRPr lang="en-US" sz="3200" dirty="0"/>
          </a:p>
        </p:txBody>
      </p:sp>
      <p:sp>
        <p:nvSpPr>
          <p:cNvPr id="2" name="Rectangle 1"/>
          <p:cNvSpPr>
            <a:spLocks noChangeArrowheads="1"/>
          </p:cNvSpPr>
          <p:nvPr/>
        </p:nvSpPr>
        <p:spPr bwMode="auto">
          <a:xfrm>
            <a:off x="996564" y="2114954"/>
            <a:ext cx="11073516" cy="4007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lvl="0" indent="-285750" eaLnBrk="0" fontAlgn="base" hangingPunct="0">
              <a:spcBef>
                <a:spcPts val="1200"/>
              </a:spcBef>
              <a:spcAft>
                <a:spcPct val="0"/>
              </a:spcAft>
              <a:buFont typeface="Arial" panose="020B0604020202020204" pitchFamily="34" charset="0"/>
              <a:buChar char="•"/>
            </a:pPr>
            <a:r>
              <a:rPr kumimoji="0" lang="en-US" altLang="en-US" u="none" strike="noStrike" cap="none" normalizeH="0" baseline="0" dirty="0">
                <a:ln>
                  <a:noFill/>
                </a:ln>
                <a:solidFill>
                  <a:schemeClr val="tx1"/>
                </a:solidFill>
                <a:effectLst/>
                <a:latin typeface="Arial Narrow" panose="020B0604020202020204" pitchFamily="34" charset="0"/>
                <a:cs typeface="Arial Narrow" panose="020B0604020202020204" pitchFamily="34" charset="0"/>
              </a:rPr>
              <a:t>Base ERDDAP URL:  </a:t>
            </a:r>
            <a:r>
              <a:rPr kumimoji="0" lang="en-US" altLang="en-US" u="none" strike="noStrike" cap="none" normalizeH="0" baseline="0" dirty="0">
                <a:ln>
                  <a:noFill/>
                </a:ln>
                <a:solidFill>
                  <a:schemeClr val="accent1">
                    <a:lumMod val="75000"/>
                  </a:schemeClr>
                </a:solidFill>
                <a:effectLst/>
                <a:latin typeface="Arial Narrow" panose="020B0604020202020204" pitchFamily="34" charset="0"/>
                <a:cs typeface="Arial Narrow" panose="020B0604020202020204" pitchFamily="34" charset="0"/>
              </a:rPr>
              <a:t>https://</a:t>
            </a:r>
            <a:r>
              <a:rPr kumimoji="0" lang="en-US" altLang="en-US" u="none" strike="noStrike" cap="none" normalizeH="0" baseline="0" dirty="0" err="1">
                <a:ln>
                  <a:noFill/>
                </a:ln>
                <a:solidFill>
                  <a:schemeClr val="accent1">
                    <a:lumMod val="75000"/>
                  </a:schemeClr>
                </a:solidFill>
                <a:effectLst/>
                <a:latin typeface="Arial Narrow" panose="020B0604020202020204" pitchFamily="34" charset="0"/>
                <a:cs typeface="Arial Narrow" panose="020B0604020202020204" pitchFamily="34" charset="0"/>
              </a:rPr>
              <a:t>oceanwatch.pifsc.noaa.gov</a:t>
            </a:r>
            <a:r>
              <a:rPr kumimoji="0" lang="en-US" altLang="en-US" u="none" strike="noStrike" cap="none" normalizeH="0" baseline="0" dirty="0">
                <a:ln>
                  <a:noFill/>
                </a:ln>
                <a:solidFill>
                  <a:schemeClr val="accent1">
                    <a:lumMod val="75000"/>
                  </a:schemeClr>
                </a:solidFill>
                <a:effectLst/>
                <a:latin typeface="Arial Narrow" panose="020B0604020202020204" pitchFamily="34" charset="0"/>
                <a:cs typeface="Arial Narrow" panose="020B0604020202020204" pitchFamily="34" charset="0"/>
              </a:rPr>
              <a:t>/</a:t>
            </a:r>
            <a:r>
              <a:rPr kumimoji="0" lang="en-US" altLang="en-US" u="none" strike="noStrike" cap="none" normalizeH="0" baseline="0" dirty="0" err="1">
                <a:ln>
                  <a:noFill/>
                </a:ln>
                <a:solidFill>
                  <a:schemeClr val="accent1">
                    <a:lumMod val="75000"/>
                  </a:schemeClr>
                </a:solidFill>
                <a:effectLst/>
                <a:latin typeface="Arial Narrow" panose="020B0604020202020204" pitchFamily="34" charset="0"/>
                <a:cs typeface="Arial Narrow" panose="020B0604020202020204" pitchFamily="34" charset="0"/>
              </a:rPr>
              <a:t>erddap</a:t>
            </a:r>
            <a:r>
              <a:rPr kumimoji="0" lang="en-US" altLang="en-US" u="none" strike="noStrike" cap="none" normalizeH="0" baseline="0" dirty="0">
                <a:ln>
                  <a:noFill/>
                </a:ln>
                <a:solidFill>
                  <a:schemeClr val="accent1">
                    <a:lumMod val="75000"/>
                  </a:schemeClr>
                </a:solidFill>
                <a:effectLst/>
                <a:latin typeface="Arial Narrow" panose="020B0604020202020204" pitchFamily="34" charset="0"/>
                <a:cs typeface="Arial Narrow" panose="020B0604020202020204" pitchFamily="34" charset="0"/>
              </a:rPr>
              <a:t>/</a:t>
            </a:r>
            <a:r>
              <a:rPr kumimoji="0" lang="en-US" altLang="en-US" u="none" strike="noStrike" cap="none" normalizeH="0" baseline="0" dirty="0" err="1">
                <a:ln>
                  <a:noFill/>
                </a:ln>
                <a:solidFill>
                  <a:schemeClr val="accent1">
                    <a:lumMod val="75000"/>
                  </a:schemeClr>
                </a:solidFill>
                <a:effectLst/>
                <a:latin typeface="Arial Narrow" panose="020B0604020202020204" pitchFamily="34" charset="0"/>
                <a:cs typeface="Arial Narrow" panose="020B0604020202020204" pitchFamily="34" charset="0"/>
              </a:rPr>
              <a:t>griddap</a:t>
            </a:r>
            <a:r>
              <a:rPr kumimoji="0" lang="en-US" altLang="en-US" u="none" strike="noStrike" cap="none" normalizeH="0" baseline="0" dirty="0">
                <a:ln>
                  <a:noFill/>
                </a:ln>
                <a:solidFill>
                  <a:schemeClr val="accent1">
                    <a:lumMod val="75000"/>
                  </a:schemeClr>
                </a:solidFill>
                <a:effectLst/>
                <a:latin typeface="Arial Narrow" panose="020B0604020202020204" pitchFamily="34" charset="0"/>
                <a:cs typeface="Arial Narrow" panose="020B0604020202020204" pitchFamily="34" charset="0"/>
              </a:rPr>
              <a:t>/ </a:t>
            </a:r>
            <a:r>
              <a:rPr lang="en-US" altLang="en-US" dirty="0">
                <a:latin typeface="Arial Narrow" panose="020B0604020202020204" pitchFamily="34" charset="0"/>
                <a:cs typeface="Arial Narrow" panose="020B0604020202020204" pitchFamily="34" charset="0"/>
                <a:sym typeface="Wingdings" pitchFamily="2" charset="2"/>
              </a:rPr>
              <a:t> </a:t>
            </a:r>
            <a:r>
              <a:rPr lang="en-US" altLang="en-US" dirty="0">
                <a:latin typeface="Arial Narrow" panose="020B0604020202020204" pitchFamily="34" charset="0"/>
                <a:cs typeface="Arial Narrow" panose="020B0604020202020204" pitchFamily="34" charset="0"/>
              </a:rPr>
              <a:t>change to access another </a:t>
            </a:r>
            <a:r>
              <a:rPr lang="en-US" altLang="en-US" dirty="0" err="1">
                <a:latin typeface="Arial Narrow" panose="020B0604020202020204" pitchFamily="34" charset="0"/>
                <a:cs typeface="Arial Narrow" panose="020B0604020202020204" pitchFamily="34" charset="0"/>
              </a:rPr>
              <a:t>ERDDAP</a:t>
            </a:r>
            <a:endParaRPr kumimoji="0" lang="en-US" altLang="en-US" u="none" strike="noStrike" cap="none" normalizeH="0" baseline="0" dirty="0">
              <a:ln>
                <a:noFill/>
              </a:ln>
              <a:solidFill>
                <a:schemeClr val="accent1">
                  <a:lumMod val="75000"/>
                </a:schemeClr>
              </a:solidFill>
              <a:effectLst/>
              <a:latin typeface="Arial Narrow" panose="020B0604020202020204" pitchFamily="34" charset="0"/>
              <a:cs typeface="Arial Narrow" panose="020B0604020202020204" pitchFamily="34" charset="0"/>
            </a:endParaRPr>
          </a:p>
          <a:p>
            <a:pPr marL="285750" lvl="0" indent="-285750" eaLnBrk="0" fontAlgn="base" hangingPunct="0">
              <a:spcBef>
                <a:spcPts val="1200"/>
              </a:spcBef>
              <a:spcAft>
                <a:spcPct val="0"/>
              </a:spcAft>
              <a:buFont typeface="Arial" panose="020B0604020202020204" pitchFamily="34" charset="0"/>
              <a:buChar char="•"/>
            </a:pPr>
            <a:r>
              <a:rPr kumimoji="0" lang="en-US" altLang="en-US" u="none" strike="noStrike" cap="none" normalizeH="0" baseline="0" dirty="0">
                <a:ln>
                  <a:noFill/>
                </a:ln>
                <a:solidFill>
                  <a:schemeClr val="tx1"/>
                </a:solidFill>
                <a:effectLst/>
                <a:latin typeface="Arial Narrow" panose="020B0604020202020204" pitchFamily="34" charset="0"/>
                <a:cs typeface="Arial Narrow" panose="020B0604020202020204" pitchFamily="34" charset="0"/>
              </a:rPr>
              <a:t>Dataset ID: </a:t>
            </a:r>
            <a:r>
              <a:rPr lang="en-US" altLang="en-US" dirty="0" err="1">
                <a:solidFill>
                  <a:srgbClr val="7030A0"/>
                </a:solidFill>
                <a:latin typeface="Arial Narrow" panose="020B0604020202020204" pitchFamily="34" charset="0"/>
                <a:cs typeface="Arial Narrow" panose="020B0604020202020204" pitchFamily="34" charset="0"/>
              </a:rPr>
              <a:t>noaa_snpp_chla_monthly</a:t>
            </a:r>
            <a:r>
              <a:rPr lang="en-US" altLang="en-US" dirty="0">
                <a:latin typeface="Arial Narrow" panose="020B0604020202020204" pitchFamily="34" charset="0"/>
                <a:cs typeface="Arial Narrow" panose="020B0604020202020204" pitchFamily="34" charset="0"/>
              </a:rPr>
              <a:t> </a:t>
            </a:r>
            <a:r>
              <a:rPr lang="en-US" altLang="en-US" dirty="0">
                <a:latin typeface="Arial Narrow" panose="020B0604020202020204" pitchFamily="34" charset="0"/>
                <a:cs typeface="Arial Narrow" panose="020B0604020202020204" pitchFamily="34" charset="0"/>
                <a:sym typeface="Wingdings" pitchFamily="2" charset="2"/>
              </a:rPr>
              <a:t> c</a:t>
            </a:r>
            <a:r>
              <a:rPr kumimoji="0" lang="en-US" altLang="en-US" u="none" strike="noStrike" cap="none" normalizeH="0" baseline="0" dirty="0">
                <a:ln>
                  <a:noFill/>
                </a:ln>
                <a:solidFill>
                  <a:schemeClr val="tx1"/>
                </a:solidFill>
                <a:effectLst/>
                <a:latin typeface="Arial Narrow" panose="020B0604020202020204" pitchFamily="34" charset="0"/>
                <a:cs typeface="Arial Narrow" panose="020B0604020202020204" pitchFamily="34" charset="0"/>
              </a:rPr>
              <a:t>hange to </a:t>
            </a:r>
            <a:r>
              <a:rPr lang="en-US" altLang="en-US" dirty="0" err="1">
                <a:solidFill>
                  <a:srgbClr val="7030A0"/>
                </a:solidFill>
                <a:latin typeface="Arial Narrow" panose="020B0604020202020204" pitchFamily="34" charset="0"/>
                <a:cs typeface="Arial Narrow" panose="020B0604020202020204" pitchFamily="34" charset="0"/>
              </a:rPr>
              <a:t>noaa_snpp_chla_weekly</a:t>
            </a:r>
            <a:r>
              <a:rPr kumimoji="0" lang="en-US" altLang="en-US" u="none" strike="noStrike" cap="none" normalizeH="0" baseline="0" dirty="0">
                <a:ln>
                  <a:noFill/>
                </a:ln>
                <a:solidFill>
                  <a:schemeClr val="tx1"/>
                </a:solidFill>
                <a:effectLst/>
                <a:latin typeface="Arial Narrow" panose="020B0604020202020204" pitchFamily="34" charset="0"/>
                <a:cs typeface="Arial Narrow" panose="020B0604020202020204" pitchFamily="34" charset="0"/>
              </a:rPr>
              <a:t> for weekly data. </a:t>
            </a:r>
          </a:p>
          <a:p>
            <a:pPr marL="285750" lvl="0" indent="-285750" eaLnBrk="0" fontAlgn="base" hangingPunct="0">
              <a:lnSpc>
                <a:spcPct val="120000"/>
              </a:lnSpc>
              <a:spcBef>
                <a:spcPts val="1200"/>
              </a:spcBef>
              <a:spcAft>
                <a:spcPct val="0"/>
              </a:spcAft>
              <a:buFont typeface="Arial" panose="020B0604020202020204" pitchFamily="34" charset="0"/>
              <a:buChar char="•"/>
            </a:pPr>
            <a:r>
              <a:rPr kumimoji="0" lang="en-US" altLang="en-US" u="none" strike="noStrike" cap="none" normalizeH="0" baseline="0" dirty="0">
                <a:ln>
                  <a:noFill/>
                </a:ln>
                <a:solidFill>
                  <a:schemeClr val="tx1"/>
                </a:solidFill>
                <a:effectLst/>
                <a:latin typeface="Arial Narrow" panose="020B0604020202020204" pitchFamily="34" charset="0"/>
                <a:cs typeface="Arial Narrow" panose="020B0604020202020204" pitchFamily="34" charset="0"/>
              </a:rPr>
              <a:t>File type:          </a:t>
            </a:r>
            <a:r>
              <a:rPr kumimoji="0" lang="en-US" altLang="en-US" u="none" strike="noStrike" cap="none" normalizeH="0" baseline="0" dirty="0">
                <a:ln>
                  <a:noFill/>
                </a:ln>
                <a:solidFill>
                  <a:srgbClr val="FF0000"/>
                </a:solidFill>
                <a:effectLst/>
                <a:latin typeface="Arial Narrow" panose="020B0604020202020204" pitchFamily="34" charset="0"/>
                <a:cs typeface="Arial Narrow" panose="020B0604020202020204" pitchFamily="34" charset="0"/>
              </a:rPr>
              <a:t>.</a:t>
            </a:r>
            <a:r>
              <a:rPr kumimoji="0" lang="en-US" altLang="en-US" u="none" strike="noStrike" cap="none" normalizeH="0" baseline="0" dirty="0" err="1">
                <a:ln>
                  <a:noFill/>
                </a:ln>
                <a:solidFill>
                  <a:srgbClr val="FF0000"/>
                </a:solidFill>
                <a:effectLst/>
                <a:latin typeface="Arial Narrow" panose="020B0604020202020204" pitchFamily="34" charset="0"/>
                <a:cs typeface="Arial Narrow" panose="020B0604020202020204" pitchFamily="34" charset="0"/>
              </a:rPr>
              <a:t>png</a:t>
            </a:r>
            <a:r>
              <a:rPr kumimoji="0" lang="en-US" altLang="en-US" u="none" strike="noStrike" cap="none" normalizeH="0" baseline="0" dirty="0">
                <a:ln>
                  <a:noFill/>
                </a:ln>
                <a:solidFill>
                  <a:srgbClr val="FF0000"/>
                </a:solidFill>
                <a:effectLst/>
                <a:latin typeface="Arial Narrow" panose="020B0604020202020204" pitchFamily="34" charset="0"/>
                <a:cs typeface="Arial Narrow" panose="020B0604020202020204" pitchFamily="34" charset="0"/>
              </a:rPr>
              <a:t>	</a:t>
            </a:r>
            <a:r>
              <a:rPr lang="en-US" altLang="en-US" dirty="0">
                <a:latin typeface="Arial Narrow" panose="020B0604020202020204" pitchFamily="34" charset="0"/>
                <a:cs typeface="Arial Narrow" panose="020B0604020202020204" pitchFamily="34" charset="0"/>
                <a:sym typeface="Wingdings" pitchFamily="2" charset="2"/>
              </a:rPr>
              <a:t>      	C</a:t>
            </a:r>
            <a:r>
              <a:rPr lang="en-US" altLang="en-US" dirty="0">
                <a:latin typeface="Arial Narrow" panose="020B0604020202020204" pitchFamily="34" charset="0"/>
                <a:cs typeface="Arial Narrow" panose="020B0604020202020204" pitchFamily="34" charset="0"/>
              </a:rPr>
              <a:t>reate a </a:t>
            </a:r>
            <a:r>
              <a:rPr lang="en-US" altLang="en-US" dirty="0" err="1">
                <a:latin typeface="Arial Narrow" panose="020B0604020202020204" pitchFamily="34" charset="0"/>
                <a:cs typeface="Arial Narrow" panose="020B0604020202020204" pitchFamily="34" charset="0"/>
              </a:rPr>
              <a:t>png</a:t>
            </a:r>
            <a:r>
              <a:rPr lang="en-US" altLang="en-US" dirty="0">
                <a:latin typeface="Arial Narrow" panose="020B0604020202020204" pitchFamily="34" charset="0"/>
                <a:cs typeface="Arial Narrow" panose="020B0604020202020204" pitchFamily="34" charset="0"/>
              </a:rPr>
              <a:t> file of the image </a:t>
            </a:r>
            <a:endParaRPr kumimoji="0" lang="en-US" altLang="en-US" u="none" strike="noStrike" cap="none" normalizeH="0" baseline="0" dirty="0">
              <a:ln>
                <a:noFill/>
              </a:ln>
              <a:solidFill>
                <a:srgbClr val="FF0000"/>
              </a:solidFill>
              <a:effectLst/>
              <a:latin typeface="Arial Narrow" panose="020B0604020202020204" pitchFamily="34" charset="0"/>
              <a:cs typeface="Arial Narrow" panose="020B0604020202020204" pitchFamily="34" charset="0"/>
            </a:endParaRPr>
          </a:p>
          <a:p>
            <a:pPr lvl="1" eaLnBrk="0" fontAlgn="base" hangingPunct="0">
              <a:lnSpc>
                <a:spcPct val="120000"/>
              </a:lnSpc>
              <a:spcBef>
                <a:spcPct val="0"/>
              </a:spcBef>
              <a:spcAft>
                <a:spcPct val="0"/>
              </a:spcAft>
              <a:buFontTx/>
              <a:buChar char="•"/>
            </a:pPr>
            <a:r>
              <a:rPr kumimoji="0" lang="en-US" altLang="en-US" u="none" strike="noStrike" cap="none" normalizeH="0" baseline="0" dirty="0">
                <a:ln>
                  <a:noFill/>
                </a:ln>
                <a:solidFill>
                  <a:schemeClr val="tx1"/>
                </a:solidFill>
                <a:effectLst/>
                <a:latin typeface="Arial Narrow" panose="020B0604020202020204" pitchFamily="34" charset="0"/>
                <a:cs typeface="Arial Narrow" panose="020B0604020202020204" pitchFamily="34" charset="0"/>
              </a:rPr>
              <a:t> Changing </a:t>
            </a:r>
            <a:r>
              <a:rPr kumimoji="0" lang="en-US" altLang="en-US" u="none" strike="noStrike" cap="none" normalizeH="0" baseline="0" dirty="0">
                <a:ln>
                  <a:noFill/>
                </a:ln>
                <a:solidFill>
                  <a:srgbClr val="FF0000"/>
                </a:solidFill>
                <a:effectLst/>
                <a:latin typeface="Arial Narrow" panose="020B0604020202020204" pitchFamily="34" charset="0"/>
                <a:cs typeface="Arial Narrow" panose="020B0604020202020204" pitchFamily="34" charset="0"/>
              </a:rPr>
              <a:t>.</a:t>
            </a:r>
            <a:r>
              <a:rPr kumimoji="0" lang="en-US" altLang="en-US" u="none" strike="noStrike" cap="none" normalizeH="0" baseline="0" dirty="0" err="1">
                <a:ln>
                  <a:noFill/>
                </a:ln>
                <a:solidFill>
                  <a:srgbClr val="FF0000"/>
                </a:solidFill>
                <a:effectLst/>
                <a:latin typeface="Arial Narrow" panose="020B0604020202020204" pitchFamily="34" charset="0"/>
                <a:cs typeface="Arial Narrow" panose="020B0604020202020204" pitchFamily="34" charset="0"/>
              </a:rPr>
              <a:t>png</a:t>
            </a:r>
            <a:r>
              <a:rPr kumimoji="0" lang="en-US" altLang="en-US" u="none" strike="noStrike" cap="none" normalizeH="0" baseline="0" dirty="0">
                <a:ln>
                  <a:noFill/>
                </a:ln>
                <a:solidFill>
                  <a:srgbClr val="FF0000"/>
                </a:solidFill>
                <a:effectLst/>
                <a:latin typeface="Arial Narrow" panose="020B0604020202020204" pitchFamily="34" charset="0"/>
                <a:cs typeface="Arial Narrow" panose="020B0604020202020204" pitchFamily="34" charset="0"/>
              </a:rPr>
              <a:t> </a:t>
            </a:r>
            <a:r>
              <a:rPr kumimoji="0" lang="en-US" altLang="en-US" u="none" strike="noStrike" cap="none" normalizeH="0" baseline="0" dirty="0">
                <a:ln>
                  <a:noFill/>
                </a:ln>
                <a:solidFill>
                  <a:schemeClr val="tx1"/>
                </a:solidFill>
                <a:effectLst/>
                <a:latin typeface="Arial Narrow" panose="020B0604020202020204" pitchFamily="34" charset="0"/>
                <a:cs typeface="Arial Narrow" panose="020B0604020202020204" pitchFamily="34" charset="0"/>
              </a:rPr>
              <a:t>to </a:t>
            </a:r>
            <a:r>
              <a:rPr lang="en-US" altLang="en-US" dirty="0">
                <a:solidFill>
                  <a:srgbClr val="FF0000"/>
                </a:solidFill>
                <a:latin typeface="Arial Narrow" panose="020B0604020202020204" pitchFamily="34" charset="0"/>
                <a:cs typeface="Arial Narrow" panose="020B0604020202020204" pitchFamily="34" charset="0"/>
              </a:rPr>
              <a:t>.graph </a:t>
            </a:r>
            <a:r>
              <a:rPr lang="en-US" altLang="en-US" dirty="0">
                <a:latin typeface="Arial Narrow" panose="020B0604020202020204" pitchFamily="34" charset="0"/>
                <a:cs typeface="Arial Narrow" panose="020B0604020202020204" pitchFamily="34" charset="0"/>
              </a:rPr>
              <a:t>	     </a:t>
            </a:r>
            <a:r>
              <a:rPr kumimoji="0" lang="en-US" altLang="en-US" u="none" strike="noStrike" cap="none" normalizeH="0" baseline="0" dirty="0">
                <a:ln>
                  <a:noFill/>
                </a:ln>
                <a:solidFill>
                  <a:schemeClr val="tx1"/>
                </a:solidFill>
                <a:effectLst/>
                <a:latin typeface="Arial Narrow" panose="020B0604020202020204" pitchFamily="34" charset="0"/>
                <a:cs typeface="Arial Narrow" panose="020B0604020202020204" pitchFamily="34" charset="0"/>
                <a:sym typeface="Wingdings" pitchFamily="2" charset="2"/>
              </a:rPr>
              <a:t> 	</a:t>
            </a:r>
            <a:r>
              <a:rPr lang="en-US" altLang="en-US" dirty="0">
                <a:latin typeface="Arial Narrow" panose="020B0604020202020204" pitchFamily="34" charset="0"/>
                <a:cs typeface="Arial Narrow" panose="020B0604020202020204" pitchFamily="34" charset="0"/>
              </a:rPr>
              <a:t>Access form to modify the graph</a:t>
            </a:r>
            <a:endParaRPr kumimoji="0" lang="en-US" altLang="en-US" u="none" strike="noStrike" cap="none" normalizeH="0" baseline="0" dirty="0">
              <a:ln>
                <a:noFill/>
              </a:ln>
              <a:solidFill>
                <a:schemeClr val="tx1"/>
              </a:solidFill>
              <a:effectLst/>
              <a:latin typeface="Arial Narrow" panose="020B0604020202020204" pitchFamily="34" charset="0"/>
              <a:cs typeface="Arial Narrow" panose="020B0604020202020204" pitchFamily="34" charset="0"/>
            </a:endParaRPr>
          </a:p>
          <a:p>
            <a:pPr marL="457200" marR="0" lvl="1" indent="0" algn="l" defTabSz="914400" rtl="0" eaLnBrk="0" fontAlgn="base" latinLnBrk="0" hangingPunct="0">
              <a:lnSpc>
                <a:spcPct val="120000"/>
              </a:lnSpc>
              <a:spcBef>
                <a:spcPct val="0"/>
              </a:spcBef>
              <a:spcAft>
                <a:spcPct val="0"/>
              </a:spcAft>
              <a:buClrTx/>
              <a:buSzTx/>
              <a:buFontTx/>
              <a:buChar char="•"/>
              <a:tabLst/>
            </a:pPr>
            <a:r>
              <a:rPr kumimoji="0" lang="en-US" altLang="en-US" u="none" strike="noStrike" cap="none" normalizeH="0" baseline="0" dirty="0">
                <a:ln>
                  <a:noFill/>
                </a:ln>
                <a:solidFill>
                  <a:schemeClr val="tx1"/>
                </a:solidFill>
                <a:effectLst/>
                <a:latin typeface="Arial Narrow" panose="020B0604020202020204" pitchFamily="34" charset="0"/>
                <a:cs typeface="Arial Narrow" panose="020B0604020202020204" pitchFamily="34" charset="0"/>
              </a:rPr>
              <a:t> Changing </a:t>
            </a:r>
            <a:r>
              <a:rPr kumimoji="0" lang="en-US" altLang="en-US" u="none" strike="noStrike" cap="none" normalizeH="0" baseline="0" dirty="0">
                <a:ln>
                  <a:noFill/>
                </a:ln>
                <a:solidFill>
                  <a:srgbClr val="FF0000"/>
                </a:solidFill>
                <a:effectLst/>
                <a:latin typeface="Arial Narrow" panose="020B0604020202020204" pitchFamily="34" charset="0"/>
                <a:cs typeface="Arial Narrow" panose="020B0604020202020204" pitchFamily="34" charset="0"/>
              </a:rPr>
              <a:t>.</a:t>
            </a:r>
            <a:r>
              <a:rPr lang="en-US" altLang="en-US" dirty="0" err="1">
                <a:solidFill>
                  <a:srgbClr val="FF0000"/>
                </a:solidFill>
                <a:latin typeface="Arial Narrow" panose="020B0604020202020204" pitchFamily="34" charset="0"/>
                <a:cs typeface="Arial Narrow" panose="020B0604020202020204" pitchFamily="34" charset="0"/>
              </a:rPr>
              <a:t>png</a:t>
            </a:r>
            <a:r>
              <a:rPr kumimoji="0" lang="en-US" altLang="en-US" u="none" strike="noStrike" cap="none" normalizeH="0" baseline="0" dirty="0">
                <a:ln>
                  <a:noFill/>
                </a:ln>
                <a:solidFill>
                  <a:srgbClr val="FF0000"/>
                </a:solidFill>
                <a:effectLst/>
                <a:latin typeface="Arial Narrow" panose="020B0604020202020204" pitchFamily="34" charset="0"/>
                <a:cs typeface="Arial Narrow" panose="020B0604020202020204" pitchFamily="34" charset="0"/>
              </a:rPr>
              <a:t> </a:t>
            </a:r>
            <a:r>
              <a:rPr kumimoji="0" lang="en-US" altLang="en-US" u="none" strike="noStrike" cap="none" normalizeH="0" baseline="0" dirty="0">
                <a:ln>
                  <a:noFill/>
                </a:ln>
                <a:solidFill>
                  <a:schemeClr val="tx1"/>
                </a:solidFill>
                <a:effectLst/>
                <a:latin typeface="Arial Narrow" panose="020B0604020202020204" pitchFamily="34" charset="0"/>
                <a:cs typeface="Arial Narrow" panose="020B0604020202020204" pitchFamily="34" charset="0"/>
              </a:rPr>
              <a:t>to </a:t>
            </a:r>
            <a:r>
              <a:rPr kumimoji="0" lang="en-US" altLang="en-US" u="none" strike="noStrike" cap="none" normalizeH="0" baseline="0" dirty="0">
                <a:ln>
                  <a:noFill/>
                </a:ln>
                <a:solidFill>
                  <a:srgbClr val="FF0000"/>
                </a:solidFill>
                <a:effectLst/>
                <a:latin typeface="Arial Narrow" panose="020B0604020202020204" pitchFamily="34" charset="0"/>
                <a:cs typeface="Arial Narrow" panose="020B0604020202020204" pitchFamily="34" charset="0"/>
              </a:rPr>
              <a:t>.csv </a:t>
            </a:r>
            <a:r>
              <a:rPr kumimoji="0" lang="en-US" altLang="en-US" u="none" strike="noStrike" cap="none" normalizeH="0" baseline="0" dirty="0">
                <a:ln>
                  <a:noFill/>
                </a:ln>
                <a:solidFill>
                  <a:schemeClr val="tx1"/>
                </a:solidFill>
                <a:effectLst/>
                <a:latin typeface="Arial Narrow" panose="020B0604020202020204" pitchFamily="34" charset="0"/>
                <a:cs typeface="Arial Narrow" panose="020B0604020202020204" pitchFamily="34" charset="0"/>
              </a:rPr>
              <a:t>  	     </a:t>
            </a:r>
            <a:r>
              <a:rPr kumimoji="0" lang="en-US" altLang="en-US" u="none" strike="noStrike" cap="none" normalizeH="0" baseline="0" dirty="0">
                <a:ln>
                  <a:noFill/>
                </a:ln>
                <a:solidFill>
                  <a:schemeClr val="tx1"/>
                </a:solidFill>
                <a:effectLst/>
                <a:latin typeface="Arial Narrow" panose="020B0604020202020204" pitchFamily="34" charset="0"/>
                <a:cs typeface="Arial Narrow" panose="020B0604020202020204" pitchFamily="34" charset="0"/>
                <a:sym typeface="Wingdings" pitchFamily="2" charset="2"/>
              </a:rPr>
              <a:t> </a:t>
            </a:r>
            <a:r>
              <a:rPr kumimoji="0" lang="en-US" altLang="en-US" u="none" strike="noStrike" cap="none" normalizeH="0" baseline="0" dirty="0">
                <a:ln>
                  <a:noFill/>
                </a:ln>
                <a:solidFill>
                  <a:schemeClr val="tx1"/>
                </a:solidFill>
                <a:effectLst/>
                <a:latin typeface="Arial Narrow" panose="020B0604020202020204" pitchFamily="34" charset="0"/>
                <a:cs typeface="Arial Narrow" panose="020B0604020202020204" pitchFamily="34" charset="0"/>
              </a:rPr>
              <a:t> 	Download a CSV file to your computer</a:t>
            </a:r>
          </a:p>
          <a:p>
            <a:pPr marL="457200" marR="0" lvl="1" indent="0" algn="l" defTabSz="914400" rtl="0" eaLnBrk="0" fontAlgn="base" latinLnBrk="0" hangingPunct="0">
              <a:lnSpc>
                <a:spcPct val="120000"/>
              </a:lnSpc>
              <a:spcBef>
                <a:spcPct val="0"/>
              </a:spcBef>
              <a:spcAft>
                <a:spcPct val="0"/>
              </a:spcAft>
              <a:buClrTx/>
              <a:buSzTx/>
              <a:buFontTx/>
              <a:buChar char="•"/>
              <a:tabLst/>
            </a:pPr>
            <a:r>
              <a:rPr kumimoji="0" lang="en-US" altLang="en-US" u="none" strike="noStrike" cap="none" normalizeH="0" baseline="0" dirty="0">
                <a:ln>
                  <a:noFill/>
                </a:ln>
                <a:solidFill>
                  <a:schemeClr val="tx1"/>
                </a:solidFill>
                <a:effectLst/>
                <a:latin typeface="Arial Narrow" panose="020B0604020202020204" pitchFamily="34" charset="0"/>
                <a:cs typeface="Arial Narrow" panose="020B0604020202020204" pitchFamily="34" charset="0"/>
              </a:rPr>
              <a:t> Changing </a:t>
            </a:r>
            <a:r>
              <a:rPr kumimoji="0" lang="en-US" altLang="en-US" u="none" strike="noStrike" cap="none" normalizeH="0" baseline="0" dirty="0">
                <a:ln>
                  <a:noFill/>
                </a:ln>
                <a:solidFill>
                  <a:srgbClr val="FF0000"/>
                </a:solidFill>
                <a:effectLst/>
                <a:latin typeface="Arial Narrow" panose="020B0604020202020204" pitchFamily="34" charset="0"/>
                <a:cs typeface="Arial Narrow" panose="020B0604020202020204" pitchFamily="34" charset="0"/>
              </a:rPr>
              <a:t>.</a:t>
            </a:r>
            <a:r>
              <a:rPr kumimoji="0" lang="en-US" altLang="en-US" u="none" strike="noStrike" cap="none" normalizeH="0" baseline="0" dirty="0" err="1">
                <a:ln>
                  <a:noFill/>
                </a:ln>
                <a:solidFill>
                  <a:srgbClr val="FF0000"/>
                </a:solidFill>
                <a:effectLst/>
                <a:latin typeface="Arial Narrow" panose="020B0604020202020204" pitchFamily="34" charset="0"/>
                <a:cs typeface="Arial Narrow" panose="020B0604020202020204" pitchFamily="34" charset="0"/>
              </a:rPr>
              <a:t>png</a:t>
            </a:r>
            <a:r>
              <a:rPr kumimoji="0" lang="en-US" altLang="en-US" u="none" strike="noStrike" cap="none" normalizeH="0" baseline="0" dirty="0">
                <a:ln>
                  <a:noFill/>
                </a:ln>
                <a:solidFill>
                  <a:srgbClr val="FF0000"/>
                </a:solidFill>
                <a:effectLst/>
                <a:latin typeface="Arial Narrow" panose="020B0604020202020204" pitchFamily="34" charset="0"/>
                <a:cs typeface="Arial Narrow" panose="020B0604020202020204" pitchFamily="34" charset="0"/>
              </a:rPr>
              <a:t> </a:t>
            </a:r>
            <a:r>
              <a:rPr kumimoji="0" lang="en-US" altLang="en-US" u="none" strike="noStrike" cap="none" normalizeH="0" baseline="0" dirty="0">
                <a:ln>
                  <a:noFill/>
                </a:ln>
                <a:solidFill>
                  <a:schemeClr val="tx1"/>
                </a:solidFill>
                <a:effectLst/>
                <a:latin typeface="Arial Narrow" panose="020B0604020202020204" pitchFamily="34" charset="0"/>
                <a:cs typeface="Arial Narrow" panose="020B0604020202020204" pitchFamily="34" charset="0"/>
              </a:rPr>
              <a:t>to </a:t>
            </a:r>
            <a:r>
              <a:rPr kumimoji="0" lang="en-US" altLang="en-US" u="none" strike="noStrike" cap="none" normalizeH="0" baseline="0" dirty="0">
                <a:ln>
                  <a:noFill/>
                </a:ln>
                <a:solidFill>
                  <a:srgbClr val="FF0000"/>
                </a:solidFill>
                <a:effectLst/>
                <a:latin typeface="Arial Narrow" panose="020B0604020202020204" pitchFamily="34" charset="0"/>
                <a:cs typeface="Arial Narrow" panose="020B0604020202020204" pitchFamily="34" charset="0"/>
              </a:rPr>
              <a:t>.html</a:t>
            </a:r>
            <a:r>
              <a:rPr kumimoji="0" lang="en-US" altLang="en-US" u="none" strike="noStrike" cap="none" normalizeH="0" baseline="0" dirty="0">
                <a:ln>
                  <a:noFill/>
                </a:ln>
                <a:solidFill>
                  <a:schemeClr val="tx1"/>
                </a:solidFill>
                <a:effectLst/>
                <a:latin typeface="Arial Narrow" panose="020B0604020202020204" pitchFamily="34" charset="0"/>
                <a:cs typeface="Arial Narrow" panose="020B0604020202020204" pitchFamily="34" charset="0"/>
              </a:rPr>
              <a:t> 	     </a:t>
            </a:r>
            <a:r>
              <a:rPr kumimoji="0" lang="en-US" altLang="en-US" u="none" strike="noStrike" cap="none" normalizeH="0" baseline="0" dirty="0">
                <a:ln>
                  <a:noFill/>
                </a:ln>
                <a:solidFill>
                  <a:schemeClr val="tx1"/>
                </a:solidFill>
                <a:effectLst/>
                <a:latin typeface="Arial Narrow" panose="020B0604020202020204" pitchFamily="34" charset="0"/>
                <a:cs typeface="Arial Narrow" panose="020B0604020202020204" pitchFamily="34" charset="0"/>
                <a:sym typeface="Wingdings" pitchFamily="2" charset="2"/>
              </a:rPr>
              <a:t> 	</a:t>
            </a:r>
            <a:r>
              <a:rPr kumimoji="0" lang="en-US" altLang="en-US" u="none" strike="noStrike" cap="none" normalizeH="0" baseline="0" dirty="0">
                <a:ln>
                  <a:noFill/>
                </a:ln>
                <a:solidFill>
                  <a:schemeClr val="tx1"/>
                </a:solidFill>
                <a:effectLst/>
                <a:latin typeface="Arial Narrow" panose="020B0604020202020204" pitchFamily="34" charset="0"/>
                <a:cs typeface="Arial Narrow" panose="020B0604020202020204" pitchFamily="34" charset="0"/>
              </a:rPr>
              <a:t>Access form to download the data </a:t>
            </a:r>
          </a:p>
          <a:p>
            <a:pPr marL="285750" lvl="0" indent="-285750" eaLnBrk="0" fontAlgn="base" hangingPunct="0">
              <a:spcBef>
                <a:spcPts val="1200"/>
              </a:spcBef>
              <a:spcAft>
                <a:spcPct val="0"/>
              </a:spcAft>
              <a:buFont typeface="Arial" panose="020B0604020202020204" pitchFamily="34" charset="0"/>
              <a:buChar char="•"/>
            </a:pPr>
            <a:r>
              <a:rPr kumimoji="0" lang="en-US" altLang="en-US" u="none" strike="noStrike" cap="none" normalizeH="0" baseline="0" dirty="0">
                <a:ln>
                  <a:noFill/>
                </a:ln>
                <a:solidFill>
                  <a:schemeClr val="tx1"/>
                </a:solidFill>
                <a:effectLst/>
                <a:latin typeface="Arial Narrow" panose="020B0604020202020204" pitchFamily="34" charset="0"/>
                <a:cs typeface="Arial Narrow" panose="020B0604020202020204" pitchFamily="34" charset="0"/>
              </a:rPr>
              <a:t>Variable name: </a:t>
            </a:r>
            <a:r>
              <a:rPr kumimoji="0" lang="en-US" altLang="en-US" u="none" strike="noStrike" cap="none" normalizeH="0" baseline="0" dirty="0" err="1">
                <a:ln>
                  <a:noFill/>
                </a:ln>
                <a:solidFill>
                  <a:srgbClr val="00B050"/>
                </a:solidFill>
                <a:effectLst/>
                <a:latin typeface="Arial Narrow" panose="020B0604020202020204" pitchFamily="34" charset="0"/>
                <a:cs typeface="Arial Narrow" panose="020B0604020202020204" pitchFamily="34" charset="0"/>
              </a:rPr>
              <a:t>chlor_a</a:t>
            </a:r>
            <a:r>
              <a:rPr kumimoji="0" lang="en-US" altLang="en-US" u="none" strike="noStrike" cap="none" normalizeH="0" baseline="0" dirty="0">
                <a:ln>
                  <a:noFill/>
                </a:ln>
                <a:solidFill>
                  <a:srgbClr val="00B050"/>
                </a:solidFill>
                <a:effectLst/>
                <a:latin typeface="Arial Narrow" panose="020B0604020202020204" pitchFamily="34" charset="0"/>
                <a:cs typeface="Arial Narrow" panose="020B0604020202020204" pitchFamily="34" charset="0"/>
              </a:rPr>
              <a:t>	</a:t>
            </a:r>
            <a:r>
              <a:rPr lang="en-US" altLang="en-US" dirty="0">
                <a:latin typeface="Arial Narrow" panose="020B0604020202020204" pitchFamily="34" charset="0"/>
                <a:cs typeface="Arial Narrow" panose="020B0604020202020204" pitchFamily="34" charset="0"/>
                <a:sym typeface="Wingdings" pitchFamily="2" charset="2"/>
              </a:rPr>
              <a:t>      </a:t>
            </a:r>
            <a:r>
              <a:rPr kumimoji="0" lang="en-US" altLang="en-US" u="none" strike="noStrike" cap="none" normalizeH="0" baseline="0" dirty="0">
                <a:ln>
                  <a:noFill/>
                </a:ln>
                <a:solidFill>
                  <a:srgbClr val="00B050"/>
                </a:solidFill>
                <a:effectLst/>
                <a:latin typeface="Arial Narrow" panose="020B0604020202020204" pitchFamily="34" charset="0"/>
                <a:cs typeface="Arial Narrow" panose="020B0604020202020204" pitchFamily="34" charset="0"/>
              </a:rPr>
              <a:t>	Change the variable name </a:t>
            </a:r>
            <a:r>
              <a:rPr lang="en-US" altLang="en-US" dirty="0">
                <a:solidFill>
                  <a:srgbClr val="00B050"/>
                </a:solidFill>
                <a:latin typeface="Arial Narrow" panose="020B0604020202020204" pitchFamily="34" charset="0"/>
                <a:cs typeface="Arial Narrow" panose="020B0604020202020204" pitchFamily="34" charset="0"/>
              </a:rPr>
              <a:t>for dataset containing more than on variable</a:t>
            </a:r>
            <a:r>
              <a:rPr kumimoji="0" lang="en-US" altLang="en-US" u="none" strike="noStrike" cap="none" normalizeH="0" baseline="0" dirty="0">
                <a:ln>
                  <a:noFill/>
                </a:ln>
                <a:solidFill>
                  <a:srgbClr val="00B050"/>
                </a:solidFill>
                <a:effectLst/>
                <a:latin typeface="Arial Narrow" panose="020B0604020202020204" pitchFamily="34" charset="0"/>
                <a:cs typeface="Arial Narrow" panose="020B0604020202020204" pitchFamily="34" charset="0"/>
              </a:rPr>
              <a:t> </a:t>
            </a:r>
            <a:endParaRPr kumimoji="0" lang="en-US" altLang="en-US" u="none" strike="noStrike" cap="none" normalizeH="0" baseline="0" dirty="0">
              <a:ln>
                <a:noFill/>
              </a:ln>
              <a:solidFill>
                <a:schemeClr val="tx1"/>
              </a:solidFill>
              <a:effectLst/>
              <a:latin typeface="Arial Narrow" panose="020B0604020202020204" pitchFamily="34" charset="0"/>
              <a:cs typeface="Arial Narrow" panose="020B0604020202020204" pitchFamily="34" charset="0"/>
            </a:endParaRPr>
          </a:p>
          <a:p>
            <a:pPr marL="285750" lvl="0" indent="-285750" eaLnBrk="0" fontAlgn="base" hangingPunct="0">
              <a:spcBef>
                <a:spcPts val="1200"/>
              </a:spcBef>
              <a:spcAft>
                <a:spcPct val="0"/>
              </a:spcAft>
              <a:buFont typeface="Arial" panose="020B0604020202020204" pitchFamily="34" charset="0"/>
              <a:buChar char="•"/>
            </a:pPr>
            <a:r>
              <a:rPr kumimoji="0" lang="en-US" altLang="en-US" u="none" strike="noStrike" cap="none" normalizeH="0" baseline="0" dirty="0">
                <a:ln>
                  <a:noFill/>
                </a:ln>
                <a:solidFill>
                  <a:schemeClr val="tx1"/>
                </a:solidFill>
                <a:effectLst/>
                <a:latin typeface="Arial Narrow" panose="020B0604020202020204" pitchFamily="34" charset="0"/>
                <a:cs typeface="Arial Narrow" panose="020B0604020202020204" pitchFamily="34" charset="0"/>
              </a:rPr>
              <a:t>Time: [(</a:t>
            </a:r>
            <a:r>
              <a:rPr kumimoji="0" lang="en-US" altLang="en-US" u="none" strike="noStrike" cap="none" normalizeH="0" baseline="0" dirty="0">
                <a:ln>
                  <a:noFill/>
                </a:ln>
                <a:solidFill>
                  <a:schemeClr val="accent2">
                    <a:lumMod val="50000"/>
                  </a:schemeClr>
                </a:solidFill>
                <a:effectLst/>
                <a:latin typeface="Arial Narrow" panose="020B0604020202020204" pitchFamily="34" charset="0"/>
                <a:cs typeface="Arial Narrow" panose="020B0604020202020204" pitchFamily="34" charset="0"/>
              </a:rPr>
              <a:t>2018-06-02T12:00:00Z</a:t>
            </a:r>
            <a:r>
              <a:rPr kumimoji="0" lang="en-US" altLang="en-US" u="none" strike="noStrike" cap="none" normalizeH="0" baseline="0" dirty="0">
                <a:ln>
                  <a:noFill/>
                </a:ln>
                <a:solidFill>
                  <a:schemeClr val="tx1"/>
                </a:solidFill>
                <a:effectLst/>
                <a:latin typeface="Arial Narrow" panose="020B0604020202020204" pitchFamily="34" charset="0"/>
                <a:cs typeface="Arial Narrow" panose="020B0604020202020204" pitchFamily="34" charset="0"/>
              </a:rPr>
              <a:t>)] </a:t>
            </a:r>
            <a:r>
              <a:rPr lang="en-US" altLang="en-US" dirty="0">
                <a:latin typeface="Arial Narrow" panose="020B0604020202020204" pitchFamily="34" charset="0"/>
                <a:cs typeface="Arial Narrow" panose="020B0604020202020204" pitchFamily="34" charset="0"/>
                <a:sym typeface="Wingdings" pitchFamily="2" charset="2"/>
              </a:rPr>
              <a:t> 	</a:t>
            </a:r>
            <a:r>
              <a:rPr kumimoji="0" lang="en-US" altLang="en-US" u="none" strike="noStrike" cap="none" normalizeH="0" baseline="0" dirty="0">
                <a:ln>
                  <a:noFill/>
                </a:ln>
                <a:solidFill>
                  <a:schemeClr val="tx1"/>
                </a:solidFill>
                <a:effectLst/>
                <a:latin typeface="Arial Narrow" panose="020B0604020202020204" pitchFamily="34" charset="0"/>
                <a:cs typeface="Arial Narrow" panose="020B0604020202020204" pitchFamily="34" charset="0"/>
              </a:rPr>
              <a:t>Change to </a:t>
            </a:r>
            <a:r>
              <a:rPr lang="en-US" altLang="en-US" dirty="0">
                <a:latin typeface="Arial Narrow" panose="020B0604020202020204" pitchFamily="34" charset="0"/>
                <a:cs typeface="Arial Narrow" panose="020B0604020202020204" pitchFamily="34" charset="0"/>
              </a:rPr>
              <a:t>[(</a:t>
            </a:r>
            <a:r>
              <a:rPr lang="en-US" altLang="en-US" dirty="0">
                <a:solidFill>
                  <a:schemeClr val="accent2">
                    <a:lumMod val="50000"/>
                  </a:schemeClr>
                </a:solidFill>
                <a:latin typeface="Arial Narrow" panose="020B0604020202020204" pitchFamily="34" charset="0"/>
                <a:cs typeface="Arial Narrow" panose="020B0604020202020204" pitchFamily="34" charset="0"/>
              </a:rPr>
              <a:t>last</a:t>
            </a:r>
            <a:r>
              <a:rPr lang="en-US" altLang="en-US" dirty="0">
                <a:latin typeface="Arial Narrow" panose="020B0604020202020204" pitchFamily="34" charset="0"/>
                <a:cs typeface="Arial Narrow" panose="020B0604020202020204" pitchFamily="34" charset="0"/>
              </a:rPr>
              <a:t>)] to </a:t>
            </a:r>
            <a:r>
              <a:rPr kumimoji="0" lang="en-US" altLang="en-US" u="none" strike="noStrike" cap="none" normalizeH="0" baseline="0" dirty="0">
                <a:ln>
                  <a:noFill/>
                </a:ln>
                <a:solidFill>
                  <a:schemeClr val="tx1"/>
                </a:solidFill>
                <a:effectLst/>
                <a:latin typeface="Arial Narrow" panose="020B0604020202020204" pitchFamily="34" charset="0"/>
                <a:cs typeface="Arial Narrow" panose="020B0604020202020204" pitchFamily="34" charset="0"/>
              </a:rPr>
              <a:t>access the most recent data</a:t>
            </a:r>
          </a:p>
          <a:p>
            <a:pPr marL="285750" lvl="0" indent="-285750" eaLnBrk="0" fontAlgn="base" hangingPunct="0">
              <a:spcBef>
                <a:spcPts val="1200"/>
              </a:spcBef>
              <a:spcAft>
                <a:spcPct val="0"/>
              </a:spcAft>
              <a:buFont typeface="Arial" panose="020B0604020202020204" pitchFamily="34" charset="0"/>
              <a:buChar char="•"/>
            </a:pPr>
            <a:r>
              <a:rPr kumimoji="0" lang="en-US" altLang="en-US" u="none" strike="noStrike" cap="none" normalizeH="0" baseline="0" dirty="0">
                <a:ln>
                  <a:noFill/>
                </a:ln>
                <a:solidFill>
                  <a:schemeClr val="tx1"/>
                </a:solidFill>
                <a:effectLst/>
                <a:latin typeface="Arial Narrow" panose="020B0604020202020204" pitchFamily="34" charset="0"/>
                <a:cs typeface="Arial Narrow" panose="020B0604020202020204" pitchFamily="34" charset="0"/>
              </a:rPr>
              <a:t>Latitude range: [(</a:t>
            </a:r>
            <a:r>
              <a:rPr kumimoji="0" lang="en-US" altLang="en-US" u="none" strike="noStrike" cap="none" normalizeH="0" baseline="0" dirty="0">
                <a:ln>
                  <a:noFill/>
                </a:ln>
                <a:solidFill>
                  <a:schemeClr val="bg2">
                    <a:lumMod val="50000"/>
                  </a:schemeClr>
                </a:solidFill>
                <a:effectLst/>
                <a:latin typeface="Arial Narrow" panose="020B0604020202020204" pitchFamily="34" charset="0"/>
                <a:cs typeface="Arial Narrow" panose="020B0604020202020204" pitchFamily="34" charset="0"/>
              </a:rPr>
              <a:t>23):(18</a:t>
            </a:r>
            <a:r>
              <a:rPr kumimoji="0" lang="en-US" altLang="en-US" u="none" strike="noStrike" cap="none" normalizeH="0" baseline="0" dirty="0">
                <a:ln>
                  <a:noFill/>
                </a:ln>
                <a:solidFill>
                  <a:schemeClr val="tx1"/>
                </a:solidFill>
                <a:effectLst/>
                <a:latin typeface="Arial Narrow" panose="020B0604020202020204" pitchFamily="34" charset="0"/>
                <a:cs typeface="Arial Narrow" panose="020B0604020202020204" pitchFamily="34" charset="0"/>
              </a:rPr>
              <a:t>)] 	     </a:t>
            </a:r>
            <a:r>
              <a:rPr lang="en-US" altLang="en-US" dirty="0">
                <a:latin typeface="Arial Narrow" panose="020B0604020202020204" pitchFamily="34" charset="0"/>
                <a:cs typeface="Arial Narrow" panose="020B0604020202020204" pitchFamily="34" charset="0"/>
                <a:sym typeface="Wingdings" pitchFamily="2" charset="2"/>
              </a:rPr>
              <a:t> 	</a:t>
            </a:r>
            <a:r>
              <a:rPr lang="en-US" altLang="en-US" dirty="0">
                <a:latin typeface="Arial Narrow" panose="020B0604020202020204" pitchFamily="34" charset="0"/>
                <a:cs typeface="Arial Narrow" panose="020B0604020202020204" pitchFamily="34" charset="0"/>
              </a:rPr>
              <a:t>Specify the latitude bounds</a:t>
            </a:r>
            <a:endParaRPr kumimoji="0" lang="en-US" altLang="en-US" u="none" strike="noStrike" cap="none" normalizeH="0" baseline="0" dirty="0">
              <a:ln>
                <a:noFill/>
              </a:ln>
              <a:solidFill>
                <a:schemeClr val="tx1"/>
              </a:solidFill>
              <a:effectLst/>
              <a:latin typeface="Arial Narrow" panose="020B0604020202020204" pitchFamily="34" charset="0"/>
              <a:cs typeface="Arial Narrow" panose="020B0604020202020204" pitchFamily="34" charset="0"/>
            </a:endParaRPr>
          </a:p>
          <a:p>
            <a:pPr marL="285750" lvl="0" indent="-285750" eaLnBrk="0" fontAlgn="base" hangingPunct="0">
              <a:spcBef>
                <a:spcPts val="1200"/>
              </a:spcBef>
              <a:spcAft>
                <a:spcPct val="0"/>
              </a:spcAft>
              <a:buFont typeface="Arial" panose="020B0604020202020204" pitchFamily="34" charset="0"/>
              <a:buChar char="•"/>
            </a:pPr>
            <a:r>
              <a:rPr kumimoji="0" lang="en-US" altLang="en-US" u="none" strike="noStrike" cap="none" normalizeH="0" baseline="0" dirty="0">
                <a:ln>
                  <a:noFill/>
                </a:ln>
                <a:solidFill>
                  <a:schemeClr val="tx1"/>
                </a:solidFill>
                <a:effectLst/>
                <a:latin typeface="Arial Narrow" panose="020B0604020202020204" pitchFamily="34" charset="0"/>
                <a:cs typeface="Arial Narrow" panose="020B0604020202020204" pitchFamily="34" charset="0"/>
              </a:rPr>
              <a:t>Longitude range: [(</a:t>
            </a:r>
            <a:r>
              <a:rPr kumimoji="0" lang="en-US" altLang="en-US" u="none" strike="noStrike" cap="none" normalizeH="0" baseline="0" dirty="0">
                <a:ln>
                  <a:noFill/>
                </a:ln>
                <a:solidFill>
                  <a:schemeClr val="bg2">
                    <a:lumMod val="50000"/>
                  </a:schemeClr>
                </a:solidFill>
                <a:effectLst/>
                <a:latin typeface="Arial Narrow" panose="020B0604020202020204" pitchFamily="34" charset="0"/>
                <a:cs typeface="Arial Narrow" panose="020B0604020202020204" pitchFamily="34" charset="0"/>
              </a:rPr>
              <a:t>200):(208</a:t>
            </a:r>
            <a:r>
              <a:rPr kumimoji="0" lang="en-US" altLang="en-US" u="none" strike="noStrike" cap="none" normalizeH="0" baseline="0" dirty="0">
                <a:ln>
                  <a:noFill/>
                </a:ln>
                <a:solidFill>
                  <a:schemeClr val="tx1"/>
                </a:solidFill>
                <a:effectLst/>
                <a:latin typeface="Arial Narrow" panose="020B0604020202020204" pitchFamily="34" charset="0"/>
                <a:cs typeface="Arial Narrow" panose="020B0604020202020204" pitchFamily="34" charset="0"/>
              </a:rPr>
              <a:t>)]</a:t>
            </a:r>
            <a:r>
              <a:rPr lang="en-US" altLang="en-US" dirty="0">
                <a:latin typeface="Arial Narrow" panose="020B0604020202020204" pitchFamily="34" charset="0"/>
                <a:cs typeface="Arial Narrow" panose="020B0604020202020204" pitchFamily="34" charset="0"/>
                <a:sym typeface="Wingdings" pitchFamily="2" charset="2"/>
              </a:rPr>
              <a:t>      	</a:t>
            </a:r>
            <a:r>
              <a:rPr lang="en-US" altLang="en-US" dirty="0">
                <a:latin typeface="Arial Narrow" panose="020B0604020202020204" pitchFamily="34" charset="0"/>
                <a:cs typeface="Arial Narrow" panose="020B0604020202020204" pitchFamily="34" charset="0"/>
              </a:rPr>
              <a:t>Specify the longitude bounds</a:t>
            </a:r>
            <a:endParaRPr kumimoji="0" lang="en-US" altLang="en-US" u="none" strike="noStrike" cap="none" normalizeH="0" baseline="0" dirty="0">
              <a:ln>
                <a:noFill/>
              </a:ln>
              <a:solidFill>
                <a:schemeClr val="tx1"/>
              </a:solidFill>
              <a:effectLst/>
              <a:latin typeface="Arial Narrow" panose="020B0604020202020204" pitchFamily="34" charset="0"/>
              <a:cs typeface="Arial Narrow" panose="020B0604020202020204" pitchFamily="34" charset="0"/>
            </a:endParaRPr>
          </a:p>
        </p:txBody>
      </p:sp>
      <p:sp>
        <p:nvSpPr>
          <p:cNvPr id="8" name="Title 45">
            <a:extLst>
              <a:ext uri="{FF2B5EF4-FFF2-40B4-BE49-F238E27FC236}">
                <a16:creationId xmlns:a16="http://schemas.microsoft.com/office/drawing/2014/main" id="{F44B95F8-FE03-3441-AE55-364AF952B251}"/>
              </a:ext>
            </a:extLst>
          </p:cNvPr>
          <p:cNvSpPr txBox="1">
            <a:spLocks/>
          </p:cNvSpPr>
          <p:nvPr/>
        </p:nvSpPr>
        <p:spPr>
          <a:xfrm>
            <a:off x="528298" y="218291"/>
            <a:ext cx="10515600" cy="473472"/>
          </a:xfrm>
          <a:prstGeom prst="rect">
            <a:avLst/>
          </a:prstGeom>
        </p:spPr>
        <p:txBody>
          <a:bodyPr/>
          <a:lst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a:lstStyle>
          <a:p>
            <a:r>
              <a:rPr lang="en-US" dirty="0" err="1"/>
              <a:t>ERDDAP</a:t>
            </a:r>
            <a:r>
              <a:rPr lang="en-US" dirty="0"/>
              <a:t> data requests are defined within a URL</a:t>
            </a:r>
          </a:p>
        </p:txBody>
      </p:sp>
      <p:sp>
        <p:nvSpPr>
          <p:cNvPr id="4" name="Rectangle 3">
            <a:extLst>
              <a:ext uri="{FF2B5EF4-FFF2-40B4-BE49-F238E27FC236}">
                <a16:creationId xmlns:a16="http://schemas.microsoft.com/office/drawing/2014/main" id="{CD73183A-4F12-0946-8A46-B76C17230A3F}"/>
              </a:ext>
            </a:extLst>
          </p:cNvPr>
          <p:cNvSpPr/>
          <p:nvPr/>
        </p:nvSpPr>
        <p:spPr>
          <a:xfrm>
            <a:off x="1301364" y="1211023"/>
            <a:ext cx="10827026" cy="725520"/>
          </a:xfrm>
          <a:prstGeom prst="rect">
            <a:avLst/>
          </a:prstGeom>
        </p:spPr>
        <p:txBody>
          <a:bodyPr wrap="square">
            <a:spAutoFit/>
          </a:bodyPr>
          <a:lstStyle/>
          <a:p>
            <a:pPr marL="579438" lvl="0" indent="-579438" eaLnBrk="0" fontAlgn="base" hangingPunct="0">
              <a:lnSpc>
                <a:spcPct val="120000"/>
              </a:lnSpc>
              <a:spcBef>
                <a:spcPct val="0"/>
              </a:spcBef>
              <a:spcAft>
                <a:spcPct val="0"/>
              </a:spcAft>
            </a:pPr>
            <a:r>
              <a:rPr lang="en-US" altLang="en-US" dirty="0">
                <a:solidFill>
                  <a:schemeClr val="accent1">
                    <a:lumMod val="75000"/>
                  </a:schemeClr>
                </a:solidFill>
                <a:latin typeface="Arial Narrow" panose="020B0604020202020204" pitchFamily="34" charset="0"/>
                <a:cs typeface="Arial Narrow" panose="020B0604020202020204" pitchFamily="34" charset="0"/>
              </a:rPr>
              <a:t>https://</a:t>
            </a:r>
            <a:r>
              <a:rPr lang="en-US" altLang="en-US" dirty="0" err="1">
                <a:solidFill>
                  <a:schemeClr val="accent1">
                    <a:lumMod val="75000"/>
                  </a:schemeClr>
                </a:solidFill>
                <a:latin typeface="Arial Narrow" panose="020B0604020202020204" pitchFamily="34" charset="0"/>
                <a:cs typeface="Arial Narrow" panose="020B0604020202020204" pitchFamily="34" charset="0"/>
              </a:rPr>
              <a:t>oceanwatch.pifsc.noaa.gov</a:t>
            </a:r>
            <a:r>
              <a:rPr lang="en-US" altLang="en-US" dirty="0">
                <a:solidFill>
                  <a:schemeClr val="accent1">
                    <a:lumMod val="75000"/>
                  </a:schemeClr>
                </a:solidFill>
                <a:latin typeface="Arial Narrow" panose="020B0604020202020204" pitchFamily="34" charset="0"/>
                <a:cs typeface="Arial Narrow" panose="020B0604020202020204" pitchFamily="34" charset="0"/>
              </a:rPr>
              <a:t>/</a:t>
            </a:r>
            <a:r>
              <a:rPr lang="en-US" altLang="en-US" dirty="0" err="1">
                <a:solidFill>
                  <a:schemeClr val="accent1">
                    <a:lumMod val="75000"/>
                  </a:schemeClr>
                </a:solidFill>
                <a:latin typeface="Arial Narrow" panose="020B0604020202020204" pitchFamily="34" charset="0"/>
                <a:cs typeface="Arial Narrow" panose="020B0604020202020204" pitchFamily="34" charset="0"/>
              </a:rPr>
              <a:t>erddap</a:t>
            </a:r>
            <a:r>
              <a:rPr lang="en-US" altLang="en-US" dirty="0">
                <a:solidFill>
                  <a:schemeClr val="accent1">
                    <a:lumMod val="75000"/>
                  </a:schemeClr>
                </a:solidFill>
                <a:latin typeface="Arial Narrow" panose="020B0604020202020204" pitchFamily="34" charset="0"/>
                <a:cs typeface="Arial Narrow" panose="020B0604020202020204" pitchFamily="34" charset="0"/>
              </a:rPr>
              <a:t>/</a:t>
            </a:r>
            <a:r>
              <a:rPr lang="en-US" altLang="en-US" dirty="0" err="1">
                <a:solidFill>
                  <a:schemeClr val="accent1">
                    <a:lumMod val="75000"/>
                  </a:schemeClr>
                </a:solidFill>
                <a:latin typeface="Arial Narrow" panose="020B0604020202020204" pitchFamily="34" charset="0"/>
                <a:cs typeface="Arial Narrow" panose="020B0604020202020204" pitchFamily="34" charset="0"/>
              </a:rPr>
              <a:t>griddap</a:t>
            </a:r>
            <a:r>
              <a:rPr lang="en-US" altLang="en-US" dirty="0">
                <a:solidFill>
                  <a:schemeClr val="accent1">
                    <a:lumMod val="75000"/>
                  </a:schemeClr>
                </a:solidFill>
                <a:latin typeface="Arial Narrow" panose="020B0604020202020204" pitchFamily="34" charset="0"/>
                <a:cs typeface="Arial Narrow" panose="020B0604020202020204" pitchFamily="34" charset="0"/>
              </a:rPr>
              <a:t>/</a:t>
            </a:r>
            <a:r>
              <a:rPr lang="en-US" altLang="en-US" dirty="0" err="1">
                <a:solidFill>
                  <a:srgbClr val="7030A0"/>
                </a:solidFill>
                <a:latin typeface="Arial Narrow" panose="020B0604020202020204" pitchFamily="34" charset="0"/>
                <a:cs typeface="Arial Narrow" panose="020B0604020202020204" pitchFamily="34" charset="0"/>
              </a:rPr>
              <a:t>noaa_snpp_chla_monthly</a:t>
            </a:r>
            <a:r>
              <a:rPr lang="en-US" altLang="en-US" dirty="0" err="1">
                <a:solidFill>
                  <a:srgbClr val="FF0000"/>
                </a:solidFill>
                <a:latin typeface="Arial Narrow" panose="020B0604020202020204" pitchFamily="34" charset="0"/>
                <a:cs typeface="Arial Narrow" panose="020B0604020202020204" pitchFamily="34" charset="0"/>
              </a:rPr>
              <a:t>.png</a:t>
            </a:r>
            <a:r>
              <a:rPr lang="en-US" altLang="en-US" dirty="0">
                <a:latin typeface="Arial Narrow" panose="020B0604020202020204" pitchFamily="34" charset="0"/>
                <a:cs typeface="Arial Narrow" panose="020B0604020202020204" pitchFamily="34" charset="0"/>
              </a:rPr>
              <a:t>?</a:t>
            </a:r>
            <a:br>
              <a:rPr lang="en-US" altLang="en-US" dirty="0">
                <a:latin typeface="Arial Narrow" panose="020B0604020202020204" pitchFamily="34" charset="0"/>
                <a:cs typeface="Arial Narrow" panose="020B0604020202020204" pitchFamily="34" charset="0"/>
              </a:rPr>
            </a:br>
            <a:r>
              <a:rPr lang="en-US" altLang="en-US" dirty="0" err="1">
                <a:solidFill>
                  <a:srgbClr val="00B050"/>
                </a:solidFill>
                <a:latin typeface="Arial Narrow" panose="020B0604020202020204" pitchFamily="34" charset="0"/>
                <a:cs typeface="Arial Narrow" panose="020B0604020202020204" pitchFamily="34" charset="0"/>
              </a:rPr>
              <a:t>chlor_a</a:t>
            </a:r>
            <a:r>
              <a:rPr lang="en-US" altLang="en-US" dirty="0">
                <a:latin typeface="Arial Narrow" panose="020B0604020202020204" pitchFamily="34" charset="0"/>
                <a:cs typeface="Arial Narrow" panose="020B0604020202020204" pitchFamily="34" charset="0"/>
              </a:rPr>
              <a:t>[(</a:t>
            </a:r>
            <a:r>
              <a:rPr lang="en-US" altLang="en-US" dirty="0">
                <a:solidFill>
                  <a:schemeClr val="accent2">
                    <a:lumMod val="50000"/>
                  </a:schemeClr>
                </a:solidFill>
                <a:latin typeface="Arial Narrow" panose="020B0604020202020204" pitchFamily="34" charset="0"/>
                <a:cs typeface="Arial Narrow" panose="020B0604020202020204" pitchFamily="34" charset="0"/>
              </a:rPr>
              <a:t>2018-06-02T12:00:00Z</a:t>
            </a:r>
            <a:r>
              <a:rPr lang="en-US" altLang="en-US" dirty="0">
                <a:latin typeface="Arial Narrow" panose="020B0604020202020204" pitchFamily="34" charset="0"/>
                <a:cs typeface="Arial Narrow" panose="020B0604020202020204" pitchFamily="34" charset="0"/>
              </a:rPr>
              <a:t>)][</a:t>
            </a:r>
            <a:r>
              <a:rPr lang="en-US" altLang="en-US" dirty="0">
                <a:solidFill>
                  <a:srgbClr val="008080"/>
                </a:solidFill>
                <a:latin typeface="Arial Narrow" panose="020B0604020202020204" pitchFamily="34" charset="0"/>
                <a:cs typeface="Arial Narrow" panose="020B0604020202020204" pitchFamily="34" charset="0"/>
              </a:rPr>
              <a:t>(23):(18)</a:t>
            </a:r>
            <a:r>
              <a:rPr lang="en-US" altLang="en-US" dirty="0">
                <a:latin typeface="Arial Narrow" panose="020B0604020202020204" pitchFamily="34" charset="0"/>
                <a:cs typeface="Arial Narrow" panose="020B0604020202020204" pitchFamily="34" charset="0"/>
              </a:rPr>
              <a:t>][</a:t>
            </a:r>
            <a:r>
              <a:rPr lang="en-US" altLang="en-US" dirty="0">
                <a:solidFill>
                  <a:srgbClr val="008080"/>
                </a:solidFill>
                <a:latin typeface="Arial Narrow" panose="020B0604020202020204" pitchFamily="34" charset="0"/>
                <a:cs typeface="Arial Narrow" panose="020B0604020202020204" pitchFamily="34" charset="0"/>
              </a:rPr>
              <a:t>(200):(208)</a:t>
            </a:r>
            <a:r>
              <a:rPr lang="en-US" altLang="en-US" dirty="0">
                <a:latin typeface="Arial Narrow" panose="020B0604020202020204" pitchFamily="34" charset="0"/>
                <a:cs typeface="Arial Narrow" panose="020B0604020202020204" pitchFamily="34" charset="0"/>
              </a:rPr>
              <a:t>]</a:t>
            </a:r>
          </a:p>
        </p:txBody>
      </p:sp>
      <p:pic>
        <p:nvPicPr>
          <p:cNvPr id="3" name="Audio 2">
            <a:hlinkClick r:id="" action="ppaction://media"/>
            <a:extLst>
              <a:ext uri="{FF2B5EF4-FFF2-40B4-BE49-F238E27FC236}">
                <a16:creationId xmlns:a16="http://schemas.microsoft.com/office/drawing/2014/main" id="{F510DA04-ECB0-BA4E-A45D-4C936EADEE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
        <p:nvSpPr>
          <p:cNvPr id="5" name="Slide Number Placeholder 4"/>
          <p:cNvSpPr>
            <a:spLocks noGrp="1"/>
          </p:cNvSpPr>
          <p:nvPr>
            <p:ph type="sldNum" sz="quarter" idx="12"/>
          </p:nvPr>
        </p:nvSpPr>
        <p:spPr/>
        <p:txBody>
          <a:bodyPr/>
          <a:lstStyle/>
          <a:p>
            <a:fld id="{4F6F23CF-7BCB-1C46-9584-7002207BC3BE}" type="slidenum">
              <a:rPr lang="en-US" smtClean="0"/>
              <a:pPr/>
              <a:t>4</a:t>
            </a:fld>
            <a:endParaRPr lang="en-US"/>
          </a:p>
        </p:txBody>
      </p:sp>
      <p:sp>
        <p:nvSpPr>
          <p:cNvPr id="6" name="Footer Placeholder 5"/>
          <p:cNvSpPr>
            <a:spLocks noGrp="1"/>
          </p:cNvSpPr>
          <p:nvPr>
            <p:ph type="ftr" sz="quarter" idx="3"/>
          </p:nvPr>
        </p:nvSpPr>
        <p:spPr/>
        <p:txBody>
          <a:bodyPr/>
          <a:lstStyle/>
          <a:p>
            <a:r>
              <a:rPr lang="en-US" smtClean="0"/>
              <a:t>NOAA CoastWatch Satellite Course                                      http://coastwatch.noaa.gov</a:t>
            </a:r>
            <a:endParaRPr lang="en-US"/>
          </a:p>
        </p:txBody>
      </p:sp>
    </p:spTree>
    <p:extLst>
      <p:ext uri="{BB962C8B-B14F-4D97-AF65-F5344CB8AC3E}">
        <p14:creationId xmlns:p14="http://schemas.microsoft.com/office/powerpoint/2010/main" val="3196109987"/>
      </p:ext>
    </p:extLst>
  </p:cSld>
  <p:clrMapOvr>
    <a:masterClrMapping/>
  </p:clrMapOvr>
  <mc:AlternateContent xmlns:mc="http://schemas.openxmlformats.org/markup-compatibility/2006" xmlns:p14="http://schemas.microsoft.com/office/powerpoint/2010/main">
    <mc:Choice Requires="p14">
      <p:transition spd="slow" p14:dur="2000" advTm="86084"/>
    </mc:Choice>
    <mc:Fallback xmlns="">
      <p:transition spd="slow" advTm="86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7" name="Rectangle 3"/>
          <p:cNvSpPr>
            <a:spLocks noChangeArrowheads="1"/>
          </p:cNvSpPr>
          <p:nvPr/>
        </p:nvSpPr>
        <p:spPr bwMode="auto">
          <a:xfrm>
            <a:off x="4572000" y="152400"/>
            <a:ext cx="4876800" cy="1295400"/>
          </a:xfrm>
          <a:prstGeom prst="rect">
            <a:avLst/>
          </a:prstGeom>
          <a:noFill/>
          <a:ln>
            <a:noFill/>
          </a:ln>
          <a:effectLst>
            <a:outerShdw blurRad="63500" dist="29783" dir="3885598"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defRPr/>
            </a:pPr>
            <a:endParaRPr lang="x-none" altLang="x-none" sz="2800"/>
          </a:p>
        </p:txBody>
      </p:sp>
      <p:sp>
        <p:nvSpPr>
          <p:cNvPr id="65541" name="Rectangle 12"/>
          <p:cNvSpPr>
            <a:spLocks noChangeArrowheads="1"/>
          </p:cNvSpPr>
          <p:nvPr/>
        </p:nvSpPr>
        <p:spPr bwMode="auto">
          <a:xfrm>
            <a:off x="3276600" y="1219200"/>
            <a:ext cx="8382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x-none" altLang="x-none" sz="2400">
              <a:latin typeface="Times" charset="0"/>
            </a:endParaRPr>
          </a:p>
        </p:txBody>
      </p:sp>
      <p:sp>
        <p:nvSpPr>
          <p:cNvPr id="8" name="Title 45">
            <a:extLst>
              <a:ext uri="{FF2B5EF4-FFF2-40B4-BE49-F238E27FC236}">
                <a16:creationId xmlns:a16="http://schemas.microsoft.com/office/drawing/2014/main" id="{C0B135F2-8907-B047-8ECA-0999198E0BE5}"/>
              </a:ext>
            </a:extLst>
          </p:cNvPr>
          <p:cNvSpPr txBox="1">
            <a:spLocks/>
          </p:cNvSpPr>
          <p:nvPr/>
        </p:nvSpPr>
        <p:spPr>
          <a:xfrm>
            <a:off x="528298" y="218291"/>
            <a:ext cx="10515600" cy="473472"/>
          </a:xfrm>
          <a:prstGeom prst="rect">
            <a:avLst/>
          </a:prstGeom>
        </p:spPr>
        <p:txBody>
          <a:bodyPr/>
          <a:lst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a:lstStyle>
          <a:p>
            <a:r>
              <a:rPr lang="en-US" dirty="0"/>
              <a:t>Image produced by the URL </a:t>
            </a:r>
          </a:p>
          <a:p>
            <a:endParaRPr lang="en-US" dirty="0"/>
          </a:p>
        </p:txBody>
      </p:sp>
      <p:pic>
        <p:nvPicPr>
          <p:cNvPr id="10" name="Picture 9">
            <a:extLst>
              <a:ext uri="{FF2B5EF4-FFF2-40B4-BE49-F238E27FC236}">
                <a16:creationId xmlns:a16="http://schemas.microsoft.com/office/drawing/2014/main" id="{BC6C9DD4-AD2A-DC48-A15E-F654C9C10C66}"/>
              </a:ext>
            </a:extLst>
          </p:cNvPr>
          <p:cNvPicPr>
            <a:picLocks noChangeAspect="1"/>
          </p:cNvPicPr>
          <p:nvPr/>
        </p:nvPicPr>
        <p:blipFill rotWithShape="1">
          <a:blip r:embed="rId5">
            <a:extLst>
              <a:ext uri="{28A0092B-C50C-407E-A947-70E740481C1C}">
                <a14:useLocalDpi xmlns:a14="http://schemas.microsoft.com/office/drawing/2010/main" val="0"/>
              </a:ext>
            </a:extLst>
          </a:blip>
          <a:srcRect t="1814" b="26713"/>
          <a:stretch/>
        </p:blipFill>
        <p:spPr>
          <a:xfrm>
            <a:off x="2559325" y="757654"/>
            <a:ext cx="7008744" cy="5565913"/>
          </a:xfrm>
          <a:prstGeom prst="rect">
            <a:avLst/>
          </a:prstGeom>
        </p:spPr>
      </p:pic>
      <p:pic>
        <p:nvPicPr>
          <p:cNvPr id="11" name="Audio 10">
            <a:hlinkClick r:id="" action="ppaction://media"/>
            <a:extLst>
              <a:ext uri="{FF2B5EF4-FFF2-40B4-BE49-F238E27FC236}">
                <a16:creationId xmlns:a16="http://schemas.microsoft.com/office/drawing/2014/main" id="{D6350C8F-667C-824A-A8F9-62936DED81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
        <p:nvSpPr>
          <p:cNvPr id="2" name="Slide Number Placeholder 1"/>
          <p:cNvSpPr>
            <a:spLocks noGrp="1"/>
          </p:cNvSpPr>
          <p:nvPr>
            <p:ph type="sldNum" sz="quarter" idx="12"/>
          </p:nvPr>
        </p:nvSpPr>
        <p:spPr/>
        <p:txBody>
          <a:bodyPr/>
          <a:lstStyle/>
          <a:p>
            <a:fld id="{4F6F23CF-7BCB-1C46-9584-7002207BC3BE}" type="slidenum">
              <a:rPr lang="en-US" smtClean="0"/>
              <a:pPr/>
              <a:t>5</a:t>
            </a:fld>
            <a:endParaRPr lang="en-US"/>
          </a:p>
        </p:txBody>
      </p:sp>
      <p:sp>
        <p:nvSpPr>
          <p:cNvPr id="3" name="Footer Placeholder 2"/>
          <p:cNvSpPr>
            <a:spLocks noGrp="1"/>
          </p:cNvSpPr>
          <p:nvPr>
            <p:ph type="ftr" sz="quarter" idx="3"/>
          </p:nvPr>
        </p:nvSpPr>
        <p:spPr/>
        <p:txBody>
          <a:bodyPr/>
          <a:lstStyle/>
          <a:p>
            <a:r>
              <a:rPr lang="en-US" smtClean="0"/>
              <a:t>NOAA CoastWatch Satellite Course                                      http://coastwatch.noaa.gov</a:t>
            </a:r>
            <a:endParaRPr lang="en-US"/>
          </a:p>
        </p:txBody>
      </p:sp>
    </p:spTree>
    <p:extLst>
      <p:ext uri="{BB962C8B-B14F-4D97-AF65-F5344CB8AC3E}">
        <p14:creationId xmlns:p14="http://schemas.microsoft.com/office/powerpoint/2010/main" val="1746398042"/>
      </p:ext>
    </p:extLst>
  </p:cSld>
  <p:clrMapOvr>
    <a:masterClrMapping/>
  </p:clrMapOvr>
  <mc:AlternateContent xmlns:mc="http://schemas.openxmlformats.org/markup-compatibility/2006" xmlns:p14="http://schemas.microsoft.com/office/powerpoint/2010/main">
    <mc:Choice Requires="p14">
      <p:transition spd="slow" p14:dur="2000" advTm="18405"/>
    </mc:Choice>
    <mc:Fallback xmlns="">
      <p:transition spd="slow" advTm="18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7" name="Rectangle 3"/>
          <p:cNvSpPr>
            <a:spLocks noChangeArrowheads="1"/>
          </p:cNvSpPr>
          <p:nvPr/>
        </p:nvSpPr>
        <p:spPr bwMode="auto">
          <a:xfrm>
            <a:off x="4572000" y="152400"/>
            <a:ext cx="4876800" cy="1295400"/>
          </a:xfrm>
          <a:prstGeom prst="rect">
            <a:avLst/>
          </a:prstGeom>
          <a:noFill/>
          <a:ln>
            <a:noFill/>
          </a:ln>
          <a:effectLst>
            <a:outerShdw blurRad="63500" dist="29783" dir="3885598"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defRPr/>
            </a:pPr>
            <a:endParaRPr lang="x-none" altLang="x-none" sz="2800"/>
          </a:p>
        </p:txBody>
      </p:sp>
      <p:sp>
        <p:nvSpPr>
          <p:cNvPr id="65541" name="Rectangle 12"/>
          <p:cNvSpPr>
            <a:spLocks noChangeArrowheads="1"/>
          </p:cNvSpPr>
          <p:nvPr/>
        </p:nvSpPr>
        <p:spPr bwMode="auto">
          <a:xfrm>
            <a:off x="3276600" y="1219200"/>
            <a:ext cx="8382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x-none" altLang="x-none" sz="2400">
              <a:latin typeface="Times" charset="0"/>
            </a:endParaRPr>
          </a:p>
        </p:txBody>
      </p:sp>
      <p:pic>
        <p:nvPicPr>
          <p:cNvPr id="1026" name="Picture 2" descr="https://gblobscdn.gitbook.com/assets%2F-LylLNCSXaUER_FiqDSx%2F-LypKKZlgVvX6dTnmG5g%2F-LypMoAWkJmGLVX-cE_J%2Fimage.png?alt=media&amp;token=4ecd8dc5-d155-4008-be48-974d2f5045c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8539"/>
          <a:stretch/>
        </p:blipFill>
        <p:spPr bwMode="auto">
          <a:xfrm>
            <a:off x="925327" y="2055687"/>
            <a:ext cx="3482580" cy="2140417"/>
          </a:xfrm>
          <a:prstGeom prst="rect">
            <a:avLst/>
          </a:prstGeom>
          <a:noFill/>
          <a:extLst>
            <a:ext uri="{909E8E84-426E-40DD-AFC4-6F175D3DCCD1}">
              <a14:hiddenFill xmlns:a14="http://schemas.microsoft.com/office/drawing/2010/main">
                <a:solidFill>
                  <a:srgbClr val="FFFFFF"/>
                </a:solidFill>
              </a14:hiddenFill>
            </a:ext>
          </a:extLst>
        </p:spPr>
      </p:pic>
      <p:sp>
        <p:nvSpPr>
          <p:cNvPr id="8" name="Title 45">
            <a:extLst>
              <a:ext uri="{FF2B5EF4-FFF2-40B4-BE49-F238E27FC236}">
                <a16:creationId xmlns:a16="http://schemas.microsoft.com/office/drawing/2014/main" id="{C0B135F2-8907-B047-8ECA-0999198E0BE5}"/>
              </a:ext>
            </a:extLst>
          </p:cNvPr>
          <p:cNvSpPr txBox="1">
            <a:spLocks/>
          </p:cNvSpPr>
          <p:nvPr/>
        </p:nvSpPr>
        <p:spPr>
          <a:xfrm>
            <a:off x="528298" y="218291"/>
            <a:ext cx="10515600" cy="473472"/>
          </a:xfrm>
          <a:prstGeom prst="rect">
            <a:avLst/>
          </a:prstGeom>
        </p:spPr>
        <p:txBody>
          <a:bodyPr/>
          <a:lst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a:lstStyle>
          <a:p>
            <a:r>
              <a:rPr lang="en-US" dirty="0"/>
              <a:t>Visualization examples using </a:t>
            </a:r>
            <a:r>
              <a:rPr lang="en-US" dirty="0" err="1"/>
              <a:t>ERDDAP</a:t>
            </a:r>
            <a:endParaRPr lang="en-US" dirty="0"/>
          </a:p>
          <a:p>
            <a:endParaRPr lang="en-US" dirty="0"/>
          </a:p>
        </p:txBody>
      </p:sp>
      <p:sp>
        <p:nvSpPr>
          <p:cNvPr id="3" name="Rectangle 2">
            <a:extLst>
              <a:ext uri="{FF2B5EF4-FFF2-40B4-BE49-F238E27FC236}">
                <a16:creationId xmlns:a16="http://schemas.microsoft.com/office/drawing/2014/main" id="{A6D1A5DF-6BFC-4F46-A9B4-B6BC78FAED56}"/>
              </a:ext>
            </a:extLst>
          </p:cNvPr>
          <p:cNvSpPr/>
          <p:nvPr/>
        </p:nvSpPr>
        <p:spPr>
          <a:xfrm>
            <a:off x="925327" y="1672705"/>
            <a:ext cx="2071914" cy="369332"/>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Kilauea algae bloom</a:t>
            </a:r>
          </a:p>
        </p:txBody>
      </p:sp>
      <p:pic>
        <p:nvPicPr>
          <p:cNvPr id="4" name="Picture 3">
            <a:extLst>
              <a:ext uri="{FF2B5EF4-FFF2-40B4-BE49-F238E27FC236}">
                <a16:creationId xmlns:a16="http://schemas.microsoft.com/office/drawing/2014/main" id="{90581F67-4A6C-764C-98CB-E3F0492140A6}"/>
              </a:ext>
            </a:extLst>
          </p:cNvPr>
          <p:cNvPicPr>
            <a:picLocks noChangeAspect="1"/>
          </p:cNvPicPr>
          <p:nvPr/>
        </p:nvPicPr>
        <p:blipFill>
          <a:blip r:embed="rId6"/>
          <a:stretch>
            <a:fillRect/>
          </a:stretch>
        </p:blipFill>
        <p:spPr>
          <a:xfrm>
            <a:off x="4737140" y="2055687"/>
            <a:ext cx="3432008" cy="2136425"/>
          </a:xfrm>
          <a:prstGeom prst="rect">
            <a:avLst/>
          </a:prstGeom>
        </p:spPr>
      </p:pic>
      <p:pic>
        <p:nvPicPr>
          <p:cNvPr id="6" name="Picture 5">
            <a:extLst>
              <a:ext uri="{FF2B5EF4-FFF2-40B4-BE49-F238E27FC236}">
                <a16:creationId xmlns:a16="http://schemas.microsoft.com/office/drawing/2014/main" id="{8596A367-0161-3249-999E-86B5F862309C}"/>
              </a:ext>
            </a:extLst>
          </p:cNvPr>
          <p:cNvPicPr>
            <a:picLocks noChangeAspect="1"/>
          </p:cNvPicPr>
          <p:nvPr/>
        </p:nvPicPr>
        <p:blipFill>
          <a:blip r:embed="rId7"/>
          <a:stretch>
            <a:fillRect/>
          </a:stretch>
        </p:blipFill>
        <p:spPr>
          <a:xfrm>
            <a:off x="8387063" y="2055687"/>
            <a:ext cx="3424678" cy="2265556"/>
          </a:xfrm>
          <a:prstGeom prst="rect">
            <a:avLst/>
          </a:prstGeom>
        </p:spPr>
      </p:pic>
      <p:sp>
        <p:nvSpPr>
          <p:cNvPr id="13" name="Rectangle 12">
            <a:extLst>
              <a:ext uri="{FF2B5EF4-FFF2-40B4-BE49-F238E27FC236}">
                <a16:creationId xmlns:a16="http://schemas.microsoft.com/office/drawing/2014/main" id="{F53AE201-747A-5043-A7D0-7D662B1984DD}"/>
              </a:ext>
            </a:extLst>
          </p:cNvPr>
          <p:cNvSpPr/>
          <p:nvPr/>
        </p:nvSpPr>
        <p:spPr>
          <a:xfrm>
            <a:off x="4737140" y="1672705"/>
            <a:ext cx="1774845" cy="369332"/>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Hurricane Katrina</a:t>
            </a:r>
          </a:p>
        </p:txBody>
      </p:sp>
      <p:sp>
        <p:nvSpPr>
          <p:cNvPr id="14" name="Rectangle 13">
            <a:extLst>
              <a:ext uri="{FF2B5EF4-FFF2-40B4-BE49-F238E27FC236}">
                <a16:creationId xmlns:a16="http://schemas.microsoft.com/office/drawing/2014/main" id="{A22A04E5-5099-0446-A56C-083B9E6B1713}"/>
              </a:ext>
            </a:extLst>
          </p:cNvPr>
          <p:cNvSpPr/>
          <p:nvPr/>
        </p:nvSpPr>
        <p:spPr>
          <a:xfrm>
            <a:off x="8675236" y="1672705"/>
            <a:ext cx="1313180" cy="369332"/>
          </a:xfrm>
          <a:prstGeom prst="rect">
            <a:avLst/>
          </a:prstGeom>
        </p:spPr>
        <p:txBody>
          <a:bodyPr wrap="none">
            <a:spAutoFit/>
          </a:bodyPr>
          <a:lstStyle/>
          <a:p>
            <a:r>
              <a:rPr lang="en-US" b="1" dirty="0">
                <a:latin typeface="Arial Narrow" panose="020B0604020202020204" pitchFamily="34" charset="0"/>
                <a:cs typeface="Arial Narrow" panose="020B0604020202020204" pitchFamily="34" charset="0"/>
              </a:rPr>
              <a:t>1998 El Niño</a:t>
            </a:r>
          </a:p>
        </p:txBody>
      </p:sp>
      <p:pic>
        <p:nvPicPr>
          <p:cNvPr id="2" name="Audio 1">
            <a:hlinkClick r:id="" action="ppaction://media"/>
            <a:extLst>
              <a:ext uri="{FF2B5EF4-FFF2-40B4-BE49-F238E27FC236}">
                <a16:creationId xmlns:a16="http://schemas.microsoft.com/office/drawing/2014/main" id="{AAF84A21-F6BB-D84E-BC72-5B875EB8F0C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
        <p:nvSpPr>
          <p:cNvPr id="5" name="Slide Number Placeholder 4"/>
          <p:cNvSpPr>
            <a:spLocks noGrp="1"/>
          </p:cNvSpPr>
          <p:nvPr>
            <p:ph type="sldNum" sz="quarter" idx="12"/>
          </p:nvPr>
        </p:nvSpPr>
        <p:spPr/>
        <p:txBody>
          <a:bodyPr/>
          <a:lstStyle/>
          <a:p>
            <a:fld id="{4F6F23CF-7BCB-1C46-9584-7002207BC3BE}" type="slidenum">
              <a:rPr lang="en-US" smtClean="0"/>
              <a:pPr/>
              <a:t>6</a:t>
            </a:fld>
            <a:endParaRPr lang="en-US"/>
          </a:p>
        </p:txBody>
      </p:sp>
      <p:sp>
        <p:nvSpPr>
          <p:cNvPr id="7" name="Footer Placeholder 6"/>
          <p:cNvSpPr>
            <a:spLocks noGrp="1"/>
          </p:cNvSpPr>
          <p:nvPr>
            <p:ph type="ftr" sz="quarter" idx="3"/>
          </p:nvPr>
        </p:nvSpPr>
        <p:spPr/>
        <p:txBody>
          <a:bodyPr/>
          <a:lstStyle/>
          <a:p>
            <a:r>
              <a:rPr lang="en-US" smtClean="0"/>
              <a:t>NOAA CoastWatch Satellite Course                                      http://coastwatch.noaa.gov</a:t>
            </a:r>
            <a:endParaRPr lang="en-US"/>
          </a:p>
        </p:txBody>
      </p:sp>
    </p:spTree>
    <p:extLst>
      <p:ext uri="{BB962C8B-B14F-4D97-AF65-F5344CB8AC3E}">
        <p14:creationId xmlns:p14="http://schemas.microsoft.com/office/powerpoint/2010/main" val="4042283557"/>
      </p:ext>
    </p:extLst>
  </p:cSld>
  <p:clrMapOvr>
    <a:masterClrMapping/>
  </p:clrMapOvr>
  <mc:AlternateContent xmlns:mc="http://schemas.openxmlformats.org/markup-compatibility/2006" xmlns:p14="http://schemas.microsoft.com/office/powerpoint/2010/main">
    <mc:Choice Requires="p14">
      <p:transition spd="slow" p14:dur="2000" advTm="19946"/>
    </mc:Choice>
    <mc:Fallback xmlns="">
      <p:transition spd="slow" advTm="19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63804" y="5410983"/>
            <a:ext cx="9602979" cy="1057918"/>
          </a:xfrm>
          <a:prstGeom prst="rect">
            <a:avLst/>
          </a:prstGeom>
          <a:noFill/>
        </p:spPr>
        <p:txBody>
          <a:bodyPr wrap="square" rtlCol="0">
            <a:spAutoFit/>
          </a:bodyPr>
          <a:lstStyle/>
          <a:p>
            <a:pPr>
              <a:lnSpc>
                <a:spcPct val="120000"/>
              </a:lnSpc>
            </a:pPr>
            <a:r>
              <a:rPr lang="en-US" dirty="0">
                <a:latin typeface="Arial Narrow" panose="020B0604020202020204" pitchFamily="34" charset="0"/>
                <a:cs typeface="Arial Narrow" panose="020B0604020202020204" pitchFamily="34" charset="0"/>
                <a:hlinkClick r:id="rId5"/>
              </a:rPr>
              <a:t>https://oceanwatch.pifsc.noaa.gov/erddap/griddap/noaa_snpp_chla_monthly.graph?chlor_a[(2018-06-01T12:00:00Z)][(23.00625):(18.01875)][(200.0063):(207.9938)]&amp;.draw=surface&amp;.vars=longitude%7Clatitude%7Cchlor_a&amp;.colorBar=%7C%7CLinear%7C0%7C.15%7C&amp;.</a:t>
            </a:r>
            <a:r>
              <a:rPr lang="en-US" dirty="0" smtClean="0">
                <a:latin typeface="Arial Narrow" panose="020B0604020202020204" pitchFamily="34" charset="0"/>
                <a:cs typeface="Arial Narrow" panose="020B0604020202020204" pitchFamily="34" charset="0"/>
                <a:hlinkClick r:id="rId5"/>
              </a:rPr>
              <a:t>bgColor=0xffffffff</a:t>
            </a:r>
            <a:endParaRPr lang="en-US" dirty="0" smtClean="0">
              <a:latin typeface="Arial Narrow" panose="020B0604020202020204" pitchFamily="34" charset="0"/>
              <a:cs typeface="Arial Narrow" panose="020B0604020202020204" pitchFamily="34" charset="0"/>
            </a:endParaRPr>
          </a:p>
        </p:txBody>
      </p:sp>
      <p:sp>
        <p:nvSpPr>
          <p:cNvPr id="6" name="Title 45">
            <a:extLst>
              <a:ext uri="{FF2B5EF4-FFF2-40B4-BE49-F238E27FC236}">
                <a16:creationId xmlns:a16="http://schemas.microsoft.com/office/drawing/2014/main" id="{5E737C92-7BE9-5A4A-BDB1-77C34813E050}"/>
              </a:ext>
            </a:extLst>
          </p:cNvPr>
          <p:cNvSpPr txBox="1">
            <a:spLocks/>
          </p:cNvSpPr>
          <p:nvPr/>
        </p:nvSpPr>
        <p:spPr>
          <a:xfrm>
            <a:off x="528298" y="218291"/>
            <a:ext cx="10515600" cy="473472"/>
          </a:xfrm>
          <a:prstGeom prst="rect">
            <a:avLst/>
          </a:prstGeom>
        </p:spPr>
        <p:txBody>
          <a:bodyPr/>
          <a:lst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a:lstStyle>
          <a:p>
            <a:r>
              <a:rPr lang="en-US" dirty="0"/>
              <a:t>Example #1 - Visualize the Kilauea algae bloom</a:t>
            </a:r>
          </a:p>
        </p:txBody>
      </p:sp>
      <p:grpSp>
        <p:nvGrpSpPr>
          <p:cNvPr id="3" name="Group 2"/>
          <p:cNvGrpSpPr/>
          <p:nvPr/>
        </p:nvGrpSpPr>
        <p:grpSpPr>
          <a:xfrm>
            <a:off x="1711954" y="756216"/>
            <a:ext cx="6666733" cy="4646321"/>
            <a:chOff x="1711954" y="756216"/>
            <a:chExt cx="6917379" cy="4821007"/>
          </a:xfrm>
        </p:grpSpPr>
        <p:pic>
          <p:nvPicPr>
            <p:cNvPr id="8" name="Picture 7">
              <a:extLst>
                <a:ext uri="{FF2B5EF4-FFF2-40B4-BE49-F238E27FC236}">
                  <a16:creationId xmlns:a16="http://schemas.microsoft.com/office/drawing/2014/main" id="{BEAE8732-0A02-3440-80AA-A7F300DE6D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4918" y="756216"/>
              <a:ext cx="6494415" cy="4821007"/>
            </a:xfrm>
            <a:prstGeom prst="rect">
              <a:avLst/>
            </a:prstGeom>
          </p:spPr>
        </p:pic>
        <p:sp>
          <p:nvSpPr>
            <p:cNvPr id="4" name="Oval 3"/>
            <p:cNvSpPr/>
            <p:nvPr/>
          </p:nvSpPr>
          <p:spPr>
            <a:xfrm>
              <a:off x="7388046" y="3344366"/>
              <a:ext cx="812800" cy="63730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A6EAC9C-972F-DA4E-9106-C6C34BA882C3}"/>
                </a:ext>
              </a:extLst>
            </p:cNvPr>
            <p:cNvSpPr/>
            <p:nvPr/>
          </p:nvSpPr>
          <p:spPr>
            <a:xfrm>
              <a:off x="1711954" y="3663318"/>
              <a:ext cx="4353339" cy="12324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Audio 9">
            <a:hlinkClick r:id="" action="ppaction://media"/>
            <a:extLst>
              <a:ext uri="{FF2B5EF4-FFF2-40B4-BE49-F238E27FC236}">
                <a16:creationId xmlns:a16="http://schemas.microsoft.com/office/drawing/2014/main" id="{ECA44B77-37A4-1542-8CEA-22822D3E59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
        <p:nvSpPr>
          <p:cNvPr id="7" name="Slide Number Placeholder 6"/>
          <p:cNvSpPr>
            <a:spLocks noGrp="1"/>
          </p:cNvSpPr>
          <p:nvPr>
            <p:ph type="sldNum" sz="quarter" idx="12"/>
          </p:nvPr>
        </p:nvSpPr>
        <p:spPr/>
        <p:txBody>
          <a:bodyPr/>
          <a:lstStyle/>
          <a:p>
            <a:fld id="{4F6F23CF-7BCB-1C46-9584-7002207BC3BE}" type="slidenum">
              <a:rPr lang="en-US" smtClean="0"/>
              <a:pPr/>
              <a:t>7</a:t>
            </a:fld>
            <a:endParaRPr lang="en-US"/>
          </a:p>
        </p:txBody>
      </p:sp>
      <p:sp>
        <p:nvSpPr>
          <p:cNvPr id="11" name="Footer Placeholder 10"/>
          <p:cNvSpPr>
            <a:spLocks noGrp="1"/>
          </p:cNvSpPr>
          <p:nvPr>
            <p:ph type="ftr" sz="quarter" idx="3"/>
          </p:nvPr>
        </p:nvSpPr>
        <p:spPr/>
        <p:txBody>
          <a:bodyPr/>
          <a:lstStyle/>
          <a:p>
            <a:r>
              <a:rPr lang="en-US" smtClean="0"/>
              <a:t>NOAA CoastWatch Satellite Course                                      http://coastwatch.noaa.gov</a:t>
            </a:r>
            <a:endParaRPr lang="en-US"/>
          </a:p>
        </p:txBody>
      </p:sp>
    </p:spTree>
    <p:extLst>
      <p:ext uri="{BB962C8B-B14F-4D97-AF65-F5344CB8AC3E}">
        <p14:creationId xmlns:p14="http://schemas.microsoft.com/office/powerpoint/2010/main" val="1850816000"/>
      </p:ext>
    </p:extLst>
  </p:cSld>
  <p:clrMapOvr>
    <a:masterClrMapping/>
  </p:clrMapOvr>
  <mc:AlternateContent xmlns:mc="http://schemas.openxmlformats.org/markup-compatibility/2006" xmlns:p14="http://schemas.microsoft.com/office/powerpoint/2010/main">
    <mc:Choice Requires="p14">
      <p:transition spd="slow" p14:dur="2000" advTm="36040"/>
    </mc:Choice>
    <mc:Fallback xmlns="">
      <p:transition spd="slow" advTm="36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gblobscdn.gitbook.com/assets%2F-LylLNCSXaUER_FiqDSx%2F-LypWsaUdSpFibhniILg%2F-LypfdFgUMotr99jKULe%2Fimage.png?alt=media&amp;token=bb57d530-84dc-4ac1-9111-ff0a116f2a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1400" y="1259129"/>
            <a:ext cx="4943475" cy="471487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45">
            <a:extLst>
              <a:ext uri="{FF2B5EF4-FFF2-40B4-BE49-F238E27FC236}">
                <a16:creationId xmlns:a16="http://schemas.microsoft.com/office/drawing/2014/main" id="{283FFB25-8E3D-F04B-9A70-550F1D1358CA}"/>
              </a:ext>
            </a:extLst>
          </p:cNvPr>
          <p:cNvSpPr txBox="1">
            <a:spLocks/>
          </p:cNvSpPr>
          <p:nvPr/>
        </p:nvSpPr>
        <p:spPr>
          <a:xfrm>
            <a:off x="528298" y="218291"/>
            <a:ext cx="10515600" cy="473472"/>
          </a:xfrm>
          <a:prstGeom prst="rect">
            <a:avLst/>
          </a:prstGeom>
        </p:spPr>
        <p:txBody>
          <a:bodyPr/>
          <a:lst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a:lstStyle>
          <a:p>
            <a:r>
              <a:rPr lang="en-US" dirty="0"/>
              <a:t>Example #2 - Visualize wind speeds produced by Hurricane Katrina </a:t>
            </a:r>
          </a:p>
        </p:txBody>
      </p:sp>
      <p:sp>
        <p:nvSpPr>
          <p:cNvPr id="3" name="Rectangle 2"/>
          <p:cNvSpPr/>
          <p:nvPr/>
        </p:nvSpPr>
        <p:spPr>
          <a:xfrm>
            <a:off x="6921790" y="1618648"/>
            <a:ext cx="4496283" cy="1390317"/>
          </a:xfrm>
          <a:prstGeom prst="rect">
            <a:avLst/>
          </a:prstGeom>
        </p:spPr>
        <p:txBody>
          <a:bodyPr wrap="square">
            <a:spAutoFit/>
          </a:bodyPr>
          <a:lstStyle/>
          <a:p>
            <a:pPr>
              <a:lnSpc>
                <a:spcPct val="120000"/>
              </a:lnSpc>
            </a:pPr>
            <a:r>
              <a:rPr lang="en-US" dirty="0">
                <a:latin typeface="Arial Narrow" panose="020B0604020202020204" pitchFamily="34" charset="0"/>
                <a:cs typeface="Arial Narrow" panose="020B0604020202020204" pitchFamily="34" charset="0"/>
                <a:hlinkClick r:id="rId6"/>
              </a:rPr>
              <a:t>https://oceanwatch.pifsc.noaa.gov/erddap/griddap/OceanWatch_qscat_wind_3day.graph?spd[(2005-08-26T00:00:00Z)][(10):(40)][(260):(300)</a:t>
            </a:r>
            <a:r>
              <a:rPr lang="en-US" dirty="0">
                <a:latin typeface="Arial Narrow" panose="020B0604020202020204" pitchFamily="34" charset="0"/>
                <a:cs typeface="Arial Narrow" panose="020B0604020202020204" pitchFamily="34" charset="0"/>
              </a:rPr>
              <a:t>]</a:t>
            </a:r>
          </a:p>
          <a:p>
            <a:pPr>
              <a:lnSpc>
                <a:spcPct val="120000"/>
              </a:lnSpc>
            </a:pPr>
            <a:endParaRPr lang="en-US" dirty="0">
              <a:latin typeface="Arial Narrow" panose="020B0604020202020204" pitchFamily="34" charset="0"/>
              <a:cs typeface="Arial Narrow" panose="020B0604020202020204" pitchFamily="34" charset="0"/>
            </a:endParaRPr>
          </a:p>
        </p:txBody>
      </p:sp>
      <p:pic>
        <p:nvPicPr>
          <p:cNvPr id="2" name="Audio 1">
            <a:hlinkClick r:id="" action="ppaction://media"/>
            <a:extLst>
              <a:ext uri="{FF2B5EF4-FFF2-40B4-BE49-F238E27FC236}">
                <a16:creationId xmlns:a16="http://schemas.microsoft.com/office/drawing/2014/main" id="{7DDA2924-B398-D348-9134-F3CB880AA77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
        <p:nvSpPr>
          <p:cNvPr id="4" name="Slide Number Placeholder 3"/>
          <p:cNvSpPr>
            <a:spLocks noGrp="1"/>
          </p:cNvSpPr>
          <p:nvPr>
            <p:ph type="sldNum" sz="quarter" idx="12"/>
          </p:nvPr>
        </p:nvSpPr>
        <p:spPr/>
        <p:txBody>
          <a:bodyPr/>
          <a:lstStyle/>
          <a:p>
            <a:fld id="{4F6F23CF-7BCB-1C46-9584-7002207BC3BE}" type="slidenum">
              <a:rPr lang="en-US" smtClean="0"/>
              <a:pPr/>
              <a:t>8</a:t>
            </a:fld>
            <a:endParaRPr lang="en-US"/>
          </a:p>
        </p:txBody>
      </p:sp>
      <p:sp>
        <p:nvSpPr>
          <p:cNvPr id="5" name="Footer Placeholder 4"/>
          <p:cNvSpPr>
            <a:spLocks noGrp="1"/>
          </p:cNvSpPr>
          <p:nvPr>
            <p:ph type="ftr" sz="quarter" idx="3"/>
          </p:nvPr>
        </p:nvSpPr>
        <p:spPr/>
        <p:txBody>
          <a:bodyPr/>
          <a:lstStyle/>
          <a:p>
            <a:r>
              <a:rPr lang="en-US" smtClean="0"/>
              <a:t>NOAA CoastWatch Satellite Course                                      http://coastwatch.noaa.gov</a:t>
            </a:r>
            <a:endParaRPr lang="en-US"/>
          </a:p>
        </p:txBody>
      </p:sp>
    </p:spTree>
    <p:extLst>
      <p:ext uri="{BB962C8B-B14F-4D97-AF65-F5344CB8AC3E}">
        <p14:creationId xmlns:p14="http://schemas.microsoft.com/office/powerpoint/2010/main" val="7720926"/>
      </p:ext>
    </p:extLst>
  </p:cSld>
  <p:clrMapOvr>
    <a:masterClrMapping/>
  </p:clrMapOvr>
  <mc:AlternateContent xmlns:mc="http://schemas.openxmlformats.org/markup-compatibility/2006" xmlns:p14="http://schemas.microsoft.com/office/powerpoint/2010/main">
    <mc:Choice Requires="p14">
      <p:transition spd="slow" p14:dur="2000" advTm="14911"/>
    </mc:Choice>
    <mc:Fallback xmlns="">
      <p:transition spd="slow" advTm="14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749286" y="954638"/>
            <a:ext cx="9461281" cy="5230331"/>
          </a:xfrm>
          <a:prstGeom prst="rect">
            <a:avLst/>
          </a:prstGeom>
        </p:spPr>
      </p:pic>
      <p:sp>
        <p:nvSpPr>
          <p:cNvPr id="4" name="Title 45">
            <a:extLst>
              <a:ext uri="{FF2B5EF4-FFF2-40B4-BE49-F238E27FC236}">
                <a16:creationId xmlns:a16="http://schemas.microsoft.com/office/drawing/2014/main" id="{199C7193-C416-CB42-94D0-43011124A9DF}"/>
              </a:ext>
            </a:extLst>
          </p:cNvPr>
          <p:cNvSpPr txBox="1">
            <a:spLocks/>
          </p:cNvSpPr>
          <p:nvPr/>
        </p:nvSpPr>
        <p:spPr>
          <a:xfrm>
            <a:off x="528298" y="218291"/>
            <a:ext cx="10515600" cy="473472"/>
          </a:xfrm>
          <a:prstGeom prst="rect">
            <a:avLst/>
          </a:prstGeom>
        </p:spPr>
        <p:txBody>
          <a:bodyPr/>
          <a:lst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a:lstStyle>
          <a:p>
            <a:r>
              <a:rPr lang="en-US" dirty="0"/>
              <a:t>Visualize wind speed and direction produced by Hurricane Katrina </a:t>
            </a:r>
          </a:p>
          <a:p>
            <a:endParaRPr lang="en-US" dirty="0"/>
          </a:p>
        </p:txBody>
      </p:sp>
      <p:sp>
        <p:nvSpPr>
          <p:cNvPr id="5" name="Oval 4">
            <a:extLst>
              <a:ext uri="{FF2B5EF4-FFF2-40B4-BE49-F238E27FC236}">
                <a16:creationId xmlns:a16="http://schemas.microsoft.com/office/drawing/2014/main" id="{FAAC5530-8DA9-3043-A2BD-A3252230025A}"/>
              </a:ext>
            </a:extLst>
          </p:cNvPr>
          <p:cNvSpPr/>
          <p:nvPr/>
        </p:nvSpPr>
        <p:spPr>
          <a:xfrm>
            <a:off x="1550505" y="1928192"/>
            <a:ext cx="2862469" cy="15107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D353E08C-25D5-EC46-9C7A-B733513029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
        <p:nvSpPr>
          <p:cNvPr id="7" name="Slide Number Placeholder 6"/>
          <p:cNvSpPr>
            <a:spLocks noGrp="1"/>
          </p:cNvSpPr>
          <p:nvPr>
            <p:ph type="sldNum" sz="quarter" idx="12"/>
          </p:nvPr>
        </p:nvSpPr>
        <p:spPr/>
        <p:txBody>
          <a:bodyPr/>
          <a:lstStyle/>
          <a:p>
            <a:fld id="{4F6F23CF-7BCB-1C46-9584-7002207BC3BE}" type="slidenum">
              <a:rPr lang="en-US" smtClean="0"/>
              <a:pPr/>
              <a:t>9</a:t>
            </a:fld>
            <a:endParaRPr lang="en-US"/>
          </a:p>
        </p:txBody>
      </p:sp>
      <p:sp>
        <p:nvSpPr>
          <p:cNvPr id="8" name="Footer Placeholder 7"/>
          <p:cNvSpPr>
            <a:spLocks noGrp="1"/>
          </p:cNvSpPr>
          <p:nvPr>
            <p:ph type="ftr" sz="quarter" idx="3"/>
          </p:nvPr>
        </p:nvSpPr>
        <p:spPr/>
        <p:txBody>
          <a:bodyPr/>
          <a:lstStyle/>
          <a:p>
            <a:r>
              <a:rPr lang="en-US" smtClean="0"/>
              <a:t>NOAA CoastWatch Satellite Course                                      http://coastwatch.noaa.gov</a:t>
            </a:r>
            <a:endParaRPr lang="en-US"/>
          </a:p>
        </p:txBody>
      </p:sp>
    </p:spTree>
    <p:extLst>
      <p:ext uri="{BB962C8B-B14F-4D97-AF65-F5344CB8AC3E}">
        <p14:creationId xmlns:p14="http://schemas.microsoft.com/office/powerpoint/2010/main" val="3190801701"/>
      </p:ext>
    </p:extLst>
  </p:cSld>
  <p:clrMapOvr>
    <a:masterClrMapping/>
  </p:clrMapOvr>
  <mc:AlternateContent xmlns:mc="http://schemas.openxmlformats.org/markup-compatibility/2006" xmlns:p14="http://schemas.microsoft.com/office/powerpoint/2010/main">
    <mc:Choice Requires="p14">
      <p:transition spd="slow" p14:dur="2000" advTm="17716"/>
    </mc:Choice>
    <mc:Fallback xmlns="">
      <p:transition spd="slow" advTm="17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NOAA Title Options">
  <a:themeElements>
    <a:clrScheme name="Custom 11">
      <a:dk1>
        <a:sysClr val="windowText" lastClr="000000"/>
      </a:dk1>
      <a:lt1>
        <a:sysClr val="window" lastClr="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3149</TotalTime>
  <Words>2313</Words>
  <Application>Microsoft Office PowerPoint</Application>
  <PresentationFormat>Widescreen</PresentationFormat>
  <Paragraphs>172</Paragraphs>
  <Slides>16</Slides>
  <Notes>16</Notes>
  <HiddenSlides>0</HiddenSlides>
  <MMClips>15</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16</vt:i4>
      </vt:variant>
    </vt:vector>
  </HeadingPairs>
  <TitlesOfParts>
    <vt:vector size="29" baseType="lpstr">
      <vt:lpstr>ＭＳ Ｐゴシック</vt:lpstr>
      <vt:lpstr>Arial</vt:lpstr>
      <vt:lpstr>Arial Narrow</vt:lpstr>
      <vt:lpstr>Arial Narrow Bold</vt:lpstr>
      <vt:lpstr>Calibri</vt:lpstr>
      <vt:lpstr>Calibri Light</vt:lpstr>
      <vt:lpstr>Helvetica</vt:lpstr>
      <vt:lpstr>Helvetica Neue</vt:lpstr>
      <vt:lpstr>Times</vt:lpstr>
      <vt:lpstr>Times New Roman</vt:lpstr>
      <vt:lpstr>Wingdings</vt:lpstr>
      <vt:lpstr>1_Custom Design</vt:lpstr>
      <vt:lpstr>1_NOAA Title Options</vt:lpstr>
      <vt:lpstr>PowerPoint Presentation</vt:lpstr>
      <vt:lpstr>ERDDAP1 – designed to make data access easier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NOAA CoastWatch Satellite Course - Narrated Presentations </vt:lpstr>
    </vt:vector>
  </TitlesOfParts>
  <Company>National Marine Fisheries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Melanie Abecassis</dc:creator>
  <cp:lastModifiedBy>Melanie Abecassis</cp:lastModifiedBy>
  <cp:revision>76</cp:revision>
  <dcterms:created xsi:type="dcterms:W3CDTF">2020-01-31T21:14:15Z</dcterms:created>
  <dcterms:modified xsi:type="dcterms:W3CDTF">2020-10-20T21:07:31Z</dcterms:modified>
</cp:coreProperties>
</file>