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03" r:id="rId1"/>
    <p:sldMasterId id="2147483662" r:id="rId2"/>
  </p:sldMasterIdLst>
  <p:notesMasterIdLst>
    <p:notesMasterId r:id="rId19"/>
  </p:notesMasterIdLst>
  <p:handoutMasterIdLst>
    <p:handoutMasterId r:id="rId20"/>
  </p:handoutMasterIdLst>
  <p:sldIdLst>
    <p:sldId id="470" r:id="rId3"/>
    <p:sldId id="473" r:id="rId4"/>
    <p:sldId id="495" r:id="rId5"/>
    <p:sldId id="503" r:id="rId6"/>
    <p:sldId id="494" r:id="rId7"/>
    <p:sldId id="496" r:id="rId8"/>
    <p:sldId id="497" r:id="rId9"/>
    <p:sldId id="491" r:id="rId10"/>
    <p:sldId id="489" r:id="rId11"/>
    <p:sldId id="499" r:id="rId12"/>
    <p:sldId id="500" r:id="rId13"/>
    <p:sldId id="492" r:id="rId14"/>
    <p:sldId id="481" r:id="rId15"/>
    <p:sldId id="488" r:id="rId16"/>
    <p:sldId id="502" r:id="rId17"/>
    <p:sldId id="504"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96" userDrawn="1">
          <p15:clr>
            <a:srgbClr val="A4A3A4"/>
          </p15:clr>
        </p15:guide>
        <p15:guide id="2" orient="horz" pos="696" userDrawn="1">
          <p15:clr>
            <a:srgbClr val="A4A3A4"/>
          </p15:clr>
        </p15:guide>
        <p15:guide id="3" pos="362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lanie Abecassis" initials="MA" lastIdx="4" clrIdx="0">
    <p:extLst>
      <p:ext uri="{19B8F6BF-5375-455C-9EA6-DF929625EA0E}">
        <p15:presenceInfo xmlns:p15="http://schemas.microsoft.com/office/powerpoint/2012/main" userId="Melanie Abecassi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E79"/>
    <a:srgbClr val="2C6EAA"/>
    <a:srgbClr val="B830FF"/>
    <a:srgbClr val="1E5C90"/>
    <a:srgbClr val="D7E7F5"/>
    <a:srgbClr val="81B2DF"/>
    <a:srgbClr val="5B9B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578" autoAdjust="0"/>
    <p:restoredTop sz="86445"/>
  </p:normalViewPr>
  <p:slideViewPr>
    <p:cSldViewPr snapToGrid="0" snapToObjects="1">
      <p:cViewPr varScale="1">
        <p:scale>
          <a:sx n="59" d="100"/>
          <a:sy n="59" d="100"/>
        </p:scale>
        <p:origin x="824" y="60"/>
      </p:cViewPr>
      <p:guideLst>
        <p:guide orient="horz" pos="1896"/>
        <p:guide orient="horz" pos="696"/>
        <p:guide pos="3624"/>
      </p:guideLst>
    </p:cSldViewPr>
  </p:slideViewPr>
  <p:outlineViewPr>
    <p:cViewPr>
      <p:scale>
        <a:sx n="30" d="100"/>
        <a:sy n="30" d="100"/>
      </p:scale>
      <p:origin x="0" y="0"/>
    </p:cViewPr>
  </p:outlineViewPr>
  <p:notesTextViewPr>
    <p:cViewPr>
      <p:scale>
        <a:sx n="114" d="100"/>
        <a:sy n="114" d="100"/>
      </p:scale>
      <p:origin x="0" y="0"/>
    </p:cViewPr>
  </p:notesTextViewPr>
  <p:sorterViewPr>
    <p:cViewPr>
      <p:scale>
        <a:sx n="66" d="100"/>
        <a:sy n="66" d="100"/>
      </p:scale>
      <p:origin x="0" y="0"/>
    </p:cViewPr>
  </p:sorterViewPr>
  <p:notesViewPr>
    <p:cSldViewPr snapToGrid="0" snapToObjects="1" showGuides="1">
      <p:cViewPr varScale="1">
        <p:scale>
          <a:sx n="61" d="100"/>
          <a:sy n="61" d="100"/>
        </p:scale>
        <p:origin x="2072" y="21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commentAuthors" Target="commen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775BF4A-9CB1-5747-B319-707DA98CEC20}" type="datetime1">
              <a:rPr lang="en-US" smtClean="0"/>
              <a:pPr/>
              <a:t>10/20/2020</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0A22459-1A81-CA4B-89BB-FCE38A3AE18F}" type="slidenum">
              <a:rPr lang="en-US" smtClean="0"/>
              <a:pPr/>
              <a:t>‹#›</a:t>
            </a:fld>
            <a:endParaRPr lang="en-US" dirty="0"/>
          </a:p>
        </p:txBody>
      </p:sp>
    </p:spTree>
    <p:extLst>
      <p:ext uri="{BB962C8B-B14F-4D97-AF65-F5344CB8AC3E}">
        <p14:creationId xmlns:p14="http://schemas.microsoft.com/office/powerpoint/2010/main" val="269203048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2BC7567-D5EA-874F-8815-73DC5E77631E}" type="datetime1">
              <a:rPr lang="en-US" smtClean="0"/>
              <a:pPr/>
              <a:t>10/20/2020</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8DCC0E-7DBF-7C4A-B104-25FE08E3BB8F}" type="slidenum">
              <a:rPr lang="en-US" smtClean="0"/>
              <a:pPr/>
              <a:t>‹#›</a:t>
            </a:fld>
            <a:endParaRPr lang="en-US" dirty="0"/>
          </a:p>
        </p:txBody>
      </p:sp>
    </p:spTree>
    <p:extLst>
      <p:ext uri="{BB962C8B-B14F-4D97-AF65-F5344CB8AC3E}">
        <p14:creationId xmlns:p14="http://schemas.microsoft.com/office/powerpoint/2010/main" val="426032343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Welcome to the online course on oceanographic satellite data products, produced by NOAA’s </a:t>
            </a:r>
            <a:r>
              <a:rPr lang="en-US" sz="1200" b="0" i="0" u="none" strike="noStrike" kern="1200" dirty="0" err="1">
                <a:solidFill>
                  <a:schemeClr val="tx1"/>
                </a:solidFill>
                <a:effectLst/>
                <a:latin typeface="+mn-lt"/>
                <a:ea typeface="+mn-ea"/>
                <a:cs typeface="+mn-cs"/>
              </a:rPr>
              <a:t>CoastWatch</a:t>
            </a:r>
            <a:r>
              <a:rPr lang="en-US" sz="1200" b="0" i="0" u="none" strike="noStrike" kern="1200" dirty="0">
                <a:solidFill>
                  <a:schemeClr val="tx1"/>
                </a:solidFill>
                <a:effectLst/>
                <a:latin typeface="+mn-lt"/>
                <a:ea typeface="+mn-ea"/>
                <a:cs typeface="+mn-cs"/>
              </a:rPr>
              <a:t> Program.  </a:t>
            </a:r>
          </a:p>
          <a:p>
            <a:pPr rtl="0"/>
            <a:r>
              <a:rPr lang="en-US" sz="1200" b="0" i="0" u="none" strike="noStrike" kern="1200" dirty="0">
                <a:solidFill>
                  <a:schemeClr val="tx1"/>
                </a:solidFill>
                <a:effectLst/>
                <a:latin typeface="+mn-lt"/>
                <a:ea typeface="+mn-ea"/>
                <a:cs typeface="+mn-cs"/>
              </a:rPr>
              <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In this module we will discuss how to select the best dataset for your application. The information presented here builds on the concepts discussed in several of the course’s earlier modules, including Satellite 101, Sea Surface Temperature, Ocean Color, and the Wind, Salinity, and Sea Surface Height. You might want to review those modules first before viewing this module. </a:t>
            </a:r>
            <a:br>
              <a:rPr lang="en-US" sz="1200" b="0" i="0" u="none" strike="noStrike" kern="1200" dirty="0">
                <a:solidFill>
                  <a:schemeClr val="tx1"/>
                </a:solidFill>
                <a:effectLst/>
                <a:latin typeface="+mn-lt"/>
                <a:ea typeface="+mn-ea"/>
                <a:cs typeface="+mn-cs"/>
              </a:rPr>
            </a:br>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My name is Cara Wilson, I’m the node manager of the West Coast Node of NOAA’s </a:t>
            </a:r>
            <a:r>
              <a:rPr lang="en-US" sz="1200" b="0" i="0" u="none" strike="noStrike" kern="1200" dirty="0" err="1">
                <a:solidFill>
                  <a:schemeClr val="tx1"/>
                </a:solidFill>
                <a:effectLst/>
                <a:latin typeface="+mn-lt"/>
                <a:ea typeface="+mn-ea"/>
                <a:cs typeface="+mn-cs"/>
              </a:rPr>
              <a:t>CoastWatch</a:t>
            </a:r>
            <a:r>
              <a:rPr lang="en-US" sz="1200" b="0" i="0" u="none" strike="noStrike" kern="1200" dirty="0">
                <a:solidFill>
                  <a:schemeClr val="tx1"/>
                </a:solidFill>
                <a:effectLst/>
                <a:latin typeface="+mn-lt"/>
                <a:ea typeface="+mn-ea"/>
                <a:cs typeface="+mn-cs"/>
              </a:rPr>
              <a:t> Program.  The materials I will be presenting in this video were produced from a collaboration from many members of NOAA’s </a:t>
            </a:r>
            <a:r>
              <a:rPr lang="en-US" sz="1200" b="0" i="0" u="none" strike="noStrike" kern="1200" dirty="0" err="1">
                <a:solidFill>
                  <a:schemeClr val="tx1"/>
                </a:solidFill>
                <a:effectLst/>
                <a:latin typeface="+mn-lt"/>
                <a:ea typeface="+mn-ea"/>
                <a:cs typeface="+mn-cs"/>
              </a:rPr>
              <a:t>CoastWatch</a:t>
            </a:r>
            <a:r>
              <a:rPr lang="en-US" sz="1200" b="0" i="0" u="none" strike="noStrike" kern="1200" dirty="0">
                <a:solidFill>
                  <a:schemeClr val="tx1"/>
                </a:solidFill>
                <a:effectLst/>
                <a:latin typeface="+mn-lt"/>
                <a:ea typeface="+mn-ea"/>
                <a:cs typeface="+mn-cs"/>
              </a:rPr>
              <a:t> Program including Dale Robinson, Melanie </a:t>
            </a:r>
            <a:r>
              <a:rPr lang="en-US" sz="1200" b="0" i="0" u="none" strike="noStrike" kern="1200" dirty="0" err="1">
                <a:solidFill>
                  <a:schemeClr val="tx1"/>
                </a:solidFill>
                <a:effectLst/>
                <a:latin typeface="+mn-lt"/>
                <a:ea typeface="+mn-ea"/>
                <a:cs typeface="+mn-cs"/>
              </a:rPr>
              <a:t>Abecassis</a:t>
            </a:r>
            <a:r>
              <a:rPr lang="en-US" sz="1200" b="0" i="0" u="none" strike="noStrike" kern="1200" dirty="0">
                <a:solidFill>
                  <a:schemeClr val="tx1"/>
                </a:solidFill>
                <a:effectLst/>
                <a:latin typeface="+mn-lt"/>
                <a:ea typeface="+mn-ea"/>
                <a:cs typeface="+mn-cs"/>
              </a:rPr>
              <a:t>, Ron Vogel, Shelly Tomlinson, me and the late Dave Foley.  </a:t>
            </a:r>
          </a:p>
        </p:txBody>
      </p:sp>
      <p:sp>
        <p:nvSpPr>
          <p:cNvPr id="4" name="Slide Number Placeholder 3"/>
          <p:cNvSpPr>
            <a:spLocks noGrp="1"/>
          </p:cNvSpPr>
          <p:nvPr>
            <p:ph type="sldNum" sz="quarter" idx="5"/>
          </p:nvPr>
        </p:nvSpPr>
        <p:spPr/>
        <p:txBody>
          <a:bodyPr/>
          <a:lstStyle/>
          <a:p>
            <a:fld id="{BB8DCC0E-7DBF-7C4A-B104-25FE08E3BB8F}" type="slidenum">
              <a:rPr lang="en-US" smtClean="0"/>
              <a:pPr/>
              <a:t>1</a:t>
            </a:fld>
            <a:endParaRPr lang="en-US" dirty="0"/>
          </a:p>
        </p:txBody>
      </p:sp>
    </p:spTree>
    <p:extLst>
      <p:ext uri="{BB962C8B-B14F-4D97-AF65-F5344CB8AC3E}">
        <p14:creationId xmlns:p14="http://schemas.microsoft.com/office/powerpoint/2010/main" val="14824328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The next few slides help illustrate how both science quality and near real-time data make important contributions to ocean management and research. </a:t>
            </a:r>
          </a:p>
          <a:p>
            <a:pPr rtl="0"/>
            <a:r>
              <a:rPr lang="en-US" sz="1200" b="0" i="0" u="none" strike="noStrike" kern="1200" dirty="0">
                <a:solidFill>
                  <a:schemeClr val="tx1"/>
                </a:solidFill>
                <a:effectLst/>
                <a:latin typeface="+mn-lt"/>
                <a:ea typeface="+mn-ea"/>
                <a:cs typeface="+mn-cs"/>
              </a:rPr>
              <a:t> </a:t>
            </a:r>
          </a:p>
          <a:p>
            <a:pPr rtl="0"/>
            <a:r>
              <a:rPr lang="en-US" sz="1200" b="0" i="0" u="none" strike="noStrike" kern="1200" dirty="0">
                <a:solidFill>
                  <a:schemeClr val="tx1"/>
                </a:solidFill>
                <a:effectLst/>
                <a:latin typeface="+mn-lt"/>
                <a:ea typeface="+mn-ea"/>
                <a:cs typeface="+mn-cs"/>
              </a:rPr>
              <a:t>If you</a:t>
            </a:r>
            <a:r>
              <a:rPr lang="en-US" sz="1200" b="0" i="0" u="none" strike="noStrike" kern="1200" baseline="0" dirty="0">
                <a:solidFill>
                  <a:schemeClr val="tx1"/>
                </a:solidFill>
                <a:effectLst/>
                <a:latin typeface="+mn-lt"/>
                <a:ea typeface="+mn-ea"/>
                <a:cs typeface="+mn-cs"/>
              </a:rPr>
              <a:t> are</a:t>
            </a:r>
            <a:r>
              <a:rPr lang="en-US" sz="1200" b="0" i="0" u="none" strike="noStrike" kern="1200" dirty="0">
                <a:solidFill>
                  <a:schemeClr val="tx1"/>
                </a:solidFill>
                <a:effectLst/>
                <a:latin typeface="+mn-lt"/>
                <a:ea typeface="+mn-ea"/>
                <a:cs typeface="+mn-cs"/>
              </a:rPr>
              <a:t> developing a model to predict the distribution of harmful algal blooms, you might develop a habitat model that uses environmental data like chlorophyll concentration to define conditions under which harmful algal blooms had formed in the past. You would want the best quality data available to create the model. In other words, you would use the science quality data. Since this would be a retrospective analysis, the two-week delay for science quality data would not impact your model development. </a:t>
            </a:r>
          </a:p>
          <a:p>
            <a:endParaRPr lang="en-US" dirty="0"/>
          </a:p>
        </p:txBody>
      </p:sp>
      <p:sp>
        <p:nvSpPr>
          <p:cNvPr id="4" name="Slide Number Placeholder 3"/>
          <p:cNvSpPr>
            <a:spLocks noGrp="1"/>
          </p:cNvSpPr>
          <p:nvPr>
            <p:ph type="sldNum" sz="quarter" idx="5"/>
          </p:nvPr>
        </p:nvSpPr>
        <p:spPr/>
        <p:txBody>
          <a:bodyPr/>
          <a:lstStyle/>
          <a:p>
            <a:fld id="{BB8DCC0E-7DBF-7C4A-B104-25FE08E3BB8F}" type="slidenum">
              <a:rPr lang="en-US" smtClean="0"/>
              <a:pPr/>
              <a:t>10</a:t>
            </a:fld>
            <a:endParaRPr lang="en-US" dirty="0"/>
          </a:p>
        </p:txBody>
      </p:sp>
    </p:spTree>
    <p:extLst>
      <p:ext uri="{BB962C8B-B14F-4D97-AF65-F5344CB8AC3E}">
        <p14:creationId xmlns:p14="http://schemas.microsoft.com/office/powerpoint/2010/main" val="23886370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On the other hand, when using the model to predict the distribution of harmful algal blooms a few days into the future, you</a:t>
            </a:r>
            <a:r>
              <a:rPr lang="en-US" sz="1200" b="0" i="0" u="none" strike="noStrike" kern="1200" baseline="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couldn’t use science quality data that is two-weeks old. Doing so would reduce your forecasting ability. Instead, you would use the most up-to-date data available, the near real-time data. You</a:t>
            </a:r>
            <a:r>
              <a:rPr lang="en-US" sz="1200" b="0" i="0" u="none" strike="noStrike" kern="1200" baseline="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would need to accept the potential increased error in order to obtain the data quickly for prediction purposes. </a:t>
            </a:r>
          </a:p>
          <a:p>
            <a:endParaRPr lang="en-US" dirty="0"/>
          </a:p>
        </p:txBody>
      </p:sp>
      <p:sp>
        <p:nvSpPr>
          <p:cNvPr id="4" name="Slide Number Placeholder 3"/>
          <p:cNvSpPr>
            <a:spLocks noGrp="1"/>
          </p:cNvSpPr>
          <p:nvPr>
            <p:ph type="sldNum" sz="quarter" idx="5"/>
          </p:nvPr>
        </p:nvSpPr>
        <p:spPr/>
        <p:txBody>
          <a:bodyPr/>
          <a:lstStyle/>
          <a:p>
            <a:fld id="{BB8DCC0E-7DBF-7C4A-B104-25FE08E3BB8F}" type="slidenum">
              <a:rPr lang="en-US" smtClean="0"/>
              <a:pPr/>
              <a:t>11</a:t>
            </a:fld>
            <a:endParaRPr lang="en-US" dirty="0"/>
          </a:p>
        </p:txBody>
      </p:sp>
    </p:spTree>
    <p:extLst>
      <p:ext uri="{BB962C8B-B14F-4D97-AF65-F5344CB8AC3E}">
        <p14:creationId xmlns:p14="http://schemas.microsoft.com/office/powerpoint/2010/main" val="28815326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How much missing data can your project tolerate? If you are constructing a daily timeseries for a specific, small area, then frequent missing data could make your timeseries unusable. However, if you are generating mean monthly values for a larger area, then data gaps may not be of concern. </a:t>
            </a:r>
          </a:p>
          <a:p>
            <a:pPr rtl="0"/>
            <a:r>
              <a:rPr lang="en-US" sz="1200" b="0" i="0" u="none" strike="noStrike" kern="1200" dirty="0">
                <a:solidFill>
                  <a:schemeClr val="tx1"/>
                </a:solidFill>
                <a:effectLst/>
                <a:latin typeface="+mn-lt"/>
                <a:ea typeface="+mn-ea"/>
                <a:cs typeface="+mn-cs"/>
              </a:rPr>
              <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There can be many reasons for missing data, but for this example let’s consider two. The slide shows SST maps for the same day using microwave imagery on the left and infrared imagery on the right.  </a:t>
            </a:r>
          </a:p>
          <a:p>
            <a:pPr rtl="0"/>
            <a:r>
              <a:rPr lang="en-US" sz="1200" b="0" i="0" u="none" strike="noStrike" kern="1200" dirty="0">
                <a:solidFill>
                  <a:schemeClr val="tx1"/>
                </a:solidFill>
                <a:effectLst/>
                <a:latin typeface="+mn-lt"/>
                <a:ea typeface="+mn-ea"/>
                <a:cs typeface="+mn-cs"/>
              </a:rPr>
              <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For a project set in a cloudy region that needs to minimize missing SST data, you might consider using microwave SST data, since microwaves are not blocked by clouds. If your study is at site location 1 on the maps, this strategy seems to be effective. The microwave shows no data gaps, whereas the gaps from clouds can be seen in the infrared maps. </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In contrast, site location 2 falls within the coastal region where the ocean microwave data is missing due to contamination from the land microwave signal. If your study is at site location 2, then you would need to use a dataset containing infrared data.    </a:t>
            </a:r>
          </a:p>
          <a:p>
            <a:r>
              <a:rPr lang="en-US" dirty="0"/>
              <a:t/>
            </a:r>
            <a:br>
              <a:rPr lang="en-US" dirty="0"/>
            </a:br>
            <a:r>
              <a:rPr lang="en-US" dirty="0"/>
              <a:t/>
            </a:r>
            <a:br>
              <a:rPr lang="en-US" dirty="0"/>
            </a:br>
            <a:endParaRPr lang="en-US" sz="1200" b="0" i="0" u="none" strike="noStrike" kern="1200" dirty="0">
              <a:solidFill>
                <a:schemeClr val="tx1"/>
              </a:solidFill>
              <a:effectLst/>
              <a:latin typeface="+mn-lt"/>
              <a:ea typeface="+mn-ea"/>
              <a:cs typeface="+mn-cs"/>
            </a:endParaRPr>
          </a:p>
          <a:p>
            <a:r>
              <a:rPr lang="en-US" dirty="0"/>
              <a:t/>
            </a:r>
            <a:br>
              <a:rPr lang="en-US" dirty="0"/>
            </a:br>
            <a:r>
              <a:rPr lang="en-US" dirty="0"/>
              <a:t/>
            </a:r>
            <a:br>
              <a:rPr lang="en-US" dirty="0"/>
            </a:br>
            <a:endParaRPr lang="en-US" dirty="0"/>
          </a:p>
        </p:txBody>
      </p:sp>
      <p:sp>
        <p:nvSpPr>
          <p:cNvPr id="4" name="Slide Number Placeholder 3"/>
          <p:cNvSpPr>
            <a:spLocks noGrp="1"/>
          </p:cNvSpPr>
          <p:nvPr>
            <p:ph type="sldNum" sz="quarter" idx="5"/>
          </p:nvPr>
        </p:nvSpPr>
        <p:spPr/>
        <p:txBody>
          <a:bodyPr/>
          <a:lstStyle/>
          <a:p>
            <a:fld id="{BB8DCC0E-7DBF-7C4A-B104-25FE08E3BB8F}" type="slidenum">
              <a:rPr lang="en-US" smtClean="0"/>
              <a:pPr/>
              <a:t>12</a:t>
            </a:fld>
            <a:endParaRPr lang="en-US" dirty="0"/>
          </a:p>
        </p:txBody>
      </p:sp>
    </p:spTree>
    <p:extLst>
      <p:ext uri="{BB962C8B-B14F-4D97-AF65-F5344CB8AC3E}">
        <p14:creationId xmlns:p14="http://schemas.microsoft.com/office/powerpoint/2010/main" val="20941188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Let’s look more closely into strategies for overcoming data gaps using a case study for reducing data gaps due to clouds in SST imagery. At the top left is a 1-day SST image from a polar-orbiting infrared satellite. There are gaps in the SST coverage that we want to minimize. </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One strategy to reduce data gaps is to take the average values over several days. That strategy is illustrated across the top of the slide, where 3-day, weekly, and monthly average composites are displayed. For example, for a 3-day composite data in each pixel contains a value that is an average of the day of interest, plus the day before and the data after. As more days are added to the averages, data gaps are reduced. However, the data are more smoothed over more days. Notice how the finer structure visible within the circle in the 3-day image is less distinct in the weekly and monthly images.</a:t>
            </a:r>
          </a:p>
          <a:p>
            <a:pPr rtl="0"/>
            <a:r>
              <a:rPr lang="en-US" sz="1200" b="0" i="0" u="none" strike="noStrike" kern="1200" dirty="0">
                <a:solidFill>
                  <a:schemeClr val="tx1"/>
                </a:solidFill>
                <a:effectLst/>
                <a:latin typeface="+mn-lt"/>
                <a:ea typeface="+mn-ea"/>
                <a:cs typeface="+mn-cs"/>
              </a:rPr>
              <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A second strategy is to use SST data from infrared sensors on geostationary satellites. This strategy is illustrated on the left-lower part of the slide. These sensors look at the same location on earth and capture an image every 30-60 minutes. The idea is that clouds will move around during the course of a day, increasing the chance of capturing data for a pixel to include in a daily composite image. Using daily geostationary imagery will often reduce data gaps, but spatial resolution can be less. Sensors on polar-orbiting infrared satellites can have sub-kilometer spatial resolution, whereas resolutions from infrared sensors on geostationary satellites typically range from 2-4 kilometers. </a:t>
            </a:r>
          </a:p>
          <a:p>
            <a:pPr rtl="0"/>
            <a:r>
              <a:rPr lang="en-US" sz="1200" b="0" i="0" u="none" strike="noStrike" kern="1200" dirty="0">
                <a:solidFill>
                  <a:schemeClr val="tx1"/>
                </a:solidFill>
                <a:effectLst/>
                <a:latin typeface="+mn-lt"/>
                <a:ea typeface="+mn-ea"/>
                <a:cs typeface="+mn-cs"/>
              </a:rPr>
              <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A third strategy is to use microwave imagery, which can see through clouds. Daily microwave images will often reduce data gaps, but spatial resolution can be less. Spatial resolution from microwave sensors is about 25 km. In addition, microwave imagery has data masked out within approximately 50 km of shore. </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This might seem like a lot of things to consider but its important to realize that these three strategies are only available for SST data.  Most other measurements are only made from polar-orbiting satellites, and from only one place in the EMR spectrum, so often the only strategy available is to temporally composite the data.   </a:t>
            </a:r>
          </a:p>
          <a:p>
            <a:r>
              <a:rPr lang="en-US" dirty="0"/>
              <a:t/>
            </a:r>
            <a:br>
              <a:rPr lang="en-US" dirty="0"/>
            </a:br>
            <a:r>
              <a:rPr lang="en-US" dirty="0"/>
              <a:t/>
            </a:r>
            <a:br>
              <a:rPr lang="en-US" dirty="0"/>
            </a:br>
            <a:endParaRPr lang="en-US" dirty="0"/>
          </a:p>
        </p:txBody>
      </p:sp>
      <p:sp>
        <p:nvSpPr>
          <p:cNvPr id="4" name="Slide Number Placeholder 3"/>
          <p:cNvSpPr>
            <a:spLocks noGrp="1"/>
          </p:cNvSpPr>
          <p:nvPr>
            <p:ph type="sldNum" sz="quarter" idx="5"/>
          </p:nvPr>
        </p:nvSpPr>
        <p:spPr/>
        <p:txBody>
          <a:bodyPr/>
          <a:lstStyle/>
          <a:p>
            <a:fld id="{BB8DCC0E-7DBF-7C4A-B104-25FE08E3BB8F}" type="slidenum">
              <a:rPr lang="en-US" smtClean="0"/>
              <a:pPr/>
              <a:t>13</a:t>
            </a:fld>
            <a:endParaRPr lang="en-US" dirty="0"/>
          </a:p>
        </p:txBody>
      </p:sp>
    </p:spTree>
    <p:extLst>
      <p:ext uri="{BB962C8B-B14F-4D97-AF65-F5344CB8AC3E}">
        <p14:creationId xmlns:p14="http://schemas.microsoft.com/office/powerpoint/2010/main" val="38630285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Another strategy might be to select a blended data product for your project. Blended products merge sensor data from multiple sources in order to increase spatial coverage. In addition, an interpolation step is often included to fill in any remaining data gap. </a:t>
            </a:r>
          </a:p>
          <a:p>
            <a:pPr rtl="0"/>
            <a:r>
              <a:rPr lang="en-US" sz="1200" b="0" i="0" u="none" strike="noStrike" kern="1200" dirty="0">
                <a:solidFill>
                  <a:schemeClr val="tx1"/>
                </a:solidFill>
                <a:effectLst/>
                <a:latin typeface="+mn-lt"/>
                <a:ea typeface="+mn-ea"/>
                <a:cs typeface="+mn-cs"/>
              </a:rPr>
              <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Two examples of blended products are included on the slide. On the left is the Multi-Scale Ultra High Resolution, or MUR, SST dataset, which merges data from polar-orbiting infrared and microwave imagery.  On the right is the NOAA </a:t>
            </a:r>
            <a:r>
              <a:rPr lang="en-US" sz="1200" b="0" i="0" u="none" strike="noStrike" kern="1200" dirty="0" err="1">
                <a:solidFill>
                  <a:schemeClr val="tx1"/>
                </a:solidFill>
                <a:effectLst/>
                <a:latin typeface="+mn-lt"/>
                <a:ea typeface="+mn-ea"/>
                <a:cs typeface="+mn-cs"/>
              </a:rPr>
              <a:t>GeoPolar</a:t>
            </a:r>
            <a:r>
              <a:rPr lang="en-US" sz="1200" b="0" i="0" u="none" strike="noStrike" kern="1200" dirty="0">
                <a:solidFill>
                  <a:schemeClr val="tx1"/>
                </a:solidFill>
                <a:effectLst/>
                <a:latin typeface="+mn-lt"/>
                <a:ea typeface="+mn-ea"/>
                <a:cs typeface="+mn-cs"/>
              </a:rPr>
              <a:t> Blended SST dataset that is produced and distributed by NOAA. The </a:t>
            </a:r>
            <a:r>
              <a:rPr lang="en-US" sz="1200" b="0" i="0" u="none" strike="noStrike" kern="1200" dirty="0" err="1">
                <a:solidFill>
                  <a:schemeClr val="tx1"/>
                </a:solidFill>
                <a:effectLst/>
                <a:latin typeface="+mn-lt"/>
                <a:ea typeface="+mn-ea"/>
                <a:cs typeface="+mn-cs"/>
              </a:rPr>
              <a:t>GeoPolar</a:t>
            </a:r>
            <a:r>
              <a:rPr lang="en-US" sz="1200" b="0" i="0" u="none" strike="noStrike" kern="1200" dirty="0">
                <a:solidFill>
                  <a:schemeClr val="tx1"/>
                </a:solidFill>
                <a:effectLst/>
                <a:latin typeface="+mn-lt"/>
                <a:ea typeface="+mn-ea"/>
                <a:cs typeface="+mn-cs"/>
              </a:rPr>
              <a:t> Blended dataset merges data from polar-orbiting and geostationary sensors. The two datasets use different interpolation methods. </a:t>
            </a:r>
          </a:p>
          <a:p>
            <a:r>
              <a:rPr lang="en-US" sz="1200" b="0" i="0" u="none" strike="noStrike" kern="1200" dirty="0">
                <a:solidFill>
                  <a:schemeClr val="tx1"/>
                </a:solidFill>
                <a:effectLst/>
                <a:latin typeface="+mn-lt"/>
                <a:ea typeface="+mn-ea"/>
                <a:cs typeface="+mn-cs"/>
              </a:rPr>
              <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This strategy might seem like the perfect solution, but one consideration is that with blended products, you generally don’t know which pixels come from observations, and which pixels are interpolated. </a:t>
            </a:r>
          </a:p>
          <a:p>
            <a:r>
              <a:rPr lang="en-US" sz="1200" b="0" i="0" u="none" strike="noStrike" kern="1200" dirty="0">
                <a:solidFill>
                  <a:schemeClr val="tx1"/>
                </a:solidFill>
                <a:effectLst/>
                <a:latin typeface="+mn-lt"/>
                <a:ea typeface="+mn-ea"/>
                <a:cs typeface="+mn-cs"/>
              </a:rPr>
              <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The circled region on the upper three maps is an area where there are gaps in the source data used for the blended product. Now look closely at that area on the maps made from the two blended datasets toward the bottom of the slide.  The results look different in that area. Which of the two datasets more accurately represent the environment? The answer to that question will likely vary with project location and over time. If knowing the level of accuracy is important for your project, then doing some sort of comparison to non-interpolated datasets would be an important step for you to consider. </a:t>
            </a:r>
            <a:endParaRPr lang="en-US" dirty="0"/>
          </a:p>
        </p:txBody>
      </p:sp>
      <p:sp>
        <p:nvSpPr>
          <p:cNvPr id="4" name="Slide Number Placeholder 3"/>
          <p:cNvSpPr>
            <a:spLocks noGrp="1"/>
          </p:cNvSpPr>
          <p:nvPr>
            <p:ph type="sldNum" sz="quarter" idx="5"/>
          </p:nvPr>
        </p:nvSpPr>
        <p:spPr/>
        <p:txBody>
          <a:bodyPr/>
          <a:lstStyle/>
          <a:p>
            <a:fld id="{BB8DCC0E-7DBF-7C4A-B104-25FE08E3BB8F}" type="slidenum">
              <a:rPr lang="en-US" smtClean="0"/>
              <a:pPr/>
              <a:t>14</a:t>
            </a:fld>
            <a:endParaRPr lang="en-US" dirty="0"/>
          </a:p>
        </p:txBody>
      </p:sp>
    </p:spTree>
    <p:extLst>
      <p:ext uri="{BB962C8B-B14F-4D97-AF65-F5344CB8AC3E}">
        <p14:creationId xmlns:p14="http://schemas.microsoft.com/office/powerpoint/2010/main" val="5969388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This concludes this presentation on choosing the best dataset for your project. Please visit the data catalogs at NOAA </a:t>
            </a:r>
            <a:r>
              <a:rPr lang="en-US" sz="1200" b="0" i="0" u="none" strike="noStrike" kern="1200" dirty="0" err="1">
                <a:solidFill>
                  <a:schemeClr val="tx1"/>
                </a:solidFill>
                <a:effectLst/>
                <a:latin typeface="+mn-lt"/>
                <a:ea typeface="+mn-ea"/>
                <a:cs typeface="+mn-cs"/>
              </a:rPr>
              <a:t>CoastWatch</a:t>
            </a:r>
            <a:r>
              <a:rPr lang="en-US" sz="1200" b="0" i="0" u="none" strike="noStrike" kern="1200" dirty="0">
                <a:solidFill>
                  <a:schemeClr val="tx1"/>
                </a:solidFill>
                <a:effectLst/>
                <a:latin typeface="+mn-lt"/>
                <a:ea typeface="+mn-ea"/>
                <a:cs typeface="+mn-cs"/>
              </a:rPr>
              <a:t> Central and any of the </a:t>
            </a:r>
            <a:r>
              <a:rPr lang="en-US" sz="1200" b="0" i="0" u="none" strike="noStrike" kern="1200" dirty="0" err="1">
                <a:solidFill>
                  <a:schemeClr val="tx1"/>
                </a:solidFill>
                <a:effectLst/>
                <a:latin typeface="+mn-lt"/>
                <a:ea typeface="+mn-ea"/>
                <a:cs typeface="+mn-cs"/>
              </a:rPr>
              <a:t>CoastWatch</a:t>
            </a:r>
            <a:r>
              <a:rPr lang="en-US" sz="1200" b="0" i="0" u="none" strike="noStrike" kern="1200" dirty="0">
                <a:solidFill>
                  <a:schemeClr val="tx1"/>
                </a:solidFill>
                <a:effectLst/>
                <a:latin typeface="+mn-lt"/>
                <a:ea typeface="+mn-ea"/>
                <a:cs typeface="+mn-cs"/>
              </a:rPr>
              <a:t> Nodes listed on this slide. The catalogs have information to help you make decisions about the datasets to use. In addition, please feel free to contact us with questions about datasets. </a:t>
            </a:r>
            <a:endParaRPr lang="en-US" dirty="0"/>
          </a:p>
        </p:txBody>
      </p:sp>
      <p:sp>
        <p:nvSpPr>
          <p:cNvPr id="4" name="Slide Number Placeholder 3"/>
          <p:cNvSpPr>
            <a:spLocks noGrp="1"/>
          </p:cNvSpPr>
          <p:nvPr>
            <p:ph type="sldNum" sz="quarter" idx="5"/>
          </p:nvPr>
        </p:nvSpPr>
        <p:spPr/>
        <p:txBody>
          <a:bodyPr/>
          <a:lstStyle/>
          <a:p>
            <a:fld id="{BB8DCC0E-7DBF-7C4A-B104-25FE08E3BB8F}" type="slidenum">
              <a:rPr lang="en-US" smtClean="0"/>
              <a:pPr/>
              <a:t>15</a:t>
            </a:fld>
            <a:endParaRPr lang="en-US" dirty="0"/>
          </a:p>
        </p:txBody>
      </p:sp>
    </p:spTree>
    <p:extLst>
      <p:ext uri="{BB962C8B-B14F-4D97-AF65-F5344CB8AC3E}">
        <p14:creationId xmlns:p14="http://schemas.microsoft.com/office/powerpoint/2010/main" val="22858056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B8DCC0E-7DBF-7C4A-B104-25FE08E3BB8F}" type="slidenum">
              <a:rPr lang="en-US" smtClean="0"/>
              <a:pPr/>
              <a:t>16</a:t>
            </a:fld>
            <a:endParaRPr lang="en-US" dirty="0"/>
          </a:p>
        </p:txBody>
      </p:sp>
    </p:spTree>
    <p:extLst>
      <p:ext uri="{BB962C8B-B14F-4D97-AF65-F5344CB8AC3E}">
        <p14:creationId xmlns:p14="http://schemas.microsoft.com/office/powerpoint/2010/main" val="13914240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How do you select the best dataset for your project? I will start by saying that there is no perfect dataset that will work for everybody. </a:t>
            </a:r>
          </a:p>
          <a:p>
            <a:pPr rtl="0"/>
            <a:r>
              <a:rPr lang="en-US" sz="1200" b="0" i="0" u="none" strike="noStrike" kern="1200" dirty="0">
                <a:solidFill>
                  <a:schemeClr val="tx1"/>
                </a:solidFill>
                <a:effectLst/>
                <a:latin typeface="+mn-lt"/>
                <a:ea typeface="+mn-ea"/>
                <a:cs typeface="+mn-cs"/>
              </a:rPr>
              <a:t>Each project has a unique set of requirements for ocean satellite data. Each dataset has characteristics that may be pros or cons for your project. The trick to finding the datasets that are best suited for your project is to strike a balance between the needs of your project and the properties of the available datasets. </a:t>
            </a:r>
          </a:p>
          <a:p>
            <a:pPr rtl="0"/>
            <a:r>
              <a:rPr lang="en-US" sz="1200" b="0" i="0" u="none" strike="noStrike" kern="1200" dirty="0">
                <a:solidFill>
                  <a:schemeClr val="tx1"/>
                </a:solidFill>
                <a:effectLst/>
                <a:latin typeface="+mn-lt"/>
                <a:ea typeface="+mn-ea"/>
                <a:cs typeface="+mn-cs"/>
              </a:rPr>
              <a:t> </a:t>
            </a:r>
          </a:p>
          <a:p>
            <a:pPr rtl="0"/>
            <a:r>
              <a:rPr lang="en-US" sz="1200" b="0" i="0" u="none" strike="noStrike" kern="1200" dirty="0">
                <a:solidFill>
                  <a:schemeClr val="tx1"/>
                </a:solidFill>
                <a:effectLst/>
                <a:latin typeface="+mn-lt"/>
                <a:ea typeface="+mn-ea"/>
                <a:cs typeface="+mn-cs"/>
              </a:rPr>
              <a:t>On the right, I've listed characteristics of datasets and some questions for you to answer in order to pick the correct dataset for each project.</a:t>
            </a:r>
          </a:p>
          <a:p>
            <a:pPr rtl="0" fontAlgn="base"/>
            <a:r>
              <a:rPr lang="en-US" sz="1200" b="0" i="0" u="none" strike="noStrike" kern="1200" dirty="0">
                <a:solidFill>
                  <a:schemeClr val="tx1"/>
                </a:solidFill>
                <a:effectLst/>
                <a:latin typeface="+mn-lt"/>
                <a:ea typeface="+mn-ea"/>
                <a:cs typeface="+mn-cs"/>
              </a:rPr>
              <a:t>So for </a:t>
            </a:r>
            <a:r>
              <a:rPr lang="en-US" sz="1200" b="1" i="0" u="none" strike="noStrike" kern="1200" dirty="0">
                <a:solidFill>
                  <a:schemeClr val="tx1"/>
                </a:solidFill>
                <a:effectLst/>
                <a:latin typeface="+mn-lt"/>
                <a:ea typeface="+mn-ea"/>
                <a:cs typeface="+mn-cs"/>
              </a:rPr>
              <a:t>Temporal coverage</a:t>
            </a:r>
            <a:r>
              <a:rPr lang="en-US" sz="1200" b="0" i="0" u="none" strike="noStrike" kern="1200" dirty="0">
                <a:solidFill>
                  <a:schemeClr val="tx1"/>
                </a:solidFill>
                <a:effectLst/>
                <a:latin typeface="+mn-lt"/>
                <a:ea typeface="+mn-ea"/>
                <a:cs typeface="+mn-cs"/>
              </a:rPr>
              <a:t> I want to know if the satellite was flying during the dates of my study.</a:t>
            </a:r>
          </a:p>
          <a:p>
            <a:pPr rtl="0" fontAlgn="base"/>
            <a:r>
              <a:rPr lang="en-US" sz="1200" b="0" i="0" u="none" strike="noStrike" kern="1200" dirty="0">
                <a:solidFill>
                  <a:schemeClr val="tx1"/>
                </a:solidFill>
                <a:effectLst/>
                <a:latin typeface="+mn-lt"/>
                <a:ea typeface="+mn-ea"/>
                <a:cs typeface="+mn-cs"/>
              </a:rPr>
              <a:t>For</a:t>
            </a:r>
            <a:r>
              <a:rPr lang="en-US" sz="1200" b="1" i="0" u="none" strike="noStrike" kern="1200" dirty="0">
                <a:solidFill>
                  <a:schemeClr val="tx1"/>
                </a:solidFill>
                <a:effectLst/>
                <a:latin typeface="+mn-lt"/>
                <a:ea typeface="+mn-ea"/>
                <a:cs typeface="+mn-cs"/>
              </a:rPr>
              <a:t> Geographical coverage</a:t>
            </a:r>
            <a:r>
              <a:rPr lang="en-US" sz="1200" b="0" i="0" u="none" strike="noStrike" kern="1200" dirty="0">
                <a:solidFill>
                  <a:schemeClr val="tx1"/>
                </a:solidFill>
                <a:effectLst/>
                <a:latin typeface="+mn-lt"/>
                <a:ea typeface="+mn-ea"/>
                <a:cs typeface="+mn-cs"/>
              </a:rPr>
              <a:t> I need to know if the dataset has data in my area of interest.</a:t>
            </a:r>
          </a:p>
          <a:p>
            <a:pPr rtl="0" fontAlgn="base"/>
            <a:r>
              <a:rPr lang="en-US" sz="1200" b="1" i="0" u="none" strike="noStrike" kern="1200" dirty="0">
                <a:solidFill>
                  <a:schemeClr val="tx1"/>
                </a:solidFill>
                <a:effectLst/>
                <a:latin typeface="+mn-lt"/>
                <a:ea typeface="+mn-ea"/>
                <a:cs typeface="+mn-cs"/>
              </a:rPr>
              <a:t>Spatial resolution</a:t>
            </a:r>
            <a:r>
              <a:rPr lang="en-US" sz="1200" b="0" i="0" u="none" strike="noStrike" kern="1200" dirty="0">
                <a:solidFill>
                  <a:schemeClr val="tx1"/>
                </a:solidFill>
                <a:effectLst/>
                <a:latin typeface="+mn-lt"/>
                <a:ea typeface="+mn-ea"/>
                <a:cs typeface="+mn-cs"/>
              </a:rPr>
              <a:t> – Are the pixels small enough to resolve the features I’m interested in?  If I’m looking at a large area is the spatial resolution so small that the dataset will be overly cumbersome to download and process? </a:t>
            </a:r>
          </a:p>
          <a:p>
            <a:pPr rtl="0" fontAlgn="base"/>
            <a:r>
              <a:rPr lang="en-US" sz="1200" b="1" i="0" u="none" strike="noStrike" kern="1200" dirty="0">
                <a:solidFill>
                  <a:schemeClr val="tx1"/>
                </a:solidFill>
                <a:effectLst/>
                <a:latin typeface="+mn-lt"/>
                <a:ea typeface="+mn-ea"/>
                <a:cs typeface="+mn-cs"/>
              </a:rPr>
              <a:t>Temporal resolution: </a:t>
            </a:r>
            <a:r>
              <a:rPr lang="en-US" sz="1200" b="0" i="0" u="none" strike="noStrike" kern="1200" dirty="0">
                <a:solidFill>
                  <a:schemeClr val="tx1"/>
                </a:solidFill>
                <a:effectLst/>
                <a:latin typeface="+mn-lt"/>
                <a:ea typeface="+mn-ea"/>
                <a:cs typeface="+mn-cs"/>
              </a:rPr>
              <a:t>How often does the satellite fly over my area of interest?</a:t>
            </a:r>
          </a:p>
          <a:p>
            <a:pPr rtl="0" fontAlgn="base"/>
            <a:r>
              <a:rPr lang="en-US" sz="1200" b="1" i="0" u="none" strike="noStrike" kern="1200" dirty="0">
                <a:solidFill>
                  <a:schemeClr val="tx1"/>
                </a:solidFill>
                <a:effectLst/>
                <a:latin typeface="+mn-lt"/>
                <a:ea typeface="+mn-ea"/>
                <a:cs typeface="+mn-cs"/>
              </a:rPr>
              <a:t>Latency / Quality</a:t>
            </a:r>
            <a:r>
              <a:rPr lang="en-US" sz="1200" b="0" i="0" u="none" strike="noStrike" kern="1200" dirty="0">
                <a:solidFill>
                  <a:schemeClr val="tx1"/>
                </a:solidFill>
                <a:effectLst/>
                <a:latin typeface="+mn-lt"/>
                <a:ea typeface="+mn-ea"/>
                <a:cs typeface="+mn-cs"/>
              </a:rPr>
              <a:t>: How fast do I need the data after its been collected and at what quality?</a:t>
            </a:r>
          </a:p>
          <a:p>
            <a:r>
              <a:rPr lang="en-US" sz="1200" b="1" i="0" u="none" strike="noStrike" kern="1200" dirty="0">
                <a:solidFill>
                  <a:schemeClr val="tx1"/>
                </a:solidFill>
                <a:effectLst/>
                <a:latin typeface="+mn-lt"/>
                <a:ea typeface="+mn-ea"/>
                <a:cs typeface="+mn-cs"/>
              </a:rPr>
              <a:t>Missing data</a:t>
            </a:r>
            <a:r>
              <a:rPr lang="en-US" sz="1200" b="0" i="0" u="none" strike="noStrike" kern="1200" dirty="0">
                <a:solidFill>
                  <a:schemeClr val="tx1"/>
                </a:solidFill>
                <a:effectLst/>
                <a:latin typeface="+mn-lt"/>
                <a:ea typeface="+mn-ea"/>
                <a:cs typeface="+mn-cs"/>
              </a:rPr>
              <a:t>: How much missing data can I tolerate, and what are my options to fill in missing data?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I will explore each of these issues in more detail during this presentation. </a:t>
            </a:r>
            <a:endParaRPr lang="en-US" dirty="0"/>
          </a:p>
        </p:txBody>
      </p:sp>
      <p:sp>
        <p:nvSpPr>
          <p:cNvPr id="4" name="Slide Number Placeholder 3"/>
          <p:cNvSpPr>
            <a:spLocks noGrp="1"/>
          </p:cNvSpPr>
          <p:nvPr>
            <p:ph type="sldNum" sz="quarter" idx="5"/>
          </p:nvPr>
        </p:nvSpPr>
        <p:spPr/>
        <p:txBody>
          <a:bodyPr/>
          <a:lstStyle/>
          <a:p>
            <a:fld id="{BB8DCC0E-7DBF-7C4A-B104-25FE08E3BB8F}" type="slidenum">
              <a:rPr lang="en-US" smtClean="0"/>
              <a:pPr/>
              <a:t>2</a:t>
            </a:fld>
            <a:endParaRPr lang="en-US" dirty="0"/>
          </a:p>
        </p:txBody>
      </p:sp>
    </p:spTree>
    <p:extLst>
      <p:ext uri="{BB962C8B-B14F-4D97-AF65-F5344CB8AC3E}">
        <p14:creationId xmlns:p14="http://schemas.microsoft.com/office/powerpoint/2010/main" val="1432790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So first lets talk about temporal coverage.  This is the first thing to consider to determine if data is available for your time period of interest. </a:t>
            </a:r>
          </a:p>
          <a:p>
            <a:pPr rtl="0"/>
            <a:r>
              <a:rPr lang="en-US" sz="1200" b="1" i="0" u="none" strike="noStrike" kern="1200" dirty="0">
                <a:solidFill>
                  <a:schemeClr val="tx1"/>
                </a:solidFill>
                <a:effectLst/>
                <a:latin typeface="+mn-lt"/>
                <a:ea typeface="+mn-ea"/>
                <a:cs typeface="+mn-cs"/>
              </a:rPr>
              <a:t> </a:t>
            </a:r>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This image shows the timespan over which data has  been collected by several ocean color sensors. If you needed chlorophyll data from the years 2005 through 2015, as pictured for study time period shown in yellow, then neither </a:t>
            </a:r>
            <a:r>
              <a:rPr lang="en-US" sz="1200" b="0" i="0" u="none" strike="noStrike" kern="1200" dirty="0" err="1">
                <a:solidFill>
                  <a:schemeClr val="tx1"/>
                </a:solidFill>
                <a:effectLst/>
                <a:latin typeface="+mn-lt"/>
                <a:ea typeface="+mn-ea"/>
                <a:cs typeface="+mn-cs"/>
              </a:rPr>
              <a:t>SeaWiFS</a:t>
            </a:r>
            <a:r>
              <a:rPr lang="en-US" sz="1200" b="0" i="0" u="none" strike="noStrike" kern="1200" dirty="0">
                <a:solidFill>
                  <a:schemeClr val="tx1"/>
                </a:solidFill>
                <a:effectLst/>
                <a:latin typeface="+mn-lt"/>
                <a:ea typeface="+mn-ea"/>
                <a:cs typeface="+mn-cs"/>
              </a:rPr>
              <a:t> or VIIRS alone could provide all the data you required. However, data from MODIS-Aqua is available for the entire time period. </a:t>
            </a:r>
          </a:p>
          <a:p>
            <a:pPr rtl="0"/>
            <a:endParaRPr lang="en-US" dirty="0"/>
          </a:p>
        </p:txBody>
      </p:sp>
      <p:sp>
        <p:nvSpPr>
          <p:cNvPr id="4" name="Slide Number Placeholder 3"/>
          <p:cNvSpPr>
            <a:spLocks noGrp="1"/>
          </p:cNvSpPr>
          <p:nvPr>
            <p:ph type="sldNum" sz="quarter" idx="5"/>
          </p:nvPr>
        </p:nvSpPr>
        <p:spPr/>
        <p:txBody>
          <a:bodyPr/>
          <a:lstStyle/>
          <a:p>
            <a:fld id="{BB8DCC0E-7DBF-7C4A-B104-25FE08E3BB8F}" type="slidenum">
              <a:rPr lang="en-US" smtClean="0"/>
              <a:pPr/>
              <a:t>3</a:t>
            </a:fld>
            <a:endParaRPr lang="en-US" dirty="0"/>
          </a:p>
        </p:txBody>
      </p:sp>
    </p:spTree>
    <p:extLst>
      <p:ext uri="{BB962C8B-B14F-4D97-AF65-F5344CB8AC3E}">
        <p14:creationId xmlns:p14="http://schemas.microsoft.com/office/powerpoint/2010/main" val="38893194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Now, suppose that you need chlorophyll data from the years 2000 through 2015, as pictured for the study time period shown again in yellow. No single sensor covers the entire time period. You could piece together the data you need by using data from </a:t>
            </a:r>
            <a:r>
              <a:rPr lang="en-US" sz="1200" b="0" i="0" u="none" strike="noStrike" kern="1200" dirty="0" err="1">
                <a:solidFill>
                  <a:schemeClr val="tx1"/>
                </a:solidFill>
                <a:effectLst/>
                <a:latin typeface="+mn-lt"/>
                <a:ea typeface="+mn-ea"/>
                <a:cs typeface="+mn-cs"/>
              </a:rPr>
              <a:t>SeaWiFS</a:t>
            </a:r>
            <a:r>
              <a:rPr lang="en-US" sz="1200" b="0" i="0" u="none" strike="noStrike" kern="1200" dirty="0">
                <a:solidFill>
                  <a:schemeClr val="tx1"/>
                </a:solidFill>
                <a:effectLst/>
                <a:latin typeface="+mn-lt"/>
                <a:ea typeface="+mn-ea"/>
                <a:cs typeface="+mn-cs"/>
              </a:rPr>
              <a:t> and MODIS-Aqua. However, you would have to reconcile the difference between the measurement from the two sensors during their overlap period from 2002 to 2010.  </a:t>
            </a:r>
          </a:p>
          <a:p>
            <a:pPr rtl="0"/>
            <a:r>
              <a:rPr lang="en-US" sz="1200" b="0" i="0" u="none" strike="noStrike" kern="1200" dirty="0">
                <a:solidFill>
                  <a:schemeClr val="tx1"/>
                </a:solidFill>
                <a:effectLst/>
                <a:latin typeface="+mn-lt"/>
                <a:ea typeface="+mn-ea"/>
                <a:cs typeface="+mn-cs"/>
              </a:rPr>
              <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Alternatively, you could use one of the blended datasets, where data from many ocean color missions have been merged for you. One example is the European Space Agency’s Climate Change Initiative Ocean color dataset. The dataset merges data from the </a:t>
            </a:r>
            <a:r>
              <a:rPr lang="en-US" sz="1200" b="0" i="0" u="none" strike="noStrike" kern="1200" dirty="0" err="1">
                <a:solidFill>
                  <a:schemeClr val="tx1"/>
                </a:solidFill>
                <a:effectLst/>
                <a:latin typeface="+mn-lt"/>
                <a:ea typeface="+mn-ea"/>
                <a:cs typeface="+mn-cs"/>
              </a:rPr>
              <a:t>SeaWiFS</a:t>
            </a:r>
            <a:r>
              <a:rPr lang="en-US" sz="1200" b="0" i="0" u="none" strike="noStrike" kern="1200" dirty="0">
                <a:solidFill>
                  <a:schemeClr val="tx1"/>
                </a:solidFill>
                <a:effectLst/>
                <a:latin typeface="+mn-lt"/>
                <a:ea typeface="+mn-ea"/>
                <a:cs typeface="+mn-cs"/>
              </a:rPr>
              <a:t>, MERIS, MODIS-Aqua, and VIIRS missions to create a blended dataset extending from 1997 to the present.</a:t>
            </a:r>
          </a:p>
          <a:p>
            <a:endParaRPr lang="en-US" dirty="0"/>
          </a:p>
        </p:txBody>
      </p:sp>
      <p:sp>
        <p:nvSpPr>
          <p:cNvPr id="4" name="Slide Number Placeholder 3"/>
          <p:cNvSpPr>
            <a:spLocks noGrp="1"/>
          </p:cNvSpPr>
          <p:nvPr>
            <p:ph type="sldNum" sz="quarter" idx="5"/>
          </p:nvPr>
        </p:nvSpPr>
        <p:spPr/>
        <p:txBody>
          <a:bodyPr/>
          <a:lstStyle/>
          <a:p>
            <a:fld id="{BB8DCC0E-7DBF-7C4A-B104-25FE08E3BB8F}" type="slidenum">
              <a:rPr lang="en-US" smtClean="0"/>
              <a:pPr/>
              <a:t>4</a:t>
            </a:fld>
            <a:endParaRPr lang="en-US" dirty="0"/>
          </a:p>
        </p:txBody>
      </p:sp>
    </p:spTree>
    <p:extLst>
      <p:ext uri="{BB962C8B-B14F-4D97-AF65-F5344CB8AC3E}">
        <p14:creationId xmlns:p14="http://schemas.microsoft.com/office/powerpoint/2010/main" val="1519982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Now lets consider spatial coverage. Spatial coverage, the area of the Earth’s surface over which data is collected, is not the same for all datasets. Many satellite datasets have global coverage, but some may have only regional coverage. You need to check if the dataset covers your area of interest. Non-global coverage may be because the sensor has a limited spatial coverage or the result of splitting the global files into regional sectors to reduce file size. </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The top map shows the daily coverage provided by the NOAA </a:t>
            </a:r>
            <a:r>
              <a:rPr lang="en-US" sz="1200" b="0" i="0" u="none" strike="noStrike" kern="1200" dirty="0" err="1">
                <a:solidFill>
                  <a:schemeClr val="tx1"/>
                </a:solidFill>
                <a:effectLst/>
                <a:latin typeface="+mn-lt"/>
                <a:ea typeface="+mn-ea"/>
                <a:cs typeface="+mn-cs"/>
              </a:rPr>
              <a:t>Geopolar</a:t>
            </a:r>
            <a:r>
              <a:rPr lang="en-US" sz="1200" b="0" i="0" u="none" strike="noStrike" kern="1200" dirty="0">
                <a:solidFill>
                  <a:schemeClr val="tx1"/>
                </a:solidFill>
                <a:effectLst/>
                <a:latin typeface="+mn-lt"/>
                <a:ea typeface="+mn-ea"/>
                <a:cs typeface="+mn-cs"/>
              </a:rPr>
              <a:t> dataset. This dataset merges data from many polar-orbiting and geostationary satellites.  If your study site were off the coast of Washington State, this dataset would provide the spatial coverage you need.</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The bottom map shows the coverage of a sensor on the GOES-16 geostationary satellite. The circle shows the footprint of the GOES-16 sensor, which runs from 52°N to 52°S latitude and covers South American and eastern US waters, with some coverage in the Pacific. This dataset would not provide the spatial coverage you need for a study off the coast of Washington State. </a:t>
            </a:r>
          </a:p>
          <a:p>
            <a:endParaRPr lang="en-US" dirty="0"/>
          </a:p>
        </p:txBody>
      </p:sp>
      <p:sp>
        <p:nvSpPr>
          <p:cNvPr id="4" name="Slide Number Placeholder 3"/>
          <p:cNvSpPr>
            <a:spLocks noGrp="1"/>
          </p:cNvSpPr>
          <p:nvPr>
            <p:ph type="sldNum" sz="quarter" idx="5"/>
          </p:nvPr>
        </p:nvSpPr>
        <p:spPr/>
        <p:txBody>
          <a:bodyPr/>
          <a:lstStyle/>
          <a:p>
            <a:fld id="{BB8DCC0E-7DBF-7C4A-B104-25FE08E3BB8F}" type="slidenum">
              <a:rPr lang="en-US" smtClean="0"/>
              <a:pPr/>
              <a:t>5</a:t>
            </a:fld>
            <a:endParaRPr lang="en-US" dirty="0"/>
          </a:p>
        </p:txBody>
      </p:sp>
    </p:spTree>
    <p:extLst>
      <p:ext uri="{BB962C8B-B14F-4D97-AF65-F5344CB8AC3E}">
        <p14:creationId xmlns:p14="http://schemas.microsoft.com/office/powerpoint/2010/main" val="28333665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Spatial resolution is the linear dimension on the ground represented by each pixel, and it is not the same among different satellite datasets. The slide shows SST maps of the Central California coast for two different sensors. </a:t>
            </a:r>
          </a:p>
          <a:p>
            <a:pPr rtl="0"/>
            <a:r>
              <a:rPr lang="en-US" sz="1200" b="0" i="0" u="none" strike="noStrike" kern="1200" dirty="0">
                <a:solidFill>
                  <a:schemeClr val="tx1"/>
                </a:solidFill>
                <a:effectLst/>
                <a:latin typeface="+mn-lt"/>
                <a:ea typeface="+mn-ea"/>
                <a:cs typeface="+mn-cs"/>
              </a:rPr>
              <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On the left is a map from an older GOES-West sensor, which had a spatial resolution of about 4 km on a side for a pixel. The map looks blocky compared to the VIIRS map on the right, which has a spatial resolution of 750 m per side for a pixel. </a:t>
            </a:r>
          </a:p>
          <a:p>
            <a:pPr rtl="0"/>
            <a:r>
              <a:rPr lang="en-US" sz="1200" b="0" i="0" u="none" strike="noStrike" kern="1200" dirty="0">
                <a:solidFill>
                  <a:schemeClr val="tx1"/>
                </a:solidFill>
                <a:effectLst/>
                <a:latin typeface="+mn-lt"/>
                <a:ea typeface="+mn-ea"/>
                <a:cs typeface="+mn-cs"/>
              </a:rPr>
              <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For work on the scale of the whole Central California coast, 4 km GOES data might have a high enough resolution for your needs. In addition, using a lower resolution dataset will make downloading and processing times for the data much faster.</a:t>
            </a:r>
          </a:p>
          <a:p>
            <a:pPr rtl="0"/>
            <a:r>
              <a:rPr lang="en-US" sz="1200" b="0" i="0" u="none" strike="noStrike" kern="1200" dirty="0">
                <a:solidFill>
                  <a:schemeClr val="tx1"/>
                </a:solidFill>
                <a:effectLst/>
                <a:latin typeface="+mn-lt"/>
                <a:ea typeface="+mn-ea"/>
                <a:cs typeface="+mn-cs"/>
              </a:rPr>
              <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However, if you are interested in the feature visible in the circle on the 750 m resolution image, then the 4 km resolution data would not meet your needs. </a:t>
            </a:r>
          </a:p>
          <a:p>
            <a:r>
              <a:rPr lang="en-US" dirty="0"/>
              <a:t/>
            </a:r>
            <a:br>
              <a:rPr lang="en-US" dirty="0"/>
            </a:br>
            <a:endParaRPr lang="en-US" dirty="0"/>
          </a:p>
        </p:txBody>
      </p:sp>
      <p:sp>
        <p:nvSpPr>
          <p:cNvPr id="4" name="Slide Number Placeholder 3"/>
          <p:cNvSpPr>
            <a:spLocks noGrp="1"/>
          </p:cNvSpPr>
          <p:nvPr>
            <p:ph type="sldNum" sz="quarter" idx="5"/>
          </p:nvPr>
        </p:nvSpPr>
        <p:spPr/>
        <p:txBody>
          <a:bodyPr/>
          <a:lstStyle/>
          <a:p>
            <a:fld id="{BB8DCC0E-7DBF-7C4A-B104-25FE08E3BB8F}" type="slidenum">
              <a:rPr lang="en-US" smtClean="0"/>
              <a:pPr/>
              <a:t>6</a:t>
            </a:fld>
            <a:endParaRPr lang="en-US" dirty="0"/>
          </a:p>
        </p:txBody>
      </p:sp>
    </p:spTree>
    <p:extLst>
      <p:ext uri="{BB962C8B-B14F-4D97-AF65-F5344CB8AC3E}">
        <p14:creationId xmlns:p14="http://schemas.microsoft.com/office/powerpoint/2010/main" val="31117171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What if your project was examining a much smaller area?</a:t>
            </a:r>
          </a:p>
          <a:p>
            <a:pPr rtl="0"/>
            <a:r>
              <a:rPr lang="en-US" sz="1200" b="0" i="0" u="none" strike="noStrike" kern="1200" dirty="0">
                <a:solidFill>
                  <a:schemeClr val="tx1"/>
                </a:solidFill>
                <a:effectLst/>
                <a:latin typeface="+mn-lt"/>
                <a:ea typeface="+mn-ea"/>
                <a:cs typeface="+mn-cs"/>
              </a:rPr>
              <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Let’s zoom in on a smaller area of interest within San Francisco Bay. Once again, coverage for the GOES-West sensor is on the left and for the VIIRS sensor is on the right. </a:t>
            </a:r>
          </a:p>
          <a:p>
            <a:pPr rtl="0"/>
            <a:r>
              <a:rPr lang="en-US" sz="1200" b="0" i="0" u="none" strike="noStrike" kern="1200" dirty="0">
                <a:solidFill>
                  <a:schemeClr val="tx1"/>
                </a:solidFill>
                <a:effectLst/>
                <a:latin typeface="+mn-lt"/>
                <a:ea typeface="+mn-ea"/>
                <a:cs typeface="+mn-cs"/>
              </a:rPr>
              <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The GOES-West sensor data gives, at most, 4 pixels going across the bay and about 20 pixels within the entire bay. The GOES coverage probably does not well represent the temperature of the bay or show temperature features well . </a:t>
            </a:r>
          </a:p>
          <a:p>
            <a:pPr rtl="0"/>
            <a:r>
              <a:rPr lang="en-US" sz="1200" b="0" i="0" u="none" strike="noStrike" kern="1200" dirty="0">
                <a:solidFill>
                  <a:schemeClr val="tx1"/>
                </a:solidFill>
                <a:effectLst/>
                <a:latin typeface="+mn-lt"/>
                <a:ea typeface="+mn-ea"/>
                <a:cs typeface="+mn-cs"/>
              </a:rPr>
              <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On the right, coverage for the VIIRS sensors has about 28 times more pixels for the entire bay than does GOES-West. The higher spatial resolution better represents the temperatures within the bay and allows the detection of surface temperature features. </a:t>
            </a:r>
          </a:p>
          <a:p>
            <a:pPr rtl="0"/>
            <a:r>
              <a:rPr lang="en-US" sz="1200" b="0" i="0" u="none" strike="noStrike" kern="1200" dirty="0">
                <a:solidFill>
                  <a:schemeClr val="tx1"/>
                </a:solidFill>
                <a:effectLst/>
                <a:latin typeface="+mn-lt"/>
                <a:ea typeface="+mn-ea"/>
                <a:cs typeface="+mn-cs"/>
              </a:rPr>
              <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So finer spatial resolution provides more details, but the amount of data that needs to be downloaded is larger.</a:t>
            </a:r>
          </a:p>
          <a:p>
            <a:endParaRPr lang="en-US" dirty="0"/>
          </a:p>
        </p:txBody>
      </p:sp>
      <p:sp>
        <p:nvSpPr>
          <p:cNvPr id="4" name="Slide Number Placeholder 3"/>
          <p:cNvSpPr>
            <a:spLocks noGrp="1"/>
          </p:cNvSpPr>
          <p:nvPr>
            <p:ph type="sldNum" sz="quarter" idx="5"/>
          </p:nvPr>
        </p:nvSpPr>
        <p:spPr/>
        <p:txBody>
          <a:bodyPr/>
          <a:lstStyle/>
          <a:p>
            <a:fld id="{BB8DCC0E-7DBF-7C4A-B104-25FE08E3BB8F}" type="slidenum">
              <a:rPr lang="en-US" smtClean="0"/>
              <a:pPr/>
              <a:t>7</a:t>
            </a:fld>
            <a:endParaRPr lang="en-US" dirty="0"/>
          </a:p>
        </p:txBody>
      </p:sp>
    </p:spTree>
    <p:extLst>
      <p:ext uri="{BB962C8B-B14F-4D97-AF65-F5344CB8AC3E}">
        <p14:creationId xmlns:p14="http://schemas.microsoft.com/office/powerpoint/2010/main" val="22109041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Temporal resolution helps you address the question of how often you need a measurement for your project. If you are examining trends over the last 30 years, a monthly measurement is probably sufficient for your needs. However, if you are studying events in a dynamic coastal region, there may be a requirement for weekly, daily, or even hourly measurements. </a:t>
            </a:r>
          </a:p>
          <a:p>
            <a:pPr rtl="0"/>
            <a:r>
              <a:rPr lang="en-US" sz="1200" b="0" i="0" u="none" strike="noStrike" kern="1200" dirty="0">
                <a:solidFill>
                  <a:schemeClr val="tx1"/>
                </a:solidFill>
                <a:effectLst/>
                <a:latin typeface="+mn-lt"/>
                <a:ea typeface="+mn-ea"/>
                <a:cs typeface="+mn-cs"/>
              </a:rPr>
              <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How often a dataset has new measurement at the same location depends on swath width of the sensors, whether the satellite is polar orbiting or geostationary, and if data from several sensors are blended together in a dataset.</a:t>
            </a:r>
          </a:p>
          <a:p>
            <a:pPr rtl="0"/>
            <a:r>
              <a:rPr lang="en-US" sz="1200" b="1" i="0" u="none" strike="noStrike" kern="1200" dirty="0">
                <a:solidFill>
                  <a:schemeClr val="tx1"/>
                </a:solidFill>
                <a:effectLst/>
                <a:latin typeface="+mn-lt"/>
                <a:ea typeface="+mn-ea"/>
                <a:cs typeface="+mn-cs"/>
              </a:rPr>
              <a:t> </a:t>
            </a:r>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On the left is the coverage for the ASCAT polar orbiting sensor for 3 successive days. ASCAT is an active microwave sensor in a polar orbit with a 500 m swath width.  For the location west of Mexico indicated by the white dot, you would get a wind measurement every 3 days.</a:t>
            </a:r>
          </a:p>
          <a:p>
            <a:pPr rtl="0"/>
            <a:r>
              <a:rPr lang="en-US" sz="1200" b="1" i="0" u="none" strike="noStrike" kern="1200" dirty="0">
                <a:solidFill>
                  <a:schemeClr val="tx1"/>
                </a:solidFill>
                <a:effectLst/>
                <a:latin typeface="+mn-lt"/>
                <a:ea typeface="+mn-ea"/>
                <a:cs typeface="+mn-cs"/>
              </a:rPr>
              <a:t> </a:t>
            </a:r>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If you require data more often, you would need to select a different dataset. On the right is the daily coverage for the</a:t>
            </a:r>
            <a:r>
              <a:rPr lang="en-US" sz="1200" b="1"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Cross-Calibrated Multi-Platform, or CCMP, dataset. This</a:t>
            </a:r>
            <a:r>
              <a:rPr lang="en-US" sz="1200" b="0" i="0" u="none" strike="noStrike" kern="1200" baseline="0" dirty="0">
                <a:solidFill>
                  <a:schemeClr val="tx1"/>
                </a:solidFill>
                <a:effectLst/>
                <a:latin typeface="+mn-lt"/>
                <a:ea typeface="+mn-ea"/>
                <a:cs typeface="+mn-cs"/>
              </a:rPr>
              <a:t> dataset</a:t>
            </a:r>
            <a:r>
              <a:rPr lang="en-US" sz="1200" b="0" i="0" u="none" strike="noStrike" kern="1200" dirty="0">
                <a:solidFill>
                  <a:schemeClr val="tx1"/>
                </a:solidFill>
                <a:effectLst/>
                <a:latin typeface="+mn-lt"/>
                <a:ea typeface="+mn-ea"/>
                <a:cs typeface="+mn-cs"/>
              </a:rPr>
              <a:t> blends data from many data sources, including active and passive sensors, to make a dataset with measurements as often as every 6 hours. The images on the right show daily wind maps from the CCMP dataset that provide a measurement each day of the 3-day period at the location indicated by the white dot.</a:t>
            </a:r>
          </a:p>
        </p:txBody>
      </p:sp>
      <p:sp>
        <p:nvSpPr>
          <p:cNvPr id="4" name="Slide Number Placeholder 3"/>
          <p:cNvSpPr>
            <a:spLocks noGrp="1"/>
          </p:cNvSpPr>
          <p:nvPr>
            <p:ph type="sldNum" sz="quarter" idx="5"/>
          </p:nvPr>
        </p:nvSpPr>
        <p:spPr/>
        <p:txBody>
          <a:bodyPr/>
          <a:lstStyle/>
          <a:p>
            <a:fld id="{BB8DCC0E-7DBF-7C4A-B104-25FE08E3BB8F}" type="slidenum">
              <a:rPr lang="en-US" smtClean="0"/>
              <a:pPr/>
              <a:t>8</a:t>
            </a:fld>
            <a:endParaRPr lang="en-US" dirty="0"/>
          </a:p>
        </p:txBody>
      </p:sp>
    </p:spTree>
    <p:extLst>
      <p:ext uri="{BB962C8B-B14F-4D97-AF65-F5344CB8AC3E}">
        <p14:creationId xmlns:p14="http://schemas.microsoft.com/office/powerpoint/2010/main" val="8024696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Typically, there is a tradeoff between getting data very soon after it’s been collected and getting the highest quality data. For near real-time data, the data provider is making the data available as quickly as possible, often within a day or even an hour of acquisition. To do this, the strictest quality control for the data cannot be applied. The data in NRT datasets are not bad.  More likely, some pixels with questionable data may not have been removed from the dataset. In contrast, science quality data is released after a delay to allow for strict quality controls to be applied. </a:t>
            </a:r>
          </a:p>
          <a:p>
            <a:pPr rtl="0"/>
            <a:r>
              <a:rPr lang="en-US" sz="1200" b="0" i="0" u="none" strike="noStrike" kern="1200" dirty="0">
                <a:solidFill>
                  <a:schemeClr val="tx1"/>
                </a:solidFill>
                <a:effectLst/>
                <a:latin typeface="+mn-lt"/>
                <a:ea typeface="+mn-ea"/>
                <a:cs typeface="+mn-cs"/>
              </a:rPr>
              <a:t> </a:t>
            </a:r>
          </a:p>
          <a:p>
            <a:pPr rtl="0"/>
            <a:r>
              <a:rPr lang="en-US" sz="1200" b="0" i="0" u="none" strike="noStrike" kern="1200" dirty="0">
                <a:solidFill>
                  <a:schemeClr val="tx1"/>
                </a:solidFill>
                <a:effectLst/>
                <a:latin typeface="+mn-lt"/>
                <a:ea typeface="+mn-ea"/>
                <a:cs typeface="+mn-cs"/>
              </a:rPr>
              <a:t>The slide shows how cloud cover may impact datasets where science quality and near real-time quality control is applied to chlorophyll data from the same VIIRS source data. The science quality version is on the left and near real-time version is on the right</a:t>
            </a:r>
          </a:p>
          <a:p>
            <a:pPr rtl="0"/>
            <a:r>
              <a:rPr lang="en-US" sz="1200" b="0" i="0" u="none" strike="noStrike" kern="1200" dirty="0">
                <a:solidFill>
                  <a:schemeClr val="tx1"/>
                </a:solidFill>
                <a:effectLst/>
                <a:latin typeface="+mn-lt"/>
                <a:ea typeface="+mn-ea"/>
                <a:cs typeface="+mn-cs"/>
              </a:rPr>
              <a:t> </a:t>
            </a:r>
          </a:p>
          <a:p>
            <a:pPr rtl="0"/>
            <a:r>
              <a:rPr lang="en-US" sz="1200" b="0" i="0" u="none" strike="noStrike" kern="1200" dirty="0">
                <a:solidFill>
                  <a:schemeClr val="tx1"/>
                </a:solidFill>
                <a:effectLst/>
                <a:latin typeface="+mn-lt"/>
                <a:ea typeface="+mn-ea"/>
                <a:cs typeface="+mn-cs"/>
              </a:rPr>
              <a:t>For the NRT image on the right, the inset zooms in on an area where clouds block the ocean color signal, creating gaps in the data. </a:t>
            </a:r>
          </a:p>
          <a:p>
            <a:r>
              <a:rPr lang="en-US" sz="1200" b="0" i="0" u="none" strike="noStrike" kern="1200" dirty="0">
                <a:solidFill>
                  <a:schemeClr val="tx1"/>
                </a:solidFill>
                <a:effectLst/>
                <a:latin typeface="+mn-lt"/>
                <a:ea typeface="+mn-ea"/>
                <a:cs typeface="+mn-cs"/>
              </a:rPr>
              <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However, it turns out that clouds can have more subtle impacts on the ocean color signal, which can degrade the quality of pixels near the pixels blocked by clouds in the near real-time processing. The less rigorous quality control that is applied to near real-time data can miss identification of these degraded pixels.   </a:t>
            </a:r>
          </a:p>
          <a:p>
            <a:endParaRPr lang="en-US" sz="1200" b="0" i="0" u="none" strike="noStrike"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Now look at the image on the left, which was made from science quality data.  The inset zooms in on the same cloudy area. You can see that the data gaps are larger. The science quality data were delayed by about 2 weeks to allow time for more rigorous quality control. The additional degraded pixels were identified and removed from the dataset during this quality control process, resulting in the larger data gaps. </a:t>
            </a:r>
          </a:p>
          <a:p>
            <a:r>
              <a:rPr lang="en-US" sz="1200" b="0" i="0" u="none" strike="noStrike" kern="1200" dirty="0">
                <a:solidFill>
                  <a:schemeClr val="tx1"/>
                </a:solidFill>
                <a:effectLst/>
                <a:latin typeface="+mn-lt"/>
                <a:ea typeface="+mn-ea"/>
                <a:cs typeface="+mn-cs"/>
              </a:rPr>
              <a:t/>
            </a:r>
            <a:br>
              <a:rPr lang="en-US" sz="1200" b="0" i="0" u="none" strike="noStrike" kern="1200" dirty="0">
                <a:solidFill>
                  <a:schemeClr val="tx1"/>
                </a:solidFill>
                <a:effectLst/>
                <a:latin typeface="+mn-lt"/>
                <a:ea typeface="+mn-ea"/>
                <a:cs typeface="+mn-cs"/>
              </a:rPr>
            </a:br>
            <a:r>
              <a:rPr lang="en-US" dirty="0"/>
              <a:t/>
            </a:r>
            <a:br>
              <a:rPr lang="en-US" dirty="0"/>
            </a:br>
            <a:endParaRPr lang="en-US" dirty="0"/>
          </a:p>
        </p:txBody>
      </p:sp>
      <p:sp>
        <p:nvSpPr>
          <p:cNvPr id="4" name="Slide Number Placeholder 3"/>
          <p:cNvSpPr>
            <a:spLocks noGrp="1"/>
          </p:cNvSpPr>
          <p:nvPr>
            <p:ph type="sldNum" sz="quarter" idx="5"/>
          </p:nvPr>
        </p:nvSpPr>
        <p:spPr/>
        <p:txBody>
          <a:bodyPr/>
          <a:lstStyle/>
          <a:p>
            <a:fld id="{BB8DCC0E-7DBF-7C4A-B104-25FE08E3BB8F}" type="slidenum">
              <a:rPr lang="en-US" smtClean="0"/>
              <a:pPr/>
              <a:t>9</a:t>
            </a:fld>
            <a:endParaRPr lang="en-US" dirty="0"/>
          </a:p>
        </p:txBody>
      </p:sp>
    </p:spTree>
    <p:extLst>
      <p:ext uri="{BB962C8B-B14F-4D97-AF65-F5344CB8AC3E}">
        <p14:creationId xmlns:p14="http://schemas.microsoft.com/office/powerpoint/2010/main" val="19350633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BF16-CB2D-0948-A94B-E8BCCF0DB9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11932CA-76FF-2A48-8A85-97E2AEF69508}"/>
              </a:ext>
            </a:extLst>
          </p:cNvPr>
          <p:cNvSpPr>
            <a:spLocks noGrp="1"/>
          </p:cNvSpPr>
          <p:nvPr>
            <p:ph idx="1"/>
          </p:nvPr>
        </p:nvSpPr>
        <p:spPr/>
        <p:txBody>
          <a:bodyPr/>
          <a:lstStyle>
            <a:lvl1pPr>
              <a:defRPr>
                <a:solidFill>
                  <a:schemeClr val="tx1">
                    <a:lumMod val="85000"/>
                    <a:lumOff val="15000"/>
                  </a:schemeClr>
                </a:solidFill>
                <a:latin typeface="Helvetica" pitchFamily="2" charset="0"/>
              </a:defRPr>
            </a:lvl1pPr>
            <a:lvl2pPr>
              <a:defRPr>
                <a:solidFill>
                  <a:schemeClr val="tx1">
                    <a:lumMod val="85000"/>
                    <a:lumOff val="15000"/>
                  </a:schemeClr>
                </a:solidFill>
                <a:latin typeface="Helvetica" pitchFamily="2" charset="0"/>
              </a:defRPr>
            </a:lvl2pPr>
            <a:lvl3pPr>
              <a:defRPr>
                <a:solidFill>
                  <a:schemeClr val="tx1">
                    <a:lumMod val="85000"/>
                    <a:lumOff val="15000"/>
                  </a:schemeClr>
                </a:solidFill>
                <a:latin typeface="Helvetica" pitchFamily="2" charset="0"/>
              </a:defRPr>
            </a:lvl3pPr>
            <a:lvl4pPr>
              <a:defRPr>
                <a:solidFill>
                  <a:schemeClr val="tx1">
                    <a:lumMod val="85000"/>
                    <a:lumOff val="15000"/>
                  </a:schemeClr>
                </a:solidFill>
                <a:latin typeface="Helvetica" pitchFamily="2" charset="0"/>
              </a:defRPr>
            </a:lvl4pPr>
            <a:lvl5pPr>
              <a:defRPr>
                <a:solidFill>
                  <a:schemeClr val="tx1">
                    <a:lumMod val="85000"/>
                    <a:lumOff val="15000"/>
                  </a:schemeClr>
                </a:solidFill>
                <a:latin typeface="Helvetica"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DF2E45C-7A44-3B4B-872C-D91EF6F8E0B2}"/>
              </a:ext>
            </a:extLst>
          </p:cNvPr>
          <p:cNvSpPr>
            <a:spLocks noGrp="1"/>
          </p:cNvSpPr>
          <p:nvPr>
            <p:ph type="sldNum" sz="quarter" idx="12"/>
          </p:nvPr>
        </p:nvSpPr>
        <p:spPr>
          <a:xfrm>
            <a:off x="11214980" y="6441410"/>
            <a:ext cx="1104014" cy="365125"/>
          </a:xfrm>
          <a:prstGeom prst="rect">
            <a:avLst/>
          </a:prstGeom>
        </p:spPr>
        <p:txBody>
          <a:bodyPr/>
          <a:lstStyle>
            <a:lvl1pPr>
              <a:defRPr>
                <a:solidFill>
                  <a:schemeClr val="bg1">
                    <a:lumMod val="95000"/>
                  </a:schemeClr>
                </a:solidFill>
                <a:latin typeface="Helvetica" pitchFamily="2" charset="0"/>
              </a:defRPr>
            </a:lvl1pPr>
          </a:lstStyle>
          <a:p>
            <a:fld id="{4F6F23CF-7BCB-1C46-9584-7002207BC3BE}" type="slidenum">
              <a:rPr lang="en-US" smtClean="0"/>
              <a:pPr/>
              <a:t>‹#›</a:t>
            </a:fld>
            <a:endParaRPr lang="en-US" dirty="0"/>
          </a:p>
        </p:txBody>
      </p:sp>
      <p:sp>
        <p:nvSpPr>
          <p:cNvPr id="9" name="Footer Placeholder 4">
            <a:extLst>
              <a:ext uri="{FF2B5EF4-FFF2-40B4-BE49-F238E27FC236}">
                <a16:creationId xmlns:a16="http://schemas.microsoft.com/office/drawing/2014/main" id="{3DCD4849-407B-2446-AF2C-4A2D9447CB16}"/>
              </a:ext>
            </a:extLst>
          </p:cNvPr>
          <p:cNvSpPr>
            <a:spLocks noGrp="1"/>
          </p:cNvSpPr>
          <p:nvPr>
            <p:ph type="ftr" sz="quarter" idx="3"/>
          </p:nvPr>
        </p:nvSpPr>
        <p:spPr>
          <a:xfrm>
            <a:off x="1200193" y="6441410"/>
            <a:ext cx="9369343" cy="365125"/>
          </a:xfrm>
          <a:prstGeom prst="rect">
            <a:avLst/>
          </a:prstGeom>
        </p:spPr>
        <p:txBody>
          <a:bodyPr vert="horz" lIns="91440" tIns="45720" rIns="91440" bIns="45720" rtlCol="0" anchor="ctr"/>
          <a:lstStyle>
            <a:lvl1pPr algn="l">
              <a:defRPr sz="1800">
                <a:solidFill>
                  <a:schemeClr val="bg1">
                    <a:lumMod val="95000"/>
                  </a:schemeClr>
                </a:solidFill>
                <a:latin typeface="Helvetica" pitchFamily="2" charset="0"/>
              </a:defRPr>
            </a:lvl1pPr>
          </a:lstStyle>
          <a:p>
            <a:r>
              <a:rPr lang="en-US" smtClean="0">
                <a:solidFill>
                  <a:prstClr val="white">
                    <a:lumMod val="95000"/>
                  </a:prstClr>
                </a:solidFill>
              </a:rPr>
              <a:t>NOAA CoastWatch Satellite Course                                         http://coastwatch.noaa.gov</a:t>
            </a:r>
            <a:endParaRPr lang="en-US" dirty="0">
              <a:solidFill>
                <a:prstClr val="white">
                  <a:lumMod val="95000"/>
                </a:prstClr>
              </a:solidFill>
            </a:endParaRPr>
          </a:p>
        </p:txBody>
      </p:sp>
    </p:spTree>
    <p:extLst>
      <p:ext uri="{BB962C8B-B14F-4D97-AF65-F5344CB8AC3E}">
        <p14:creationId xmlns:p14="http://schemas.microsoft.com/office/powerpoint/2010/main" val="42338259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F8A9E-8BB8-524A-9092-3A4A9D031861}"/>
              </a:ext>
            </a:extLst>
          </p:cNvPr>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838FF96F-37A4-B94E-BD39-42354518B18D}"/>
              </a:ext>
            </a:extLst>
          </p:cNvPr>
          <p:cNvSpPr>
            <a:spLocks noGrp="1"/>
          </p:cNvSpPr>
          <p:nvPr>
            <p:ph type="sldNum" sz="quarter" idx="10"/>
          </p:nvPr>
        </p:nvSpPr>
        <p:spPr>
          <a:xfrm>
            <a:off x="11201984" y="6441410"/>
            <a:ext cx="1104014" cy="365125"/>
          </a:xfrm>
          <a:prstGeom prst="rect">
            <a:avLst/>
          </a:prstGeom>
        </p:spPr>
        <p:txBody>
          <a:bodyPr/>
          <a:lstStyle>
            <a:lvl1pPr>
              <a:defRPr>
                <a:solidFill>
                  <a:schemeClr val="bg1">
                    <a:lumMod val="95000"/>
                  </a:schemeClr>
                </a:solidFill>
                <a:latin typeface="Helvetica" pitchFamily="2" charset="0"/>
              </a:defRPr>
            </a:lvl1pPr>
          </a:lstStyle>
          <a:p>
            <a:fld id="{4F6F23CF-7BCB-1C46-9584-7002207BC3BE}" type="slidenum">
              <a:rPr lang="en-US" smtClean="0"/>
              <a:pPr/>
              <a:t>‹#›</a:t>
            </a:fld>
            <a:endParaRPr lang="en-US" dirty="0"/>
          </a:p>
        </p:txBody>
      </p:sp>
      <p:sp>
        <p:nvSpPr>
          <p:cNvPr id="5" name="Footer Placeholder 4">
            <a:extLst>
              <a:ext uri="{FF2B5EF4-FFF2-40B4-BE49-F238E27FC236}">
                <a16:creationId xmlns:a16="http://schemas.microsoft.com/office/drawing/2014/main" id="{AD13283C-7161-C84E-9BE0-35BFEEBC0A2A}"/>
              </a:ext>
            </a:extLst>
          </p:cNvPr>
          <p:cNvSpPr>
            <a:spLocks noGrp="1"/>
          </p:cNvSpPr>
          <p:nvPr>
            <p:ph type="ftr" sz="quarter" idx="3"/>
          </p:nvPr>
        </p:nvSpPr>
        <p:spPr>
          <a:xfrm>
            <a:off x="1221458" y="6441410"/>
            <a:ext cx="9369343" cy="365125"/>
          </a:xfrm>
          <a:prstGeom prst="rect">
            <a:avLst/>
          </a:prstGeom>
        </p:spPr>
        <p:txBody>
          <a:bodyPr vert="horz" lIns="91440" tIns="45720" rIns="91440" bIns="45720" rtlCol="0" anchor="ctr"/>
          <a:lstStyle>
            <a:lvl1pPr algn="l">
              <a:defRPr sz="1800">
                <a:solidFill>
                  <a:schemeClr val="bg1">
                    <a:lumMod val="95000"/>
                  </a:schemeClr>
                </a:solidFill>
                <a:latin typeface="Helvetica" pitchFamily="2" charset="0"/>
              </a:defRPr>
            </a:lvl1pPr>
          </a:lstStyle>
          <a:p>
            <a:r>
              <a:rPr lang="en-US" smtClean="0">
                <a:solidFill>
                  <a:prstClr val="white">
                    <a:lumMod val="95000"/>
                  </a:prstClr>
                </a:solidFill>
              </a:rPr>
              <a:t>NOAA CoastWatch Satellite Course                                         http://coastwatch.noaa.gov</a:t>
            </a:r>
            <a:endParaRPr lang="en-US" dirty="0">
              <a:solidFill>
                <a:prstClr val="white">
                  <a:lumMod val="95000"/>
                </a:prstClr>
              </a:solidFill>
            </a:endParaRPr>
          </a:p>
        </p:txBody>
      </p:sp>
    </p:spTree>
    <p:extLst>
      <p:ext uri="{BB962C8B-B14F-4D97-AF65-F5344CB8AC3E}">
        <p14:creationId xmlns:p14="http://schemas.microsoft.com/office/powerpoint/2010/main" val="3675172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 No photo">
    <p:spTree>
      <p:nvGrpSpPr>
        <p:cNvPr id="1" name=""/>
        <p:cNvGrpSpPr/>
        <p:nvPr/>
      </p:nvGrpSpPr>
      <p:grpSpPr>
        <a:xfrm>
          <a:off x="0" y="0"/>
          <a:ext cx="0" cy="0"/>
          <a:chOff x="0" y="0"/>
          <a:chExt cx="0" cy="0"/>
        </a:xfrm>
      </p:grpSpPr>
      <p:sp>
        <p:nvSpPr>
          <p:cNvPr id="2" name="Title 1"/>
          <p:cNvSpPr>
            <a:spLocks noGrp="1"/>
          </p:cNvSpPr>
          <p:nvPr>
            <p:ph type="title"/>
          </p:nvPr>
        </p:nvSpPr>
        <p:spPr>
          <a:xfrm>
            <a:off x="3168251" y="1327929"/>
            <a:ext cx="7313491" cy="788734"/>
          </a:xfrm>
          <a:prstGeom prst="rect">
            <a:avLst/>
          </a:prstGeom>
        </p:spPr>
        <p:txBody>
          <a:bodyPr/>
          <a:lstStyle>
            <a:lvl1pPr algn="l">
              <a:defRPr sz="3200" b="1">
                <a:solidFill>
                  <a:srgbClr val="1F4E79"/>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4" name="Text Placeholder 3"/>
          <p:cNvSpPr>
            <a:spLocks noGrp="1"/>
          </p:cNvSpPr>
          <p:nvPr>
            <p:ph type="body" sz="quarter" idx="10"/>
          </p:nvPr>
        </p:nvSpPr>
        <p:spPr>
          <a:xfrm>
            <a:off x="4269317" y="2707458"/>
            <a:ext cx="7313083" cy="1224439"/>
          </a:xfrm>
          <a:prstGeom prst="rect">
            <a:avLst/>
          </a:prstGeom>
        </p:spPr>
        <p:txBody>
          <a:bodyPr/>
          <a:lstStyle>
            <a:lvl1pPr algn="l">
              <a:defRPr>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8" name="Text Placeholder 7"/>
          <p:cNvSpPr>
            <a:spLocks noGrp="1"/>
          </p:cNvSpPr>
          <p:nvPr>
            <p:ph type="body" sz="quarter" idx="12" hasCustomPrompt="1"/>
          </p:nvPr>
        </p:nvSpPr>
        <p:spPr>
          <a:xfrm>
            <a:off x="154517" y="4807237"/>
            <a:ext cx="7313083" cy="577850"/>
          </a:xfrm>
          <a:prstGeom prst="rect">
            <a:avLst/>
          </a:prstGeom>
        </p:spPr>
        <p:txBody>
          <a:bodyPr>
            <a:normAutofit/>
          </a:bodyPr>
          <a:lstStyle>
            <a:lvl1pPr algn="l">
              <a:defRPr sz="160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dirty="0"/>
              <a:t>Versioning</a:t>
            </a:r>
          </a:p>
        </p:txBody>
      </p:sp>
      <p:sp>
        <p:nvSpPr>
          <p:cNvPr id="3" name="Rectangle 2">
            <a:extLst>
              <a:ext uri="{FF2B5EF4-FFF2-40B4-BE49-F238E27FC236}">
                <a16:creationId xmlns:a16="http://schemas.microsoft.com/office/drawing/2014/main" id="{FD18F566-1EF1-8A41-9467-BDE1A35137B5}"/>
              </a:ext>
            </a:extLst>
          </p:cNvPr>
          <p:cNvSpPr/>
          <p:nvPr userDrawn="1"/>
        </p:nvSpPr>
        <p:spPr>
          <a:xfrm>
            <a:off x="372533" y="2201333"/>
            <a:ext cx="1557867" cy="8974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861079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59900-D398-DA41-9CE3-E6288B74D5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8386CA-3965-D140-BD89-F5D24D93D4A4}"/>
              </a:ext>
            </a:extLst>
          </p:cNvPr>
          <p:cNvSpPr>
            <a:spLocks noGrp="1"/>
          </p:cNvSpPr>
          <p:nvPr>
            <p:ph sz="half" idx="1"/>
          </p:nvPr>
        </p:nvSpPr>
        <p:spPr>
          <a:xfrm>
            <a:off x="838200" y="1825625"/>
            <a:ext cx="5181600" cy="4351338"/>
          </a:xfrm>
        </p:spPr>
        <p:txBody>
          <a:bodyPr/>
          <a:lstStyle>
            <a:lvl1pPr>
              <a:defRPr>
                <a:solidFill>
                  <a:schemeClr val="tx1">
                    <a:lumMod val="85000"/>
                    <a:lumOff val="15000"/>
                  </a:schemeClr>
                </a:solidFill>
                <a:latin typeface="Helvetica" pitchFamily="2" charset="0"/>
              </a:defRPr>
            </a:lvl1pPr>
            <a:lvl2pPr>
              <a:defRPr>
                <a:solidFill>
                  <a:schemeClr val="tx1">
                    <a:lumMod val="85000"/>
                    <a:lumOff val="15000"/>
                  </a:schemeClr>
                </a:solidFill>
                <a:latin typeface="Helvetica" pitchFamily="2" charset="0"/>
              </a:defRPr>
            </a:lvl2pPr>
            <a:lvl3pPr>
              <a:defRPr>
                <a:solidFill>
                  <a:schemeClr val="tx1">
                    <a:lumMod val="85000"/>
                    <a:lumOff val="15000"/>
                  </a:schemeClr>
                </a:solidFill>
                <a:latin typeface="Helvetica" pitchFamily="2" charset="0"/>
              </a:defRPr>
            </a:lvl3pPr>
            <a:lvl4pPr>
              <a:defRPr>
                <a:solidFill>
                  <a:schemeClr val="tx1">
                    <a:lumMod val="85000"/>
                    <a:lumOff val="15000"/>
                  </a:schemeClr>
                </a:solidFill>
                <a:latin typeface="Helvetica" pitchFamily="2" charset="0"/>
              </a:defRPr>
            </a:lvl4pPr>
            <a:lvl5pPr>
              <a:defRPr>
                <a:solidFill>
                  <a:schemeClr val="tx1">
                    <a:lumMod val="85000"/>
                    <a:lumOff val="15000"/>
                  </a:schemeClr>
                </a:solidFill>
                <a:latin typeface="Helvetica"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08457AD-47F6-9C42-857E-90A679AECFC5}"/>
              </a:ext>
            </a:extLst>
          </p:cNvPr>
          <p:cNvSpPr>
            <a:spLocks noGrp="1"/>
          </p:cNvSpPr>
          <p:nvPr>
            <p:ph sz="half" idx="2"/>
          </p:nvPr>
        </p:nvSpPr>
        <p:spPr>
          <a:xfrm>
            <a:off x="6172200" y="1825625"/>
            <a:ext cx="5181600" cy="4351338"/>
          </a:xfrm>
        </p:spPr>
        <p:txBody>
          <a:bodyPr/>
          <a:lstStyle>
            <a:lvl1pPr>
              <a:defRPr>
                <a:solidFill>
                  <a:schemeClr val="tx1">
                    <a:lumMod val="85000"/>
                    <a:lumOff val="15000"/>
                  </a:schemeClr>
                </a:solidFill>
                <a:latin typeface="Helvetica" pitchFamily="2" charset="0"/>
              </a:defRPr>
            </a:lvl1pPr>
            <a:lvl2pPr>
              <a:defRPr>
                <a:solidFill>
                  <a:schemeClr val="tx1">
                    <a:lumMod val="85000"/>
                    <a:lumOff val="15000"/>
                  </a:schemeClr>
                </a:solidFill>
                <a:latin typeface="Helvetica" pitchFamily="2" charset="0"/>
              </a:defRPr>
            </a:lvl2pPr>
            <a:lvl3pPr>
              <a:defRPr>
                <a:solidFill>
                  <a:schemeClr val="tx1">
                    <a:lumMod val="85000"/>
                    <a:lumOff val="15000"/>
                  </a:schemeClr>
                </a:solidFill>
                <a:latin typeface="Helvetica" pitchFamily="2" charset="0"/>
              </a:defRPr>
            </a:lvl3pPr>
            <a:lvl4pPr>
              <a:defRPr>
                <a:solidFill>
                  <a:schemeClr val="tx1">
                    <a:lumMod val="85000"/>
                    <a:lumOff val="15000"/>
                  </a:schemeClr>
                </a:solidFill>
                <a:latin typeface="Helvetica" pitchFamily="2" charset="0"/>
              </a:defRPr>
            </a:lvl4pPr>
            <a:lvl5pPr>
              <a:defRPr>
                <a:solidFill>
                  <a:schemeClr val="tx1">
                    <a:lumMod val="85000"/>
                    <a:lumOff val="15000"/>
                  </a:schemeClr>
                </a:solidFill>
                <a:latin typeface="Helvetica"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8A188E38-2F3A-7B4B-BAC3-25C36CDA2CE3}"/>
              </a:ext>
            </a:extLst>
          </p:cNvPr>
          <p:cNvSpPr>
            <a:spLocks noGrp="1"/>
          </p:cNvSpPr>
          <p:nvPr>
            <p:ph type="sldNum" sz="quarter" idx="12"/>
          </p:nvPr>
        </p:nvSpPr>
        <p:spPr>
          <a:xfrm>
            <a:off x="11201984" y="6441410"/>
            <a:ext cx="1104014" cy="365125"/>
          </a:xfrm>
          <a:prstGeom prst="rect">
            <a:avLst/>
          </a:prstGeom>
        </p:spPr>
        <p:txBody>
          <a:bodyPr/>
          <a:lstStyle>
            <a:lvl1pPr>
              <a:defRPr>
                <a:solidFill>
                  <a:schemeClr val="bg1">
                    <a:lumMod val="95000"/>
                  </a:schemeClr>
                </a:solidFill>
                <a:latin typeface="Helvetica" pitchFamily="2" charset="0"/>
              </a:defRPr>
            </a:lvl1pPr>
          </a:lstStyle>
          <a:p>
            <a:fld id="{4F6F23CF-7BCB-1C46-9584-7002207BC3BE}" type="slidenum">
              <a:rPr lang="en-US" smtClean="0"/>
              <a:pPr/>
              <a:t>‹#›</a:t>
            </a:fld>
            <a:r>
              <a:rPr lang="en-US" dirty="0"/>
              <a:t> </a:t>
            </a:r>
          </a:p>
        </p:txBody>
      </p:sp>
      <p:sp>
        <p:nvSpPr>
          <p:cNvPr id="10" name="Footer Placeholder 4">
            <a:extLst>
              <a:ext uri="{FF2B5EF4-FFF2-40B4-BE49-F238E27FC236}">
                <a16:creationId xmlns:a16="http://schemas.microsoft.com/office/drawing/2014/main" id="{84BD51FF-CDE2-1040-B752-9ECA28BDA9CE}"/>
              </a:ext>
            </a:extLst>
          </p:cNvPr>
          <p:cNvSpPr>
            <a:spLocks noGrp="1"/>
          </p:cNvSpPr>
          <p:nvPr>
            <p:ph type="ftr" sz="quarter" idx="3"/>
          </p:nvPr>
        </p:nvSpPr>
        <p:spPr>
          <a:xfrm>
            <a:off x="1221458" y="6441410"/>
            <a:ext cx="9369343" cy="365125"/>
          </a:xfrm>
          <a:prstGeom prst="rect">
            <a:avLst/>
          </a:prstGeom>
        </p:spPr>
        <p:txBody>
          <a:bodyPr vert="horz" lIns="91440" tIns="45720" rIns="91440" bIns="45720" rtlCol="0" anchor="ctr"/>
          <a:lstStyle>
            <a:lvl1pPr algn="l">
              <a:defRPr sz="1800">
                <a:solidFill>
                  <a:schemeClr val="bg1">
                    <a:lumMod val="95000"/>
                  </a:schemeClr>
                </a:solidFill>
                <a:latin typeface="Helvetica" pitchFamily="2" charset="0"/>
              </a:defRPr>
            </a:lvl1pPr>
          </a:lstStyle>
          <a:p>
            <a:r>
              <a:rPr lang="en-US" smtClean="0">
                <a:solidFill>
                  <a:prstClr val="white">
                    <a:lumMod val="95000"/>
                  </a:prstClr>
                </a:solidFill>
              </a:rPr>
              <a:t>NOAA CoastWatch Satellite Course                                         http://coastwatch.noaa.gov</a:t>
            </a:r>
            <a:endParaRPr lang="en-US" dirty="0">
              <a:solidFill>
                <a:prstClr val="white">
                  <a:lumMod val="95000"/>
                </a:prstClr>
              </a:solidFill>
            </a:endParaRPr>
          </a:p>
        </p:txBody>
      </p:sp>
    </p:spTree>
    <p:extLst>
      <p:ext uri="{BB962C8B-B14F-4D97-AF65-F5344CB8AC3E}">
        <p14:creationId xmlns:p14="http://schemas.microsoft.com/office/powerpoint/2010/main" val="22608454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CD416-7FF8-1246-8221-B998664D6EFD}"/>
              </a:ext>
            </a:extLst>
          </p:cNvPr>
          <p:cNvSpPr>
            <a:spLocks noGrp="1"/>
          </p:cNvSpPr>
          <p:nvPr>
            <p:ph type="title"/>
          </p:nvPr>
        </p:nvSpPr>
        <p:spPr>
          <a:xfrm>
            <a:off x="511740" y="1155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34529DA-6FB8-904C-8F0D-4593B452F3CB}"/>
              </a:ext>
            </a:extLst>
          </p:cNvPr>
          <p:cNvSpPr>
            <a:spLocks noGrp="1"/>
          </p:cNvSpPr>
          <p:nvPr>
            <p:ph type="body" idx="1"/>
          </p:nvPr>
        </p:nvSpPr>
        <p:spPr>
          <a:xfrm>
            <a:off x="839788" y="1681163"/>
            <a:ext cx="5157787" cy="823912"/>
          </a:xfrm>
        </p:spPr>
        <p:txBody>
          <a:bodyPr anchor="b"/>
          <a:lstStyle>
            <a:lvl1pPr marL="0" indent="0">
              <a:buNone/>
              <a:defRPr sz="2400" b="1">
                <a:solidFill>
                  <a:schemeClr val="tx1">
                    <a:lumMod val="85000"/>
                    <a:lumOff val="15000"/>
                  </a:schemeClr>
                </a:solidFill>
                <a:latin typeface="Helvetica"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FB851ACB-A63D-D348-8309-3396A742EAA3}"/>
              </a:ext>
            </a:extLst>
          </p:cNvPr>
          <p:cNvSpPr>
            <a:spLocks noGrp="1"/>
          </p:cNvSpPr>
          <p:nvPr>
            <p:ph sz="half" idx="2"/>
          </p:nvPr>
        </p:nvSpPr>
        <p:spPr>
          <a:xfrm>
            <a:off x="839788" y="2505075"/>
            <a:ext cx="5157787" cy="3684588"/>
          </a:xfrm>
        </p:spPr>
        <p:txBody>
          <a:bodyPr/>
          <a:lstStyle>
            <a:lvl1pPr>
              <a:defRPr sz="2000">
                <a:solidFill>
                  <a:schemeClr val="tx1">
                    <a:lumMod val="85000"/>
                    <a:lumOff val="15000"/>
                  </a:schemeClr>
                </a:solidFill>
                <a:latin typeface="Helvetica" pitchFamily="2" charset="0"/>
              </a:defRPr>
            </a:lvl1pPr>
            <a:lvl2pPr>
              <a:defRPr sz="1800">
                <a:solidFill>
                  <a:schemeClr val="tx1">
                    <a:lumMod val="85000"/>
                    <a:lumOff val="15000"/>
                  </a:schemeClr>
                </a:solidFill>
                <a:latin typeface="Helvetica" pitchFamily="2" charset="0"/>
              </a:defRPr>
            </a:lvl2pPr>
            <a:lvl3pPr>
              <a:defRPr sz="1600">
                <a:solidFill>
                  <a:schemeClr val="tx1">
                    <a:lumMod val="85000"/>
                    <a:lumOff val="15000"/>
                  </a:schemeClr>
                </a:solidFill>
                <a:latin typeface="Helvetica" pitchFamily="2" charset="0"/>
              </a:defRPr>
            </a:lvl3pPr>
            <a:lvl4pPr>
              <a:defRPr>
                <a:solidFill>
                  <a:schemeClr val="tx1">
                    <a:lumMod val="85000"/>
                    <a:lumOff val="15000"/>
                  </a:schemeClr>
                </a:solidFill>
                <a:latin typeface="Helvetica" pitchFamily="2" charset="0"/>
              </a:defRPr>
            </a:lvl4pPr>
            <a:lvl5pPr>
              <a:defRPr>
                <a:solidFill>
                  <a:schemeClr val="tx1">
                    <a:lumMod val="85000"/>
                    <a:lumOff val="15000"/>
                  </a:schemeClr>
                </a:solidFill>
                <a:latin typeface="Helvetica" pitchFamily="2" charset="0"/>
              </a:defRPr>
            </a:lvl5pPr>
          </a:lstStyle>
          <a:p>
            <a:pPr lvl="0"/>
            <a:r>
              <a:rPr lang="en-US" dirty="0"/>
              <a:t>Edit Master text styles</a:t>
            </a:r>
          </a:p>
          <a:p>
            <a:pPr lvl="1"/>
            <a:r>
              <a:rPr lang="en-US" dirty="0"/>
              <a:t>Second level</a:t>
            </a:r>
          </a:p>
          <a:p>
            <a:pPr lvl="2"/>
            <a:r>
              <a:rPr lang="en-US" dirty="0"/>
              <a:t>Third level</a:t>
            </a:r>
          </a:p>
        </p:txBody>
      </p:sp>
      <p:sp>
        <p:nvSpPr>
          <p:cNvPr id="5" name="Text Placeholder 4">
            <a:extLst>
              <a:ext uri="{FF2B5EF4-FFF2-40B4-BE49-F238E27FC236}">
                <a16:creationId xmlns:a16="http://schemas.microsoft.com/office/drawing/2014/main" id="{CF0E3AEB-8FC2-CF4A-A367-0BB936A0763A}"/>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tx1">
                    <a:lumMod val="85000"/>
                    <a:lumOff val="15000"/>
                  </a:schemeClr>
                </a:solidFill>
                <a:latin typeface="Helvetica"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A150434-D083-FD45-B92C-D46D11FF075E}"/>
              </a:ext>
            </a:extLst>
          </p:cNvPr>
          <p:cNvSpPr>
            <a:spLocks noGrp="1"/>
          </p:cNvSpPr>
          <p:nvPr>
            <p:ph sz="quarter" idx="4"/>
          </p:nvPr>
        </p:nvSpPr>
        <p:spPr>
          <a:xfrm>
            <a:off x="6172200" y="2505075"/>
            <a:ext cx="5183188" cy="3684588"/>
          </a:xfrm>
        </p:spPr>
        <p:txBody>
          <a:bodyPr/>
          <a:lstStyle>
            <a:lvl1pPr>
              <a:defRPr sz="2000">
                <a:solidFill>
                  <a:schemeClr val="tx1">
                    <a:lumMod val="85000"/>
                    <a:lumOff val="15000"/>
                  </a:schemeClr>
                </a:solidFill>
                <a:latin typeface="Helvetica" pitchFamily="2" charset="0"/>
              </a:defRPr>
            </a:lvl1pPr>
            <a:lvl2pPr>
              <a:defRPr sz="1800">
                <a:solidFill>
                  <a:schemeClr val="tx1">
                    <a:lumMod val="85000"/>
                    <a:lumOff val="15000"/>
                  </a:schemeClr>
                </a:solidFill>
                <a:latin typeface="Helvetica" pitchFamily="2" charset="0"/>
              </a:defRPr>
            </a:lvl2pPr>
            <a:lvl3pPr>
              <a:defRPr sz="1600">
                <a:solidFill>
                  <a:schemeClr val="tx1">
                    <a:lumMod val="85000"/>
                    <a:lumOff val="15000"/>
                  </a:schemeClr>
                </a:solidFill>
                <a:latin typeface="Helvetica" pitchFamily="2" charset="0"/>
              </a:defRPr>
            </a:lvl3pPr>
            <a:lvl4pPr>
              <a:defRPr sz="1600">
                <a:solidFill>
                  <a:schemeClr val="tx1">
                    <a:lumMod val="85000"/>
                    <a:lumOff val="15000"/>
                  </a:schemeClr>
                </a:solidFill>
                <a:latin typeface="Helvetica" pitchFamily="2" charset="0"/>
              </a:defRPr>
            </a:lvl4pPr>
            <a:lvl5pPr>
              <a:defRPr sz="1600">
                <a:solidFill>
                  <a:schemeClr val="tx1">
                    <a:lumMod val="85000"/>
                    <a:lumOff val="15000"/>
                  </a:schemeClr>
                </a:solidFill>
                <a:latin typeface="Helvetica"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a:extLst>
              <a:ext uri="{FF2B5EF4-FFF2-40B4-BE49-F238E27FC236}">
                <a16:creationId xmlns:a16="http://schemas.microsoft.com/office/drawing/2014/main" id="{10622E1B-C47B-554A-B9C3-490F9DF87BFB}"/>
              </a:ext>
            </a:extLst>
          </p:cNvPr>
          <p:cNvSpPr>
            <a:spLocks noGrp="1"/>
          </p:cNvSpPr>
          <p:nvPr>
            <p:ph type="sldNum" sz="quarter" idx="12"/>
          </p:nvPr>
        </p:nvSpPr>
        <p:spPr>
          <a:xfrm>
            <a:off x="11201984" y="6441410"/>
            <a:ext cx="1104014" cy="365125"/>
          </a:xfrm>
          <a:prstGeom prst="rect">
            <a:avLst/>
          </a:prstGeom>
        </p:spPr>
        <p:txBody>
          <a:bodyPr/>
          <a:lstStyle>
            <a:lvl1pPr>
              <a:defRPr>
                <a:solidFill>
                  <a:schemeClr val="bg1">
                    <a:lumMod val="95000"/>
                  </a:schemeClr>
                </a:solidFill>
                <a:latin typeface="Helvetica" pitchFamily="2" charset="0"/>
              </a:defRPr>
            </a:lvl1pPr>
          </a:lstStyle>
          <a:p>
            <a:fld id="{4F6F23CF-7BCB-1C46-9584-7002207BC3BE}" type="slidenum">
              <a:rPr lang="en-US" smtClean="0"/>
              <a:pPr/>
              <a:t>‹#›</a:t>
            </a:fld>
            <a:endParaRPr lang="en-US" dirty="0"/>
          </a:p>
        </p:txBody>
      </p:sp>
      <p:sp>
        <p:nvSpPr>
          <p:cNvPr id="12" name="Footer Placeholder 4">
            <a:extLst>
              <a:ext uri="{FF2B5EF4-FFF2-40B4-BE49-F238E27FC236}">
                <a16:creationId xmlns:a16="http://schemas.microsoft.com/office/drawing/2014/main" id="{902AC514-5373-CA45-BF85-A4906F243955}"/>
              </a:ext>
            </a:extLst>
          </p:cNvPr>
          <p:cNvSpPr>
            <a:spLocks noGrp="1"/>
          </p:cNvSpPr>
          <p:nvPr>
            <p:ph type="ftr" sz="quarter" idx="13"/>
          </p:nvPr>
        </p:nvSpPr>
        <p:spPr>
          <a:xfrm>
            <a:off x="1221458" y="6441410"/>
            <a:ext cx="9369343" cy="365125"/>
          </a:xfrm>
          <a:prstGeom prst="rect">
            <a:avLst/>
          </a:prstGeom>
        </p:spPr>
        <p:txBody>
          <a:bodyPr vert="horz" lIns="91440" tIns="45720" rIns="91440" bIns="45720" rtlCol="0" anchor="ctr"/>
          <a:lstStyle>
            <a:lvl1pPr algn="l">
              <a:defRPr sz="1800">
                <a:solidFill>
                  <a:schemeClr val="bg1">
                    <a:lumMod val="95000"/>
                  </a:schemeClr>
                </a:solidFill>
                <a:latin typeface="Helvetica" pitchFamily="2" charset="0"/>
              </a:defRPr>
            </a:lvl1pPr>
          </a:lstStyle>
          <a:p>
            <a:r>
              <a:rPr lang="en-US" smtClean="0">
                <a:solidFill>
                  <a:prstClr val="white">
                    <a:lumMod val="95000"/>
                  </a:prstClr>
                </a:solidFill>
              </a:rPr>
              <a:t>NOAA CoastWatch Satellite Course                                         http://coastwatch.noaa.gov</a:t>
            </a:r>
            <a:endParaRPr lang="en-US" dirty="0">
              <a:solidFill>
                <a:prstClr val="white">
                  <a:lumMod val="95000"/>
                </a:prstClr>
              </a:solidFill>
            </a:endParaRPr>
          </a:p>
        </p:txBody>
      </p:sp>
    </p:spTree>
    <p:extLst>
      <p:ext uri="{BB962C8B-B14F-4D97-AF65-F5344CB8AC3E}">
        <p14:creationId xmlns:p14="http://schemas.microsoft.com/office/powerpoint/2010/main" val="35815058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0057C-1A9B-C643-BB87-965CA3F47503}"/>
              </a:ext>
            </a:extLst>
          </p:cNvPr>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5" name="Slide Number Placeholder 4">
            <a:extLst>
              <a:ext uri="{FF2B5EF4-FFF2-40B4-BE49-F238E27FC236}">
                <a16:creationId xmlns:a16="http://schemas.microsoft.com/office/drawing/2014/main" id="{28E5AA10-2A17-A14B-BB7A-6E397B2936C4}"/>
              </a:ext>
            </a:extLst>
          </p:cNvPr>
          <p:cNvSpPr>
            <a:spLocks noGrp="1"/>
          </p:cNvSpPr>
          <p:nvPr>
            <p:ph type="sldNum" sz="quarter" idx="12"/>
          </p:nvPr>
        </p:nvSpPr>
        <p:spPr>
          <a:xfrm>
            <a:off x="11201984" y="6441410"/>
            <a:ext cx="1104014" cy="365125"/>
          </a:xfrm>
          <a:prstGeom prst="rect">
            <a:avLst/>
          </a:prstGeom>
        </p:spPr>
        <p:txBody>
          <a:bodyPr/>
          <a:lstStyle>
            <a:lvl1pPr>
              <a:defRPr>
                <a:solidFill>
                  <a:schemeClr val="bg1">
                    <a:lumMod val="95000"/>
                  </a:schemeClr>
                </a:solidFill>
                <a:latin typeface="Arial" panose="020B0604020202020204" pitchFamily="34" charset="0"/>
                <a:cs typeface="Arial" panose="020B0604020202020204" pitchFamily="34" charset="0"/>
              </a:defRPr>
            </a:lvl1pPr>
          </a:lstStyle>
          <a:p>
            <a:fld id="{4F6F23CF-7BCB-1C46-9584-7002207BC3BE}" type="slidenum">
              <a:rPr lang="en-US" smtClean="0"/>
              <a:pPr/>
              <a:t>‹#›</a:t>
            </a:fld>
            <a:endParaRPr lang="en-US" dirty="0"/>
          </a:p>
        </p:txBody>
      </p:sp>
      <p:sp>
        <p:nvSpPr>
          <p:cNvPr id="7" name="Footer Placeholder 4">
            <a:extLst>
              <a:ext uri="{FF2B5EF4-FFF2-40B4-BE49-F238E27FC236}">
                <a16:creationId xmlns:a16="http://schemas.microsoft.com/office/drawing/2014/main" id="{6C84C464-7722-A94D-A22F-4715983C535B}"/>
              </a:ext>
            </a:extLst>
          </p:cNvPr>
          <p:cNvSpPr>
            <a:spLocks noGrp="1"/>
          </p:cNvSpPr>
          <p:nvPr>
            <p:ph type="ftr" sz="quarter" idx="3"/>
          </p:nvPr>
        </p:nvSpPr>
        <p:spPr>
          <a:xfrm>
            <a:off x="1221458" y="6441410"/>
            <a:ext cx="9369343" cy="365125"/>
          </a:xfrm>
          <a:prstGeom prst="rect">
            <a:avLst/>
          </a:prstGeom>
        </p:spPr>
        <p:txBody>
          <a:bodyPr vert="horz" lIns="91440" tIns="45720" rIns="91440" bIns="45720" rtlCol="0" anchor="ctr"/>
          <a:lstStyle>
            <a:lvl1pPr marL="0" marR="0" indent="0" algn="l" defTabSz="457200" rtl="0" eaLnBrk="1" fontAlgn="auto" latinLnBrk="0" hangingPunct="1">
              <a:lnSpc>
                <a:spcPct val="100000"/>
              </a:lnSpc>
              <a:spcBef>
                <a:spcPts val="0"/>
              </a:spcBef>
              <a:spcAft>
                <a:spcPts val="0"/>
              </a:spcAft>
              <a:buClrTx/>
              <a:buSzTx/>
              <a:buFontTx/>
              <a:buNone/>
              <a:tabLst/>
              <a:defRPr sz="1800">
                <a:solidFill>
                  <a:schemeClr val="bg1">
                    <a:lumMod val="95000"/>
                  </a:schemeClr>
                </a:solidFill>
                <a:latin typeface="Arial" panose="020B0604020202020204" pitchFamily="34" charset="0"/>
                <a:cs typeface="Arial" panose="020B0604020202020204" pitchFamily="34" charset="0"/>
              </a:defRPr>
            </a:lvl1pPr>
          </a:lstStyle>
          <a:p>
            <a:r>
              <a:rPr lang="en-US" dirty="0" smtClean="0">
                <a:solidFill>
                  <a:prstClr val="white">
                    <a:lumMod val="95000"/>
                  </a:prstClr>
                </a:solidFill>
              </a:rPr>
              <a:t>NOAA </a:t>
            </a:r>
            <a:r>
              <a:rPr lang="en-US" dirty="0" err="1" smtClean="0">
                <a:solidFill>
                  <a:prstClr val="white">
                    <a:lumMod val="95000"/>
                  </a:prstClr>
                </a:solidFill>
              </a:rPr>
              <a:t>CoastWatch</a:t>
            </a:r>
            <a:r>
              <a:rPr lang="en-US" dirty="0" smtClean="0">
                <a:solidFill>
                  <a:prstClr val="white">
                    <a:lumMod val="95000"/>
                  </a:prstClr>
                </a:solidFill>
              </a:rPr>
              <a:t> Satellite Course                                        	http://coastwatch.noaa.gov</a:t>
            </a:r>
            <a:endParaRPr lang="en-US" dirty="0">
              <a:solidFill>
                <a:prstClr val="white">
                  <a:lumMod val="95000"/>
                </a:prstClr>
              </a:solidFill>
            </a:endParaRPr>
          </a:p>
        </p:txBody>
      </p:sp>
    </p:spTree>
    <p:extLst>
      <p:ext uri="{BB962C8B-B14F-4D97-AF65-F5344CB8AC3E}">
        <p14:creationId xmlns:p14="http://schemas.microsoft.com/office/powerpoint/2010/main" val="35359230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64E424E-C4AC-DB42-9C81-F5CE7748134E}"/>
              </a:ext>
            </a:extLst>
          </p:cNvPr>
          <p:cNvSpPr>
            <a:spLocks noGrp="1"/>
          </p:cNvSpPr>
          <p:nvPr>
            <p:ph type="sldNum" sz="quarter" idx="12"/>
          </p:nvPr>
        </p:nvSpPr>
        <p:spPr>
          <a:xfrm>
            <a:off x="11201984" y="6441410"/>
            <a:ext cx="1104014" cy="365125"/>
          </a:xfrm>
          <a:prstGeom prst="rect">
            <a:avLst/>
          </a:prstGeom>
        </p:spPr>
        <p:txBody>
          <a:bodyPr/>
          <a:lstStyle>
            <a:lvl1pPr>
              <a:defRPr>
                <a:solidFill>
                  <a:schemeClr val="bg1">
                    <a:lumMod val="95000"/>
                  </a:schemeClr>
                </a:solidFill>
                <a:latin typeface="Helvetica" pitchFamily="2" charset="0"/>
              </a:defRPr>
            </a:lvl1pPr>
          </a:lstStyle>
          <a:p>
            <a:fld id="{4F6F23CF-7BCB-1C46-9584-7002207BC3BE}" type="slidenum">
              <a:rPr lang="en-US" smtClean="0"/>
              <a:pPr/>
              <a:t>‹#›</a:t>
            </a:fld>
            <a:endParaRPr lang="en-US" dirty="0"/>
          </a:p>
        </p:txBody>
      </p:sp>
      <p:sp>
        <p:nvSpPr>
          <p:cNvPr id="6" name="Footer Placeholder 4">
            <a:extLst>
              <a:ext uri="{FF2B5EF4-FFF2-40B4-BE49-F238E27FC236}">
                <a16:creationId xmlns:a16="http://schemas.microsoft.com/office/drawing/2014/main" id="{C93E75B1-A5F5-5C48-9031-CF131C4B1B91}"/>
              </a:ext>
            </a:extLst>
          </p:cNvPr>
          <p:cNvSpPr>
            <a:spLocks noGrp="1"/>
          </p:cNvSpPr>
          <p:nvPr>
            <p:ph type="ftr" sz="quarter" idx="3"/>
          </p:nvPr>
        </p:nvSpPr>
        <p:spPr>
          <a:xfrm>
            <a:off x="1221458" y="6441410"/>
            <a:ext cx="9369343" cy="365125"/>
          </a:xfrm>
          <a:prstGeom prst="rect">
            <a:avLst/>
          </a:prstGeom>
        </p:spPr>
        <p:txBody>
          <a:bodyPr vert="horz" lIns="91440" tIns="45720" rIns="91440" bIns="45720" rtlCol="0" anchor="ctr"/>
          <a:lstStyle>
            <a:lvl1pPr algn="l">
              <a:defRPr sz="1800">
                <a:solidFill>
                  <a:schemeClr val="bg1">
                    <a:lumMod val="95000"/>
                  </a:schemeClr>
                </a:solidFill>
                <a:latin typeface="Helvetica" pitchFamily="2" charset="0"/>
              </a:defRPr>
            </a:lvl1pPr>
          </a:lstStyle>
          <a:p>
            <a:r>
              <a:rPr lang="en-US" smtClean="0">
                <a:solidFill>
                  <a:prstClr val="white">
                    <a:lumMod val="95000"/>
                  </a:prstClr>
                </a:solidFill>
              </a:rPr>
              <a:t>NOAA CoastWatch Satellite Course                                         http://coastwatch.noaa.gov</a:t>
            </a:r>
            <a:endParaRPr lang="en-US" dirty="0">
              <a:solidFill>
                <a:prstClr val="white">
                  <a:lumMod val="95000"/>
                </a:prstClr>
              </a:solidFill>
            </a:endParaRPr>
          </a:p>
        </p:txBody>
      </p:sp>
    </p:spTree>
    <p:extLst>
      <p:ext uri="{BB962C8B-B14F-4D97-AF65-F5344CB8AC3E}">
        <p14:creationId xmlns:p14="http://schemas.microsoft.com/office/powerpoint/2010/main" val="12297055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C320B-34AE-B14B-AE77-70B64C1E268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855B104-2B42-F140-BB9D-B81633259CA8}"/>
              </a:ext>
            </a:extLst>
          </p:cNvPr>
          <p:cNvSpPr>
            <a:spLocks noGrp="1"/>
          </p:cNvSpPr>
          <p:nvPr>
            <p:ph idx="1"/>
          </p:nvPr>
        </p:nvSpPr>
        <p:spPr>
          <a:xfrm>
            <a:off x="5183188" y="987425"/>
            <a:ext cx="6172200" cy="4873625"/>
          </a:xfrm>
        </p:spPr>
        <p:txBody>
          <a:bodyPr/>
          <a:lstStyle>
            <a:lvl1pPr>
              <a:defRPr sz="3200">
                <a:solidFill>
                  <a:schemeClr val="tx1">
                    <a:lumMod val="85000"/>
                    <a:lumOff val="15000"/>
                  </a:schemeClr>
                </a:solidFill>
                <a:latin typeface="Helvetica" pitchFamily="2" charset="0"/>
              </a:defRPr>
            </a:lvl1pPr>
            <a:lvl2pPr>
              <a:defRPr sz="2800">
                <a:solidFill>
                  <a:schemeClr val="tx1">
                    <a:lumMod val="85000"/>
                    <a:lumOff val="15000"/>
                  </a:schemeClr>
                </a:solidFill>
                <a:latin typeface="Helvetica" pitchFamily="2" charset="0"/>
              </a:defRPr>
            </a:lvl2pPr>
            <a:lvl3pPr>
              <a:defRPr sz="2400">
                <a:solidFill>
                  <a:schemeClr val="tx1">
                    <a:lumMod val="85000"/>
                    <a:lumOff val="15000"/>
                  </a:schemeClr>
                </a:solidFill>
                <a:latin typeface="Helvetica" pitchFamily="2" charset="0"/>
              </a:defRPr>
            </a:lvl3pPr>
            <a:lvl4pPr>
              <a:defRPr sz="2000">
                <a:solidFill>
                  <a:schemeClr val="tx1">
                    <a:lumMod val="85000"/>
                    <a:lumOff val="15000"/>
                  </a:schemeClr>
                </a:solidFill>
                <a:latin typeface="Helvetica" pitchFamily="2" charset="0"/>
              </a:defRPr>
            </a:lvl4pPr>
            <a:lvl5pPr>
              <a:defRPr sz="2000">
                <a:solidFill>
                  <a:schemeClr val="tx1">
                    <a:lumMod val="85000"/>
                    <a:lumOff val="15000"/>
                  </a:schemeClr>
                </a:solidFill>
                <a:latin typeface="Helvetica" pitchFamily="2" charset="0"/>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F05154C-BB89-794A-AF62-2F04A48EC6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a:extLst>
              <a:ext uri="{FF2B5EF4-FFF2-40B4-BE49-F238E27FC236}">
                <a16:creationId xmlns:a16="http://schemas.microsoft.com/office/drawing/2014/main" id="{9292343A-FB11-4D40-A880-225D6755284D}"/>
              </a:ext>
            </a:extLst>
          </p:cNvPr>
          <p:cNvSpPr>
            <a:spLocks noGrp="1"/>
          </p:cNvSpPr>
          <p:nvPr>
            <p:ph type="sldNum" sz="quarter" idx="12"/>
          </p:nvPr>
        </p:nvSpPr>
        <p:spPr>
          <a:xfrm>
            <a:off x="11201984" y="6441410"/>
            <a:ext cx="1104014" cy="365125"/>
          </a:xfrm>
          <a:prstGeom prst="rect">
            <a:avLst/>
          </a:prstGeom>
        </p:spPr>
        <p:txBody>
          <a:bodyPr/>
          <a:lstStyle>
            <a:lvl1pPr>
              <a:defRPr>
                <a:solidFill>
                  <a:schemeClr val="bg1">
                    <a:lumMod val="95000"/>
                  </a:schemeClr>
                </a:solidFill>
                <a:latin typeface="Helvetica" pitchFamily="2" charset="0"/>
              </a:defRPr>
            </a:lvl1pPr>
          </a:lstStyle>
          <a:p>
            <a:fld id="{4F6F23CF-7BCB-1C46-9584-7002207BC3BE}" type="slidenum">
              <a:rPr lang="en-US" smtClean="0"/>
              <a:pPr/>
              <a:t>‹#›</a:t>
            </a:fld>
            <a:endParaRPr lang="en-US" dirty="0"/>
          </a:p>
        </p:txBody>
      </p:sp>
      <p:sp>
        <p:nvSpPr>
          <p:cNvPr id="9" name="Footer Placeholder 4">
            <a:extLst>
              <a:ext uri="{FF2B5EF4-FFF2-40B4-BE49-F238E27FC236}">
                <a16:creationId xmlns:a16="http://schemas.microsoft.com/office/drawing/2014/main" id="{A24A7DDC-145A-AF46-B5DA-4D40FF26F4D4}"/>
              </a:ext>
            </a:extLst>
          </p:cNvPr>
          <p:cNvSpPr>
            <a:spLocks noGrp="1"/>
          </p:cNvSpPr>
          <p:nvPr>
            <p:ph type="ftr" sz="quarter" idx="3"/>
          </p:nvPr>
        </p:nvSpPr>
        <p:spPr>
          <a:xfrm>
            <a:off x="1221458" y="6441410"/>
            <a:ext cx="9369343" cy="365125"/>
          </a:xfrm>
          <a:prstGeom prst="rect">
            <a:avLst/>
          </a:prstGeom>
        </p:spPr>
        <p:txBody>
          <a:bodyPr vert="horz" lIns="91440" tIns="45720" rIns="91440" bIns="45720" rtlCol="0" anchor="ctr"/>
          <a:lstStyle>
            <a:lvl1pPr algn="l">
              <a:defRPr sz="1800">
                <a:solidFill>
                  <a:schemeClr val="bg1">
                    <a:lumMod val="95000"/>
                  </a:schemeClr>
                </a:solidFill>
                <a:latin typeface="Helvetica" pitchFamily="2" charset="0"/>
              </a:defRPr>
            </a:lvl1pPr>
          </a:lstStyle>
          <a:p>
            <a:r>
              <a:rPr lang="en-US" smtClean="0">
                <a:solidFill>
                  <a:prstClr val="white">
                    <a:lumMod val="95000"/>
                  </a:prstClr>
                </a:solidFill>
              </a:rPr>
              <a:t>NOAA CoastWatch Satellite Course                                         http://coastwatch.noaa.gov</a:t>
            </a:r>
            <a:endParaRPr lang="en-US" dirty="0">
              <a:solidFill>
                <a:prstClr val="white">
                  <a:lumMod val="95000"/>
                </a:prstClr>
              </a:solidFill>
            </a:endParaRPr>
          </a:p>
        </p:txBody>
      </p:sp>
    </p:spTree>
    <p:extLst>
      <p:ext uri="{BB962C8B-B14F-4D97-AF65-F5344CB8AC3E}">
        <p14:creationId xmlns:p14="http://schemas.microsoft.com/office/powerpoint/2010/main" val="1286159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4C3E2-0D05-AF44-BA5B-0334A3FF63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ED1C8DF-59E8-0945-BADB-892C79E8E3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48BC236F-9CFE-8446-8630-D2E1DF059F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a:extLst>
              <a:ext uri="{FF2B5EF4-FFF2-40B4-BE49-F238E27FC236}">
                <a16:creationId xmlns:a16="http://schemas.microsoft.com/office/drawing/2014/main" id="{6B362B77-6D4E-2547-A4F9-91558181E92D}"/>
              </a:ext>
            </a:extLst>
          </p:cNvPr>
          <p:cNvSpPr>
            <a:spLocks noGrp="1"/>
          </p:cNvSpPr>
          <p:nvPr>
            <p:ph type="sldNum" sz="quarter" idx="12"/>
          </p:nvPr>
        </p:nvSpPr>
        <p:spPr>
          <a:xfrm>
            <a:off x="11201984" y="6441410"/>
            <a:ext cx="1104014" cy="365125"/>
          </a:xfrm>
          <a:prstGeom prst="rect">
            <a:avLst/>
          </a:prstGeom>
        </p:spPr>
        <p:txBody>
          <a:bodyPr/>
          <a:lstStyle>
            <a:lvl1pPr>
              <a:defRPr>
                <a:solidFill>
                  <a:schemeClr val="bg1">
                    <a:lumMod val="95000"/>
                  </a:schemeClr>
                </a:solidFill>
                <a:latin typeface="Helvetica" pitchFamily="2" charset="0"/>
              </a:defRPr>
            </a:lvl1pPr>
          </a:lstStyle>
          <a:p>
            <a:fld id="{4F6F23CF-7BCB-1C46-9584-7002207BC3BE}" type="slidenum">
              <a:rPr lang="en-US" smtClean="0"/>
              <a:pPr/>
              <a:t>‹#›</a:t>
            </a:fld>
            <a:endParaRPr lang="en-US" dirty="0"/>
          </a:p>
        </p:txBody>
      </p:sp>
      <p:sp>
        <p:nvSpPr>
          <p:cNvPr id="10" name="Footer Placeholder 4">
            <a:extLst>
              <a:ext uri="{FF2B5EF4-FFF2-40B4-BE49-F238E27FC236}">
                <a16:creationId xmlns:a16="http://schemas.microsoft.com/office/drawing/2014/main" id="{8E4EAE6A-0AB9-F14A-9DF7-DAE72E6911A4}"/>
              </a:ext>
            </a:extLst>
          </p:cNvPr>
          <p:cNvSpPr>
            <a:spLocks noGrp="1"/>
          </p:cNvSpPr>
          <p:nvPr>
            <p:ph type="ftr" sz="quarter" idx="3"/>
          </p:nvPr>
        </p:nvSpPr>
        <p:spPr>
          <a:xfrm>
            <a:off x="1221458" y="6441410"/>
            <a:ext cx="9369343" cy="365125"/>
          </a:xfrm>
          <a:prstGeom prst="rect">
            <a:avLst/>
          </a:prstGeom>
        </p:spPr>
        <p:txBody>
          <a:bodyPr vert="horz" lIns="91440" tIns="45720" rIns="91440" bIns="45720" rtlCol="0" anchor="ctr"/>
          <a:lstStyle>
            <a:lvl1pPr algn="l">
              <a:defRPr sz="1800">
                <a:solidFill>
                  <a:schemeClr val="bg1">
                    <a:lumMod val="95000"/>
                  </a:schemeClr>
                </a:solidFill>
                <a:latin typeface="Helvetica" pitchFamily="2" charset="0"/>
              </a:defRPr>
            </a:lvl1pPr>
          </a:lstStyle>
          <a:p>
            <a:r>
              <a:rPr lang="en-US" smtClean="0">
                <a:solidFill>
                  <a:prstClr val="white">
                    <a:lumMod val="95000"/>
                  </a:prstClr>
                </a:solidFill>
              </a:rPr>
              <a:t>NOAA CoastWatch Satellite Course                                         http://coastwatch.noaa.gov</a:t>
            </a:r>
            <a:endParaRPr lang="en-US" dirty="0">
              <a:solidFill>
                <a:prstClr val="white">
                  <a:lumMod val="95000"/>
                </a:prstClr>
              </a:solidFill>
            </a:endParaRPr>
          </a:p>
        </p:txBody>
      </p:sp>
    </p:spTree>
    <p:extLst>
      <p:ext uri="{BB962C8B-B14F-4D97-AF65-F5344CB8AC3E}">
        <p14:creationId xmlns:p14="http://schemas.microsoft.com/office/powerpoint/2010/main" val="21290377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F29B2-962D-DF4E-9467-B8B6D90F30D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FB119A4-B3CF-DD43-928C-44D125EDDBA2}"/>
              </a:ext>
            </a:extLst>
          </p:cNvPr>
          <p:cNvSpPr>
            <a:spLocks noGrp="1"/>
          </p:cNvSpPr>
          <p:nvPr>
            <p:ph type="body" orient="vert" idx="1"/>
          </p:nvPr>
        </p:nvSpPr>
        <p:spPr/>
        <p:txBody>
          <a:bodyPr vert="eaVert"/>
          <a:lstStyle>
            <a:lvl1pPr>
              <a:defRPr>
                <a:solidFill>
                  <a:schemeClr val="tx1">
                    <a:lumMod val="85000"/>
                    <a:lumOff val="15000"/>
                  </a:schemeClr>
                </a:solidFill>
                <a:latin typeface="Helvetica" pitchFamily="2" charset="0"/>
              </a:defRPr>
            </a:lvl1pPr>
            <a:lvl2pPr>
              <a:defRPr>
                <a:solidFill>
                  <a:schemeClr val="tx1">
                    <a:lumMod val="85000"/>
                    <a:lumOff val="15000"/>
                  </a:schemeClr>
                </a:solidFill>
                <a:latin typeface="Helvetica" pitchFamily="2" charset="0"/>
              </a:defRPr>
            </a:lvl2pPr>
            <a:lvl3pPr>
              <a:defRPr>
                <a:solidFill>
                  <a:schemeClr val="tx1">
                    <a:lumMod val="85000"/>
                    <a:lumOff val="15000"/>
                  </a:schemeClr>
                </a:solidFill>
                <a:latin typeface="Helvetica" pitchFamily="2" charset="0"/>
              </a:defRPr>
            </a:lvl3pPr>
            <a:lvl4pPr>
              <a:defRPr>
                <a:solidFill>
                  <a:schemeClr val="tx1">
                    <a:lumMod val="85000"/>
                    <a:lumOff val="15000"/>
                  </a:schemeClr>
                </a:solidFill>
                <a:latin typeface="Helvetica" pitchFamily="2" charset="0"/>
              </a:defRPr>
            </a:lvl4pPr>
            <a:lvl5pPr>
              <a:defRPr>
                <a:solidFill>
                  <a:schemeClr val="tx1">
                    <a:lumMod val="85000"/>
                    <a:lumOff val="15000"/>
                  </a:schemeClr>
                </a:solidFill>
                <a:latin typeface="Helvetica"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E05618C-E02B-9541-94F2-A33350BA5BA3}"/>
              </a:ext>
            </a:extLst>
          </p:cNvPr>
          <p:cNvSpPr>
            <a:spLocks noGrp="1"/>
          </p:cNvSpPr>
          <p:nvPr>
            <p:ph type="sldNum" sz="quarter" idx="12"/>
          </p:nvPr>
        </p:nvSpPr>
        <p:spPr>
          <a:xfrm>
            <a:off x="11201984" y="6441410"/>
            <a:ext cx="1104014" cy="365125"/>
          </a:xfrm>
          <a:prstGeom prst="rect">
            <a:avLst/>
          </a:prstGeom>
        </p:spPr>
        <p:txBody>
          <a:bodyPr/>
          <a:lstStyle>
            <a:lvl1pPr>
              <a:defRPr>
                <a:solidFill>
                  <a:schemeClr val="bg1">
                    <a:lumMod val="95000"/>
                  </a:schemeClr>
                </a:solidFill>
                <a:latin typeface="Helvetica" pitchFamily="2" charset="0"/>
              </a:defRPr>
            </a:lvl1pPr>
          </a:lstStyle>
          <a:p>
            <a:fld id="{4F6F23CF-7BCB-1C46-9584-7002207BC3BE}" type="slidenum">
              <a:rPr lang="en-US" smtClean="0"/>
              <a:pPr/>
              <a:t>‹#›</a:t>
            </a:fld>
            <a:endParaRPr lang="en-US" dirty="0"/>
          </a:p>
        </p:txBody>
      </p:sp>
      <p:sp>
        <p:nvSpPr>
          <p:cNvPr id="8" name="Footer Placeholder 4">
            <a:extLst>
              <a:ext uri="{FF2B5EF4-FFF2-40B4-BE49-F238E27FC236}">
                <a16:creationId xmlns:a16="http://schemas.microsoft.com/office/drawing/2014/main" id="{A80DFB9B-227F-D44E-B7A1-BF7C1712FE18}"/>
              </a:ext>
            </a:extLst>
          </p:cNvPr>
          <p:cNvSpPr>
            <a:spLocks noGrp="1"/>
          </p:cNvSpPr>
          <p:nvPr>
            <p:ph type="ftr" sz="quarter" idx="3"/>
          </p:nvPr>
        </p:nvSpPr>
        <p:spPr>
          <a:xfrm>
            <a:off x="1221458" y="6441410"/>
            <a:ext cx="9369343" cy="365125"/>
          </a:xfrm>
          <a:prstGeom prst="rect">
            <a:avLst/>
          </a:prstGeom>
        </p:spPr>
        <p:txBody>
          <a:bodyPr vert="horz" lIns="91440" tIns="45720" rIns="91440" bIns="45720" rtlCol="0" anchor="ctr"/>
          <a:lstStyle>
            <a:lvl1pPr algn="l">
              <a:defRPr sz="1800">
                <a:solidFill>
                  <a:schemeClr val="bg1">
                    <a:lumMod val="95000"/>
                  </a:schemeClr>
                </a:solidFill>
                <a:latin typeface="Helvetica" pitchFamily="2" charset="0"/>
              </a:defRPr>
            </a:lvl1pPr>
          </a:lstStyle>
          <a:p>
            <a:r>
              <a:rPr lang="en-US" smtClean="0">
                <a:solidFill>
                  <a:prstClr val="white">
                    <a:lumMod val="95000"/>
                  </a:prstClr>
                </a:solidFill>
              </a:rPr>
              <a:t>NOAA CoastWatch Satellite Course                                         http://coastwatch.noaa.gov</a:t>
            </a:r>
            <a:endParaRPr lang="en-US" dirty="0">
              <a:solidFill>
                <a:prstClr val="white">
                  <a:lumMod val="95000"/>
                </a:prstClr>
              </a:solidFill>
            </a:endParaRPr>
          </a:p>
        </p:txBody>
      </p:sp>
    </p:spTree>
    <p:extLst>
      <p:ext uri="{BB962C8B-B14F-4D97-AF65-F5344CB8AC3E}">
        <p14:creationId xmlns:p14="http://schemas.microsoft.com/office/powerpoint/2010/main" val="3031795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74178A2-9729-9A41-ADA1-AD53DFF21CB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6494C40-8E1E-C441-85A3-ABACD818B6F3}"/>
              </a:ext>
            </a:extLst>
          </p:cNvPr>
          <p:cNvSpPr>
            <a:spLocks noGrp="1"/>
          </p:cNvSpPr>
          <p:nvPr>
            <p:ph type="body" orient="vert" idx="1"/>
          </p:nvPr>
        </p:nvSpPr>
        <p:spPr>
          <a:xfrm>
            <a:off x="838200" y="365125"/>
            <a:ext cx="7734300" cy="5811838"/>
          </a:xfrm>
        </p:spPr>
        <p:txBody>
          <a:bodyPr vert="eaVert"/>
          <a:lstStyle>
            <a:lvl1pPr>
              <a:defRPr>
                <a:solidFill>
                  <a:schemeClr val="tx1">
                    <a:lumMod val="85000"/>
                    <a:lumOff val="15000"/>
                  </a:schemeClr>
                </a:solidFill>
                <a:latin typeface="Helvetica" pitchFamily="2" charset="0"/>
              </a:defRPr>
            </a:lvl1pPr>
            <a:lvl2pPr>
              <a:defRPr>
                <a:solidFill>
                  <a:schemeClr val="tx1">
                    <a:lumMod val="85000"/>
                    <a:lumOff val="15000"/>
                  </a:schemeClr>
                </a:solidFill>
                <a:latin typeface="Helvetica" pitchFamily="2" charset="0"/>
              </a:defRPr>
            </a:lvl2pPr>
            <a:lvl3pPr>
              <a:defRPr>
                <a:solidFill>
                  <a:schemeClr val="tx1">
                    <a:lumMod val="85000"/>
                    <a:lumOff val="15000"/>
                  </a:schemeClr>
                </a:solidFill>
                <a:latin typeface="Helvetica" pitchFamily="2" charset="0"/>
              </a:defRPr>
            </a:lvl3pPr>
            <a:lvl4pPr>
              <a:defRPr>
                <a:solidFill>
                  <a:schemeClr val="tx1">
                    <a:lumMod val="85000"/>
                    <a:lumOff val="15000"/>
                  </a:schemeClr>
                </a:solidFill>
                <a:latin typeface="Helvetica" pitchFamily="2" charset="0"/>
              </a:defRPr>
            </a:lvl4pPr>
            <a:lvl5pPr>
              <a:defRPr>
                <a:solidFill>
                  <a:schemeClr val="tx1">
                    <a:lumMod val="85000"/>
                    <a:lumOff val="15000"/>
                  </a:schemeClr>
                </a:solidFill>
                <a:latin typeface="Helvetica"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465F803-5294-5F44-924A-DF43D0D24970}"/>
              </a:ext>
            </a:extLst>
          </p:cNvPr>
          <p:cNvSpPr>
            <a:spLocks noGrp="1"/>
          </p:cNvSpPr>
          <p:nvPr>
            <p:ph type="sldNum" sz="quarter" idx="12"/>
          </p:nvPr>
        </p:nvSpPr>
        <p:spPr>
          <a:xfrm>
            <a:off x="11201984" y="6441410"/>
            <a:ext cx="1104014" cy="365125"/>
          </a:xfrm>
          <a:prstGeom prst="rect">
            <a:avLst/>
          </a:prstGeom>
        </p:spPr>
        <p:txBody>
          <a:bodyPr/>
          <a:lstStyle>
            <a:lvl1pPr>
              <a:defRPr>
                <a:solidFill>
                  <a:schemeClr val="bg1">
                    <a:lumMod val="95000"/>
                  </a:schemeClr>
                </a:solidFill>
                <a:latin typeface="Helvetica" pitchFamily="2" charset="0"/>
              </a:defRPr>
            </a:lvl1pPr>
          </a:lstStyle>
          <a:p>
            <a:fld id="{4F6F23CF-7BCB-1C46-9584-7002207BC3BE}" type="slidenum">
              <a:rPr lang="en-US" smtClean="0"/>
              <a:pPr/>
              <a:t>‹#›</a:t>
            </a:fld>
            <a:endParaRPr lang="en-US" dirty="0"/>
          </a:p>
        </p:txBody>
      </p:sp>
      <p:sp>
        <p:nvSpPr>
          <p:cNvPr id="8" name="Footer Placeholder 4">
            <a:extLst>
              <a:ext uri="{FF2B5EF4-FFF2-40B4-BE49-F238E27FC236}">
                <a16:creationId xmlns:a16="http://schemas.microsoft.com/office/drawing/2014/main" id="{51A1DB87-6FE0-3247-AB76-9F9A523FB63F}"/>
              </a:ext>
            </a:extLst>
          </p:cNvPr>
          <p:cNvSpPr>
            <a:spLocks noGrp="1"/>
          </p:cNvSpPr>
          <p:nvPr>
            <p:ph type="ftr" sz="quarter" idx="3"/>
          </p:nvPr>
        </p:nvSpPr>
        <p:spPr>
          <a:xfrm>
            <a:off x="1221458" y="6441410"/>
            <a:ext cx="9369343" cy="365125"/>
          </a:xfrm>
          <a:prstGeom prst="rect">
            <a:avLst/>
          </a:prstGeom>
        </p:spPr>
        <p:txBody>
          <a:bodyPr vert="horz" lIns="91440" tIns="45720" rIns="91440" bIns="45720" rtlCol="0" anchor="ctr"/>
          <a:lstStyle>
            <a:lvl1pPr algn="l">
              <a:defRPr sz="1800">
                <a:solidFill>
                  <a:schemeClr val="bg1">
                    <a:lumMod val="95000"/>
                  </a:schemeClr>
                </a:solidFill>
                <a:latin typeface="Helvetica" pitchFamily="2" charset="0"/>
              </a:defRPr>
            </a:lvl1pPr>
          </a:lstStyle>
          <a:p>
            <a:r>
              <a:rPr lang="en-US" smtClean="0">
                <a:solidFill>
                  <a:prstClr val="white">
                    <a:lumMod val="95000"/>
                  </a:prstClr>
                </a:solidFill>
              </a:rPr>
              <a:t>NOAA CoastWatch Satellite Course                                         http://coastwatch.noaa.gov</a:t>
            </a:r>
            <a:endParaRPr lang="en-US" dirty="0">
              <a:solidFill>
                <a:prstClr val="white">
                  <a:lumMod val="95000"/>
                </a:prstClr>
              </a:solidFill>
            </a:endParaRPr>
          </a:p>
        </p:txBody>
      </p:sp>
    </p:spTree>
    <p:extLst>
      <p:ext uri="{BB962C8B-B14F-4D97-AF65-F5344CB8AC3E}">
        <p14:creationId xmlns:p14="http://schemas.microsoft.com/office/powerpoint/2010/main" val="41607501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11.xml"/><Relationship Id="rId5" Type="http://schemas.openxmlformats.org/officeDocument/2006/relationships/image" Target="../media/image3.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CEE55A1-21A6-8745-87BE-5048B86435FC}"/>
              </a:ext>
            </a:extLst>
          </p:cNvPr>
          <p:cNvSpPr/>
          <p:nvPr userDrawn="1"/>
        </p:nvSpPr>
        <p:spPr bwMode="auto">
          <a:xfrm>
            <a:off x="0" y="6398651"/>
            <a:ext cx="12192000" cy="457200"/>
          </a:xfrm>
          <a:prstGeom prst="rect">
            <a:avLst/>
          </a:prstGeom>
          <a:solidFill>
            <a:srgbClr val="5B9BD5">
              <a:lumMod val="50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0">
              <a:lnSpc>
                <a:spcPct val="93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Helvetica" pitchFamily="2" charset="0"/>
            </a:endParaRPr>
          </a:p>
        </p:txBody>
      </p:sp>
      <p:sp>
        <p:nvSpPr>
          <p:cNvPr id="2" name="Title Placeholder 1">
            <a:extLst>
              <a:ext uri="{FF2B5EF4-FFF2-40B4-BE49-F238E27FC236}">
                <a16:creationId xmlns:a16="http://schemas.microsoft.com/office/drawing/2014/main" id="{02464191-0C6D-9C48-BACD-641397A6E2F2}"/>
              </a:ext>
            </a:extLst>
          </p:cNvPr>
          <p:cNvSpPr>
            <a:spLocks noGrp="1"/>
          </p:cNvSpPr>
          <p:nvPr>
            <p:ph type="title"/>
          </p:nvPr>
        </p:nvSpPr>
        <p:spPr>
          <a:xfrm>
            <a:off x="528298" y="1155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04A8761-AB78-C24F-B03C-69741C7283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8F7AB226-BFEC-F448-A3A3-C87336ECC7FE}"/>
              </a:ext>
            </a:extLst>
          </p:cNvPr>
          <p:cNvSpPr/>
          <p:nvPr userDrawn="1"/>
        </p:nvSpPr>
        <p:spPr>
          <a:xfrm>
            <a:off x="0" y="0"/>
            <a:ext cx="12192000" cy="91440"/>
          </a:xfrm>
          <a:prstGeom prst="rect">
            <a:avLst/>
          </a:prstGeom>
          <a:solidFill>
            <a:srgbClr val="1F4E7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0" name="Picture 9">
            <a:extLst>
              <a:ext uri="{FF2B5EF4-FFF2-40B4-BE49-F238E27FC236}">
                <a16:creationId xmlns:a16="http://schemas.microsoft.com/office/drawing/2014/main" id="{6B4DDC21-659A-7D4B-B7BE-E60EB83E8D15}"/>
              </a:ext>
            </a:extLst>
          </p:cNvPr>
          <p:cNvPicPr>
            <a:picLocks noChangeAspect="1"/>
          </p:cNvPicPr>
          <p:nvPr userDrawn="1"/>
        </p:nvPicPr>
        <p:blipFill>
          <a:blip r:embed="rId12" cstate="hqprint">
            <a:extLst>
              <a:ext uri="{28A0092B-C50C-407E-A947-70E740481C1C}">
                <a14:useLocalDpi xmlns:a14="http://schemas.microsoft.com/office/drawing/2010/main"/>
              </a:ext>
            </a:extLst>
          </a:blip>
          <a:stretch>
            <a:fillRect/>
          </a:stretch>
        </p:blipFill>
        <p:spPr>
          <a:xfrm>
            <a:off x="344806" y="6418969"/>
            <a:ext cx="411480" cy="411480"/>
          </a:xfrm>
          <a:prstGeom prst="rect">
            <a:avLst/>
          </a:prstGeom>
        </p:spPr>
      </p:pic>
    </p:spTree>
    <p:extLst>
      <p:ext uri="{BB962C8B-B14F-4D97-AF65-F5344CB8AC3E}">
        <p14:creationId xmlns:p14="http://schemas.microsoft.com/office/powerpoint/2010/main" val="4207367166"/>
      </p:ext>
    </p:extLst>
  </p:cSld>
  <p:clrMap bg1="lt1" tx1="dk1" bg2="lt2" tx2="dk2" accent1="accent1" accent2="accent2" accent3="accent3" accent4="accent4" accent5="accent5" accent6="accent6" hlink="hlink" folHlink="folHlink"/>
  <p:sldLayoutIdLst>
    <p:sldLayoutId id="2147483705"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Lst>
  <p:hf hdr="0" dt="0"/>
  <p:txStyles>
    <p:titleStyle>
      <a:lvl1pPr algn="l" defTabSz="914400" rtl="0" eaLnBrk="1" latinLnBrk="0" hangingPunct="1">
        <a:lnSpc>
          <a:spcPct val="90000"/>
        </a:lnSpc>
        <a:spcBef>
          <a:spcPct val="0"/>
        </a:spcBef>
        <a:buNone/>
        <a:defRPr sz="3200" kern="1200">
          <a:solidFill>
            <a:schemeClr val="accent5">
              <a:lumMod val="50000"/>
            </a:schemeClr>
          </a:solidFill>
          <a:latin typeface="Helvetica"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7" name="Freeform 6"/>
          <p:cNvSpPr/>
          <p:nvPr userDrawn="1"/>
        </p:nvSpPr>
        <p:spPr>
          <a:xfrm>
            <a:off x="-12253" y="4417161"/>
            <a:ext cx="12227564" cy="2457785"/>
          </a:xfrm>
          <a:custGeom>
            <a:avLst/>
            <a:gdLst>
              <a:gd name="connsiteX0" fmla="*/ 0 w 10289745"/>
              <a:gd name="connsiteY0" fmla="*/ 2348314 h 2694297"/>
              <a:gd name="connsiteX1" fmla="*/ 9145997 w 10289745"/>
              <a:gd name="connsiteY1" fmla="*/ 81 h 2694297"/>
              <a:gd name="connsiteX2" fmla="*/ 9145997 w 10289745"/>
              <a:gd name="connsiteY2" fmla="*/ 2436173 h 2694297"/>
              <a:gd name="connsiteX3" fmla="*/ 0 w 10289745"/>
              <a:gd name="connsiteY3" fmla="*/ 2348314 h 2694297"/>
              <a:gd name="connsiteX0" fmla="*/ 0 w 10289745"/>
              <a:gd name="connsiteY0" fmla="*/ 2348233 h 2694216"/>
              <a:gd name="connsiteX1" fmla="*/ 9145997 w 10289745"/>
              <a:gd name="connsiteY1" fmla="*/ 0 h 2694216"/>
              <a:gd name="connsiteX2" fmla="*/ 9145997 w 10289745"/>
              <a:gd name="connsiteY2" fmla="*/ 2436092 h 2694216"/>
              <a:gd name="connsiteX3" fmla="*/ 0 w 10289745"/>
              <a:gd name="connsiteY3" fmla="*/ 2348233 h 2694216"/>
              <a:gd name="connsiteX0" fmla="*/ 0 w 10289745"/>
              <a:gd name="connsiteY0" fmla="*/ 2348233 h 2694216"/>
              <a:gd name="connsiteX1" fmla="*/ 9145997 w 10289745"/>
              <a:gd name="connsiteY1" fmla="*/ 0 h 2694216"/>
              <a:gd name="connsiteX2" fmla="*/ 9145997 w 10289745"/>
              <a:gd name="connsiteY2" fmla="*/ 2436092 h 2694216"/>
              <a:gd name="connsiteX3" fmla="*/ 0 w 10289745"/>
              <a:gd name="connsiteY3" fmla="*/ 2348233 h 2694216"/>
              <a:gd name="connsiteX0" fmla="*/ 2 w 10271923"/>
              <a:gd name="connsiteY0" fmla="*/ 1961048 h 2259210"/>
              <a:gd name="connsiteX1" fmla="*/ 9115022 w 10271923"/>
              <a:gd name="connsiteY1" fmla="*/ 0 h 2259210"/>
              <a:gd name="connsiteX2" fmla="*/ 9145999 w 10271923"/>
              <a:gd name="connsiteY2" fmla="*/ 2048907 h 2259210"/>
              <a:gd name="connsiteX3" fmla="*/ 2 w 10271923"/>
              <a:gd name="connsiteY3" fmla="*/ 1961048 h 2259210"/>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1 w 10359948"/>
              <a:gd name="connsiteY0" fmla="*/ 2534080 h 2803153"/>
              <a:gd name="connsiteX1" fmla="*/ 9223441 w 10359948"/>
              <a:gd name="connsiteY1" fmla="*/ 0 h 2803153"/>
              <a:gd name="connsiteX2" fmla="*/ 9200208 w 10359948"/>
              <a:gd name="connsiteY2" fmla="*/ 2443835 h 2803153"/>
              <a:gd name="connsiteX3" fmla="*/ 1 w 10359948"/>
              <a:gd name="connsiteY3" fmla="*/ 2534080 h 2803153"/>
              <a:gd name="connsiteX0" fmla="*/ 2 w 10302373"/>
              <a:gd name="connsiteY0" fmla="*/ 2371463 h 2710654"/>
              <a:gd name="connsiteX1" fmla="*/ 9169233 w 10302373"/>
              <a:gd name="connsiteY1" fmla="*/ 0 h 2710654"/>
              <a:gd name="connsiteX2" fmla="*/ 9146000 w 10302373"/>
              <a:gd name="connsiteY2" fmla="*/ 2443835 h 2710654"/>
              <a:gd name="connsiteX3" fmla="*/ 2 w 10302373"/>
              <a:gd name="connsiteY3" fmla="*/ 2371463 h 2710654"/>
              <a:gd name="connsiteX0" fmla="*/ 22101 w 10324472"/>
              <a:gd name="connsiteY0" fmla="*/ 2371463 h 2601940"/>
              <a:gd name="connsiteX1" fmla="*/ 9191332 w 10324472"/>
              <a:gd name="connsiteY1" fmla="*/ 0 h 2601940"/>
              <a:gd name="connsiteX2" fmla="*/ 9168099 w 10324472"/>
              <a:gd name="connsiteY2" fmla="*/ 2443835 h 2601940"/>
              <a:gd name="connsiteX3" fmla="*/ 22101 w 10324472"/>
              <a:gd name="connsiteY3" fmla="*/ 2371463 h 2601940"/>
              <a:gd name="connsiteX0" fmla="*/ 454248 w 10756619"/>
              <a:gd name="connsiteY0" fmla="*/ 2371463 h 2635640"/>
              <a:gd name="connsiteX1" fmla="*/ 9623479 w 10756619"/>
              <a:gd name="connsiteY1" fmla="*/ 0 h 2635640"/>
              <a:gd name="connsiteX2" fmla="*/ 9600246 w 10756619"/>
              <a:gd name="connsiteY2" fmla="*/ 2443835 h 2635640"/>
              <a:gd name="connsiteX3" fmla="*/ 2243166 w 10756619"/>
              <a:gd name="connsiteY3" fmla="*/ 2466974 h 2635640"/>
              <a:gd name="connsiteX4" fmla="*/ 454248 w 10756619"/>
              <a:gd name="connsiteY4" fmla="*/ 2371463 h 2635640"/>
              <a:gd name="connsiteX0" fmla="*/ 1153431 w 11456764"/>
              <a:gd name="connsiteY0" fmla="*/ 2371463 h 2641277"/>
              <a:gd name="connsiteX1" fmla="*/ 10322662 w 11456764"/>
              <a:gd name="connsiteY1" fmla="*/ 0 h 2641277"/>
              <a:gd name="connsiteX2" fmla="*/ 10299429 w 11456764"/>
              <a:gd name="connsiteY2" fmla="*/ 2443835 h 2641277"/>
              <a:gd name="connsiteX3" fmla="*/ 1137944 w 11456764"/>
              <a:gd name="connsiteY3" fmla="*/ 2482461 h 2641277"/>
              <a:gd name="connsiteX4" fmla="*/ 1153431 w 11456764"/>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482461"/>
              <a:gd name="connsiteX1" fmla="*/ 9184718 w 10318820"/>
              <a:gd name="connsiteY1" fmla="*/ 0 h 2482461"/>
              <a:gd name="connsiteX2" fmla="*/ 9161485 w 10318820"/>
              <a:gd name="connsiteY2" fmla="*/ 2443835 h 2482461"/>
              <a:gd name="connsiteX3" fmla="*/ 0 w 10318820"/>
              <a:gd name="connsiteY3" fmla="*/ 2482461 h 2482461"/>
              <a:gd name="connsiteX4" fmla="*/ 15487 w 10318820"/>
              <a:gd name="connsiteY4" fmla="*/ 2371463 h 2482461"/>
              <a:gd name="connsiteX0" fmla="*/ 15487 w 10252186"/>
              <a:gd name="connsiteY0" fmla="*/ 2371463 h 2482461"/>
              <a:gd name="connsiteX1" fmla="*/ 9184718 w 10252186"/>
              <a:gd name="connsiteY1" fmla="*/ 0 h 2482461"/>
              <a:gd name="connsiteX2" fmla="*/ 9022088 w 10252186"/>
              <a:gd name="connsiteY2" fmla="*/ 2242499 h 2482461"/>
              <a:gd name="connsiteX3" fmla="*/ 0 w 10252186"/>
              <a:gd name="connsiteY3" fmla="*/ 2482461 h 2482461"/>
              <a:gd name="connsiteX4" fmla="*/ 15487 w 10252186"/>
              <a:gd name="connsiteY4" fmla="*/ 2371463 h 2482461"/>
              <a:gd name="connsiteX0" fmla="*/ 15487 w 10311181"/>
              <a:gd name="connsiteY0" fmla="*/ 2371463 h 2482461"/>
              <a:gd name="connsiteX1" fmla="*/ 9184718 w 10311181"/>
              <a:gd name="connsiteY1" fmla="*/ 0 h 2482461"/>
              <a:gd name="connsiteX2" fmla="*/ 9145996 w 10311181"/>
              <a:gd name="connsiteY2" fmla="*/ 2443835 h 2482461"/>
              <a:gd name="connsiteX3" fmla="*/ 0 w 10311181"/>
              <a:gd name="connsiteY3" fmla="*/ 2482461 h 2482461"/>
              <a:gd name="connsiteX4" fmla="*/ 15487 w 10311181"/>
              <a:gd name="connsiteY4" fmla="*/ 2371463 h 2482461"/>
              <a:gd name="connsiteX0" fmla="*/ 15487 w 9184718"/>
              <a:gd name="connsiteY0" fmla="*/ 2371463 h 2482461"/>
              <a:gd name="connsiteX1" fmla="*/ 9184718 w 9184718"/>
              <a:gd name="connsiteY1" fmla="*/ 0 h 2482461"/>
              <a:gd name="connsiteX2" fmla="*/ 9145996 w 9184718"/>
              <a:gd name="connsiteY2" fmla="*/ 2443835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0 w 9215696"/>
              <a:gd name="connsiteY0" fmla="*/ 2371463 h 2482461"/>
              <a:gd name="connsiteX1" fmla="*/ 9215696 w 9215696"/>
              <a:gd name="connsiteY1" fmla="*/ 0 h 2482461"/>
              <a:gd name="connsiteX2" fmla="*/ 9207951 w 9215696"/>
              <a:gd name="connsiteY2" fmla="*/ 2459323 h 2482461"/>
              <a:gd name="connsiteX3" fmla="*/ 30978 w 9215696"/>
              <a:gd name="connsiteY3" fmla="*/ 2482461 h 2482461"/>
              <a:gd name="connsiteX4" fmla="*/ 0 w 9215696"/>
              <a:gd name="connsiteY4" fmla="*/ 2371463 h 2482461"/>
              <a:gd name="connsiteX0" fmla="*/ 0 w 9215696"/>
              <a:gd name="connsiteY0" fmla="*/ 2371463 h 2497949"/>
              <a:gd name="connsiteX1" fmla="*/ 9215696 w 9215696"/>
              <a:gd name="connsiteY1" fmla="*/ 0 h 2497949"/>
              <a:gd name="connsiteX2" fmla="*/ 9207951 w 9215696"/>
              <a:gd name="connsiteY2" fmla="*/ 2459323 h 2497949"/>
              <a:gd name="connsiteX3" fmla="*/ 2 w 9215696"/>
              <a:gd name="connsiteY3" fmla="*/ 2497949 h 2497949"/>
              <a:gd name="connsiteX4" fmla="*/ 0 w 9215696"/>
              <a:gd name="connsiteY4" fmla="*/ 2371463 h 2497949"/>
              <a:gd name="connsiteX0" fmla="*/ 0 w 9215696"/>
              <a:gd name="connsiteY0" fmla="*/ 2371463 h 2474718"/>
              <a:gd name="connsiteX1" fmla="*/ 9215696 w 9215696"/>
              <a:gd name="connsiteY1" fmla="*/ 0 h 2474718"/>
              <a:gd name="connsiteX2" fmla="*/ 9207951 w 9215696"/>
              <a:gd name="connsiteY2" fmla="*/ 2459323 h 2474718"/>
              <a:gd name="connsiteX3" fmla="*/ 30979 w 9215696"/>
              <a:gd name="connsiteY3" fmla="*/ 2474718 h 2474718"/>
              <a:gd name="connsiteX4" fmla="*/ 0 w 9215696"/>
              <a:gd name="connsiteY4" fmla="*/ 2371463 h 2474718"/>
              <a:gd name="connsiteX0" fmla="*/ 0 w 9208117"/>
              <a:gd name="connsiteY0" fmla="*/ 2371463 h 2474718"/>
              <a:gd name="connsiteX1" fmla="*/ 9184719 w 9208117"/>
              <a:gd name="connsiteY1" fmla="*/ 0 h 2474718"/>
              <a:gd name="connsiteX2" fmla="*/ 9207951 w 9208117"/>
              <a:gd name="connsiteY2" fmla="*/ 2459323 h 2474718"/>
              <a:gd name="connsiteX3" fmla="*/ 30979 w 9208117"/>
              <a:gd name="connsiteY3" fmla="*/ 2474718 h 2474718"/>
              <a:gd name="connsiteX4" fmla="*/ 0 w 9208117"/>
              <a:gd name="connsiteY4" fmla="*/ 2371463 h 2474718"/>
              <a:gd name="connsiteX0" fmla="*/ 0 w 9184719"/>
              <a:gd name="connsiteY0" fmla="*/ 2371463 h 2474718"/>
              <a:gd name="connsiteX1" fmla="*/ 9184719 w 9184719"/>
              <a:gd name="connsiteY1" fmla="*/ 0 h 2474718"/>
              <a:gd name="connsiteX2" fmla="*/ 9115020 w 9184719"/>
              <a:gd name="connsiteY2" fmla="*/ 2381886 h 2474718"/>
              <a:gd name="connsiteX3" fmla="*/ 30979 w 9184719"/>
              <a:gd name="connsiteY3" fmla="*/ 2474718 h 2474718"/>
              <a:gd name="connsiteX4" fmla="*/ 0 w 9184719"/>
              <a:gd name="connsiteY4" fmla="*/ 2371463 h 2474718"/>
              <a:gd name="connsiteX0" fmla="*/ 0 w 9184719"/>
              <a:gd name="connsiteY0" fmla="*/ 2371463 h 2474718"/>
              <a:gd name="connsiteX1" fmla="*/ 9184719 w 9184719"/>
              <a:gd name="connsiteY1" fmla="*/ 0 h 2474718"/>
              <a:gd name="connsiteX2" fmla="*/ 9169230 w 9184719"/>
              <a:gd name="connsiteY2" fmla="*/ 2451580 h 2474718"/>
              <a:gd name="connsiteX3" fmla="*/ 30979 w 9184719"/>
              <a:gd name="connsiteY3" fmla="*/ 2474718 h 2474718"/>
              <a:gd name="connsiteX4" fmla="*/ 0 w 9184719"/>
              <a:gd name="connsiteY4" fmla="*/ 2371463 h 2474718"/>
              <a:gd name="connsiteX0" fmla="*/ 0 w 9167786"/>
              <a:gd name="connsiteY0" fmla="*/ 2375696 h 2474718"/>
              <a:gd name="connsiteX1" fmla="*/ 9167786 w 9167786"/>
              <a:gd name="connsiteY1" fmla="*/ 0 h 2474718"/>
              <a:gd name="connsiteX2" fmla="*/ 9152297 w 9167786"/>
              <a:gd name="connsiteY2" fmla="*/ 2451580 h 2474718"/>
              <a:gd name="connsiteX3" fmla="*/ 14046 w 9167786"/>
              <a:gd name="connsiteY3" fmla="*/ 2474718 h 2474718"/>
              <a:gd name="connsiteX4" fmla="*/ 0 w 9167786"/>
              <a:gd name="connsiteY4" fmla="*/ 2375696 h 2474718"/>
              <a:gd name="connsiteX0" fmla="*/ 2887 w 9170673"/>
              <a:gd name="connsiteY0" fmla="*/ 2375696 h 2474718"/>
              <a:gd name="connsiteX1" fmla="*/ 9170673 w 9170673"/>
              <a:gd name="connsiteY1" fmla="*/ 0 h 2474718"/>
              <a:gd name="connsiteX2" fmla="*/ 9155184 w 9170673"/>
              <a:gd name="connsiteY2" fmla="*/ 2451580 h 2474718"/>
              <a:gd name="connsiteX3" fmla="*/ 0 w 9170673"/>
              <a:gd name="connsiteY3" fmla="*/ 2474718 h 2474718"/>
              <a:gd name="connsiteX4" fmla="*/ 2887 w 9170673"/>
              <a:gd name="connsiteY4" fmla="*/ 2375696 h 2474718"/>
              <a:gd name="connsiteX0" fmla="*/ 2887 w 9170673"/>
              <a:gd name="connsiteY0" fmla="*/ 2375696 h 2457785"/>
              <a:gd name="connsiteX1" fmla="*/ 9170673 w 9170673"/>
              <a:gd name="connsiteY1" fmla="*/ 0 h 2457785"/>
              <a:gd name="connsiteX2" fmla="*/ 9155184 w 9170673"/>
              <a:gd name="connsiteY2" fmla="*/ 2451580 h 2457785"/>
              <a:gd name="connsiteX3" fmla="*/ 0 w 9170673"/>
              <a:gd name="connsiteY3" fmla="*/ 2457785 h 2457785"/>
              <a:gd name="connsiteX4" fmla="*/ 2887 w 9170673"/>
              <a:gd name="connsiteY4" fmla="*/ 2375696 h 2457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0673" h="2457785">
                <a:moveTo>
                  <a:pt x="2887" y="2375696"/>
                </a:moveTo>
                <a:cubicBezTo>
                  <a:pt x="23548" y="2372367"/>
                  <a:pt x="7344315" y="2502055"/>
                  <a:pt x="9170673" y="0"/>
                </a:cubicBezTo>
                <a:cubicBezTo>
                  <a:pt x="9168091" y="819774"/>
                  <a:pt x="9157766" y="1631806"/>
                  <a:pt x="9155184" y="2451580"/>
                </a:cubicBezTo>
                <a:lnTo>
                  <a:pt x="0" y="2457785"/>
                </a:lnTo>
                <a:cubicBezTo>
                  <a:pt x="-1" y="2415623"/>
                  <a:pt x="2888" y="2417858"/>
                  <a:pt x="2887" y="2375696"/>
                </a:cubicBez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5" name="Rectangle 4">
            <a:extLst>
              <a:ext uri="{FF2B5EF4-FFF2-40B4-BE49-F238E27FC236}">
                <a16:creationId xmlns:a16="http://schemas.microsoft.com/office/drawing/2014/main" id="{AC2B2890-2D22-AC46-A350-EFB5AC983E67}"/>
              </a:ext>
            </a:extLst>
          </p:cNvPr>
          <p:cNvSpPr/>
          <p:nvPr userDrawn="1"/>
        </p:nvSpPr>
        <p:spPr>
          <a:xfrm>
            <a:off x="-12253" y="0"/>
            <a:ext cx="12227564" cy="37084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10612DAB-F549-C644-9EBC-190A720B6733}"/>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0668000" y="5405168"/>
            <a:ext cx="1243781" cy="1243781"/>
          </a:xfrm>
          <a:prstGeom prst="rect">
            <a:avLst/>
          </a:prstGeom>
        </p:spPr>
      </p:pic>
      <p:pic>
        <p:nvPicPr>
          <p:cNvPr id="6" name="Picture 5">
            <a:extLst>
              <a:ext uri="{FF2B5EF4-FFF2-40B4-BE49-F238E27FC236}">
                <a16:creationId xmlns:a16="http://schemas.microsoft.com/office/drawing/2014/main" id="{C56FA27C-78E9-784D-82E5-9872FFE94C92}"/>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7878" y="-97099"/>
            <a:ext cx="9144000" cy="4161577"/>
          </a:xfrm>
          <a:prstGeom prst="rect">
            <a:avLst/>
          </a:prstGeom>
        </p:spPr>
      </p:pic>
    </p:spTree>
    <p:extLst>
      <p:ext uri="{BB962C8B-B14F-4D97-AF65-F5344CB8AC3E}">
        <p14:creationId xmlns:p14="http://schemas.microsoft.com/office/powerpoint/2010/main" val="3110462366"/>
      </p:ext>
    </p:extLst>
  </p:cSld>
  <p:clrMap bg1="lt1" tx1="dk1" bg2="lt2" tx2="dk2" accent1="accent1" accent2="accent2" accent3="accent3" accent4="accent4" accent5="accent5" accent6="accent6" hlink="hlink" folHlink="folHlink"/>
  <p:sldLayoutIdLst>
    <p:sldLayoutId id="2147483672" r:id="rId1"/>
  </p:sldLayoutIdLst>
  <p:hf hdr="0" dt="0"/>
  <p:txStyles>
    <p:titleStyle>
      <a:lvl1pPr algn="r" defTabSz="457200" rtl="0" eaLnBrk="1" latinLnBrk="0" hangingPunct="1">
        <a:lnSpc>
          <a:spcPct val="80000"/>
        </a:lnSpc>
        <a:spcBef>
          <a:spcPct val="0"/>
        </a:spcBef>
        <a:buNone/>
        <a:defRPr sz="4400" b="1" i="0" kern="1200">
          <a:solidFill>
            <a:schemeClr val="accent1"/>
          </a:solidFill>
          <a:latin typeface="+mj-lt"/>
          <a:ea typeface="+mj-ea"/>
          <a:cs typeface="Arial Narrow Bold"/>
        </a:defRPr>
      </a:lvl1pPr>
    </p:titleStyle>
    <p:bodyStyle>
      <a:lvl1pPr marL="0" indent="0" algn="r" defTabSz="457200" rtl="0" eaLnBrk="1" latinLnBrk="0" hangingPunct="1">
        <a:spcBef>
          <a:spcPct val="20000"/>
        </a:spcBef>
        <a:buFont typeface="Arial"/>
        <a:buNone/>
        <a:defRPr sz="2400" kern="1200">
          <a:solidFill>
            <a:schemeClr val="tx2"/>
          </a:solidFill>
          <a:latin typeface="+mn-lt"/>
          <a:ea typeface="+mn-ea"/>
          <a:cs typeface="+mn-cs"/>
        </a:defRPr>
      </a:lvl1pPr>
      <a:lvl2pPr marL="742950" indent="-285750" algn="l" defTabSz="457200" rtl="0" eaLnBrk="1" latinLnBrk="0" hangingPunct="1">
        <a:spcBef>
          <a:spcPct val="20000"/>
        </a:spcBef>
        <a:buFont typeface="Arial"/>
        <a:buChar char="•"/>
        <a:defRPr sz="3200"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2800" kern="1200">
          <a:solidFill>
            <a:schemeClr val="tx2"/>
          </a:solidFill>
          <a:latin typeface="+mn-lt"/>
          <a:ea typeface="+mn-ea"/>
          <a:cs typeface="+mn-cs"/>
        </a:defRPr>
      </a:lvl3pPr>
      <a:lvl4pPr marL="1600200" indent="-228600" algn="l" defTabSz="457200" rtl="0" eaLnBrk="1" latinLnBrk="0" hangingPunct="1">
        <a:spcBef>
          <a:spcPct val="20000"/>
        </a:spcBef>
        <a:buFont typeface="Arial"/>
        <a:buChar char="•"/>
        <a:defRPr sz="2800" kern="1200">
          <a:solidFill>
            <a:schemeClr val="tx2"/>
          </a:solidFill>
          <a:latin typeface="+mn-lt"/>
          <a:ea typeface="+mn-ea"/>
          <a:cs typeface="+mn-cs"/>
        </a:defRPr>
      </a:lvl4pPr>
      <a:lvl5pPr marL="2057400" indent="-228600" algn="l" defTabSz="457200" rtl="0" eaLnBrk="1" latinLnBrk="0" hangingPunct="1">
        <a:spcBef>
          <a:spcPct val="20000"/>
        </a:spcBef>
        <a:buFont typeface="Arial"/>
        <a:buChar char="•"/>
        <a:defRPr sz="28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4.xml"/><Relationship Id="rId7" Type="http://schemas.openxmlformats.org/officeDocument/2006/relationships/image" Target="../media/image19.tiff"/><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8.tiff"/><Relationship Id="rId5" Type="http://schemas.openxmlformats.org/officeDocument/2006/relationships/hyperlink" Target="https://coastwatch.pfeg.noaa.gov/erddap/griddap/charmForecast0day.graph" TargetMode="External"/><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4.xml"/><Relationship Id="rId7" Type="http://schemas.openxmlformats.org/officeDocument/2006/relationships/image" Target="../media/image19.tiff"/><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8.tiff"/><Relationship Id="rId5" Type="http://schemas.openxmlformats.org/officeDocument/2006/relationships/hyperlink" Target="https://coastwatch.pfeg.noaa.gov/erddap/griddap/charmForecast0day.graph" TargetMode="External"/><Relationship Id="rId4" Type="http://schemas.openxmlformats.org/officeDocument/2006/relationships/notesSlide" Target="../notesSlides/notesSlide11.xml"/><Relationship Id="rId9"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4.xml"/><Relationship Id="rId7" Type="http://schemas.openxmlformats.org/officeDocument/2006/relationships/image" Target="../media/image25.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4.png"/><Relationship Id="rId11" Type="http://schemas.openxmlformats.org/officeDocument/2006/relationships/image" Target="../media/image4.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notesSlide" Target="../notesSlides/notesSlide13.xml"/><Relationship Id="rId9" Type="http://schemas.openxmlformats.org/officeDocument/2006/relationships/image" Target="../media/image27.png"/></Relationships>
</file>

<file path=ppt/slides/_rels/slide1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4.xml"/><Relationship Id="rId7" Type="http://schemas.openxmlformats.org/officeDocument/2006/relationships/image" Target="../media/image29.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4.png"/><Relationship Id="rId4" Type="http://schemas.openxmlformats.org/officeDocument/2006/relationships/notesSlide" Target="../notesSlides/notesSlide14.xml"/><Relationship Id="rId9" Type="http://schemas.openxmlformats.org/officeDocument/2006/relationships/image" Target="../media/image30.tiff"/></Relationships>
</file>

<file path=ppt/slides/_rels/slide15.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hyperlink" Target="http://polarwatch.noaa.gov/" TargetMode="External"/><Relationship Id="rId18" Type="http://schemas.openxmlformats.org/officeDocument/2006/relationships/image" Target="../media/image4.png"/><Relationship Id="rId3" Type="http://schemas.openxmlformats.org/officeDocument/2006/relationships/slideLayout" Target="../slideLayouts/slideLayout4.xml"/><Relationship Id="rId7" Type="http://schemas.openxmlformats.org/officeDocument/2006/relationships/image" Target="../media/image32.png"/><Relationship Id="rId12" Type="http://schemas.openxmlformats.org/officeDocument/2006/relationships/hyperlink" Target="https://oceanwatch.pifsc.noaa.gov/doc.html" TargetMode="External"/><Relationship Id="rId17" Type="http://schemas.openxmlformats.org/officeDocument/2006/relationships/image" Target="../media/image37.png"/><Relationship Id="rId2" Type="http://schemas.openxmlformats.org/officeDocument/2006/relationships/audio" Target="../media/media15.m4a"/><Relationship Id="rId16" Type="http://schemas.openxmlformats.org/officeDocument/2006/relationships/hyperlink" Target="http://coastwatch.glerl.noaa.gov/" TargetMode="External"/><Relationship Id="rId1" Type="http://schemas.microsoft.com/office/2007/relationships/media" Target="../media/media15.m4a"/><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hyperlink" Target="http://coastwatch.pfeg.noaa.gov/data.html" TargetMode="External"/><Relationship Id="rId15" Type="http://schemas.openxmlformats.org/officeDocument/2006/relationships/hyperlink" Target="http://eastcoast.coastwatch.noaa.gov/" TargetMode="External"/><Relationship Id="rId10" Type="http://schemas.openxmlformats.org/officeDocument/2006/relationships/image" Target="../media/image35.png"/><Relationship Id="rId4" Type="http://schemas.openxmlformats.org/officeDocument/2006/relationships/notesSlide" Target="../notesSlides/notesSlide15.xml"/><Relationship Id="rId9" Type="http://schemas.openxmlformats.org/officeDocument/2006/relationships/image" Target="../media/image34.png"/><Relationship Id="rId14" Type="http://schemas.openxmlformats.org/officeDocument/2006/relationships/hyperlink" Target="http://cwcaribbean.aoml.noaa.gov/"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5.tiff"/><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7.tiff"/><Relationship Id="rId5" Type="http://schemas.openxmlformats.org/officeDocument/2006/relationships/image" Target="../media/image6.tiff"/><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1.tiff"/><Relationship Id="rId5" Type="http://schemas.openxmlformats.org/officeDocument/2006/relationships/image" Target="../media/image10.tiff"/><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15.tiff"/><Relationship Id="rId3" Type="http://schemas.openxmlformats.org/officeDocument/2006/relationships/slideLayout" Target="../slideLayouts/slideLayout4.xml"/><Relationship Id="rId7" Type="http://schemas.openxmlformats.org/officeDocument/2006/relationships/image" Target="../media/image14.tiff"/><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3.tiff"/><Relationship Id="rId11" Type="http://schemas.openxmlformats.org/officeDocument/2006/relationships/image" Target="../media/image4.png"/><Relationship Id="rId5" Type="http://schemas.openxmlformats.org/officeDocument/2006/relationships/image" Target="../media/image12.tiff"/><Relationship Id="rId10" Type="http://schemas.openxmlformats.org/officeDocument/2006/relationships/image" Target="../media/image17.tiff"/><Relationship Id="rId4" Type="http://schemas.openxmlformats.org/officeDocument/2006/relationships/notesSlide" Target="../notesSlides/notesSlide8.xml"/><Relationship Id="rId9" Type="http://schemas.openxmlformats.org/officeDocument/2006/relationships/image" Target="../media/image16.tiff"/></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4.xml"/><Relationship Id="rId7" Type="http://schemas.openxmlformats.org/officeDocument/2006/relationships/image" Target="../media/image19.tiff"/><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8.tiff"/><Relationship Id="rId5" Type="http://schemas.openxmlformats.org/officeDocument/2006/relationships/hyperlink" Target="https://coastwatch.pfeg.noaa.gov/erddap/griddap/charmForecast0day.graph" TargetMode="External"/><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C0A1A-11CA-0A4D-A984-6A94EB455DE9}"/>
              </a:ext>
            </a:extLst>
          </p:cNvPr>
          <p:cNvSpPr>
            <a:spLocks noGrp="1"/>
          </p:cNvSpPr>
          <p:nvPr>
            <p:ph type="title"/>
          </p:nvPr>
        </p:nvSpPr>
        <p:spPr>
          <a:xfrm>
            <a:off x="3168251" y="1852672"/>
            <a:ext cx="8075482" cy="788734"/>
          </a:xfrm>
        </p:spPr>
        <p:txBody>
          <a:bodyPr/>
          <a:lstStyle/>
          <a:p>
            <a:r>
              <a:rPr lang="en-US" dirty="0">
                <a:solidFill>
                  <a:srgbClr val="5B9BD5">
                    <a:lumMod val="50000"/>
                  </a:srgbClr>
                </a:solidFill>
                <a:latin typeface="Arial Narrow" panose="020B0604020202020204" pitchFamily="34" charset="0"/>
                <a:ea typeface="Helvetica" charset="0"/>
                <a:cs typeface="Arial Narrow" panose="020B0604020202020204" pitchFamily="34" charset="0"/>
              </a:rPr>
              <a:t>How to choose the best dataset for your project</a:t>
            </a:r>
          </a:p>
        </p:txBody>
      </p:sp>
      <p:sp>
        <p:nvSpPr>
          <p:cNvPr id="8" name="Rectangle 7">
            <a:extLst>
              <a:ext uri="{FF2B5EF4-FFF2-40B4-BE49-F238E27FC236}">
                <a16:creationId xmlns:a16="http://schemas.microsoft.com/office/drawing/2014/main" id="{BB4F5B97-A4E9-254E-9DCD-560500D055DA}"/>
              </a:ext>
            </a:extLst>
          </p:cNvPr>
          <p:cNvSpPr/>
          <p:nvPr/>
        </p:nvSpPr>
        <p:spPr>
          <a:xfrm>
            <a:off x="497785" y="2206486"/>
            <a:ext cx="1649895" cy="108796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60367F3C-C0C8-BE43-B102-1BB240AF16A4}"/>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668000" y="5405168"/>
            <a:ext cx="1243781" cy="1243781"/>
          </a:xfrm>
          <a:prstGeom prst="rect">
            <a:avLst/>
          </a:prstGeom>
        </p:spPr>
      </p:pic>
      <p:sp>
        <p:nvSpPr>
          <p:cNvPr id="6" name="Text Placeholder 5">
            <a:extLst>
              <a:ext uri="{FF2B5EF4-FFF2-40B4-BE49-F238E27FC236}">
                <a16:creationId xmlns:a16="http://schemas.microsoft.com/office/drawing/2014/main" id="{A0C2753B-4BF2-C245-B092-A5F3E23413E5}"/>
              </a:ext>
            </a:extLst>
          </p:cNvPr>
          <p:cNvSpPr>
            <a:spLocks noGrp="1"/>
          </p:cNvSpPr>
          <p:nvPr>
            <p:ph type="body" sz="quarter" idx="10"/>
          </p:nvPr>
        </p:nvSpPr>
        <p:spPr>
          <a:xfrm>
            <a:off x="3549450" y="2679979"/>
            <a:ext cx="5275895" cy="891166"/>
          </a:xfrm>
        </p:spPr>
        <p:txBody>
          <a:bodyPr/>
          <a:lstStyle/>
          <a:p>
            <a:pPr lvl="0">
              <a:lnSpc>
                <a:spcPct val="110000"/>
              </a:lnSpc>
            </a:pPr>
            <a:r>
              <a:rPr lang="en-US" sz="2800" dirty="0">
                <a:solidFill>
                  <a:srgbClr val="1F4E79"/>
                </a:solidFill>
                <a:latin typeface="Arial Narrow" panose="020B0604020202020204" pitchFamily="34" charset="0"/>
                <a:ea typeface="+mj-ea"/>
                <a:cs typeface="Arial Narrow" panose="020B0604020202020204" pitchFamily="34" charset="0"/>
              </a:rPr>
              <a:t>NOAA Coastwatch Satellite Course</a:t>
            </a:r>
            <a:endParaRPr lang="en-US" sz="2800" dirty="0">
              <a:latin typeface="Arial Narrow" panose="020B0604020202020204" pitchFamily="34" charset="0"/>
              <a:cs typeface="Arial Narrow" panose="020B0604020202020204" pitchFamily="34" charset="0"/>
            </a:endParaRPr>
          </a:p>
        </p:txBody>
      </p:sp>
      <p:pic>
        <p:nvPicPr>
          <p:cNvPr id="3" name="Audio 2">
            <a:hlinkClick r:id="" action="ppaction://media"/>
            <a:extLst>
              <a:ext uri="{FF2B5EF4-FFF2-40B4-BE49-F238E27FC236}">
                <a16:creationId xmlns:a16="http://schemas.microsoft.com/office/drawing/2014/main" id="{ED7A965B-EE26-B440-AB52-C22717BF7E7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532657640"/>
      </p:ext>
    </p:extLst>
  </p:cSld>
  <p:clrMapOvr>
    <a:masterClrMapping/>
  </p:clrMapOvr>
  <mc:AlternateContent xmlns:mc="http://schemas.openxmlformats.org/markup-compatibility/2006" xmlns:p14="http://schemas.microsoft.com/office/powerpoint/2010/main">
    <mc:Choice Requires="p14">
      <p:transition spd="slow" p14:dur="2000" advTm="45370"/>
    </mc:Choice>
    <mc:Fallback xmlns="">
      <p:transition spd="slow" advTm="453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8BDBE-DAD4-B845-9683-06473D68AE28}"/>
              </a:ext>
            </a:extLst>
          </p:cNvPr>
          <p:cNvSpPr>
            <a:spLocks noGrp="1"/>
          </p:cNvSpPr>
          <p:nvPr>
            <p:ph type="title"/>
          </p:nvPr>
        </p:nvSpPr>
        <p:spPr/>
        <p:txBody>
          <a:bodyPr/>
          <a:lstStyle/>
          <a:p>
            <a:r>
              <a:rPr lang="en-US" dirty="0"/>
              <a:t>Some applications require science quality data</a:t>
            </a:r>
          </a:p>
        </p:txBody>
      </p:sp>
      <p:sp>
        <p:nvSpPr>
          <p:cNvPr id="3" name="Slide Number Placeholder 2">
            <a:extLst>
              <a:ext uri="{FF2B5EF4-FFF2-40B4-BE49-F238E27FC236}">
                <a16:creationId xmlns:a16="http://schemas.microsoft.com/office/drawing/2014/main" id="{8A6C4FD7-1D85-E14D-A2A2-75FEEA5324F2}"/>
              </a:ext>
            </a:extLst>
          </p:cNvPr>
          <p:cNvSpPr>
            <a:spLocks noGrp="1"/>
          </p:cNvSpPr>
          <p:nvPr>
            <p:ph type="sldNum" sz="quarter" idx="12"/>
          </p:nvPr>
        </p:nvSpPr>
        <p:spPr/>
        <p:txBody>
          <a:bodyPr/>
          <a:lstStyle/>
          <a:p>
            <a:fld id="{4F6F23CF-7BCB-1C46-9584-7002207BC3BE}" type="slidenum">
              <a:rPr lang="en-US" smtClean="0"/>
              <a:pPr/>
              <a:t>10</a:t>
            </a:fld>
            <a:endParaRPr lang="en-US" dirty="0"/>
          </a:p>
        </p:txBody>
      </p:sp>
      <p:sp>
        <p:nvSpPr>
          <p:cNvPr id="5" name="TextBox 4">
            <a:extLst>
              <a:ext uri="{FF2B5EF4-FFF2-40B4-BE49-F238E27FC236}">
                <a16:creationId xmlns:a16="http://schemas.microsoft.com/office/drawing/2014/main" id="{28E111A7-8336-FB45-B507-F4F5D0D9F0BD}"/>
              </a:ext>
            </a:extLst>
          </p:cNvPr>
          <p:cNvSpPr txBox="1"/>
          <p:nvPr/>
        </p:nvSpPr>
        <p:spPr>
          <a:xfrm>
            <a:off x="7118357" y="1400362"/>
            <a:ext cx="5029103" cy="646331"/>
          </a:xfrm>
          <a:prstGeom prst="rect">
            <a:avLst/>
          </a:prstGeom>
          <a:noFill/>
        </p:spPr>
        <p:txBody>
          <a:bodyPr wrap="square" rtlCol="0">
            <a:spAutoFit/>
          </a:bodyPr>
          <a:lstStyle/>
          <a:p>
            <a:pPr algn="ctr"/>
            <a:r>
              <a:rPr lang="en-US" b="1" dirty="0">
                <a:latin typeface="Arial Narrow" panose="020B0604020202020204" pitchFamily="34" charset="0"/>
                <a:cs typeface="Arial Narrow" panose="020B0604020202020204" pitchFamily="34" charset="0"/>
              </a:rPr>
              <a:t>VIIRS Chlorophyll, </a:t>
            </a:r>
            <a:r>
              <a:rPr lang="en-US" b="1" dirty="0">
                <a:solidFill>
                  <a:schemeClr val="accent1">
                    <a:lumMod val="75000"/>
                  </a:schemeClr>
                </a:solidFill>
                <a:latin typeface="Arial Narrow" panose="020B0604020202020204" pitchFamily="34" charset="0"/>
                <a:cs typeface="Arial Narrow" panose="020B0604020202020204" pitchFamily="34" charset="0"/>
              </a:rPr>
              <a:t>Near Real-Time </a:t>
            </a:r>
          </a:p>
          <a:p>
            <a:pPr algn="ctr"/>
            <a:r>
              <a:rPr lang="en-US" b="1" dirty="0">
                <a:latin typeface="Arial Narrow" panose="020B0604020202020204" pitchFamily="34" charset="0"/>
                <a:cs typeface="Arial Narrow" panose="020B0604020202020204" pitchFamily="34" charset="0"/>
              </a:rPr>
              <a:t>Lower Quality Control</a:t>
            </a:r>
          </a:p>
        </p:txBody>
      </p:sp>
      <p:sp>
        <p:nvSpPr>
          <p:cNvPr id="9" name="Rectangle 8">
            <a:extLst>
              <a:ext uri="{FF2B5EF4-FFF2-40B4-BE49-F238E27FC236}">
                <a16:creationId xmlns:a16="http://schemas.microsoft.com/office/drawing/2014/main" id="{653180BB-1AAF-3341-BB6A-AF2659C0400C}"/>
              </a:ext>
            </a:extLst>
          </p:cNvPr>
          <p:cNvSpPr/>
          <p:nvPr/>
        </p:nvSpPr>
        <p:spPr>
          <a:xfrm>
            <a:off x="7017221" y="7074266"/>
            <a:ext cx="3352800" cy="523220"/>
          </a:xfrm>
          <a:prstGeom prst="rect">
            <a:avLst/>
          </a:prstGeom>
        </p:spPr>
        <p:txBody>
          <a:bodyPr wrap="square">
            <a:spAutoFit/>
          </a:bodyPr>
          <a:lstStyle/>
          <a:p>
            <a:r>
              <a:rPr lang="en-US" sz="1400" dirty="0">
                <a:latin typeface="Arial" panose="020B0604020202020204" pitchFamily="34" charset="0"/>
                <a:cs typeface="Arial" panose="020B0604020202020204" pitchFamily="34" charset="0"/>
                <a:hlinkClick r:id="rId5"/>
              </a:rPr>
              <a:t>https://coastwatch.pfeg.noaa.gov/erddap/griddap/charmForecast0day.graph</a:t>
            </a:r>
            <a:endParaRPr lang="en-US" sz="1400" dirty="0">
              <a:latin typeface="Arial" panose="020B0604020202020204" pitchFamily="34" charset="0"/>
              <a:cs typeface="Arial" panose="020B0604020202020204" pitchFamily="34" charset="0"/>
            </a:endParaRPr>
          </a:p>
        </p:txBody>
      </p:sp>
      <p:cxnSp>
        <p:nvCxnSpPr>
          <p:cNvPr id="21" name="Straight Connector 20">
            <a:extLst>
              <a:ext uri="{FF2B5EF4-FFF2-40B4-BE49-F238E27FC236}">
                <a16:creationId xmlns:a16="http://schemas.microsoft.com/office/drawing/2014/main" id="{2DE339A4-AC77-5B45-A1E0-C6097D8573F6}"/>
              </a:ext>
            </a:extLst>
          </p:cNvPr>
          <p:cNvCxnSpPr>
            <a:cxnSpLocks/>
          </p:cNvCxnSpPr>
          <p:nvPr/>
        </p:nvCxnSpPr>
        <p:spPr>
          <a:xfrm>
            <a:off x="618758" y="-1406081"/>
            <a:ext cx="11135233" cy="0"/>
          </a:xfrm>
          <a:prstGeom prst="line">
            <a:avLst/>
          </a:prstGeom>
          <a:ln w="101600"/>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E7C67E4B-ADF2-A84F-94E7-608C88BE005C}"/>
              </a:ext>
            </a:extLst>
          </p:cNvPr>
          <p:cNvSpPr txBox="1"/>
          <p:nvPr/>
        </p:nvSpPr>
        <p:spPr>
          <a:xfrm>
            <a:off x="-84083" y="1395480"/>
            <a:ext cx="5185957" cy="646331"/>
          </a:xfrm>
          <a:prstGeom prst="rect">
            <a:avLst/>
          </a:prstGeom>
          <a:noFill/>
        </p:spPr>
        <p:txBody>
          <a:bodyPr wrap="square" rtlCol="0">
            <a:spAutoFit/>
          </a:bodyPr>
          <a:lstStyle/>
          <a:p>
            <a:pPr algn="ctr"/>
            <a:r>
              <a:rPr lang="en-US" b="1" dirty="0">
                <a:latin typeface="Arial Narrow" panose="020B0604020202020204" pitchFamily="34" charset="0"/>
                <a:cs typeface="Arial Narrow" panose="020B0604020202020204" pitchFamily="34" charset="0"/>
              </a:rPr>
              <a:t>VIIRS Chlorophyll </a:t>
            </a:r>
            <a:r>
              <a:rPr lang="en-US" b="1" dirty="0">
                <a:solidFill>
                  <a:srgbClr val="C00000"/>
                </a:solidFill>
                <a:latin typeface="Arial Narrow" panose="020B0604020202020204" pitchFamily="34" charset="0"/>
                <a:cs typeface="Arial Narrow" panose="020B0604020202020204" pitchFamily="34" charset="0"/>
              </a:rPr>
              <a:t>Delayed-Release </a:t>
            </a:r>
            <a:r>
              <a:rPr lang="en-US" b="1" dirty="0">
                <a:latin typeface="Arial Narrow" panose="020B0604020202020204" pitchFamily="34" charset="0"/>
                <a:cs typeface="Arial Narrow" panose="020B0604020202020204" pitchFamily="34" charset="0"/>
              </a:rPr>
              <a:t/>
            </a:r>
            <a:br>
              <a:rPr lang="en-US" b="1" dirty="0">
                <a:latin typeface="Arial Narrow" panose="020B0604020202020204" pitchFamily="34" charset="0"/>
                <a:cs typeface="Arial Narrow" panose="020B0604020202020204" pitchFamily="34" charset="0"/>
              </a:rPr>
            </a:br>
            <a:r>
              <a:rPr lang="en-US" b="1" dirty="0">
                <a:latin typeface="Arial Narrow" panose="020B0604020202020204" pitchFamily="34" charset="0"/>
                <a:cs typeface="Arial Narrow" panose="020B0604020202020204" pitchFamily="34" charset="0"/>
              </a:rPr>
              <a:t>Science Quality (2 week lag)</a:t>
            </a:r>
          </a:p>
        </p:txBody>
      </p:sp>
      <p:pic>
        <p:nvPicPr>
          <p:cNvPr id="27" name="Picture 26">
            <a:extLst>
              <a:ext uri="{FF2B5EF4-FFF2-40B4-BE49-F238E27FC236}">
                <a16:creationId xmlns:a16="http://schemas.microsoft.com/office/drawing/2014/main" id="{28B91BA5-FD35-8F4E-8459-2A7F89A13E61}"/>
              </a:ext>
            </a:extLst>
          </p:cNvPr>
          <p:cNvPicPr>
            <a:picLocks noChangeAspect="1"/>
          </p:cNvPicPr>
          <p:nvPr/>
        </p:nvPicPr>
        <p:blipFill rotWithShape="1">
          <a:blip r:embed="rId6"/>
          <a:srcRect l="10548" r="13038" b="15028"/>
          <a:stretch/>
        </p:blipFill>
        <p:spPr>
          <a:xfrm>
            <a:off x="8454834" y="1970588"/>
            <a:ext cx="2395956" cy="2960286"/>
          </a:xfrm>
          <a:prstGeom prst="rect">
            <a:avLst/>
          </a:prstGeom>
        </p:spPr>
      </p:pic>
      <p:pic>
        <p:nvPicPr>
          <p:cNvPr id="28" name="Picture 27">
            <a:extLst>
              <a:ext uri="{FF2B5EF4-FFF2-40B4-BE49-F238E27FC236}">
                <a16:creationId xmlns:a16="http://schemas.microsoft.com/office/drawing/2014/main" id="{9DBAE663-3829-CC49-8E1E-183D72814F49}"/>
              </a:ext>
            </a:extLst>
          </p:cNvPr>
          <p:cNvPicPr>
            <a:picLocks noChangeAspect="1"/>
          </p:cNvPicPr>
          <p:nvPr/>
        </p:nvPicPr>
        <p:blipFill rotWithShape="1">
          <a:blip r:embed="rId7"/>
          <a:srcRect l="11160" r="13378" b="14778"/>
          <a:stretch/>
        </p:blipFill>
        <p:spPr>
          <a:xfrm>
            <a:off x="1110381" y="1989726"/>
            <a:ext cx="2366091" cy="2969032"/>
          </a:xfrm>
          <a:prstGeom prst="rect">
            <a:avLst/>
          </a:prstGeom>
        </p:spPr>
      </p:pic>
      <p:sp>
        <p:nvSpPr>
          <p:cNvPr id="30" name="Rectangle 29">
            <a:extLst>
              <a:ext uri="{FF2B5EF4-FFF2-40B4-BE49-F238E27FC236}">
                <a16:creationId xmlns:a16="http://schemas.microsoft.com/office/drawing/2014/main" id="{45985E08-F170-B346-BE25-267E8009C4A1}"/>
              </a:ext>
            </a:extLst>
          </p:cNvPr>
          <p:cNvSpPr/>
          <p:nvPr/>
        </p:nvSpPr>
        <p:spPr>
          <a:xfrm>
            <a:off x="5124737" y="1932106"/>
            <a:ext cx="1892484" cy="801226"/>
          </a:xfrm>
          <a:prstGeom prst="rect">
            <a:avLst/>
          </a:prstGeom>
          <a:solidFill>
            <a:schemeClr val="tx1">
              <a:lumMod val="85000"/>
              <a:lumOff val="15000"/>
            </a:schemeClr>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latin typeface="Arial Narrow" panose="020B0604020202020204" pitchFamily="34" charset="0"/>
                <a:cs typeface="Arial Narrow" panose="020B0604020202020204" pitchFamily="34" charset="0"/>
              </a:rPr>
              <a:t>Habitat Model</a:t>
            </a:r>
          </a:p>
        </p:txBody>
      </p:sp>
      <p:cxnSp>
        <p:nvCxnSpPr>
          <p:cNvPr id="36" name="Straight Arrow Connector 35">
            <a:extLst>
              <a:ext uri="{FF2B5EF4-FFF2-40B4-BE49-F238E27FC236}">
                <a16:creationId xmlns:a16="http://schemas.microsoft.com/office/drawing/2014/main" id="{5C0474D6-2C14-B042-A413-5D2142C92FA6}"/>
              </a:ext>
            </a:extLst>
          </p:cNvPr>
          <p:cNvCxnSpPr>
            <a:cxnSpLocks/>
          </p:cNvCxnSpPr>
          <p:nvPr/>
        </p:nvCxnSpPr>
        <p:spPr>
          <a:xfrm>
            <a:off x="3473600" y="2344294"/>
            <a:ext cx="1628274" cy="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AA8E4314-9364-C34B-A25B-20957B0FFDF1}"/>
              </a:ext>
            </a:extLst>
          </p:cNvPr>
          <p:cNvSpPr/>
          <p:nvPr/>
        </p:nvSpPr>
        <p:spPr>
          <a:xfrm>
            <a:off x="3464270" y="2414537"/>
            <a:ext cx="1353256" cy="646331"/>
          </a:xfrm>
          <a:prstGeom prst="rect">
            <a:avLst/>
          </a:prstGeom>
        </p:spPr>
        <p:txBody>
          <a:bodyPr wrap="none">
            <a:spAutoFit/>
          </a:bodyPr>
          <a:lstStyle/>
          <a:p>
            <a:pPr algn="ctr"/>
            <a:r>
              <a:rPr lang="en-US" b="1" cap="small" dirty="0">
                <a:solidFill>
                  <a:srgbClr val="C00000"/>
                </a:solidFill>
                <a:latin typeface="Arial Narrow" panose="020B0604020202020204" pitchFamily="34" charset="0"/>
                <a:cs typeface="Arial Narrow" panose="020B0604020202020204" pitchFamily="34" charset="0"/>
              </a:rPr>
              <a:t>model</a:t>
            </a:r>
          </a:p>
          <a:p>
            <a:pPr algn="ctr"/>
            <a:r>
              <a:rPr lang="en-US" b="1" cap="small" dirty="0">
                <a:solidFill>
                  <a:srgbClr val="C00000"/>
                </a:solidFill>
                <a:latin typeface="Arial Narrow" panose="020B0604020202020204" pitchFamily="34" charset="0"/>
                <a:cs typeface="Arial Narrow" panose="020B0604020202020204" pitchFamily="34" charset="0"/>
              </a:rPr>
              <a:t>development</a:t>
            </a:r>
            <a:endParaRPr lang="en-US" cap="small" dirty="0">
              <a:solidFill>
                <a:srgbClr val="C00000"/>
              </a:solidFill>
            </a:endParaRPr>
          </a:p>
        </p:txBody>
      </p:sp>
      <p:sp>
        <p:nvSpPr>
          <p:cNvPr id="41" name="Rectangle 40">
            <a:extLst>
              <a:ext uri="{FF2B5EF4-FFF2-40B4-BE49-F238E27FC236}">
                <a16:creationId xmlns:a16="http://schemas.microsoft.com/office/drawing/2014/main" id="{A4D81A19-1EF7-FA4D-BFCD-2958884B2848}"/>
              </a:ext>
            </a:extLst>
          </p:cNvPr>
          <p:cNvSpPr/>
          <p:nvPr/>
        </p:nvSpPr>
        <p:spPr>
          <a:xfrm>
            <a:off x="5060969" y="1563963"/>
            <a:ext cx="2050113" cy="369332"/>
          </a:xfrm>
          <a:prstGeom prst="rect">
            <a:avLst/>
          </a:prstGeom>
        </p:spPr>
        <p:txBody>
          <a:bodyPr wrap="none">
            <a:spAutoFit/>
          </a:bodyPr>
          <a:lstStyle/>
          <a:p>
            <a:r>
              <a:rPr lang="en-US" b="1" dirty="0">
                <a:latin typeface="Arial Narrow" panose="020B0604020202020204" pitchFamily="34" charset="0"/>
                <a:cs typeface="Arial Narrow" panose="020B0604020202020204" pitchFamily="34" charset="0"/>
              </a:rPr>
              <a:t>Harmful Algal Bloom</a:t>
            </a:r>
            <a:endParaRPr lang="en-US" dirty="0"/>
          </a:p>
        </p:txBody>
      </p:sp>
      <p:sp>
        <p:nvSpPr>
          <p:cNvPr id="24" name="TextBox 23">
            <a:extLst>
              <a:ext uri="{FF2B5EF4-FFF2-40B4-BE49-F238E27FC236}">
                <a16:creationId xmlns:a16="http://schemas.microsoft.com/office/drawing/2014/main" id="{91A85C4A-80B7-054C-9C51-62FB39637026}"/>
              </a:ext>
            </a:extLst>
          </p:cNvPr>
          <p:cNvSpPr txBox="1"/>
          <p:nvPr/>
        </p:nvSpPr>
        <p:spPr>
          <a:xfrm>
            <a:off x="1027258" y="848062"/>
            <a:ext cx="8035099" cy="417437"/>
          </a:xfrm>
          <a:prstGeom prst="rect">
            <a:avLst/>
          </a:prstGeom>
          <a:noFill/>
        </p:spPr>
        <p:txBody>
          <a:bodyPr wrap="square" lIns="82945" tIns="41473" rIns="82945" bIns="41473" rtlCol="0">
            <a:spAutoFit/>
          </a:bodyPr>
          <a:lstStyle/>
          <a:p>
            <a:pPr>
              <a:lnSpc>
                <a:spcPct val="120000"/>
              </a:lnSpc>
              <a:spcBef>
                <a:spcPts val="544"/>
              </a:spcBef>
            </a:pPr>
            <a:r>
              <a:rPr lang="en-US" sz="2000" b="1" cap="small" dirty="0">
                <a:solidFill>
                  <a:schemeClr val="accent5">
                    <a:lumMod val="50000"/>
                  </a:schemeClr>
                </a:solidFill>
                <a:latin typeface="Arial Narrow" panose="020B0604020202020204" pitchFamily="34" charset="0"/>
                <a:cs typeface="Arial Narrow" panose="020B0604020202020204" pitchFamily="34" charset="0"/>
              </a:rPr>
              <a:t>Example: Developing habitat models</a:t>
            </a:r>
          </a:p>
        </p:txBody>
      </p:sp>
      <p:sp>
        <p:nvSpPr>
          <p:cNvPr id="26" name="TextBox 25">
            <a:extLst>
              <a:ext uri="{FF2B5EF4-FFF2-40B4-BE49-F238E27FC236}">
                <a16:creationId xmlns:a16="http://schemas.microsoft.com/office/drawing/2014/main" id="{6C6C162C-DF27-BC45-91BA-92086C0B8517}"/>
              </a:ext>
            </a:extLst>
          </p:cNvPr>
          <p:cNvSpPr txBox="1"/>
          <p:nvPr/>
        </p:nvSpPr>
        <p:spPr>
          <a:xfrm>
            <a:off x="406895" y="5874749"/>
            <a:ext cx="2963273" cy="417437"/>
          </a:xfrm>
          <a:prstGeom prst="rect">
            <a:avLst/>
          </a:prstGeom>
          <a:noFill/>
        </p:spPr>
        <p:txBody>
          <a:bodyPr wrap="square" lIns="82945" tIns="41473" rIns="82945" bIns="41473" rtlCol="0">
            <a:spAutoFit/>
          </a:bodyPr>
          <a:lstStyle/>
          <a:p>
            <a:pPr>
              <a:lnSpc>
                <a:spcPct val="120000"/>
              </a:lnSpc>
              <a:spcBef>
                <a:spcPts val="544"/>
              </a:spcBef>
            </a:pPr>
            <a:r>
              <a:rPr lang="en-US" sz="2000" b="1" cap="small" dirty="0">
                <a:solidFill>
                  <a:srgbClr val="C00000"/>
                </a:solidFill>
                <a:latin typeface="Arial Narrow" panose="020B0604020202020204" pitchFamily="34" charset="0"/>
                <a:cs typeface="Arial Narrow" panose="020B0604020202020204" pitchFamily="34" charset="0"/>
              </a:rPr>
              <a:t>Latency / Quality</a:t>
            </a:r>
          </a:p>
        </p:txBody>
      </p:sp>
      <p:pic>
        <p:nvPicPr>
          <p:cNvPr id="6" name="Audio 5">
            <a:hlinkClick r:id="" action="ppaction://media"/>
            <a:extLst>
              <a:ext uri="{FF2B5EF4-FFF2-40B4-BE49-F238E27FC236}">
                <a16:creationId xmlns:a16="http://schemas.microsoft.com/office/drawing/2014/main" id="{5739AF98-07E9-9D4A-9B60-624ED94A89C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
        <p:nvSpPr>
          <p:cNvPr id="7" name="Footer Placeholder 6"/>
          <p:cNvSpPr>
            <a:spLocks noGrp="1"/>
          </p:cNvSpPr>
          <p:nvPr>
            <p:ph type="ftr" sz="quarter" idx="3"/>
          </p:nvPr>
        </p:nvSpPr>
        <p:spPr/>
        <p:txBody>
          <a:bodyPr/>
          <a:lstStyle/>
          <a:p>
            <a:r>
              <a:rPr lang="en-US" smtClean="0">
                <a:solidFill>
                  <a:prstClr val="white">
                    <a:lumMod val="95000"/>
                  </a:prstClr>
                </a:solidFill>
              </a:rPr>
              <a:t>NOAA CoastWatch Satellite Course                                        	http://coastwatch.noaa.gov</a:t>
            </a:r>
            <a:endParaRPr lang="en-US" dirty="0">
              <a:solidFill>
                <a:prstClr val="white">
                  <a:lumMod val="95000"/>
                </a:prstClr>
              </a:solidFill>
            </a:endParaRPr>
          </a:p>
        </p:txBody>
      </p:sp>
    </p:spTree>
    <p:extLst>
      <p:ext uri="{BB962C8B-B14F-4D97-AF65-F5344CB8AC3E}">
        <p14:creationId xmlns:p14="http://schemas.microsoft.com/office/powerpoint/2010/main" val="2433753402"/>
      </p:ext>
    </p:extLst>
  </p:cSld>
  <p:clrMapOvr>
    <a:masterClrMapping/>
  </p:clrMapOvr>
  <mc:AlternateContent xmlns:mc="http://schemas.openxmlformats.org/markup-compatibility/2006" xmlns:p14="http://schemas.microsoft.com/office/powerpoint/2010/main">
    <mc:Choice Requires="p14">
      <p:transition spd="slow" p14:dur="2000" advTm="34222"/>
    </mc:Choice>
    <mc:Fallback xmlns="">
      <p:transition spd="slow" advTm="342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8BDBE-DAD4-B845-9683-06473D68AE28}"/>
              </a:ext>
            </a:extLst>
          </p:cNvPr>
          <p:cNvSpPr>
            <a:spLocks noGrp="1"/>
          </p:cNvSpPr>
          <p:nvPr>
            <p:ph type="title"/>
          </p:nvPr>
        </p:nvSpPr>
        <p:spPr/>
        <p:txBody>
          <a:bodyPr/>
          <a:lstStyle/>
          <a:p>
            <a:r>
              <a:rPr lang="en-US" dirty="0"/>
              <a:t>Other applications require near real-time data</a:t>
            </a:r>
          </a:p>
        </p:txBody>
      </p:sp>
      <p:sp>
        <p:nvSpPr>
          <p:cNvPr id="3" name="Slide Number Placeholder 2">
            <a:extLst>
              <a:ext uri="{FF2B5EF4-FFF2-40B4-BE49-F238E27FC236}">
                <a16:creationId xmlns:a16="http://schemas.microsoft.com/office/drawing/2014/main" id="{8A6C4FD7-1D85-E14D-A2A2-75FEEA5324F2}"/>
              </a:ext>
            </a:extLst>
          </p:cNvPr>
          <p:cNvSpPr>
            <a:spLocks noGrp="1"/>
          </p:cNvSpPr>
          <p:nvPr>
            <p:ph type="sldNum" sz="quarter" idx="12"/>
          </p:nvPr>
        </p:nvSpPr>
        <p:spPr/>
        <p:txBody>
          <a:bodyPr/>
          <a:lstStyle/>
          <a:p>
            <a:fld id="{4F6F23CF-7BCB-1C46-9584-7002207BC3BE}" type="slidenum">
              <a:rPr lang="en-US" smtClean="0"/>
              <a:pPr/>
              <a:t>11</a:t>
            </a:fld>
            <a:endParaRPr lang="en-US" dirty="0"/>
          </a:p>
        </p:txBody>
      </p:sp>
      <p:sp>
        <p:nvSpPr>
          <p:cNvPr id="5" name="TextBox 4">
            <a:extLst>
              <a:ext uri="{FF2B5EF4-FFF2-40B4-BE49-F238E27FC236}">
                <a16:creationId xmlns:a16="http://schemas.microsoft.com/office/drawing/2014/main" id="{28E111A7-8336-FB45-B507-F4F5D0D9F0BD}"/>
              </a:ext>
            </a:extLst>
          </p:cNvPr>
          <p:cNvSpPr txBox="1"/>
          <p:nvPr/>
        </p:nvSpPr>
        <p:spPr>
          <a:xfrm>
            <a:off x="7118357" y="1400362"/>
            <a:ext cx="5029103" cy="646331"/>
          </a:xfrm>
          <a:prstGeom prst="rect">
            <a:avLst/>
          </a:prstGeom>
          <a:noFill/>
        </p:spPr>
        <p:txBody>
          <a:bodyPr wrap="square" rtlCol="0">
            <a:spAutoFit/>
          </a:bodyPr>
          <a:lstStyle/>
          <a:p>
            <a:pPr algn="ctr"/>
            <a:r>
              <a:rPr lang="en-US" b="1" dirty="0">
                <a:latin typeface="Arial Narrow" panose="020B0604020202020204" pitchFamily="34" charset="0"/>
                <a:cs typeface="Arial Narrow" panose="020B0604020202020204" pitchFamily="34" charset="0"/>
              </a:rPr>
              <a:t>VIIRS Chlorophyll, </a:t>
            </a:r>
            <a:r>
              <a:rPr lang="en-US" b="1" dirty="0">
                <a:solidFill>
                  <a:schemeClr val="accent1">
                    <a:lumMod val="75000"/>
                  </a:schemeClr>
                </a:solidFill>
                <a:latin typeface="Arial Narrow" panose="020B0604020202020204" pitchFamily="34" charset="0"/>
                <a:cs typeface="Arial Narrow" panose="020B0604020202020204" pitchFamily="34" charset="0"/>
              </a:rPr>
              <a:t>Near Real-Time </a:t>
            </a:r>
          </a:p>
          <a:p>
            <a:pPr algn="ctr"/>
            <a:r>
              <a:rPr lang="en-US" b="1" dirty="0">
                <a:latin typeface="Arial Narrow" panose="020B0604020202020204" pitchFamily="34" charset="0"/>
                <a:cs typeface="Arial Narrow" panose="020B0604020202020204" pitchFamily="34" charset="0"/>
              </a:rPr>
              <a:t>Lower Quality Control</a:t>
            </a:r>
          </a:p>
        </p:txBody>
      </p:sp>
      <p:sp>
        <p:nvSpPr>
          <p:cNvPr id="9" name="Rectangle 8">
            <a:extLst>
              <a:ext uri="{FF2B5EF4-FFF2-40B4-BE49-F238E27FC236}">
                <a16:creationId xmlns:a16="http://schemas.microsoft.com/office/drawing/2014/main" id="{653180BB-1AAF-3341-BB6A-AF2659C0400C}"/>
              </a:ext>
            </a:extLst>
          </p:cNvPr>
          <p:cNvSpPr/>
          <p:nvPr/>
        </p:nvSpPr>
        <p:spPr>
          <a:xfrm>
            <a:off x="7017221" y="7074266"/>
            <a:ext cx="3352800" cy="523220"/>
          </a:xfrm>
          <a:prstGeom prst="rect">
            <a:avLst/>
          </a:prstGeom>
        </p:spPr>
        <p:txBody>
          <a:bodyPr wrap="square">
            <a:spAutoFit/>
          </a:bodyPr>
          <a:lstStyle/>
          <a:p>
            <a:r>
              <a:rPr lang="en-US" sz="1400" dirty="0">
                <a:latin typeface="Arial" panose="020B0604020202020204" pitchFamily="34" charset="0"/>
                <a:cs typeface="Arial" panose="020B0604020202020204" pitchFamily="34" charset="0"/>
                <a:hlinkClick r:id="rId5"/>
              </a:rPr>
              <a:t>https://coastwatch.pfeg.noaa.gov/erddap/griddap/charmForecast0day.graph</a:t>
            </a:r>
            <a:endParaRPr lang="en-US" sz="1400" dirty="0">
              <a:latin typeface="Arial" panose="020B0604020202020204" pitchFamily="34" charset="0"/>
              <a:cs typeface="Arial" panose="020B0604020202020204" pitchFamily="34" charset="0"/>
            </a:endParaRPr>
          </a:p>
        </p:txBody>
      </p:sp>
      <p:cxnSp>
        <p:nvCxnSpPr>
          <p:cNvPr id="21" name="Straight Connector 20">
            <a:extLst>
              <a:ext uri="{FF2B5EF4-FFF2-40B4-BE49-F238E27FC236}">
                <a16:creationId xmlns:a16="http://schemas.microsoft.com/office/drawing/2014/main" id="{2DE339A4-AC77-5B45-A1E0-C6097D8573F6}"/>
              </a:ext>
            </a:extLst>
          </p:cNvPr>
          <p:cNvCxnSpPr>
            <a:cxnSpLocks/>
          </p:cNvCxnSpPr>
          <p:nvPr/>
        </p:nvCxnSpPr>
        <p:spPr>
          <a:xfrm>
            <a:off x="618758" y="-1406081"/>
            <a:ext cx="11135233" cy="0"/>
          </a:xfrm>
          <a:prstGeom prst="line">
            <a:avLst/>
          </a:prstGeom>
          <a:ln w="101600"/>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E7C67E4B-ADF2-A84F-94E7-608C88BE005C}"/>
              </a:ext>
            </a:extLst>
          </p:cNvPr>
          <p:cNvSpPr txBox="1"/>
          <p:nvPr/>
        </p:nvSpPr>
        <p:spPr>
          <a:xfrm>
            <a:off x="-84083" y="1395480"/>
            <a:ext cx="5185957" cy="646331"/>
          </a:xfrm>
          <a:prstGeom prst="rect">
            <a:avLst/>
          </a:prstGeom>
          <a:noFill/>
        </p:spPr>
        <p:txBody>
          <a:bodyPr wrap="square" rtlCol="0">
            <a:spAutoFit/>
          </a:bodyPr>
          <a:lstStyle/>
          <a:p>
            <a:pPr algn="ctr"/>
            <a:r>
              <a:rPr lang="en-US" b="1" dirty="0">
                <a:latin typeface="Arial Narrow" panose="020B0604020202020204" pitchFamily="34" charset="0"/>
                <a:cs typeface="Arial Narrow" panose="020B0604020202020204" pitchFamily="34" charset="0"/>
              </a:rPr>
              <a:t>VIIRS Chlorophyll </a:t>
            </a:r>
            <a:r>
              <a:rPr lang="en-US" b="1" dirty="0">
                <a:solidFill>
                  <a:srgbClr val="C00000"/>
                </a:solidFill>
                <a:latin typeface="Arial Narrow" panose="020B0604020202020204" pitchFamily="34" charset="0"/>
                <a:cs typeface="Arial Narrow" panose="020B0604020202020204" pitchFamily="34" charset="0"/>
              </a:rPr>
              <a:t>Delayed-Release </a:t>
            </a:r>
            <a:r>
              <a:rPr lang="en-US" b="1" dirty="0">
                <a:latin typeface="Arial Narrow" panose="020B0604020202020204" pitchFamily="34" charset="0"/>
                <a:cs typeface="Arial Narrow" panose="020B0604020202020204" pitchFamily="34" charset="0"/>
              </a:rPr>
              <a:t/>
            </a:r>
            <a:br>
              <a:rPr lang="en-US" b="1" dirty="0">
                <a:latin typeface="Arial Narrow" panose="020B0604020202020204" pitchFamily="34" charset="0"/>
                <a:cs typeface="Arial Narrow" panose="020B0604020202020204" pitchFamily="34" charset="0"/>
              </a:rPr>
            </a:br>
            <a:r>
              <a:rPr lang="en-US" b="1" dirty="0">
                <a:latin typeface="Arial Narrow" panose="020B0604020202020204" pitchFamily="34" charset="0"/>
                <a:cs typeface="Arial Narrow" panose="020B0604020202020204" pitchFamily="34" charset="0"/>
              </a:rPr>
              <a:t>Science Quality (2 week lag)</a:t>
            </a:r>
          </a:p>
        </p:txBody>
      </p:sp>
      <p:pic>
        <p:nvPicPr>
          <p:cNvPr id="27" name="Picture 26">
            <a:extLst>
              <a:ext uri="{FF2B5EF4-FFF2-40B4-BE49-F238E27FC236}">
                <a16:creationId xmlns:a16="http://schemas.microsoft.com/office/drawing/2014/main" id="{28B91BA5-FD35-8F4E-8459-2A7F89A13E61}"/>
              </a:ext>
            </a:extLst>
          </p:cNvPr>
          <p:cNvPicPr>
            <a:picLocks noChangeAspect="1"/>
          </p:cNvPicPr>
          <p:nvPr/>
        </p:nvPicPr>
        <p:blipFill rotWithShape="1">
          <a:blip r:embed="rId6"/>
          <a:srcRect l="10548" r="13038" b="15028"/>
          <a:stretch/>
        </p:blipFill>
        <p:spPr>
          <a:xfrm>
            <a:off x="8454834" y="1970588"/>
            <a:ext cx="2395956" cy="2960286"/>
          </a:xfrm>
          <a:prstGeom prst="rect">
            <a:avLst/>
          </a:prstGeom>
        </p:spPr>
      </p:pic>
      <p:pic>
        <p:nvPicPr>
          <p:cNvPr id="28" name="Picture 27">
            <a:extLst>
              <a:ext uri="{FF2B5EF4-FFF2-40B4-BE49-F238E27FC236}">
                <a16:creationId xmlns:a16="http://schemas.microsoft.com/office/drawing/2014/main" id="{9DBAE663-3829-CC49-8E1E-183D72814F49}"/>
              </a:ext>
            </a:extLst>
          </p:cNvPr>
          <p:cNvPicPr>
            <a:picLocks noChangeAspect="1"/>
          </p:cNvPicPr>
          <p:nvPr/>
        </p:nvPicPr>
        <p:blipFill rotWithShape="1">
          <a:blip r:embed="rId7"/>
          <a:srcRect l="11160" r="13378" b="14778"/>
          <a:stretch/>
        </p:blipFill>
        <p:spPr>
          <a:xfrm>
            <a:off x="1110381" y="1989726"/>
            <a:ext cx="2366091" cy="2969032"/>
          </a:xfrm>
          <a:prstGeom prst="rect">
            <a:avLst/>
          </a:prstGeom>
        </p:spPr>
      </p:pic>
      <p:sp>
        <p:nvSpPr>
          <p:cNvPr id="30" name="Rectangle 29">
            <a:extLst>
              <a:ext uri="{FF2B5EF4-FFF2-40B4-BE49-F238E27FC236}">
                <a16:creationId xmlns:a16="http://schemas.microsoft.com/office/drawing/2014/main" id="{45985E08-F170-B346-BE25-267E8009C4A1}"/>
              </a:ext>
            </a:extLst>
          </p:cNvPr>
          <p:cNvSpPr/>
          <p:nvPr/>
        </p:nvSpPr>
        <p:spPr>
          <a:xfrm>
            <a:off x="5124737" y="1932106"/>
            <a:ext cx="1892484" cy="801226"/>
          </a:xfrm>
          <a:prstGeom prst="rect">
            <a:avLst/>
          </a:prstGeom>
          <a:solidFill>
            <a:schemeClr val="tx1">
              <a:lumMod val="85000"/>
              <a:lumOff val="15000"/>
            </a:schemeClr>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latin typeface="Arial Narrow" panose="020B0604020202020204" pitchFamily="34" charset="0"/>
                <a:cs typeface="Arial Narrow" panose="020B0604020202020204" pitchFamily="34" charset="0"/>
              </a:rPr>
              <a:t>Habitat Model</a:t>
            </a:r>
          </a:p>
        </p:txBody>
      </p:sp>
      <p:sp>
        <p:nvSpPr>
          <p:cNvPr id="41" name="Rectangle 40">
            <a:extLst>
              <a:ext uri="{FF2B5EF4-FFF2-40B4-BE49-F238E27FC236}">
                <a16:creationId xmlns:a16="http://schemas.microsoft.com/office/drawing/2014/main" id="{A4D81A19-1EF7-FA4D-BFCD-2958884B2848}"/>
              </a:ext>
            </a:extLst>
          </p:cNvPr>
          <p:cNvSpPr/>
          <p:nvPr/>
        </p:nvSpPr>
        <p:spPr>
          <a:xfrm>
            <a:off x="5060969" y="1563963"/>
            <a:ext cx="2050113" cy="369332"/>
          </a:xfrm>
          <a:prstGeom prst="rect">
            <a:avLst/>
          </a:prstGeom>
        </p:spPr>
        <p:txBody>
          <a:bodyPr wrap="none">
            <a:spAutoFit/>
          </a:bodyPr>
          <a:lstStyle/>
          <a:p>
            <a:r>
              <a:rPr lang="en-US" b="1" dirty="0">
                <a:latin typeface="Arial Narrow" panose="020B0604020202020204" pitchFamily="34" charset="0"/>
                <a:cs typeface="Arial Narrow" panose="020B0604020202020204" pitchFamily="34" charset="0"/>
              </a:rPr>
              <a:t>Harmful Algal Bloom</a:t>
            </a:r>
            <a:endParaRPr lang="en-US" dirty="0"/>
          </a:p>
        </p:txBody>
      </p:sp>
      <p:grpSp>
        <p:nvGrpSpPr>
          <p:cNvPr id="44" name="Group 43">
            <a:extLst>
              <a:ext uri="{FF2B5EF4-FFF2-40B4-BE49-F238E27FC236}">
                <a16:creationId xmlns:a16="http://schemas.microsoft.com/office/drawing/2014/main" id="{62E3607B-7503-5B45-86FE-A15B258B4E16}"/>
              </a:ext>
            </a:extLst>
          </p:cNvPr>
          <p:cNvGrpSpPr/>
          <p:nvPr/>
        </p:nvGrpSpPr>
        <p:grpSpPr>
          <a:xfrm>
            <a:off x="4489532" y="2365187"/>
            <a:ext cx="3896201" cy="3751614"/>
            <a:chOff x="4489532" y="2169239"/>
            <a:chExt cx="3896201" cy="3751614"/>
          </a:xfrm>
        </p:grpSpPr>
        <p:grpSp>
          <p:nvGrpSpPr>
            <p:cNvPr id="40" name="Group 39">
              <a:extLst>
                <a:ext uri="{FF2B5EF4-FFF2-40B4-BE49-F238E27FC236}">
                  <a16:creationId xmlns:a16="http://schemas.microsoft.com/office/drawing/2014/main" id="{85A66350-CC64-344A-8D6C-E8A5AB6526C3}"/>
                </a:ext>
              </a:extLst>
            </p:cNvPr>
            <p:cNvGrpSpPr/>
            <p:nvPr/>
          </p:nvGrpSpPr>
          <p:grpSpPr>
            <a:xfrm>
              <a:off x="4489532" y="2169239"/>
              <a:ext cx="3755370" cy="3751614"/>
              <a:chOff x="4489532" y="2169239"/>
              <a:chExt cx="3755370" cy="3751614"/>
            </a:xfrm>
          </p:grpSpPr>
          <p:pic>
            <p:nvPicPr>
              <p:cNvPr id="8" name="Picture 7">
                <a:extLst>
                  <a:ext uri="{FF2B5EF4-FFF2-40B4-BE49-F238E27FC236}">
                    <a16:creationId xmlns:a16="http://schemas.microsoft.com/office/drawing/2014/main" id="{558471F3-8124-544A-9161-6EC039B35778}"/>
                  </a:ext>
                </a:extLst>
              </p:cNvPr>
              <p:cNvPicPr>
                <a:picLocks noChangeAspect="1"/>
              </p:cNvPicPr>
              <p:nvPr/>
            </p:nvPicPr>
            <p:blipFill rotWithShape="1">
              <a:blip r:embed="rId8"/>
              <a:srcRect l="9220" t="3044" r="11576" b="25437"/>
              <a:stretch/>
            </p:blipFill>
            <p:spPr>
              <a:xfrm>
                <a:off x="5060969" y="3105038"/>
                <a:ext cx="1956252" cy="2387039"/>
              </a:xfrm>
              <a:prstGeom prst="rect">
                <a:avLst/>
              </a:prstGeom>
            </p:spPr>
          </p:pic>
          <p:sp>
            <p:nvSpPr>
              <p:cNvPr id="29" name="TextBox 28">
                <a:extLst>
                  <a:ext uri="{FF2B5EF4-FFF2-40B4-BE49-F238E27FC236}">
                    <a16:creationId xmlns:a16="http://schemas.microsoft.com/office/drawing/2014/main" id="{080D862F-5E88-CE42-A3E2-B7893DA6CD0C}"/>
                  </a:ext>
                </a:extLst>
              </p:cNvPr>
              <p:cNvSpPr txBox="1"/>
              <p:nvPr/>
            </p:nvSpPr>
            <p:spPr>
              <a:xfrm>
                <a:off x="4489532" y="5520743"/>
                <a:ext cx="3407051" cy="400110"/>
              </a:xfrm>
              <a:prstGeom prst="rect">
                <a:avLst/>
              </a:prstGeom>
              <a:noFill/>
            </p:spPr>
            <p:txBody>
              <a:bodyPr wrap="square" rtlCol="0">
                <a:spAutoFit/>
              </a:bodyPr>
              <a:lstStyle/>
              <a:p>
                <a:r>
                  <a:rPr lang="en-US" sz="2000" b="1" dirty="0">
                    <a:latin typeface="Arial Narrow" panose="020B0604020202020204" pitchFamily="34" charset="0"/>
                    <a:cs typeface="Arial Narrow" panose="020B0604020202020204" pitchFamily="34" charset="0"/>
                  </a:rPr>
                  <a:t>Harmful Algal Bloom Forecast</a:t>
                </a:r>
              </a:p>
            </p:txBody>
          </p:sp>
          <p:cxnSp>
            <p:nvCxnSpPr>
              <p:cNvPr id="32" name="Straight Arrow Connector 31">
                <a:extLst>
                  <a:ext uri="{FF2B5EF4-FFF2-40B4-BE49-F238E27FC236}">
                    <a16:creationId xmlns:a16="http://schemas.microsoft.com/office/drawing/2014/main" id="{ABD7DDFF-5AD1-114E-84E3-C68D3FD401C2}"/>
                  </a:ext>
                </a:extLst>
              </p:cNvPr>
              <p:cNvCxnSpPr>
                <a:cxnSpLocks/>
              </p:cNvCxnSpPr>
              <p:nvPr/>
            </p:nvCxnSpPr>
            <p:spPr>
              <a:xfrm>
                <a:off x="6070979" y="2601552"/>
                <a:ext cx="0" cy="51720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7025C7A5-F710-A34F-AFEE-CDE9C804336F}"/>
                  </a:ext>
                </a:extLst>
              </p:cNvPr>
              <p:cNvCxnSpPr>
                <a:cxnSpLocks/>
              </p:cNvCxnSpPr>
              <p:nvPr/>
            </p:nvCxnSpPr>
            <p:spPr>
              <a:xfrm flipH="1">
                <a:off x="7095040" y="2169239"/>
                <a:ext cx="1149862"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sp>
          <p:nvSpPr>
            <p:cNvPr id="43" name="Rectangle 42">
              <a:extLst>
                <a:ext uri="{FF2B5EF4-FFF2-40B4-BE49-F238E27FC236}">
                  <a16:creationId xmlns:a16="http://schemas.microsoft.com/office/drawing/2014/main" id="{B41C693B-95F0-7B40-B143-A874C0F2B963}"/>
                </a:ext>
              </a:extLst>
            </p:cNvPr>
            <p:cNvSpPr/>
            <p:nvPr/>
          </p:nvSpPr>
          <p:spPr>
            <a:xfrm>
              <a:off x="7086322" y="2352031"/>
              <a:ext cx="1299411" cy="369332"/>
            </a:xfrm>
            <a:prstGeom prst="rect">
              <a:avLst/>
            </a:prstGeom>
          </p:spPr>
          <p:txBody>
            <a:bodyPr wrap="square">
              <a:spAutoFit/>
            </a:bodyPr>
            <a:lstStyle/>
            <a:p>
              <a:pPr algn="ctr"/>
              <a:r>
                <a:rPr lang="en-US" b="1" cap="small" dirty="0">
                  <a:solidFill>
                    <a:schemeClr val="accent1">
                      <a:lumMod val="50000"/>
                    </a:schemeClr>
                  </a:solidFill>
                  <a:latin typeface="Arial Narrow" panose="020B0604020202020204" pitchFamily="34" charset="0"/>
                  <a:cs typeface="Arial Narrow" panose="020B0604020202020204" pitchFamily="34" charset="0"/>
                </a:rPr>
                <a:t>Forecast</a:t>
              </a:r>
              <a:endParaRPr lang="en-US" dirty="0">
                <a:solidFill>
                  <a:schemeClr val="accent1">
                    <a:lumMod val="50000"/>
                  </a:schemeClr>
                </a:solidFill>
              </a:endParaRPr>
            </a:p>
          </p:txBody>
        </p:sp>
      </p:grpSp>
      <p:sp>
        <p:nvSpPr>
          <p:cNvPr id="24" name="TextBox 23">
            <a:extLst>
              <a:ext uri="{FF2B5EF4-FFF2-40B4-BE49-F238E27FC236}">
                <a16:creationId xmlns:a16="http://schemas.microsoft.com/office/drawing/2014/main" id="{91A85C4A-80B7-054C-9C51-62FB39637026}"/>
              </a:ext>
            </a:extLst>
          </p:cNvPr>
          <p:cNvSpPr txBox="1"/>
          <p:nvPr/>
        </p:nvSpPr>
        <p:spPr>
          <a:xfrm>
            <a:off x="1027258" y="848062"/>
            <a:ext cx="8035099" cy="417437"/>
          </a:xfrm>
          <a:prstGeom prst="rect">
            <a:avLst/>
          </a:prstGeom>
          <a:noFill/>
        </p:spPr>
        <p:txBody>
          <a:bodyPr wrap="square" lIns="82945" tIns="41473" rIns="82945" bIns="41473" rtlCol="0">
            <a:spAutoFit/>
          </a:bodyPr>
          <a:lstStyle/>
          <a:p>
            <a:pPr>
              <a:lnSpc>
                <a:spcPct val="120000"/>
              </a:lnSpc>
              <a:spcBef>
                <a:spcPts val="544"/>
              </a:spcBef>
            </a:pPr>
            <a:r>
              <a:rPr lang="en-US" sz="2000" b="1" cap="small" dirty="0">
                <a:solidFill>
                  <a:schemeClr val="accent5">
                    <a:lumMod val="50000"/>
                  </a:schemeClr>
                </a:solidFill>
                <a:latin typeface="Arial Narrow" panose="020B0604020202020204" pitchFamily="34" charset="0"/>
                <a:cs typeface="Arial Narrow" panose="020B0604020202020204" pitchFamily="34" charset="0"/>
              </a:rPr>
              <a:t>Example: generating forecasts and nowcasts from the model</a:t>
            </a:r>
          </a:p>
        </p:txBody>
      </p:sp>
      <p:sp>
        <p:nvSpPr>
          <p:cNvPr id="26" name="TextBox 25">
            <a:extLst>
              <a:ext uri="{FF2B5EF4-FFF2-40B4-BE49-F238E27FC236}">
                <a16:creationId xmlns:a16="http://schemas.microsoft.com/office/drawing/2014/main" id="{6C6C162C-DF27-BC45-91BA-92086C0B8517}"/>
              </a:ext>
            </a:extLst>
          </p:cNvPr>
          <p:cNvSpPr txBox="1"/>
          <p:nvPr/>
        </p:nvSpPr>
        <p:spPr>
          <a:xfrm>
            <a:off x="406895" y="5874749"/>
            <a:ext cx="2963273" cy="417437"/>
          </a:xfrm>
          <a:prstGeom prst="rect">
            <a:avLst/>
          </a:prstGeom>
          <a:noFill/>
        </p:spPr>
        <p:txBody>
          <a:bodyPr wrap="square" lIns="82945" tIns="41473" rIns="82945" bIns="41473" rtlCol="0">
            <a:spAutoFit/>
          </a:bodyPr>
          <a:lstStyle/>
          <a:p>
            <a:pPr>
              <a:lnSpc>
                <a:spcPct val="120000"/>
              </a:lnSpc>
              <a:spcBef>
                <a:spcPts val="544"/>
              </a:spcBef>
            </a:pPr>
            <a:r>
              <a:rPr lang="en-US" sz="2000" b="1" cap="small" dirty="0">
                <a:solidFill>
                  <a:srgbClr val="C00000"/>
                </a:solidFill>
                <a:latin typeface="Arial Narrow" panose="020B0604020202020204" pitchFamily="34" charset="0"/>
                <a:cs typeface="Arial Narrow" panose="020B0604020202020204" pitchFamily="34" charset="0"/>
              </a:rPr>
              <a:t>Latency / Quality</a:t>
            </a:r>
          </a:p>
        </p:txBody>
      </p:sp>
      <p:pic>
        <p:nvPicPr>
          <p:cNvPr id="6" name="Audio 5">
            <a:hlinkClick r:id="" action="ppaction://media"/>
            <a:extLst>
              <a:ext uri="{FF2B5EF4-FFF2-40B4-BE49-F238E27FC236}">
                <a16:creationId xmlns:a16="http://schemas.microsoft.com/office/drawing/2014/main" id="{C4791F1E-F05D-8B4F-A9E1-0E46F458F35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
        <p:nvSpPr>
          <p:cNvPr id="7" name="Footer Placeholder 6"/>
          <p:cNvSpPr>
            <a:spLocks noGrp="1"/>
          </p:cNvSpPr>
          <p:nvPr>
            <p:ph type="ftr" sz="quarter" idx="3"/>
          </p:nvPr>
        </p:nvSpPr>
        <p:spPr/>
        <p:txBody>
          <a:bodyPr/>
          <a:lstStyle/>
          <a:p>
            <a:r>
              <a:rPr lang="en-US" smtClean="0">
                <a:solidFill>
                  <a:prstClr val="white">
                    <a:lumMod val="95000"/>
                  </a:prstClr>
                </a:solidFill>
              </a:rPr>
              <a:t>NOAA CoastWatch Satellite Course                                        	http://coastwatch.noaa.gov</a:t>
            </a:r>
            <a:endParaRPr lang="en-US" dirty="0">
              <a:solidFill>
                <a:prstClr val="white">
                  <a:lumMod val="95000"/>
                </a:prstClr>
              </a:solidFill>
            </a:endParaRPr>
          </a:p>
        </p:txBody>
      </p:sp>
    </p:spTree>
    <p:extLst>
      <p:ext uri="{BB962C8B-B14F-4D97-AF65-F5344CB8AC3E}">
        <p14:creationId xmlns:p14="http://schemas.microsoft.com/office/powerpoint/2010/main" val="2823827851"/>
      </p:ext>
    </p:extLst>
  </p:cSld>
  <p:clrMapOvr>
    <a:masterClrMapping/>
  </p:clrMapOvr>
  <mc:AlternateContent xmlns:mc="http://schemas.openxmlformats.org/markup-compatibility/2006" xmlns:p14="http://schemas.microsoft.com/office/powerpoint/2010/main">
    <mc:Choice Requires="p14">
      <p:transition spd="slow" p14:dur="2000" advTm="22562"/>
    </mc:Choice>
    <mc:Fallback xmlns="">
      <p:transition spd="slow" advTm="225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12339-132E-D54D-89DF-1117B62C6A5C}"/>
              </a:ext>
            </a:extLst>
          </p:cNvPr>
          <p:cNvSpPr>
            <a:spLocks noGrp="1"/>
          </p:cNvSpPr>
          <p:nvPr>
            <p:ph type="title"/>
          </p:nvPr>
        </p:nvSpPr>
        <p:spPr/>
        <p:txBody>
          <a:bodyPr/>
          <a:lstStyle/>
          <a:p>
            <a:r>
              <a:rPr lang="en-US" dirty="0">
                <a:latin typeface="Arial Narrow" panose="020B0604020202020204" pitchFamily="34" charset="0"/>
                <a:cs typeface="Arial Narrow" panose="020B0604020202020204" pitchFamily="34" charset="0"/>
              </a:rPr>
              <a:t>How much missing data can your project tolerate?</a:t>
            </a:r>
          </a:p>
        </p:txBody>
      </p:sp>
      <p:sp>
        <p:nvSpPr>
          <p:cNvPr id="3" name="Slide Number Placeholder 2">
            <a:extLst>
              <a:ext uri="{FF2B5EF4-FFF2-40B4-BE49-F238E27FC236}">
                <a16:creationId xmlns:a16="http://schemas.microsoft.com/office/drawing/2014/main" id="{B4E24A49-45AF-C542-A1E7-6E55BF9CE7DB}"/>
              </a:ext>
            </a:extLst>
          </p:cNvPr>
          <p:cNvSpPr>
            <a:spLocks noGrp="1"/>
          </p:cNvSpPr>
          <p:nvPr>
            <p:ph type="sldNum" sz="quarter" idx="12"/>
          </p:nvPr>
        </p:nvSpPr>
        <p:spPr/>
        <p:txBody>
          <a:bodyPr/>
          <a:lstStyle/>
          <a:p>
            <a:fld id="{4F6F23CF-7BCB-1C46-9584-7002207BC3BE}" type="slidenum">
              <a:rPr lang="en-US" smtClean="0"/>
              <a:pPr/>
              <a:t>12</a:t>
            </a:fld>
            <a:endParaRPr lang="en-US" dirty="0"/>
          </a:p>
        </p:txBody>
      </p:sp>
      <p:pic>
        <p:nvPicPr>
          <p:cNvPr id="5" name="Picture 4" descr="gap_amsr.png">
            <a:extLst>
              <a:ext uri="{FF2B5EF4-FFF2-40B4-BE49-F238E27FC236}">
                <a16:creationId xmlns:a16="http://schemas.microsoft.com/office/drawing/2014/main" id="{88DD133B-1AE8-694B-9534-527E840EB924}"/>
              </a:ext>
            </a:extLst>
          </p:cNvPr>
          <p:cNvPicPr>
            <a:picLocks noChangeAspect="1"/>
          </p:cNvPicPr>
          <p:nvPr/>
        </p:nvPicPr>
        <p:blipFill rotWithShape="1">
          <a:blip r:embed="rId5">
            <a:extLst>
              <a:ext uri="{28A0092B-C50C-407E-A947-70E740481C1C}">
                <a14:useLocalDpi xmlns:a14="http://schemas.microsoft.com/office/drawing/2010/main"/>
              </a:ext>
            </a:extLst>
          </a:blip>
          <a:srcRect l="2218" t="1464" r="3561" b="15019"/>
          <a:stretch/>
        </p:blipFill>
        <p:spPr>
          <a:xfrm>
            <a:off x="2056484" y="2001999"/>
            <a:ext cx="2943025" cy="2898530"/>
          </a:xfrm>
          <a:prstGeom prst="rect">
            <a:avLst/>
          </a:prstGeom>
        </p:spPr>
      </p:pic>
      <p:pic>
        <p:nvPicPr>
          <p:cNvPr id="6" name="Picture 5" descr="gap_aqua.png">
            <a:extLst>
              <a:ext uri="{FF2B5EF4-FFF2-40B4-BE49-F238E27FC236}">
                <a16:creationId xmlns:a16="http://schemas.microsoft.com/office/drawing/2014/main" id="{C93DBEEF-EB97-F54E-8354-9AB61AFE62E8}"/>
              </a:ext>
            </a:extLst>
          </p:cNvPr>
          <p:cNvPicPr>
            <a:picLocks noChangeAspect="1"/>
          </p:cNvPicPr>
          <p:nvPr/>
        </p:nvPicPr>
        <p:blipFill rotWithShape="1">
          <a:blip r:embed="rId6">
            <a:extLst>
              <a:ext uri="{28A0092B-C50C-407E-A947-70E740481C1C}">
                <a14:useLocalDpi xmlns:a14="http://schemas.microsoft.com/office/drawing/2010/main"/>
              </a:ext>
            </a:extLst>
          </a:blip>
          <a:srcRect l="2422" r="3968" b="15201"/>
          <a:stretch/>
        </p:blipFill>
        <p:spPr>
          <a:xfrm>
            <a:off x="6804742" y="1997262"/>
            <a:ext cx="2923956" cy="2943024"/>
          </a:xfrm>
          <a:prstGeom prst="rect">
            <a:avLst/>
          </a:prstGeom>
        </p:spPr>
      </p:pic>
      <p:sp>
        <p:nvSpPr>
          <p:cNvPr id="7" name="Rectangle 6">
            <a:extLst>
              <a:ext uri="{FF2B5EF4-FFF2-40B4-BE49-F238E27FC236}">
                <a16:creationId xmlns:a16="http://schemas.microsoft.com/office/drawing/2014/main" id="{6C39E773-F684-B54B-9B11-625CE406A3DE}"/>
              </a:ext>
            </a:extLst>
          </p:cNvPr>
          <p:cNvSpPr/>
          <p:nvPr/>
        </p:nvSpPr>
        <p:spPr>
          <a:xfrm>
            <a:off x="2172551" y="1711908"/>
            <a:ext cx="1747594" cy="338554"/>
          </a:xfrm>
          <a:prstGeom prst="rect">
            <a:avLst/>
          </a:prstGeom>
        </p:spPr>
        <p:txBody>
          <a:bodyPr wrap="none">
            <a:spAutoFit/>
          </a:bodyPr>
          <a:lstStyle/>
          <a:p>
            <a:r>
              <a:rPr lang="en-US" sz="1600" b="1" dirty="0">
                <a:solidFill>
                  <a:schemeClr val="tx1">
                    <a:lumMod val="85000"/>
                    <a:lumOff val="15000"/>
                  </a:schemeClr>
                </a:solidFill>
                <a:latin typeface="Arial" panose="020B0604020202020204" pitchFamily="34" charset="0"/>
                <a:cs typeface="Arial" panose="020B0604020202020204" pitchFamily="34" charset="0"/>
              </a:rPr>
              <a:t>Microwave SST</a:t>
            </a:r>
          </a:p>
        </p:txBody>
      </p:sp>
      <p:sp>
        <p:nvSpPr>
          <p:cNvPr id="8" name="Rectangle 7">
            <a:extLst>
              <a:ext uri="{FF2B5EF4-FFF2-40B4-BE49-F238E27FC236}">
                <a16:creationId xmlns:a16="http://schemas.microsoft.com/office/drawing/2014/main" id="{087C5D6C-C278-3B4D-B9D4-17A6AAF6A2AD}"/>
              </a:ext>
            </a:extLst>
          </p:cNvPr>
          <p:cNvSpPr/>
          <p:nvPr/>
        </p:nvSpPr>
        <p:spPr>
          <a:xfrm>
            <a:off x="6945762" y="1764653"/>
            <a:ext cx="1404552" cy="338554"/>
          </a:xfrm>
          <a:prstGeom prst="rect">
            <a:avLst/>
          </a:prstGeom>
        </p:spPr>
        <p:txBody>
          <a:bodyPr wrap="none">
            <a:spAutoFit/>
          </a:bodyPr>
          <a:lstStyle/>
          <a:p>
            <a:r>
              <a:rPr lang="en-US" sz="1600" b="1" dirty="0">
                <a:solidFill>
                  <a:schemeClr val="tx1">
                    <a:lumMod val="85000"/>
                    <a:lumOff val="15000"/>
                  </a:schemeClr>
                </a:solidFill>
                <a:latin typeface="Arial" panose="020B0604020202020204" pitchFamily="34" charset="0"/>
                <a:cs typeface="Arial" panose="020B0604020202020204" pitchFamily="34" charset="0"/>
              </a:rPr>
              <a:t>Infrared SST</a:t>
            </a:r>
          </a:p>
        </p:txBody>
      </p:sp>
      <p:sp>
        <p:nvSpPr>
          <p:cNvPr id="12" name="Rectangle 11">
            <a:extLst>
              <a:ext uri="{FF2B5EF4-FFF2-40B4-BE49-F238E27FC236}">
                <a16:creationId xmlns:a16="http://schemas.microsoft.com/office/drawing/2014/main" id="{E0931635-15A9-2F41-B767-EC191565081F}"/>
              </a:ext>
            </a:extLst>
          </p:cNvPr>
          <p:cNvSpPr/>
          <p:nvPr/>
        </p:nvSpPr>
        <p:spPr>
          <a:xfrm>
            <a:off x="1778189" y="4982962"/>
            <a:ext cx="3416664" cy="707886"/>
          </a:xfrm>
          <a:prstGeom prst="rect">
            <a:avLst/>
          </a:prstGeom>
        </p:spPr>
        <p:txBody>
          <a:bodyPr wrap="square">
            <a:spAutoFit/>
          </a:bodyPr>
          <a:lstStyle/>
          <a:p>
            <a:pPr algn="ctr"/>
            <a:r>
              <a:rPr lang="en-US" sz="2000" b="1" cap="small" dirty="0">
                <a:latin typeface="Arial Narrow" panose="020B0604020202020204" pitchFamily="34" charset="0"/>
                <a:cs typeface="Arial Narrow" panose="020B0604020202020204" pitchFamily="34" charset="0"/>
              </a:rPr>
              <a:t>can see through clouds</a:t>
            </a:r>
          </a:p>
          <a:p>
            <a:pPr algn="ctr"/>
            <a:r>
              <a:rPr lang="en-US" sz="2000" b="1" cap="small" dirty="0">
                <a:latin typeface="Arial Narrow" panose="020B0604020202020204" pitchFamily="34" charset="0"/>
                <a:cs typeface="Arial Narrow" panose="020B0604020202020204" pitchFamily="34" charset="0"/>
              </a:rPr>
              <a:t>cannot measure close to land</a:t>
            </a:r>
          </a:p>
        </p:txBody>
      </p:sp>
      <p:sp>
        <p:nvSpPr>
          <p:cNvPr id="13" name="Rectangle 12">
            <a:extLst>
              <a:ext uri="{FF2B5EF4-FFF2-40B4-BE49-F238E27FC236}">
                <a16:creationId xmlns:a16="http://schemas.microsoft.com/office/drawing/2014/main" id="{9608323E-C12B-F946-B8E0-BB32EA5BA853}"/>
              </a:ext>
            </a:extLst>
          </p:cNvPr>
          <p:cNvSpPr/>
          <p:nvPr/>
        </p:nvSpPr>
        <p:spPr>
          <a:xfrm>
            <a:off x="6409824" y="4982962"/>
            <a:ext cx="3416664" cy="707886"/>
          </a:xfrm>
          <a:prstGeom prst="rect">
            <a:avLst/>
          </a:prstGeom>
        </p:spPr>
        <p:txBody>
          <a:bodyPr wrap="square">
            <a:spAutoFit/>
          </a:bodyPr>
          <a:lstStyle/>
          <a:p>
            <a:pPr algn="ctr"/>
            <a:r>
              <a:rPr lang="en-US" sz="2000" b="1" cap="small" dirty="0">
                <a:latin typeface="Arial Narrow" panose="020B0604020202020204" pitchFamily="34" charset="0"/>
                <a:cs typeface="Arial Narrow" panose="020B0604020202020204" pitchFamily="34" charset="0"/>
              </a:rPr>
              <a:t>cannot see through clouds</a:t>
            </a:r>
          </a:p>
          <a:p>
            <a:pPr algn="ctr"/>
            <a:r>
              <a:rPr lang="en-US" sz="2000" b="1" cap="small" dirty="0">
                <a:latin typeface="Arial Narrow" panose="020B0604020202020204" pitchFamily="34" charset="0"/>
                <a:cs typeface="Arial Narrow" panose="020B0604020202020204" pitchFamily="34" charset="0"/>
              </a:rPr>
              <a:t>can measure closer to land</a:t>
            </a:r>
          </a:p>
        </p:txBody>
      </p:sp>
      <p:sp>
        <p:nvSpPr>
          <p:cNvPr id="11" name="TextBox 10">
            <a:extLst>
              <a:ext uri="{FF2B5EF4-FFF2-40B4-BE49-F238E27FC236}">
                <a16:creationId xmlns:a16="http://schemas.microsoft.com/office/drawing/2014/main" id="{5E211CB2-90F0-C549-87F2-CADB2BC24E46}"/>
              </a:ext>
            </a:extLst>
          </p:cNvPr>
          <p:cNvSpPr txBox="1"/>
          <p:nvPr/>
        </p:nvSpPr>
        <p:spPr>
          <a:xfrm>
            <a:off x="1027258" y="929707"/>
            <a:ext cx="8035099" cy="417437"/>
          </a:xfrm>
          <a:prstGeom prst="rect">
            <a:avLst/>
          </a:prstGeom>
          <a:noFill/>
        </p:spPr>
        <p:txBody>
          <a:bodyPr wrap="square" lIns="82945" tIns="41473" rIns="82945" bIns="41473" rtlCol="0">
            <a:spAutoFit/>
          </a:bodyPr>
          <a:lstStyle/>
          <a:p>
            <a:pPr>
              <a:lnSpc>
                <a:spcPct val="120000"/>
              </a:lnSpc>
              <a:spcBef>
                <a:spcPts val="544"/>
              </a:spcBef>
            </a:pPr>
            <a:r>
              <a:rPr lang="en-US" sz="2000" b="1" cap="small" dirty="0">
                <a:solidFill>
                  <a:schemeClr val="accent5">
                    <a:lumMod val="50000"/>
                  </a:schemeClr>
                </a:solidFill>
                <a:latin typeface="Arial Narrow" panose="020B0604020202020204" pitchFamily="34" charset="0"/>
                <a:cs typeface="Arial Narrow" panose="020B0604020202020204" pitchFamily="34" charset="0"/>
              </a:rPr>
              <a:t>clouds and proximity to land can cause missing data</a:t>
            </a:r>
          </a:p>
        </p:txBody>
      </p:sp>
      <p:sp>
        <p:nvSpPr>
          <p:cNvPr id="14" name="TextBox 13">
            <a:extLst>
              <a:ext uri="{FF2B5EF4-FFF2-40B4-BE49-F238E27FC236}">
                <a16:creationId xmlns:a16="http://schemas.microsoft.com/office/drawing/2014/main" id="{7350BF2B-1ABD-9148-A3FD-C1E479FFD841}"/>
              </a:ext>
            </a:extLst>
          </p:cNvPr>
          <p:cNvSpPr txBox="1"/>
          <p:nvPr/>
        </p:nvSpPr>
        <p:spPr>
          <a:xfrm>
            <a:off x="406895" y="5874749"/>
            <a:ext cx="2963273" cy="431544"/>
          </a:xfrm>
          <a:prstGeom prst="rect">
            <a:avLst/>
          </a:prstGeom>
          <a:noFill/>
        </p:spPr>
        <p:txBody>
          <a:bodyPr wrap="square" lIns="82945" tIns="41473" rIns="82945" bIns="41473" rtlCol="0">
            <a:spAutoFit/>
          </a:bodyPr>
          <a:lstStyle/>
          <a:p>
            <a:pPr>
              <a:lnSpc>
                <a:spcPct val="120000"/>
              </a:lnSpc>
              <a:spcBef>
                <a:spcPts val="544"/>
              </a:spcBef>
            </a:pPr>
            <a:r>
              <a:rPr lang="en-US" sz="2000" b="1" cap="small" dirty="0">
                <a:solidFill>
                  <a:srgbClr val="C00000"/>
                </a:solidFill>
                <a:latin typeface="Arial Narrow" panose="020B0604020202020204" pitchFamily="34" charset="0"/>
                <a:cs typeface="Arial Narrow" panose="020B0604020202020204" pitchFamily="34" charset="0"/>
              </a:rPr>
              <a:t>Missing Data</a:t>
            </a:r>
          </a:p>
        </p:txBody>
      </p:sp>
      <p:sp>
        <p:nvSpPr>
          <p:cNvPr id="10" name="Oval 9">
            <a:extLst>
              <a:ext uri="{FF2B5EF4-FFF2-40B4-BE49-F238E27FC236}">
                <a16:creationId xmlns:a16="http://schemas.microsoft.com/office/drawing/2014/main" id="{76A90C8D-4736-FA4F-8DE0-08B3FFD10C5E}"/>
              </a:ext>
            </a:extLst>
          </p:cNvPr>
          <p:cNvSpPr/>
          <p:nvPr/>
        </p:nvSpPr>
        <p:spPr>
          <a:xfrm>
            <a:off x="3533796" y="2924866"/>
            <a:ext cx="182880" cy="182880"/>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A3CA1E42-A5CA-B541-BD0C-771139052F5E}"/>
              </a:ext>
            </a:extLst>
          </p:cNvPr>
          <p:cNvSpPr/>
          <p:nvPr/>
        </p:nvSpPr>
        <p:spPr>
          <a:xfrm>
            <a:off x="8267756" y="2924496"/>
            <a:ext cx="182880" cy="182880"/>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950B8E8A-DDB2-7447-A373-A12102383A76}"/>
              </a:ext>
            </a:extLst>
          </p:cNvPr>
          <p:cNvSpPr/>
          <p:nvPr/>
        </p:nvSpPr>
        <p:spPr>
          <a:xfrm>
            <a:off x="3184304" y="2919137"/>
            <a:ext cx="182880" cy="182880"/>
          </a:xfrm>
          <a:prstGeom prst="ellips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D6889A57-9738-1246-A711-3BC88ADB0B12}"/>
              </a:ext>
            </a:extLst>
          </p:cNvPr>
          <p:cNvSpPr/>
          <p:nvPr/>
        </p:nvSpPr>
        <p:spPr>
          <a:xfrm>
            <a:off x="7918264" y="2918767"/>
            <a:ext cx="182880" cy="182880"/>
          </a:xfrm>
          <a:prstGeom prst="ellips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66E18BF2-5505-2744-90C1-7DF6CE2045F5}"/>
              </a:ext>
            </a:extLst>
          </p:cNvPr>
          <p:cNvSpPr/>
          <p:nvPr/>
        </p:nvSpPr>
        <p:spPr>
          <a:xfrm>
            <a:off x="5384679" y="3187269"/>
            <a:ext cx="182880" cy="18288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4BD31A98-6864-8943-8EB0-105945623CC3}"/>
              </a:ext>
            </a:extLst>
          </p:cNvPr>
          <p:cNvSpPr/>
          <p:nvPr/>
        </p:nvSpPr>
        <p:spPr>
          <a:xfrm>
            <a:off x="5385865" y="2652151"/>
            <a:ext cx="182880" cy="18288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C67B8AC1-9A0F-CC40-816F-F1BD48DC1E83}"/>
              </a:ext>
            </a:extLst>
          </p:cNvPr>
          <p:cNvSpPr txBox="1"/>
          <p:nvPr/>
        </p:nvSpPr>
        <p:spPr>
          <a:xfrm>
            <a:off x="5521909" y="2586425"/>
            <a:ext cx="1063561" cy="307777"/>
          </a:xfrm>
          <a:prstGeom prst="rect">
            <a:avLst/>
          </a:prstGeom>
          <a:noFill/>
        </p:spPr>
        <p:txBody>
          <a:bodyPr wrap="none" rtlCol="0">
            <a:spAutoFit/>
          </a:bodyPr>
          <a:lstStyle/>
          <a:p>
            <a:r>
              <a:rPr lang="en-US" sz="1400" cap="all" dirty="0">
                <a:latin typeface="Arial Narrow" panose="020B0604020202020204" pitchFamily="34" charset="0"/>
                <a:cs typeface="Arial Narrow" panose="020B0604020202020204" pitchFamily="34" charset="0"/>
              </a:rPr>
              <a:t>Location 1</a:t>
            </a:r>
          </a:p>
        </p:txBody>
      </p:sp>
      <p:sp>
        <p:nvSpPr>
          <p:cNvPr id="21" name="TextBox 20">
            <a:extLst>
              <a:ext uri="{FF2B5EF4-FFF2-40B4-BE49-F238E27FC236}">
                <a16:creationId xmlns:a16="http://schemas.microsoft.com/office/drawing/2014/main" id="{534B4C30-4470-0D41-BF1B-C1A4AB8779DC}"/>
              </a:ext>
            </a:extLst>
          </p:cNvPr>
          <p:cNvSpPr txBox="1"/>
          <p:nvPr/>
        </p:nvSpPr>
        <p:spPr>
          <a:xfrm>
            <a:off x="5521909" y="3128127"/>
            <a:ext cx="1047531" cy="307777"/>
          </a:xfrm>
          <a:prstGeom prst="rect">
            <a:avLst/>
          </a:prstGeom>
          <a:noFill/>
        </p:spPr>
        <p:txBody>
          <a:bodyPr wrap="none" rtlCol="0">
            <a:spAutoFit/>
          </a:bodyPr>
          <a:lstStyle/>
          <a:p>
            <a:r>
              <a:rPr lang="en-US" sz="1400" cap="all" dirty="0">
                <a:latin typeface="Arial Narrow" panose="020B0604020202020204" pitchFamily="34" charset="0"/>
                <a:cs typeface="Arial Narrow" panose="020B0604020202020204" pitchFamily="34" charset="0"/>
              </a:rPr>
              <a:t>Location 2</a:t>
            </a:r>
          </a:p>
        </p:txBody>
      </p:sp>
      <p:pic>
        <p:nvPicPr>
          <p:cNvPr id="9" name="Audio 8">
            <a:hlinkClick r:id="" action="ppaction://media"/>
            <a:extLst>
              <a:ext uri="{FF2B5EF4-FFF2-40B4-BE49-F238E27FC236}">
                <a16:creationId xmlns:a16="http://schemas.microsoft.com/office/drawing/2014/main" id="{2242793C-5D2F-C446-8F7A-634A2CF58BB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
        <p:nvSpPr>
          <p:cNvPr id="22" name="Footer Placeholder 21"/>
          <p:cNvSpPr>
            <a:spLocks noGrp="1"/>
          </p:cNvSpPr>
          <p:nvPr>
            <p:ph type="ftr" sz="quarter" idx="3"/>
          </p:nvPr>
        </p:nvSpPr>
        <p:spPr/>
        <p:txBody>
          <a:bodyPr/>
          <a:lstStyle/>
          <a:p>
            <a:r>
              <a:rPr lang="en-US" smtClean="0">
                <a:solidFill>
                  <a:prstClr val="white">
                    <a:lumMod val="95000"/>
                  </a:prstClr>
                </a:solidFill>
              </a:rPr>
              <a:t>NOAA CoastWatch Satellite Course                                        	http://coastwatch.noaa.gov</a:t>
            </a:r>
            <a:endParaRPr lang="en-US" dirty="0">
              <a:solidFill>
                <a:prstClr val="white">
                  <a:lumMod val="95000"/>
                </a:prstClr>
              </a:solidFill>
            </a:endParaRPr>
          </a:p>
        </p:txBody>
      </p:sp>
    </p:spTree>
    <p:extLst>
      <p:ext uri="{BB962C8B-B14F-4D97-AF65-F5344CB8AC3E}">
        <p14:creationId xmlns:p14="http://schemas.microsoft.com/office/powerpoint/2010/main" val="2844316480"/>
      </p:ext>
    </p:extLst>
  </p:cSld>
  <p:clrMapOvr>
    <a:masterClrMapping/>
  </p:clrMapOvr>
  <mc:AlternateContent xmlns:mc="http://schemas.openxmlformats.org/markup-compatibility/2006" xmlns:p14="http://schemas.microsoft.com/office/powerpoint/2010/main">
    <mc:Choice Requires="p14">
      <p:transition spd="slow" p14:dur="2000" advTm="60892"/>
    </mc:Choice>
    <mc:Fallback xmlns="">
      <p:transition spd="slow" advTm="608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C0703-AC26-C642-9F53-9F0040EB18A9}"/>
              </a:ext>
            </a:extLst>
          </p:cNvPr>
          <p:cNvSpPr>
            <a:spLocks noGrp="1"/>
          </p:cNvSpPr>
          <p:nvPr>
            <p:ph type="title"/>
          </p:nvPr>
        </p:nvSpPr>
        <p:spPr/>
        <p:txBody>
          <a:bodyPr/>
          <a:lstStyle/>
          <a:p>
            <a:r>
              <a:rPr lang="en-US" dirty="0">
                <a:latin typeface="Arial Narrow" panose="020B0604020202020204" pitchFamily="34" charset="0"/>
                <a:cs typeface="Arial Narrow" panose="020B0604020202020204" pitchFamily="34" charset="0"/>
              </a:rPr>
              <a:t>Case Study: Managing missing SST data from clouds</a:t>
            </a:r>
          </a:p>
        </p:txBody>
      </p:sp>
      <p:sp>
        <p:nvSpPr>
          <p:cNvPr id="3" name="Slide Number Placeholder 2">
            <a:extLst>
              <a:ext uri="{FF2B5EF4-FFF2-40B4-BE49-F238E27FC236}">
                <a16:creationId xmlns:a16="http://schemas.microsoft.com/office/drawing/2014/main" id="{F7252398-8BB0-BB46-813B-78D23BB57249}"/>
              </a:ext>
            </a:extLst>
          </p:cNvPr>
          <p:cNvSpPr>
            <a:spLocks noGrp="1"/>
          </p:cNvSpPr>
          <p:nvPr>
            <p:ph type="sldNum" sz="quarter" idx="12"/>
          </p:nvPr>
        </p:nvSpPr>
        <p:spPr/>
        <p:txBody>
          <a:bodyPr/>
          <a:lstStyle/>
          <a:p>
            <a:fld id="{4F6F23CF-7BCB-1C46-9584-7002207BC3BE}" type="slidenum">
              <a:rPr lang="en-US" smtClean="0"/>
              <a:pPr/>
              <a:t>13</a:t>
            </a:fld>
            <a:endParaRPr lang="en-US" dirty="0"/>
          </a:p>
        </p:txBody>
      </p:sp>
      <p:pic>
        <p:nvPicPr>
          <p:cNvPr id="5" name="Picture 4" descr="aqua_Mday.png">
            <a:extLst>
              <a:ext uri="{FF2B5EF4-FFF2-40B4-BE49-F238E27FC236}">
                <a16:creationId xmlns:a16="http://schemas.microsoft.com/office/drawing/2014/main" id="{CC4EFF2D-86D7-FD45-9168-52BCD7D5712C}"/>
              </a:ext>
            </a:extLst>
          </p:cNvPr>
          <p:cNvPicPr>
            <a:picLocks noChangeAspect="1"/>
          </p:cNvPicPr>
          <p:nvPr/>
        </p:nvPicPr>
        <p:blipFill rotWithShape="1">
          <a:blip r:embed="rId5">
            <a:extLst>
              <a:ext uri="{28A0092B-C50C-407E-A947-70E740481C1C}">
                <a14:useLocalDpi xmlns:a14="http://schemas.microsoft.com/office/drawing/2010/main"/>
              </a:ext>
            </a:extLst>
          </a:blip>
          <a:srcRect b="15495"/>
          <a:stretch/>
        </p:blipFill>
        <p:spPr>
          <a:xfrm>
            <a:off x="7933916" y="1109962"/>
            <a:ext cx="2028885" cy="1904999"/>
          </a:xfrm>
          <a:prstGeom prst="rect">
            <a:avLst/>
          </a:prstGeom>
        </p:spPr>
      </p:pic>
      <p:sp>
        <p:nvSpPr>
          <p:cNvPr id="6" name="TextBox 5">
            <a:extLst>
              <a:ext uri="{FF2B5EF4-FFF2-40B4-BE49-F238E27FC236}">
                <a16:creationId xmlns:a16="http://schemas.microsoft.com/office/drawing/2014/main" id="{EEBD60CE-BB7E-BC4E-9D83-EE7591899790}"/>
              </a:ext>
            </a:extLst>
          </p:cNvPr>
          <p:cNvSpPr txBox="1"/>
          <p:nvPr/>
        </p:nvSpPr>
        <p:spPr>
          <a:xfrm>
            <a:off x="3885322" y="891041"/>
            <a:ext cx="1875949" cy="307778"/>
          </a:xfrm>
          <a:prstGeom prst="rect">
            <a:avLst/>
          </a:prstGeom>
          <a:noFill/>
        </p:spPr>
        <p:txBody>
          <a:bodyPr wrap="square" rtlCol="0">
            <a:spAutoFit/>
          </a:bodyPr>
          <a:lstStyle/>
          <a:p>
            <a:pPr algn="ctr"/>
            <a:r>
              <a:rPr lang="en-US" sz="1400" b="1" cap="all" dirty="0">
                <a:solidFill>
                  <a:schemeClr val="accent5">
                    <a:lumMod val="50000"/>
                  </a:schemeClr>
                </a:solidFill>
                <a:latin typeface="Arial" panose="020B0604020202020204" pitchFamily="34" charset="0"/>
                <a:cs typeface="Arial" panose="020B0604020202020204" pitchFamily="34" charset="0"/>
              </a:rPr>
              <a:t>Infrared 3-DAY</a:t>
            </a:r>
          </a:p>
        </p:txBody>
      </p:sp>
      <p:sp>
        <p:nvSpPr>
          <p:cNvPr id="7" name="TextBox 6">
            <a:extLst>
              <a:ext uri="{FF2B5EF4-FFF2-40B4-BE49-F238E27FC236}">
                <a16:creationId xmlns:a16="http://schemas.microsoft.com/office/drawing/2014/main" id="{8F44BBFF-2D50-4E46-A804-DBA581C0CCCF}"/>
              </a:ext>
            </a:extLst>
          </p:cNvPr>
          <p:cNvSpPr txBox="1"/>
          <p:nvPr/>
        </p:nvSpPr>
        <p:spPr>
          <a:xfrm>
            <a:off x="5947435" y="891042"/>
            <a:ext cx="1879614" cy="307777"/>
          </a:xfrm>
          <a:prstGeom prst="rect">
            <a:avLst/>
          </a:prstGeom>
          <a:noFill/>
        </p:spPr>
        <p:txBody>
          <a:bodyPr wrap="square" rtlCol="0">
            <a:spAutoFit/>
          </a:bodyPr>
          <a:lstStyle/>
          <a:p>
            <a:pPr algn="ctr"/>
            <a:r>
              <a:rPr lang="en-US" sz="1400" b="1" cap="all" dirty="0">
                <a:solidFill>
                  <a:schemeClr val="accent5">
                    <a:lumMod val="50000"/>
                  </a:schemeClr>
                </a:solidFill>
                <a:latin typeface="Arial" panose="020B0604020202020204" pitchFamily="34" charset="0"/>
                <a:cs typeface="Arial" panose="020B0604020202020204" pitchFamily="34" charset="0"/>
              </a:rPr>
              <a:t>Infrared WEEK</a:t>
            </a:r>
          </a:p>
        </p:txBody>
      </p:sp>
      <p:sp>
        <p:nvSpPr>
          <p:cNvPr id="8" name="TextBox 7">
            <a:extLst>
              <a:ext uri="{FF2B5EF4-FFF2-40B4-BE49-F238E27FC236}">
                <a16:creationId xmlns:a16="http://schemas.microsoft.com/office/drawing/2014/main" id="{F4849B9A-1804-7B40-833A-F3FDF080A442}"/>
              </a:ext>
            </a:extLst>
          </p:cNvPr>
          <p:cNvSpPr txBox="1"/>
          <p:nvPr/>
        </p:nvSpPr>
        <p:spPr>
          <a:xfrm>
            <a:off x="8003889" y="912806"/>
            <a:ext cx="1860547" cy="305318"/>
          </a:xfrm>
          <a:prstGeom prst="rect">
            <a:avLst/>
          </a:prstGeom>
          <a:noFill/>
        </p:spPr>
        <p:txBody>
          <a:bodyPr wrap="square" rtlCol="0">
            <a:spAutoFit/>
          </a:bodyPr>
          <a:lstStyle/>
          <a:p>
            <a:pPr algn="ctr"/>
            <a:r>
              <a:rPr lang="en-US" sz="1400" b="1" cap="all" dirty="0">
                <a:solidFill>
                  <a:schemeClr val="accent5">
                    <a:lumMod val="50000"/>
                  </a:schemeClr>
                </a:solidFill>
                <a:latin typeface="Arial" panose="020B0604020202020204" pitchFamily="34" charset="0"/>
                <a:cs typeface="Arial" panose="020B0604020202020204" pitchFamily="34" charset="0"/>
              </a:rPr>
              <a:t>Infrared MONTH</a:t>
            </a:r>
          </a:p>
        </p:txBody>
      </p:sp>
      <p:cxnSp>
        <p:nvCxnSpPr>
          <p:cNvPr id="9" name="Straight Arrow Connector 8">
            <a:extLst>
              <a:ext uri="{FF2B5EF4-FFF2-40B4-BE49-F238E27FC236}">
                <a16:creationId xmlns:a16="http://schemas.microsoft.com/office/drawing/2014/main" id="{7F8AF4AA-E9C0-1A47-B077-E4EA04F716BA}"/>
              </a:ext>
            </a:extLst>
          </p:cNvPr>
          <p:cNvCxnSpPr>
            <a:cxnSpLocks/>
            <a:stCxn id="13" idx="3"/>
          </p:cNvCxnSpPr>
          <p:nvPr/>
        </p:nvCxnSpPr>
        <p:spPr bwMode="auto">
          <a:xfrm>
            <a:off x="2451511" y="2050657"/>
            <a:ext cx="1271427" cy="0"/>
          </a:xfrm>
          <a:prstGeom prst="straightConnector1">
            <a:avLst/>
          </a:prstGeom>
          <a:solidFill>
            <a:srgbClr val="00B8FF"/>
          </a:solidFill>
          <a:ln w="25400" cap="flat" cmpd="sng" algn="ctr">
            <a:solidFill>
              <a:schemeClr val="accent5">
                <a:lumMod val="50000"/>
              </a:schemeClr>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0" name="Straight Arrow Connector 9">
            <a:extLst>
              <a:ext uri="{FF2B5EF4-FFF2-40B4-BE49-F238E27FC236}">
                <a16:creationId xmlns:a16="http://schemas.microsoft.com/office/drawing/2014/main" id="{734A145B-F00D-0F4F-83DC-63264C836F40}"/>
              </a:ext>
            </a:extLst>
          </p:cNvPr>
          <p:cNvCxnSpPr>
            <a:cxnSpLocks/>
          </p:cNvCxnSpPr>
          <p:nvPr/>
        </p:nvCxnSpPr>
        <p:spPr bwMode="auto">
          <a:xfrm>
            <a:off x="7478843" y="3885196"/>
            <a:ext cx="1" cy="294450"/>
          </a:xfrm>
          <a:prstGeom prst="straightConnector1">
            <a:avLst/>
          </a:prstGeom>
          <a:solidFill>
            <a:srgbClr val="00B8FF"/>
          </a:solidFill>
          <a:ln w="25400" cap="flat" cmpd="sng" algn="ctr">
            <a:solidFill>
              <a:schemeClr val="tx1">
                <a:lumMod val="95000"/>
                <a:lumOff val="5000"/>
              </a:schemeClr>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1" name="TextBox 10">
            <a:extLst>
              <a:ext uri="{FF2B5EF4-FFF2-40B4-BE49-F238E27FC236}">
                <a16:creationId xmlns:a16="http://schemas.microsoft.com/office/drawing/2014/main" id="{CB1413FA-0499-FB46-8D00-5F635BDDD7BB}"/>
              </a:ext>
            </a:extLst>
          </p:cNvPr>
          <p:cNvSpPr txBox="1"/>
          <p:nvPr/>
        </p:nvSpPr>
        <p:spPr>
          <a:xfrm>
            <a:off x="10042975" y="1896186"/>
            <a:ext cx="3059927" cy="647500"/>
          </a:xfrm>
          <a:prstGeom prst="rect">
            <a:avLst/>
          </a:prstGeom>
          <a:noFill/>
        </p:spPr>
        <p:txBody>
          <a:bodyPr wrap="square" lIns="82945" tIns="41473" rIns="82945" bIns="41473" rtlCol="0">
            <a:spAutoFit/>
          </a:bodyPr>
          <a:lstStyle/>
          <a:p>
            <a:pPr>
              <a:lnSpc>
                <a:spcPct val="120000"/>
              </a:lnSpc>
              <a:spcBef>
                <a:spcPts val="600"/>
              </a:spcBef>
            </a:pPr>
            <a:r>
              <a:rPr lang="en-US" sz="1600" b="1" dirty="0">
                <a:solidFill>
                  <a:schemeClr val="accent5">
                    <a:lumMod val="50000"/>
                  </a:schemeClr>
                </a:solidFill>
                <a:latin typeface="Arial" panose="020B0604020202020204" pitchFamily="34" charset="0"/>
                <a:cs typeface="Arial" panose="020B0604020202020204" pitchFamily="34" charset="0"/>
              </a:rPr>
              <a:t>Composite Cons</a:t>
            </a:r>
          </a:p>
          <a:p>
            <a:pPr marL="285750" indent="-285750">
              <a:lnSpc>
                <a:spcPct val="120000"/>
              </a:lnSpc>
              <a:spcBef>
                <a:spcPts val="0"/>
              </a:spcBef>
              <a:buFont typeface="Arial"/>
              <a:buChar char="•"/>
            </a:pPr>
            <a:r>
              <a:rPr lang="en-US" sz="1600" dirty="0">
                <a:solidFill>
                  <a:schemeClr val="accent5">
                    <a:lumMod val="50000"/>
                  </a:schemeClr>
                </a:solidFill>
                <a:latin typeface="Arial" panose="020B0604020202020204" pitchFamily="34" charset="0"/>
                <a:cs typeface="Arial" panose="020B0604020202020204" pitchFamily="34" charset="0"/>
              </a:rPr>
              <a:t>Smoothed data</a:t>
            </a:r>
          </a:p>
        </p:txBody>
      </p:sp>
      <p:grpSp>
        <p:nvGrpSpPr>
          <p:cNvPr id="12" name="Group 11">
            <a:extLst>
              <a:ext uri="{FF2B5EF4-FFF2-40B4-BE49-F238E27FC236}">
                <a16:creationId xmlns:a16="http://schemas.microsoft.com/office/drawing/2014/main" id="{700AB080-DDE0-3340-8638-53F867B22102}"/>
              </a:ext>
            </a:extLst>
          </p:cNvPr>
          <p:cNvGrpSpPr/>
          <p:nvPr/>
        </p:nvGrpSpPr>
        <p:grpSpPr>
          <a:xfrm>
            <a:off x="512680" y="910347"/>
            <a:ext cx="1938831" cy="2048654"/>
            <a:chOff x="4943086" y="4022013"/>
            <a:chExt cx="1938831" cy="2048654"/>
          </a:xfrm>
        </p:grpSpPr>
        <p:pic>
          <p:nvPicPr>
            <p:cNvPr id="13" name="Picture 12" descr="aqua_1aday.png">
              <a:extLst>
                <a:ext uri="{FF2B5EF4-FFF2-40B4-BE49-F238E27FC236}">
                  <a16:creationId xmlns:a16="http://schemas.microsoft.com/office/drawing/2014/main" id="{FDE5EA9D-B00A-B049-A0E2-37E3967EEE8B}"/>
                </a:ext>
              </a:extLst>
            </p:cNvPr>
            <p:cNvPicPr>
              <a:picLocks noChangeAspect="1"/>
            </p:cNvPicPr>
            <p:nvPr/>
          </p:nvPicPr>
          <p:blipFill rotWithShape="1">
            <a:blip r:embed="rId6">
              <a:extLst>
                <a:ext uri="{28A0092B-C50C-407E-A947-70E740481C1C}">
                  <a14:useLocalDpi xmlns:a14="http://schemas.microsoft.com/office/drawing/2010/main"/>
                </a:ext>
              </a:extLst>
            </a:blip>
            <a:srcRect l="3223" t="1728" r="3086" b="17655"/>
            <a:stretch/>
          </p:blipFill>
          <p:spPr>
            <a:xfrm>
              <a:off x="4981767" y="4253979"/>
              <a:ext cx="1900150" cy="1816688"/>
            </a:xfrm>
            <a:prstGeom prst="rect">
              <a:avLst/>
            </a:prstGeom>
          </p:spPr>
        </p:pic>
        <p:sp>
          <p:nvSpPr>
            <p:cNvPr id="14" name="TextBox 13">
              <a:extLst>
                <a:ext uri="{FF2B5EF4-FFF2-40B4-BE49-F238E27FC236}">
                  <a16:creationId xmlns:a16="http://schemas.microsoft.com/office/drawing/2014/main" id="{DF0A2F8A-5F32-B747-948A-37632057080A}"/>
                </a:ext>
              </a:extLst>
            </p:cNvPr>
            <p:cNvSpPr txBox="1"/>
            <p:nvPr/>
          </p:nvSpPr>
          <p:spPr>
            <a:xfrm>
              <a:off x="4943086" y="4022013"/>
              <a:ext cx="1889993" cy="307777"/>
            </a:xfrm>
            <a:prstGeom prst="rect">
              <a:avLst/>
            </a:prstGeom>
            <a:noFill/>
          </p:spPr>
          <p:txBody>
            <a:bodyPr wrap="square" rtlCol="0">
              <a:spAutoFit/>
            </a:bodyPr>
            <a:lstStyle/>
            <a:p>
              <a:pPr algn="ctr"/>
              <a:r>
                <a:rPr lang="en-US" sz="1400" b="1" cap="all" dirty="0">
                  <a:solidFill>
                    <a:schemeClr val="accent5">
                      <a:lumMod val="50000"/>
                    </a:schemeClr>
                  </a:solidFill>
                  <a:latin typeface="Arial" panose="020B0604020202020204" pitchFamily="34" charset="0"/>
                  <a:cs typeface="Arial" panose="020B0604020202020204" pitchFamily="34" charset="0"/>
                </a:rPr>
                <a:t>Infrared 1-DAY</a:t>
              </a:r>
            </a:p>
          </p:txBody>
        </p:sp>
      </p:grpSp>
      <p:grpSp>
        <p:nvGrpSpPr>
          <p:cNvPr id="15" name="Group 14">
            <a:extLst>
              <a:ext uri="{FF2B5EF4-FFF2-40B4-BE49-F238E27FC236}">
                <a16:creationId xmlns:a16="http://schemas.microsoft.com/office/drawing/2014/main" id="{6C5E58AA-D6D1-A24F-99AA-9E3DFF52CD1B}"/>
              </a:ext>
            </a:extLst>
          </p:cNvPr>
          <p:cNvGrpSpPr/>
          <p:nvPr/>
        </p:nvGrpSpPr>
        <p:grpSpPr>
          <a:xfrm>
            <a:off x="26260" y="4254068"/>
            <a:ext cx="4839270" cy="1987255"/>
            <a:chOff x="2078827" y="4206823"/>
            <a:chExt cx="4839270" cy="1987255"/>
          </a:xfrm>
        </p:grpSpPr>
        <p:pic>
          <p:nvPicPr>
            <p:cNvPr id="16" name="Picture 15" descr="goes_1day.png">
              <a:extLst>
                <a:ext uri="{FF2B5EF4-FFF2-40B4-BE49-F238E27FC236}">
                  <a16:creationId xmlns:a16="http://schemas.microsoft.com/office/drawing/2014/main" id="{5427ACBF-A400-B440-8FE2-EA9313728B03}"/>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l="3277" r="2675" b="17867"/>
            <a:stretch/>
          </p:blipFill>
          <p:spPr>
            <a:xfrm>
              <a:off x="2493891" y="4418658"/>
              <a:ext cx="1829702" cy="1775420"/>
            </a:xfrm>
            <a:prstGeom prst="rect">
              <a:avLst/>
            </a:prstGeom>
          </p:spPr>
        </p:pic>
        <p:sp>
          <p:nvSpPr>
            <p:cNvPr id="17" name="TextBox 16">
              <a:extLst>
                <a:ext uri="{FF2B5EF4-FFF2-40B4-BE49-F238E27FC236}">
                  <a16:creationId xmlns:a16="http://schemas.microsoft.com/office/drawing/2014/main" id="{3EEFA8AB-5AF0-1E45-8F2E-4A5895A79BBC}"/>
                </a:ext>
              </a:extLst>
            </p:cNvPr>
            <p:cNvSpPr txBox="1"/>
            <p:nvPr/>
          </p:nvSpPr>
          <p:spPr>
            <a:xfrm>
              <a:off x="2078827" y="4206823"/>
              <a:ext cx="2703305" cy="307777"/>
            </a:xfrm>
            <a:prstGeom prst="rect">
              <a:avLst/>
            </a:prstGeom>
            <a:noFill/>
          </p:spPr>
          <p:txBody>
            <a:bodyPr wrap="none" rtlCol="0">
              <a:spAutoFit/>
            </a:bodyPr>
            <a:lstStyle/>
            <a:p>
              <a:pPr algn="ctr"/>
              <a:r>
                <a:rPr lang="en-US" sz="1400" b="1" cap="all" dirty="0">
                  <a:solidFill>
                    <a:schemeClr val="accent6">
                      <a:lumMod val="50000"/>
                    </a:schemeClr>
                  </a:solidFill>
                  <a:latin typeface="Arial Narrow" panose="020B0604020202020204" pitchFamily="34" charset="0"/>
                  <a:cs typeface="Arial Narrow" panose="020B0604020202020204" pitchFamily="34" charset="0"/>
                </a:rPr>
                <a:t>Infrared Geostationary 1-DAY</a:t>
              </a:r>
            </a:p>
          </p:txBody>
        </p:sp>
        <p:sp>
          <p:nvSpPr>
            <p:cNvPr id="18" name="TextBox 17">
              <a:extLst>
                <a:ext uri="{FF2B5EF4-FFF2-40B4-BE49-F238E27FC236}">
                  <a16:creationId xmlns:a16="http://schemas.microsoft.com/office/drawing/2014/main" id="{3D71AD40-3A55-B046-BE96-2EAFA100CFF2}"/>
                </a:ext>
              </a:extLst>
            </p:cNvPr>
            <p:cNvSpPr txBox="1"/>
            <p:nvPr/>
          </p:nvSpPr>
          <p:spPr>
            <a:xfrm>
              <a:off x="4455241" y="4483452"/>
              <a:ext cx="2462856" cy="1456439"/>
            </a:xfrm>
            <a:prstGeom prst="rect">
              <a:avLst/>
            </a:prstGeom>
            <a:noFill/>
          </p:spPr>
          <p:txBody>
            <a:bodyPr wrap="square" lIns="82945" tIns="41473" rIns="82945" bIns="41473" rtlCol="0">
              <a:spAutoFit/>
            </a:bodyPr>
            <a:lstStyle/>
            <a:p>
              <a:pPr>
                <a:lnSpc>
                  <a:spcPct val="120000"/>
                </a:lnSpc>
                <a:spcBef>
                  <a:spcPts val="544"/>
                </a:spcBef>
              </a:pPr>
              <a:r>
                <a:rPr lang="en-US" sz="1600" b="1" dirty="0">
                  <a:solidFill>
                    <a:schemeClr val="accent6">
                      <a:lumMod val="50000"/>
                    </a:schemeClr>
                  </a:solidFill>
                  <a:latin typeface="Arial" panose="020B0604020202020204" pitchFamily="34" charset="0"/>
                  <a:cs typeface="Arial" panose="020B0604020202020204" pitchFamily="34" charset="0"/>
                </a:rPr>
                <a:t>GEOSTATIONARY Pros</a:t>
              </a:r>
            </a:p>
            <a:p>
              <a:pPr marL="283464" indent="-285750">
                <a:lnSpc>
                  <a:spcPct val="120000"/>
                </a:lnSpc>
                <a:spcBef>
                  <a:spcPts val="0"/>
                </a:spcBef>
                <a:buFont typeface="Arial"/>
                <a:buChar char="•"/>
              </a:pPr>
              <a:r>
                <a:rPr lang="en-US" sz="1600" dirty="0">
                  <a:solidFill>
                    <a:schemeClr val="accent6">
                      <a:lumMod val="50000"/>
                    </a:schemeClr>
                  </a:solidFill>
                  <a:latin typeface="Arial" panose="020B0604020202020204" pitchFamily="34" charset="0"/>
                  <a:cs typeface="Arial" panose="020B0604020202020204" pitchFamily="34" charset="0"/>
                </a:rPr>
                <a:t>Less missing data</a:t>
              </a:r>
            </a:p>
            <a:p>
              <a:pPr>
                <a:lnSpc>
                  <a:spcPct val="120000"/>
                </a:lnSpc>
                <a:spcBef>
                  <a:spcPts val="1744"/>
                </a:spcBef>
              </a:pPr>
              <a:r>
                <a:rPr lang="en-US" sz="1600" b="1" dirty="0">
                  <a:solidFill>
                    <a:schemeClr val="accent6">
                      <a:lumMod val="50000"/>
                    </a:schemeClr>
                  </a:solidFill>
                  <a:latin typeface="Arial" panose="020B0604020202020204" pitchFamily="34" charset="0"/>
                  <a:cs typeface="Arial" panose="020B0604020202020204" pitchFamily="34" charset="0"/>
                </a:rPr>
                <a:t>GEOSTATIONARY Cons</a:t>
              </a:r>
            </a:p>
            <a:p>
              <a:pPr marL="285750" indent="-285750">
                <a:lnSpc>
                  <a:spcPct val="120000"/>
                </a:lnSpc>
                <a:spcBef>
                  <a:spcPts val="0"/>
                </a:spcBef>
                <a:buFont typeface="Arial"/>
                <a:buChar char="•"/>
              </a:pPr>
              <a:r>
                <a:rPr lang="en-US" sz="1600" dirty="0">
                  <a:solidFill>
                    <a:schemeClr val="accent6">
                      <a:lumMod val="50000"/>
                    </a:schemeClr>
                  </a:solidFill>
                  <a:latin typeface="Arial" panose="020B0604020202020204" pitchFamily="34" charset="0"/>
                  <a:cs typeface="Arial" panose="020B0604020202020204" pitchFamily="34" charset="0"/>
                </a:rPr>
                <a:t>Bigger Pixels</a:t>
              </a:r>
            </a:p>
          </p:txBody>
        </p:sp>
      </p:grpSp>
      <p:pic>
        <p:nvPicPr>
          <p:cNvPr id="19" name="Picture 18" descr="aqua_3day.png">
            <a:extLst>
              <a:ext uri="{FF2B5EF4-FFF2-40B4-BE49-F238E27FC236}">
                <a16:creationId xmlns:a16="http://schemas.microsoft.com/office/drawing/2014/main" id="{610120CD-C145-0F4E-BF23-02AB8C8CD803}"/>
              </a:ext>
            </a:extLst>
          </p:cNvPr>
          <p:cNvPicPr>
            <a:picLocks noChangeAspect="1"/>
          </p:cNvPicPr>
          <p:nvPr/>
        </p:nvPicPr>
        <p:blipFill rotWithShape="1">
          <a:blip r:embed="rId8">
            <a:extLst>
              <a:ext uri="{28A0092B-C50C-407E-A947-70E740481C1C}">
                <a14:useLocalDpi xmlns:a14="http://schemas.microsoft.com/office/drawing/2010/main"/>
              </a:ext>
            </a:extLst>
          </a:blip>
          <a:srcRect b="15676"/>
          <a:stretch/>
        </p:blipFill>
        <p:spPr>
          <a:xfrm>
            <a:off x="3802360" y="1114023"/>
            <a:ext cx="2028884" cy="1900937"/>
          </a:xfrm>
          <a:prstGeom prst="rect">
            <a:avLst/>
          </a:prstGeom>
        </p:spPr>
      </p:pic>
      <p:pic>
        <p:nvPicPr>
          <p:cNvPr id="20" name="Picture 19" descr="aqua_8day.png">
            <a:extLst>
              <a:ext uri="{FF2B5EF4-FFF2-40B4-BE49-F238E27FC236}">
                <a16:creationId xmlns:a16="http://schemas.microsoft.com/office/drawing/2014/main" id="{A330CE7A-A83D-D840-A670-6AAF34BD0B9F}"/>
              </a:ext>
            </a:extLst>
          </p:cNvPr>
          <p:cNvPicPr>
            <a:picLocks noChangeAspect="1"/>
          </p:cNvPicPr>
          <p:nvPr/>
        </p:nvPicPr>
        <p:blipFill rotWithShape="1">
          <a:blip r:embed="rId9">
            <a:extLst>
              <a:ext uri="{28A0092B-C50C-407E-A947-70E740481C1C}">
                <a14:useLocalDpi xmlns:a14="http://schemas.microsoft.com/office/drawing/2010/main"/>
              </a:ext>
            </a:extLst>
          </a:blip>
          <a:srcRect b="15316"/>
          <a:stretch/>
        </p:blipFill>
        <p:spPr>
          <a:xfrm>
            <a:off x="5868138" y="1114023"/>
            <a:ext cx="2028884" cy="1909060"/>
          </a:xfrm>
          <a:prstGeom prst="rect">
            <a:avLst/>
          </a:prstGeom>
        </p:spPr>
      </p:pic>
      <p:sp>
        <p:nvSpPr>
          <p:cNvPr id="24" name="TextBox 23">
            <a:extLst>
              <a:ext uri="{FF2B5EF4-FFF2-40B4-BE49-F238E27FC236}">
                <a16:creationId xmlns:a16="http://schemas.microsoft.com/office/drawing/2014/main" id="{80DD9793-F0CE-8A45-AC0D-6201915373D8}"/>
              </a:ext>
            </a:extLst>
          </p:cNvPr>
          <p:cNvSpPr txBox="1"/>
          <p:nvPr/>
        </p:nvSpPr>
        <p:spPr>
          <a:xfrm>
            <a:off x="6482622" y="4281791"/>
            <a:ext cx="1888964" cy="307777"/>
          </a:xfrm>
          <a:prstGeom prst="rect">
            <a:avLst/>
          </a:prstGeom>
          <a:noFill/>
        </p:spPr>
        <p:txBody>
          <a:bodyPr wrap="square" rtlCol="0">
            <a:spAutoFit/>
          </a:bodyPr>
          <a:lstStyle/>
          <a:p>
            <a:pPr algn="ctr"/>
            <a:r>
              <a:rPr lang="en-US" sz="1400" b="1" cap="all" dirty="0">
                <a:solidFill>
                  <a:srgbClr val="C00000"/>
                </a:solidFill>
                <a:latin typeface="Arial Narrow" panose="020B0604020202020204" pitchFamily="34" charset="0"/>
                <a:cs typeface="Arial Narrow" panose="020B0604020202020204" pitchFamily="34" charset="0"/>
              </a:rPr>
              <a:t>Microwave 1-DAY</a:t>
            </a:r>
          </a:p>
        </p:txBody>
      </p:sp>
      <p:cxnSp>
        <p:nvCxnSpPr>
          <p:cNvPr id="25" name="Straight Arrow Connector 24">
            <a:extLst>
              <a:ext uri="{FF2B5EF4-FFF2-40B4-BE49-F238E27FC236}">
                <a16:creationId xmlns:a16="http://schemas.microsoft.com/office/drawing/2014/main" id="{7F7FD8F2-3EDB-CF41-AAF4-426F52059470}"/>
              </a:ext>
            </a:extLst>
          </p:cNvPr>
          <p:cNvCxnSpPr>
            <a:cxnSpLocks/>
          </p:cNvCxnSpPr>
          <p:nvPr/>
        </p:nvCxnSpPr>
        <p:spPr bwMode="auto">
          <a:xfrm flipH="1">
            <a:off x="742764" y="2928975"/>
            <a:ext cx="1" cy="1352816"/>
          </a:xfrm>
          <a:prstGeom prst="straightConnector1">
            <a:avLst/>
          </a:prstGeom>
          <a:solidFill>
            <a:srgbClr val="00B8FF"/>
          </a:solidFill>
          <a:ln w="25400"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6" name="Straight Connector 25">
            <a:extLst>
              <a:ext uri="{FF2B5EF4-FFF2-40B4-BE49-F238E27FC236}">
                <a16:creationId xmlns:a16="http://schemas.microsoft.com/office/drawing/2014/main" id="{270F404B-CE7D-1441-94B3-56449D17249A}"/>
              </a:ext>
            </a:extLst>
          </p:cNvPr>
          <p:cNvCxnSpPr/>
          <p:nvPr/>
        </p:nvCxnSpPr>
        <p:spPr>
          <a:xfrm>
            <a:off x="2012892" y="3881388"/>
            <a:ext cx="5465951" cy="0"/>
          </a:xfrm>
          <a:prstGeom prst="line">
            <a:avLst/>
          </a:prstGeom>
          <a:ln w="25400">
            <a:solidFill>
              <a:schemeClr val="tx1">
                <a:lumMod val="95000"/>
                <a:lumOff val="5000"/>
              </a:schemeClr>
            </a:solidFill>
          </a:ln>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9D4B50AA-4F33-874D-A4CF-D3A0382C4702}"/>
              </a:ext>
            </a:extLst>
          </p:cNvPr>
          <p:cNvCxnSpPr/>
          <p:nvPr/>
        </p:nvCxnSpPr>
        <p:spPr>
          <a:xfrm flipV="1">
            <a:off x="1994441" y="2959001"/>
            <a:ext cx="0" cy="922387"/>
          </a:xfrm>
          <a:prstGeom prst="line">
            <a:avLst/>
          </a:prstGeom>
          <a:ln w="25400">
            <a:solidFill>
              <a:schemeClr val="tx1">
                <a:lumMod val="95000"/>
                <a:lumOff val="5000"/>
              </a:schemeClr>
            </a:solidFill>
          </a:ln>
        </p:spPr>
        <p:style>
          <a:lnRef idx="1">
            <a:schemeClr val="dk1"/>
          </a:lnRef>
          <a:fillRef idx="0">
            <a:schemeClr val="dk1"/>
          </a:fillRef>
          <a:effectRef idx="0">
            <a:schemeClr val="dk1"/>
          </a:effectRef>
          <a:fontRef idx="minor">
            <a:schemeClr val="tx1"/>
          </a:fontRef>
        </p:style>
      </p:cxnSp>
      <p:sp>
        <p:nvSpPr>
          <p:cNvPr id="28" name="Rectangle 27">
            <a:extLst>
              <a:ext uri="{FF2B5EF4-FFF2-40B4-BE49-F238E27FC236}">
                <a16:creationId xmlns:a16="http://schemas.microsoft.com/office/drawing/2014/main" id="{67369937-F5CA-CA4E-A1D1-D02799D5CCAC}"/>
              </a:ext>
            </a:extLst>
          </p:cNvPr>
          <p:cNvSpPr/>
          <p:nvPr/>
        </p:nvSpPr>
        <p:spPr>
          <a:xfrm rot="16200000">
            <a:off x="-111234" y="3450082"/>
            <a:ext cx="1360694" cy="338554"/>
          </a:xfrm>
          <a:prstGeom prst="rect">
            <a:avLst/>
          </a:prstGeom>
        </p:spPr>
        <p:txBody>
          <a:bodyPr wrap="none">
            <a:spAutoFit/>
          </a:bodyPr>
          <a:lstStyle/>
          <a:p>
            <a:r>
              <a:rPr lang="en-US" sz="1600" b="1" cap="small" dirty="0">
                <a:solidFill>
                  <a:schemeClr val="accent6">
                    <a:lumMod val="50000"/>
                  </a:schemeClr>
                </a:solidFill>
                <a:latin typeface="Arial Narrow" panose="020B0604020202020204" pitchFamily="34" charset="0"/>
                <a:cs typeface="Arial Narrow" panose="020B0604020202020204" pitchFamily="34" charset="0"/>
              </a:rPr>
              <a:t>Geostationary</a:t>
            </a:r>
          </a:p>
        </p:txBody>
      </p:sp>
      <p:sp>
        <p:nvSpPr>
          <p:cNvPr id="29" name="Rectangle 28">
            <a:extLst>
              <a:ext uri="{FF2B5EF4-FFF2-40B4-BE49-F238E27FC236}">
                <a16:creationId xmlns:a16="http://schemas.microsoft.com/office/drawing/2014/main" id="{A9E841D4-A4F7-1049-BCF7-C2026BC660E2}"/>
              </a:ext>
            </a:extLst>
          </p:cNvPr>
          <p:cNvSpPr/>
          <p:nvPr/>
        </p:nvSpPr>
        <p:spPr>
          <a:xfrm>
            <a:off x="2488405" y="1455376"/>
            <a:ext cx="1388522" cy="584775"/>
          </a:xfrm>
          <a:prstGeom prst="rect">
            <a:avLst/>
          </a:prstGeom>
        </p:spPr>
        <p:txBody>
          <a:bodyPr wrap="none">
            <a:spAutoFit/>
          </a:bodyPr>
          <a:lstStyle/>
          <a:p>
            <a:pPr algn="ctr"/>
            <a:r>
              <a:rPr lang="en-US" sz="1600" b="1" cap="small" dirty="0">
                <a:solidFill>
                  <a:schemeClr val="accent5">
                    <a:lumMod val="50000"/>
                  </a:schemeClr>
                </a:solidFill>
                <a:latin typeface="Arial" panose="020B0604020202020204" pitchFamily="34" charset="0"/>
                <a:cs typeface="Arial" panose="020B0604020202020204" pitchFamily="34" charset="0"/>
              </a:rPr>
              <a:t>Polar Orbit</a:t>
            </a:r>
            <a:br>
              <a:rPr lang="en-US" sz="1600" b="1" cap="small" dirty="0">
                <a:solidFill>
                  <a:schemeClr val="accent5">
                    <a:lumMod val="50000"/>
                  </a:schemeClr>
                </a:solidFill>
                <a:latin typeface="Arial" panose="020B0604020202020204" pitchFamily="34" charset="0"/>
                <a:cs typeface="Arial" panose="020B0604020202020204" pitchFamily="34" charset="0"/>
              </a:rPr>
            </a:br>
            <a:r>
              <a:rPr lang="en-US" sz="1600" b="1" cap="small" dirty="0">
                <a:solidFill>
                  <a:schemeClr val="accent5">
                    <a:lumMod val="50000"/>
                  </a:schemeClr>
                </a:solidFill>
                <a:latin typeface="Arial" panose="020B0604020202020204" pitchFamily="34" charset="0"/>
                <a:cs typeface="Arial" panose="020B0604020202020204" pitchFamily="34" charset="0"/>
              </a:rPr>
              <a:t>Composite</a:t>
            </a:r>
          </a:p>
        </p:txBody>
      </p:sp>
      <p:sp>
        <p:nvSpPr>
          <p:cNvPr id="30" name="Rectangle 29">
            <a:extLst>
              <a:ext uri="{FF2B5EF4-FFF2-40B4-BE49-F238E27FC236}">
                <a16:creationId xmlns:a16="http://schemas.microsoft.com/office/drawing/2014/main" id="{BD10701C-FBAD-4E44-8E06-DBC979CC1725}"/>
              </a:ext>
            </a:extLst>
          </p:cNvPr>
          <p:cNvSpPr/>
          <p:nvPr/>
        </p:nvSpPr>
        <p:spPr>
          <a:xfrm>
            <a:off x="3722938" y="3577794"/>
            <a:ext cx="1230786" cy="338554"/>
          </a:xfrm>
          <a:prstGeom prst="rect">
            <a:avLst/>
          </a:prstGeom>
        </p:spPr>
        <p:txBody>
          <a:bodyPr wrap="none">
            <a:spAutoFit/>
          </a:bodyPr>
          <a:lstStyle/>
          <a:p>
            <a:r>
              <a:rPr lang="en-US" sz="1600" b="1" cap="small" dirty="0">
                <a:solidFill>
                  <a:srgbClr val="C00000"/>
                </a:solidFill>
                <a:latin typeface="Arial" panose="020B0604020202020204" pitchFamily="34" charset="0"/>
                <a:cs typeface="Arial" panose="020B0604020202020204" pitchFamily="34" charset="0"/>
              </a:rPr>
              <a:t>Microwave</a:t>
            </a:r>
          </a:p>
        </p:txBody>
      </p:sp>
      <p:sp>
        <p:nvSpPr>
          <p:cNvPr id="31" name="TextBox 30">
            <a:extLst>
              <a:ext uri="{FF2B5EF4-FFF2-40B4-BE49-F238E27FC236}">
                <a16:creationId xmlns:a16="http://schemas.microsoft.com/office/drawing/2014/main" id="{4CE70B38-C364-DC4A-BA1A-C350EE3880DA}"/>
              </a:ext>
            </a:extLst>
          </p:cNvPr>
          <p:cNvSpPr txBox="1"/>
          <p:nvPr/>
        </p:nvSpPr>
        <p:spPr>
          <a:xfrm>
            <a:off x="8635418" y="4641152"/>
            <a:ext cx="3059927" cy="1610841"/>
          </a:xfrm>
          <a:prstGeom prst="rect">
            <a:avLst/>
          </a:prstGeom>
          <a:noFill/>
        </p:spPr>
        <p:txBody>
          <a:bodyPr wrap="square" lIns="82945" tIns="41473" rIns="82945" bIns="41473" rtlCol="0">
            <a:spAutoFit/>
          </a:bodyPr>
          <a:lstStyle/>
          <a:p>
            <a:pPr>
              <a:lnSpc>
                <a:spcPct val="120000"/>
              </a:lnSpc>
              <a:spcBef>
                <a:spcPts val="544"/>
              </a:spcBef>
            </a:pPr>
            <a:r>
              <a:rPr lang="en-US" sz="1600" b="1" dirty="0">
                <a:solidFill>
                  <a:srgbClr val="C00000"/>
                </a:solidFill>
                <a:latin typeface="Arial" panose="020B0604020202020204" pitchFamily="34" charset="0"/>
                <a:cs typeface="Arial" panose="020B0604020202020204" pitchFamily="34" charset="0"/>
              </a:rPr>
              <a:t>Microwave Pros</a:t>
            </a:r>
          </a:p>
          <a:p>
            <a:pPr marL="283464" indent="-285750">
              <a:lnSpc>
                <a:spcPct val="120000"/>
              </a:lnSpc>
              <a:spcBef>
                <a:spcPts val="0"/>
              </a:spcBef>
              <a:buFont typeface="Arial"/>
              <a:buChar char="•"/>
            </a:pPr>
            <a:r>
              <a:rPr lang="en-US" sz="1600" dirty="0">
                <a:solidFill>
                  <a:srgbClr val="C00000"/>
                </a:solidFill>
                <a:latin typeface="Arial" panose="020B0604020202020204" pitchFamily="34" charset="0"/>
                <a:cs typeface="Arial" panose="020B0604020202020204" pitchFamily="34" charset="0"/>
              </a:rPr>
              <a:t>Less missing data</a:t>
            </a:r>
          </a:p>
          <a:p>
            <a:pPr>
              <a:lnSpc>
                <a:spcPct val="120000"/>
              </a:lnSpc>
              <a:spcBef>
                <a:spcPts val="600"/>
              </a:spcBef>
            </a:pPr>
            <a:r>
              <a:rPr lang="en-US" sz="1600" b="1" dirty="0">
                <a:solidFill>
                  <a:srgbClr val="C00000"/>
                </a:solidFill>
                <a:latin typeface="Arial" panose="020B0604020202020204" pitchFamily="34" charset="0"/>
                <a:cs typeface="Arial" panose="020B0604020202020204" pitchFamily="34" charset="0"/>
              </a:rPr>
              <a:t>Microwave Cons</a:t>
            </a:r>
          </a:p>
          <a:p>
            <a:pPr marL="285750" indent="-285750">
              <a:lnSpc>
                <a:spcPct val="120000"/>
              </a:lnSpc>
              <a:spcBef>
                <a:spcPts val="0"/>
              </a:spcBef>
              <a:buFont typeface="Arial"/>
              <a:buChar char="•"/>
            </a:pPr>
            <a:r>
              <a:rPr lang="en-US" sz="1600" dirty="0">
                <a:solidFill>
                  <a:srgbClr val="C00000"/>
                </a:solidFill>
                <a:latin typeface="Arial" panose="020B0604020202020204" pitchFamily="34" charset="0"/>
                <a:cs typeface="Arial" panose="020B0604020202020204" pitchFamily="34" charset="0"/>
              </a:rPr>
              <a:t>Wide coastal mask</a:t>
            </a:r>
          </a:p>
          <a:p>
            <a:pPr marL="285750" indent="-285750">
              <a:lnSpc>
                <a:spcPct val="120000"/>
              </a:lnSpc>
              <a:spcBef>
                <a:spcPts val="0"/>
              </a:spcBef>
              <a:buFont typeface="Arial"/>
              <a:buChar char="•"/>
            </a:pPr>
            <a:r>
              <a:rPr lang="en-US" sz="1600" dirty="0">
                <a:solidFill>
                  <a:srgbClr val="C00000"/>
                </a:solidFill>
                <a:latin typeface="Arial" panose="020B0604020202020204" pitchFamily="34" charset="0"/>
                <a:cs typeface="Arial" panose="020B0604020202020204" pitchFamily="34" charset="0"/>
              </a:rPr>
              <a:t>Bigger pixels</a:t>
            </a:r>
          </a:p>
        </p:txBody>
      </p:sp>
      <p:sp>
        <p:nvSpPr>
          <p:cNvPr id="32" name="TextBox 31">
            <a:extLst>
              <a:ext uri="{FF2B5EF4-FFF2-40B4-BE49-F238E27FC236}">
                <a16:creationId xmlns:a16="http://schemas.microsoft.com/office/drawing/2014/main" id="{3FE763C9-36D5-2546-94C2-21095BDE0876}"/>
              </a:ext>
            </a:extLst>
          </p:cNvPr>
          <p:cNvSpPr txBox="1"/>
          <p:nvPr/>
        </p:nvSpPr>
        <p:spPr>
          <a:xfrm>
            <a:off x="10028725" y="1218123"/>
            <a:ext cx="3059927" cy="647500"/>
          </a:xfrm>
          <a:prstGeom prst="rect">
            <a:avLst/>
          </a:prstGeom>
          <a:noFill/>
        </p:spPr>
        <p:txBody>
          <a:bodyPr wrap="square" lIns="82945" tIns="41473" rIns="82945" bIns="41473" rtlCol="0">
            <a:spAutoFit/>
          </a:bodyPr>
          <a:lstStyle/>
          <a:p>
            <a:pPr>
              <a:lnSpc>
                <a:spcPct val="120000"/>
              </a:lnSpc>
              <a:spcBef>
                <a:spcPts val="544"/>
              </a:spcBef>
            </a:pPr>
            <a:r>
              <a:rPr lang="en-US" sz="1600" b="1" dirty="0">
                <a:solidFill>
                  <a:schemeClr val="accent5">
                    <a:lumMod val="50000"/>
                  </a:schemeClr>
                </a:solidFill>
                <a:latin typeface="Arial" panose="020B0604020202020204" pitchFamily="34" charset="0"/>
                <a:cs typeface="Arial" panose="020B0604020202020204" pitchFamily="34" charset="0"/>
              </a:rPr>
              <a:t>Composite Pros</a:t>
            </a:r>
          </a:p>
          <a:p>
            <a:pPr marL="283464" indent="-285750">
              <a:lnSpc>
                <a:spcPct val="120000"/>
              </a:lnSpc>
              <a:spcBef>
                <a:spcPts val="0"/>
              </a:spcBef>
              <a:buFont typeface="Arial"/>
              <a:buChar char="•"/>
            </a:pPr>
            <a:r>
              <a:rPr lang="en-US" sz="1600" dirty="0">
                <a:solidFill>
                  <a:schemeClr val="accent5">
                    <a:lumMod val="50000"/>
                  </a:schemeClr>
                </a:solidFill>
                <a:latin typeface="Arial" panose="020B0604020202020204" pitchFamily="34" charset="0"/>
                <a:cs typeface="Arial" panose="020B0604020202020204" pitchFamily="34" charset="0"/>
              </a:rPr>
              <a:t>Less missing data</a:t>
            </a:r>
          </a:p>
        </p:txBody>
      </p:sp>
      <p:pic>
        <p:nvPicPr>
          <p:cNvPr id="35" name="Picture 34">
            <a:extLst>
              <a:ext uri="{FF2B5EF4-FFF2-40B4-BE49-F238E27FC236}">
                <a16:creationId xmlns:a16="http://schemas.microsoft.com/office/drawing/2014/main" id="{F1284725-9507-1F4B-BA72-89B0FB3AB0C4}"/>
              </a:ext>
            </a:extLst>
          </p:cNvPr>
          <p:cNvPicPr>
            <a:picLocks noChangeAspect="1"/>
          </p:cNvPicPr>
          <p:nvPr/>
        </p:nvPicPr>
        <p:blipFill rotWithShape="1">
          <a:blip r:embed="rId10"/>
          <a:srcRect t="3609" r="4952" b="3759"/>
          <a:stretch/>
        </p:blipFill>
        <p:spPr>
          <a:xfrm>
            <a:off x="6550430" y="4539551"/>
            <a:ext cx="1821156" cy="1672907"/>
          </a:xfrm>
          <a:prstGeom prst="rect">
            <a:avLst/>
          </a:prstGeom>
        </p:spPr>
      </p:pic>
      <p:sp>
        <p:nvSpPr>
          <p:cNvPr id="21" name="Donut 20">
            <a:extLst>
              <a:ext uri="{FF2B5EF4-FFF2-40B4-BE49-F238E27FC236}">
                <a16:creationId xmlns:a16="http://schemas.microsoft.com/office/drawing/2014/main" id="{3FCECB5F-0B13-AA49-927F-2A32F7C5F837}"/>
              </a:ext>
            </a:extLst>
          </p:cNvPr>
          <p:cNvSpPr/>
          <p:nvPr/>
        </p:nvSpPr>
        <p:spPr>
          <a:xfrm>
            <a:off x="4091749" y="1423102"/>
            <a:ext cx="565608" cy="565608"/>
          </a:xfrm>
          <a:prstGeom prst="donut">
            <a:avLst>
              <a:gd name="adj" fmla="val 3375"/>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3" name="Donut 32">
            <a:extLst>
              <a:ext uri="{FF2B5EF4-FFF2-40B4-BE49-F238E27FC236}">
                <a16:creationId xmlns:a16="http://schemas.microsoft.com/office/drawing/2014/main" id="{6C70C7E1-743C-884D-A868-C73480B10BCD}"/>
              </a:ext>
            </a:extLst>
          </p:cNvPr>
          <p:cNvSpPr/>
          <p:nvPr/>
        </p:nvSpPr>
        <p:spPr>
          <a:xfrm>
            <a:off x="6012986" y="1418107"/>
            <a:ext cx="565608" cy="565608"/>
          </a:xfrm>
          <a:prstGeom prst="donut">
            <a:avLst>
              <a:gd name="adj" fmla="val 3375"/>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4" name="Donut 33">
            <a:extLst>
              <a:ext uri="{FF2B5EF4-FFF2-40B4-BE49-F238E27FC236}">
                <a16:creationId xmlns:a16="http://schemas.microsoft.com/office/drawing/2014/main" id="{43E5B430-84AA-C942-A04C-C22FE550F7F7}"/>
              </a:ext>
            </a:extLst>
          </p:cNvPr>
          <p:cNvSpPr/>
          <p:nvPr/>
        </p:nvSpPr>
        <p:spPr>
          <a:xfrm>
            <a:off x="8151585" y="1420607"/>
            <a:ext cx="565608" cy="565608"/>
          </a:xfrm>
          <a:prstGeom prst="donut">
            <a:avLst>
              <a:gd name="adj" fmla="val 3375"/>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6" name="Donut 35">
            <a:extLst>
              <a:ext uri="{FF2B5EF4-FFF2-40B4-BE49-F238E27FC236}">
                <a16:creationId xmlns:a16="http://schemas.microsoft.com/office/drawing/2014/main" id="{12CC5534-62B5-EA48-9501-C5616780DB88}"/>
              </a:ext>
            </a:extLst>
          </p:cNvPr>
          <p:cNvSpPr/>
          <p:nvPr/>
        </p:nvSpPr>
        <p:spPr>
          <a:xfrm>
            <a:off x="4091749" y="1422195"/>
            <a:ext cx="565608" cy="565608"/>
          </a:xfrm>
          <a:prstGeom prst="donut">
            <a:avLst>
              <a:gd name="adj" fmla="val 6710"/>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7" name="Donut 36">
            <a:extLst>
              <a:ext uri="{FF2B5EF4-FFF2-40B4-BE49-F238E27FC236}">
                <a16:creationId xmlns:a16="http://schemas.microsoft.com/office/drawing/2014/main" id="{A20DCECE-BE0D-C54D-9492-0EDE142C4757}"/>
              </a:ext>
            </a:extLst>
          </p:cNvPr>
          <p:cNvSpPr/>
          <p:nvPr/>
        </p:nvSpPr>
        <p:spPr>
          <a:xfrm>
            <a:off x="6012986" y="1414629"/>
            <a:ext cx="565608" cy="565608"/>
          </a:xfrm>
          <a:prstGeom prst="donut">
            <a:avLst>
              <a:gd name="adj" fmla="val 6710"/>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8" name="Donut 37">
            <a:extLst>
              <a:ext uri="{FF2B5EF4-FFF2-40B4-BE49-F238E27FC236}">
                <a16:creationId xmlns:a16="http://schemas.microsoft.com/office/drawing/2014/main" id="{BE6A4B69-4F46-A04E-A84B-75E88A980874}"/>
              </a:ext>
            </a:extLst>
          </p:cNvPr>
          <p:cNvSpPr/>
          <p:nvPr/>
        </p:nvSpPr>
        <p:spPr>
          <a:xfrm>
            <a:off x="8151585" y="1422195"/>
            <a:ext cx="565608" cy="565608"/>
          </a:xfrm>
          <a:prstGeom prst="donut">
            <a:avLst>
              <a:gd name="adj" fmla="val 6710"/>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22" name="Audio 21">
            <a:hlinkClick r:id="" action="ppaction://media"/>
            <a:extLst>
              <a:ext uri="{FF2B5EF4-FFF2-40B4-BE49-F238E27FC236}">
                <a16:creationId xmlns:a16="http://schemas.microsoft.com/office/drawing/2014/main" id="{3A525413-3968-2149-A2F8-9CFC71D52165}"/>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226800" y="5892800"/>
            <a:ext cx="812800" cy="812800"/>
          </a:xfrm>
          <a:prstGeom prst="rect">
            <a:avLst/>
          </a:prstGeom>
        </p:spPr>
      </p:pic>
      <p:sp>
        <p:nvSpPr>
          <p:cNvPr id="23" name="Footer Placeholder 22"/>
          <p:cNvSpPr>
            <a:spLocks noGrp="1"/>
          </p:cNvSpPr>
          <p:nvPr>
            <p:ph type="ftr" sz="quarter" idx="3"/>
          </p:nvPr>
        </p:nvSpPr>
        <p:spPr/>
        <p:txBody>
          <a:bodyPr/>
          <a:lstStyle/>
          <a:p>
            <a:r>
              <a:rPr lang="en-US" smtClean="0">
                <a:solidFill>
                  <a:prstClr val="white">
                    <a:lumMod val="95000"/>
                  </a:prstClr>
                </a:solidFill>
              </a:rPr>
              <a:t>NOAA CoastWatch Satellite Course                                        	http://coastwatch.noaa.gov</a:t>
            </a:r>
            <a:endParaRPr lang="en-US" dirty="0">
              <a:solidFill>
                <a:prstClr val="white">
                  <a:lumMod val="95000"/>
                </a:prstClr>
              </a:solidFill>
            </a:endParaRPr>
          </a:p>
        </p:txBody>
      </p:sp>
    </p:spTree>
    <p:extLst>
      <p:ext uri="{BB962C8B-B14F-4D97-AF65-F5344CB8AC3E}">
        <p14:creationId xmlns:p14="http://schemas.microsoft.com/office/powerpoint/2010/main" val="3105661013"/>
      </p:ext>
    </p:extLst>
  </p:cSld>
  <p:clrMapOvr>
    <a:masterClrMapping/>
  </p:clrMapOvr>
  <mc:AlternateContent xmlns:mc="http://schemas.openxmlformats.org/markup-compatibility/2006" xmlns:p14="http://schemas.microsoft.com/office/powerpoint/2010/main">
    <mc:Choice Requires="p14">
      <p:transition spd="slow" p14:dur="2000" advTm="132086"/>
    </mc:Choice>
    <mc:Fallback xmlns="">
      <p:transition spd="slow" advTm="1320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57F7A71F-57CA-514E-8108-2146B40FD164}"/>
              </a:ext>
            </a:extLst>
          </p:cNvPr>
          <p:cNvGrpSpPr/>
          <p:nvPr/>
        </p:nvGrpSpPr>
        <p:grpSpPr>
          <a:xfrm>
            <a:off x="6483609" y="2961974"/>
            <a:ext cx="2635171" cy="1709171"/>
            <a:chOff x="4253762" y="3363024"/>
            <a:chExt cx="2635171" cy="1709171"/>
          </a:xfrm>
        </p:grpSpPr>
        <p:cxnSp>
          <p:nvCxnSpPr>
            <p:cNvPr id="30" name="Straight Connector 29">
              <a:extLst>
                <a:ext uri="{FF2B5EF4-FFF2-40B4-BE49-F238E27FC236}">
                  <a16:creationId xmlns:a16="http://schemas.microsoft.com/office/drawing/2014/main" id="{47CF1AD0-BE8A-7641-A982-128BFA8FB4E9}"/>
                </a:ext>
              </a:extLst>
            </p:cNvPr>
            <p:cNvCxnSpPr>
              <a:cxnSpLocks/>
            </p:cNvCxnSpPr>
            <p:nvPr/>
          </p:nvCxnSpPr>
          <p:spPr>
            <a:xfrm flipV="1">
              <a:off x="4261104" y="3363024"/>
              <a:ext cx="0" cy="1708149"/>
            </a:xfrm>
            <a:prstGeom prst="line">
              <a:avLst/>
            </a:prstGeom>
            <a:ln w="25400">
              <a:solidFill>
                <a:schemeClr val="tx1">
                  <a:lumMod val="95000"/>
                  <a:lumOff val="5000"/>
                </a:schemeClr>
              </a:solidFill>
            </a:ln>
          </p:spPr>
          <p:style>
            <a:lnRef idx="1">
              <a:schemeClr val="dk1"/>
            </a:lnRef>
            <a:fillRef idx="0">
              <a:schemeClr val="dk1"/>
            </a:fillRef>
            <a:effectRef idx="0">
              <a:schemeClr val="dk1"/>
            </a:effectRef>
            <a:fontRef idx="minor">
              <a:schemeClr val="tx1"/>
            </a:fontRef>
          </p:style>
        </p:cxnSp>
        <p:cxnSp>
          <p:nvCxnSpPr>
            <p:cNvPr id="34" name="Straight Arrow Connector 33">
              <a:extLst>
                <a:ext uri="{FF2B5EF4-FFF2-40B4-BE49-F238E27FC236}">
                  <a16:creationId xmlns:a16="http://schemas.microsoft.com/office/drawing/2014/main" id="{EB0CA1F6-D231-CC4E-9D68-8C936B7953F3}"/>
                </a:ext>
              </a:extLst>
            </p:cNvPr>
            <p:cNvCxnSpPr>
              <a:cxnSpLocks/>
            </p:cNvCxnSpPr>
            <p:nvPr/>
          </p:nvCxnSpPr>
          <p:spPr bwMode="auto">
            <a:xfrm flipV="1">
              <a:off x="4253762" y="5071173"/>
              <a:ext cx="2635171" cy="1022"/>
            </a:xfrm>
            <a:prstGeom prst="straightConnector1">
              <a:avLst/>
            </a:prstGeom>
            <a:solidFill>
              <a:srgbClr val="00B8FF"/>
            </a:solidFill>
            <a:ln w="25400" cap="flat" cmpd="sng" algn="ctr">
              <a:solidFill>
                <a:schemeClr val="accent5">
                  <a:lumMod val="50000"/>
                </a:schemeClr>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grpSp>
        <p:nvGrpSpPr>
          <p:cNvPr id="29" name="Group 28">
            <a:extLst>
              <a:ext uri="{FF2B5EF4-FFF2-40B4-BE49-F238E27FC236}">
                <a16:creationId xmlns:a16="http://schemas.microsoft.com/office/drawing/2014/main" id="{082E70CD-8C2F-2B43-8D3C-2EC1794BE20F}"/>
              </a:ext>
            </a:extLst>
          </p:cNvPr>
          <p:cNvGrpSpPr/>
          <p:nvPr/>
        </p:nvGrpSpPr>
        <p:grpSpPr>
          <a:xfrm flipH="1">
            <a:off x="2483663" y="2955199"/>
            <a:ext cx="2635171" cy="1709171"/>
            <a:chOff x="4253762" y="3363024"/>
            <a:chExt cx="2635171" cy="1709171"/>
          </a:xfrm>
        </p:grpSpPr>
        <p:cxnSp>
          <p:nvCxnSpPr>
            <p:cNvPr id="32" name="Straight Connector 31">
              <a:extLst>
                <a:ext uri="{FF2B5EF4-FFF2-40B4-BE49-F238E27FC236}">
                  <a16:creationId xmlns:a16="http://schemas.microsoft.com/office/drawing/2014/main" id="{FB014E9E-35EB-5242-8EF0-8FD626895410}"/>
                </a:ext>
              </a:extLst>
            </p:cNvPr>
            <p:cNvCxnSpPr>
              <a:cxnSpLocks/>
            </p:cNvCxnSpPr>
            <p:nvPr/>
          </p:nvCxnSpPr>
          <p:spPr>
            <a:xfrm flipV="1">
              <a:off x="4261104" y="3363024"/>
              <a:ext cx="0" cy="1708149"/>
            </a:xfrm>
            <a:prstGeom prst="line">
              <a:avLst/>
            </a:prstGeom>
            <a:ln w="25400">
              <a:solidFill>
                <a:schemeClr val="tx1">
                  <a:lumMod val="95000"/>
                  <a:lumOff val="5000"/>
                </a:schemeClr>
              </a:solidFill>
            </a:ln>
          </p:spPr>
          <p:style>
            <a:lnRef idx="1">
              <a:schemeClr val="dk1"/>
            </a:lnRef>
            <a:fillRef idx="0">
              <a:schemeClr val="dk1"/>
            </a:fillRef>
            <a:effectRef idx="0">
              <a:schemeClr val="dk1"/>
            </a:effectRef>
            <a:fontRef idx="minor">
              <a:schemeClr val="tx1"/>
            </a:fontRef>
          </p:style>
        </p:cxnSp>
        <p:cxnSp>
          <p:nvCxnSpPr>
            <p:cNvPr id="33" name="Straight Arrow Connector 32">
              <a:extLst>
                <a:ext uri="{FF2B5EF4-FFF2-40B4-BE49-F238E27FC236}">
                  <a16:creationId xmlns:a16="http://schemas.microsoft.com/office/drawing/2014/main" id="{10C0FC33-443C-BA44-B799-7D3AE71FBC7B}"/>
                </a:ext>
              </a:extLst>
            </p:cNvPr>
            <p:cNvCxnSpPr>
              <a:cxnSpLocks/>
            </p:cNvCxnSpPr>
            <p:nvPr/>
          </p:nvCxnSpPr>
          <p:spPr bwMode="auto">
            <a:xfrm flipV="1">
              <a:off x="4253762" y="5071173"/>
              <a:ext cx="2635171" cy="1022"/>
            </a:xfrm>
            <a:prstGeom prst="straightConnector1">
              <a:avLst/>
            </a:prstGeom>
            <a:solidFill>
              <a:srgbClr val="00B8FF"/>
            </a:solidFill>
            <a:ln w="25400" cap="flat" cmpd="sng" algn="ctr">
              <a:solidFill>
                <a:schemeClr val="accent5">
                  <a:lumMod val="50000"/>
                </a:schemeClr>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sp>
        <p:nvSpPr>
          <p:cNvPr id="2" name="Title 1">
            <a:extLst>
              <a:ext uri="{FF2B5EF4-FFF2-40B4-BE49-F238E27FC236}">
                <a16:creationId xmlns:a16="http://schemas.microsoft.com/office/drawing/2014/main" id="{205289B5-ECEE-814D-A945-2A0903A944A4}"/>
              </a:ext>
            </a:extLst>
          </p:cNvPr>
          <p:cNvSpPr>
            <a:spLocks noGrp="1"/>
          </p:cNvSpPr>
          <p:nvPr>
            <p:ph type="title"/>
          </p:nvPr>
        </p:nvSpPr>
        <p:spPr/>
        <p:txBody>
          <a:bodyPr/>
          <a:lstStyle/>
          <a:p>
            <a:r>
              <a:rPr lang="en-US" dirty="0"/>
              <a:t>Blended SST products – best of all worlds?</a:t>
            </a:r>
          </a:p>
        </p:txBody>
      </p:sp>
      <p:sp>
        <p:nvSpPr>
          <p:cNvPr id="3" name="Slide Number Placeholder 2">
            <a:extLst>
              <a:ext uri="{FF2B5EF4-FFF2-40B4-BE49-F238E27FC236}">
                <a16:creationId xmlns:a16="http://schemas.microsoft.com/office/drawing/2014/main" id="{05DAB358-FA8A-2840-B159-DEB869268A47}"/>
              </a:ext>
            </a:extLst>
          </p:cNvPr>
          <p:cNvSpPr>
            <a:spLocks noGrp="1"/>
          </p:cNvSpPr>
          <p:nvPr>
            <p:ph type="sldNum" sz="quarter" idx="12"/>
          </p:nvPr>
        </p:nvSpPr>
        <p:spPr/>
        <p:txBody>
          <a:bodyPr/>
          <a:lstStyle/>
          <a:p>
            <a:fld id="{4F6F23CF-7BCB-1C46-9584-7002207BC3BE}" type="slidenum">
              <a:rPr lang="en-US" smtClean="0"/>
              <a:pPr/>
              <a:t>14</a:t>
            </a:fld>
            <a:endParaRPr lang="en-US" dirty="0"/>
          </a:p>
        </p:txBody>
      </p:sp>
      <p:sp>
        <p:nvSpPr>
          <p:cNvPr id="5" name="TextBox 4">
            <a:extLst>
              <a:ext uri="{FF2B5EF4-FFF2-40B4-BE49-F238E27FC236}">
                <a16:creationId xmlns:a16="http://schemas.microsoft.com/office/drawing/2014/main" id="{073FBA73-4AD8-A741-AC2D-F7CD23FD6FCC}"/>
              </a:ext>
            </a:extLst>
          </p:cNvPr>
          <p:cNvSpPr txBox="1"/>
          <p:nvPr/>
        </p:nvSpPr>
        <p:spPr>
          <a:xfrm>
            <a:off x="3524001" y="4959913"/>
            <a:ext cx="5493840" cy="1127311"/>
          </a:xfrm>
          <a:prstGeom prst="rect">
            <a:avLst/>
          </a:prstGeom>
          <a:noFill/>
        </p:spPr>
        <p:txBody>
          <a:bodyPr wrap="square" lIns="82945" tIns="41473" rIns="82945" bIns="41473" rtlCol="0">
            <a:spAutoFit/>
          </a:bodyPr>
          <a:lstStyle/>
          <a:p>
            <a:pPr>
              <a:lnSpc>
                <a:spcPct val="120000"/>
              </a:lnSpc>
              <a:spcBef>
                <a:spcPts val="1744"/>
              </a:spcBef>
            </a:pPr>
            <a:r>
              <a:rPr lang="en-US" sz="1800" b="1" dirty="0">
                <a:solidFill>
                  <a:schemeClr val="tx1">
                    <a:lumMod val="75000"/>
                    <a:lumOff val="25000"/>
                  </a:schemeClr>
                </a:solidFill>
                <a:latin typeface="Arial" panose="020B0604020202020204" pitchFamily="34" charset="0"/>
                <a:cs typeface="Arial" panose="020B0604020202020204" pitchFamily="34" charset="0"/>
              </a:rPr>
              <a:t>Blending </a:t>
            </a:r>
            <a:r>
              <a:rPr lang="en-US" b="1" dirty="0">
                <a:solidFill>
                  <a:schemeClr val="tx1">
                    <a:lumMod val="75000"/>
                    <a:lumOff val="25000"/>
                  </a:schemeClr>
                </a:solidFill>
                <a:latin typeface="Arial" panose="020B0604020202020204" pitchFamily="34" charset="0"/>
                <a:cs typeface="Arial" panose="020B0604020202020204" pitchFamily="34" charset="0"/>
              </a:rPr>
              <a:t>Caution</a:t>
            </a:r>
            <a:endParaRPr lang="en-US" sz="1800" b="1" dirty="0">
              <a:solidFill>
                <a:schemeClr val="tx1">
                  <a:lumMod val="75000"/>
                  <a:lumOff val="25000"/>
                </a:schemeClr>
              </a:solidFill>
              <a:latin typeface="Arial" panose="020B0604020202020204" pitchFamily="34" charset="0"/>
              <a:cs typeface="Arial" panose="020B0604020202020204" pitchFamily="34" charset="0"/>
            </a:endParaRPr>
          </a:p>
          <a:p>
            <a:pPr>
              <a:lnSpc>
                <a:spcPct val="120000"/>
              </a:lnSpc>
              <a:spcBef>
                <a:spcPts val="600"/>
              </a:spcBef>
            </a:pPr>
            <a:r>
              <a:rPr lang="en-US" dirty="0">
                <a:solidFill>
                  <a:schemeClr val="tx1">
                    <a:lumMod val="75000"/>
                    <a:lumOff val="25000"/>
                  </a:schemeClr>
                </a:solidFill>
                <a:latin typeface="Arial" panose="020B0604020202020204" pitchFamily="34" charset="0"/>
                <a:cs typeface="Arial" panose="020B0604020202020204" pitchFamily="34" charset="0"/>
              </a:rPr>
              <a:t>If interpolated, some values are not measurements. </a:t>
            </a:r>
            <a:br>
              <a:rPr lang="en-US" dirty="0">
                <a:solidFill>
                  <a:schemeClr val="tx1">
                    <a:lumMod val="75000"/>
                    <a:lumOff val="25000"/>
                  </a:schemeClr>
                </a:solidFill>
                <a:latin typeface="Arial" panose="020B0604020202020204" pitchFamily="34" charset="0"/>
                <a:cs typeface="Arial" panose="020B0604020202020204" pitchFamily="34" charset="0"/>
              </a:rPr>
            </a:br>
            <a:r>
              <a:rPr lang="en-US" dirty="0">
                <a:solidFill>
                  <a:schemeClr val="tx1">
                    <a:lumMod val="75000"/>
                    <a:lumOff val="25000"/>
                  </a:schemeClr>
                </a:solidFill>
                <a:latin typeface="Arial" panose="020B0604020202020204" pitchFamily="34" charset="0"/>
                <a:cs typeface="Arial" panose="020B0604020202020204" pitchFamily="34" charset="0"/>
              </a:rPr>
              <a:t>How good is the interpolation method?</a:t>
            </a:r>
          </a:p>
        </p:txBody>
      </p:sp>
      <p:grpSp>
        <p:nvGrpSpPr>
          <p:cNvPr id="16" name="Group 15">
            <a:extLst>
              <a:ext uri="{FF2B5EF4-FFF2-40B4-BE49-F238E27FC236}">
                <a16:creationId xmlns:a16="http://schemas.microsoft.com/office/drawing/2014/main" id="{8DCE0B1B-8CD8-ED41-AAE4-647AC22D6B89}"/>
              </a:ext>
            </a:extLst>
          </p:cNvPr>
          <p:cNvGrpSpPr/>
          <p:nvPr/>
        </p:nvGrpSpPr>
        <p:grpSpPr>
          <a:xfrm>
            <a:off x="4836023" y="1101958"/>
            <a:ext cx="1900150" cy="2257200"/>
            <a:chOff x="4981767" y="3813466"/>
            <a:chExt cx="1900150" cy="2257200"/>
          </a:xfrm>
        </p:grpSpPr>
        <p:pic>
          <p:nvPicPr>
            <p:cNvPr id="17" name="Picture 16" descr="aqua_1aday.png">
              <a:extLst>
                <a:ext uri="{FF2B5EF4-FFF2-40B4-BE49-F238E27FC236}">
                  <a16:creationId xmlns:a16="http://schemas.microsoft.com/office/drawing/2014/main" id="{E3D82407-57AF-7A43-9866-842A825265D0}"/>
                </a:ext>
              </a:extLst>
            </p:cNvPr>
            <p:cNvPicPr>
              <a:picLocks noChangeAspect="1"/>
            </p:cNvPicPr>
            <p:nvPr/>
          </p:nvPicPr>
          <p:blipFill rotWithShape="1">
            <a:blip r:embed="rId5">
              <a:extLst>
                <a:ext uri="{28A0092B-C50C-407E-A947-70E740481C1C}">
                  <a14:useLocalDpi xmlns:a14="http://schemas.microsoft.com/office/drawing/2010/main"/>
                </a:ext>
              </a:extLst>
            </a:blip>
            <a:srcRect l="3223" t="1728" r="3086" b="17655"/>
            <a:stretch/>
          </p:blipFill>
          <p:spPr>
            <a:xfrm>
              <a:off x="4981767" y="4311009"/>
              <a:ext cx="1900150" cy="1759657"/>
            </a:xfrm>
            <a:prstGeom prst="rect">
              <a:avLst/>
            </a:prstGeom>
            <a:ln w="25400">
              <a:solidFill>
                <a:schemeClr val="tx1"/>
              </a:solidFill>
            </a:ln>
          </p:spPr>
        </p:pic>
        <p:sp>
          <p:nvSpPr>
            <p:cNvPr id="18" name="TextBox 17">
              <a:extLst>
                <a:ext uri="{FF2B5EF4-FFF2-40B4-BE49-F238E27FC236}">
                  <a16:creationId xmlns:a16="http://schemas.microsoft.com/office/drawing/2014/main" id="{95A0CF81-93EF-2345-9611-0C32A1361B84}"/>
                </a:ext>
              </a:extLst>
            </p:cNvPr>
            <p:cNvSpPr txBox="1"/>
            <p:nvPr/>
          </p:nvSpPr>
          <p:spPr>
            <a:xfrm>
              <a:off x="4981767" y="3813466"/>
              <a:ext cx="1900150" cy="523220"/>
            </a:xfrm>
            <a:prstGeom prst="rect">
              <a:avLst/>
            </a:prstGeom>
            <a:noFill/>
          </p:spPr>
          <p:txBody>
            <a:bodyPr wrap="square" rtlCol="0">
              <a:spAutoFit/>
            </a:bodyPr>
            <a:lstStyle/>
            <a:p>
              <a:pPr algn="ctr"/>
              <a:r>
                <a:rPr lang="en-US" sz="1400" b="1" dirty="0">
                  <a:solidFill>
                    <a:schemeClr val="bg2">
                      <a:lumMod val="25000"/>
                    </a:schemeClr>
                  </a:solidFill>
                  <a:latin typeface="Arial" panose="020B0604020202020204" pitchFamily="34" charset="0"/>
                  <a:cs typeface="Arial" panose="020B0604020202020204" pitchFamily="34" charset="0"/>
                </a:rPr>
                <a:t>Infrared SST</a:t>
              </a:r>
              <a:br>
                <a:rPr lang="en-US" sz="1400" b="1" dirty="0">
                  <a:solidFill>
                    <a:schemeClr val="bg2">
                      <a:lumMod val="25000"/>
                    </a:schemeClr>
                  </a:solidFill>
                  <a:latin typeface="Arial" panose="020B0604020202020204" pitchFamily="34" charset="0"/>
                  <a:cs typeface="Arial" panose="020B0604020202020204" pitchFamily="34" charset="0"/>
                </a:rPr>
              </a:br>
              <a:r>
                <a:rPr lang="en-US" sz="1400" b="1" dirty="0">
                  <a:solidFill>
                    <a:schemeClr val="bg2">
                      <a:lumMod val="25000"/>
                    </a:schemeClr>
                  </a:solidFill>
                  <a:latin typeface="Arial" panose="020B0604020202020204" pitchFamily="34" charset="0"/>
                  <a:cs typeface="Arial" panose="020B0604020202020204" pitchFamily="34" charset="0"/>
                </a:rPr>
                <a:t>Polar Orbiting</a:t>
              </a:r>
            </a:p>
          </p:txBody>
        </p:sp>
      </p:grpSp>
      <p:grpSp>
        <p:nvGrpSpPr>
          <p:cNvPr id="19" name="Group 18">
            <a:extLst>
              <a:ext uri="{FF2B5EF4-FFF2-40B4-BE49-F238E27FC236}">
                <a16:creationId xmlns:a16="http://schemas.microsoft.com/office/drawing/2014/main" id="{65F19DEE-E1AF-2442-BD83-15B1E0B085B7}"/>
              </a:ext>
            </a:extLst>
          </p:cNvPr>
          <p:cNvGrpSpPr/>
          <p:nvPr/>
        </p:nvGrpSpPr>
        <p:grpSpPr>
          <a:xfrm>
            <a:off x="6900420" y="1158601"/>
            <a:ext cx="1738759" cy="2198877"/>
            <a:chOff x="2536315" y="3995200"/>
            <a:chExt cx="1738759" cy="2198877"/>
          </a:xfrm>
        </p:grpSpPr>
        <p:pic>
          <p:nvPicPr>
            <p:cNvPr id="20" name="Picture 19" descr="goes_1day.png">
              <a:extLst>
                <a:ext uri="{FF2B5EF4-FFF2-40B4-BE49-F238E27FC236}">
                  <a16:creationId xmlns:a16="http://schemas.microsoft.com/office/drawing/2014/main" id="{6E4B49FC-E5F8-524A-8BD1-56D32A556F4F}"/>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l="6838" t="2998" r="3789" b="18299"/>
            <a:stretch/>
          </p:blipFill>
          <p:spPr>
            <a:xfrm>
              <a:off x="2536315" y="4492766"/>
              <a:ext cx="1738759" cy="1701311"/>
            </a:xfrm>
            <a:prstGeom prst="rect">
              <a:avLst/>
            </a:prstGeom>
            <a:ln w="25400">
              <a:solidFill>
                <a:schemeClr val="tx1"/>
              </a:solidFill>
            </a:ln>
          </p:spPr>
        </p:pic>
        <p:sp>
          <p:nvSpPr>
            <p:cNvPr id="21" name="TextBox 20">
              <a:extLst>
                <a:ext uri="{FF2B5EF4-FFF2-40B4-BE49-F238E27FC236}">
                  <a16:creationId xmlns:a16="http://schemas.microsoft.com/office/drawing/2014/main" id="{54758D8B-B730-F945-A9A8-FB2138A832A4}"/>
                </a:ext>
              </a:extLst>
            </p:cNvPr>
            <p:cNvSpPr txBox="1"/>
            <p:nvPr/>
          </p:nvSpPr>
          <p:spPr>
            <a:xfrm>
              <a:off x="2536316" y="3995200"/>
              <a:ext cx="1738758" cy="523220"/>
            </a:xfrm>
            <a:prstGeom prst="rect">
              <a:avLst/>
            </a:prstGeom>
            <a:noFill/>
          </p:spPr>
          <p:txBody>
            <a:bodyPr wrap="square" rtlCol="0">
              <a:spAutoFit/>
            </a:bodyPr>
            <a:lstStyle/>
            <a:p>
              <a:pPr algn="ctr"/>
              <a:r>
                <a:rPr lang="en-US" sz="1400" b="1" dirty="0">
                  <a:solidFill>
                    <a:schemeClr val="bg2">
                      <a:lumMod val="25000"/>
                    </a:schemeClr>
                  </a:solidFill>
                  <a:latin typeface="Arial" panose="020B0604020202020204" pitchFamily="34" charset="0"/>
                  <a:cs typeface="Arial" panose="020B0604020202020204" pitchFamily="34" charset="0"/>
                </a:rPr>
                <a:t>IR SST</a:t>
              </a:r>
            </a:p>
            <a:p>
              <a:pPr algn="ctr"/>
              <a:r>
                <a:rPr lang="en-US" sz="1400" b="1" dirty="0">
                  <a:solidFill>
                    <a:schemeClr val="bg2">
                      <a:lumMod val="25000"/>
                    </a:schemeClr>
                  </a:solidFill>
                  <a:latin typeface="Arial" panose="020B0604020202020204" pitchFamily="34" charset="0"/>
                  <a:cs typeface="Arial" panose="020B0604020202020204" pitchFamily="34" charset="0"/>
                </a:rPr>
                <a:t>Geostationary</a:t>
              </a:r>
            </a:p>
          </p:txBody>
        </p:sp>
      </p:grpSp>
      <p:grpSp>
        <p:nvGrpSpPr>
          <p:cNvPr id="6" name="Group 5">
            <a:extLst>
              <a:ext uri="{FF2B5EF4-FFF2-40B4-BE49-F238E27FC236}">
                <a16:creationId xmlns:a16="http://schemas.microsoft.com/office/drawing/2014/main" id="{6EF31D48-ED65-5E4F-83AF-363A9EA8988D}"/>
              </a:ext>
            </a:extLst>
          </p:cNvPr>
          <p:cNvGrpSpPr/>
          <p:nvPr/>
        </p:nvGrpSpPr>
        <p:grpSpPr>
          <a:xfrm>
            <a:off x="9293310" y="3558088"/>
            <a:ext cx="2048587" cy="2443158"/>
            <a:chOff x="6770898" y="3566085"/>
            <a:chExt cx="2048587" cy="2443158"/>
          </a:xfrm>
        </p:grpSpPr>
        <p:pic>
          <p:nvPicPr>
            <p:cNvPr id="15" name="Picture 14" descr="ghrsst_1day.png">
              <a:extLst>
                <a:ext uri="{FF2B5EF4-FFF2-40B4-BE49-F238E27FC236}">
                  <a16:creationId xmlns:a16="http://schemas.microsoft.com/office/drawing/2014/main" id="{5D21E063-AC32-EB47-95F0-704BD4797513}"/>
                </a:ext>
              </a:extLst>
            </p:cNvPr>
            <p:cNvPicPr>
              <a:picLocks noChangeAspect="1"/>
            </p:cNvPicPr>
            <p:nvPr/>
          </p:nvPicPr>
          <p:blipFill rotWithShape="1">
            <a:blip r:embed="rId7">
              <a:extLst>
                <a:ext uri="{28A0092B-C50C-407E-A947-70E740481C1C}">
                  <a14:useLocalDpi xmlns:a14="http://schemas.microsoft.com/office/drawing/2010/main"/>
                </a:ext>
              </a:extLst>
            </a:blip>
            <a:srcRect l="4647" t="2098" r="2813" b="20537"/>
            <a:stretch/>
          </p:blipFill>
          <p:spPr>
            <a:xfrm>
              <a:off x="6770898" y="4106332"/>
              <a:ext cx="2048587" cy="1902911"/>
            </a:xfrm>
            <a:prstGeom prst="rect">
              <a:avLst/>
            </a:prstGeom>
            <a:ln w="25400">
              <a:solidFill>
                <a:schemeClr val="tx1"/>
              </a:solidFill>
            </a:ln>
          </p:spPr>
        </p:pic>
        <p:sp>
          <p:nvSpPr>
            <p:cNvPr id="26" name="TextBox 25">
              <a:extLst>
                <a:ext uri="{FF2B5EF4-FFF2-40B4-BE49-F238E27FC236}">
                  <a16:creationId xmlns:a16="http://schemas.microsoft.com/office/drawing/2014/main" id="{1BB985E4-FD4D-8040-AA22-7C74EABEF542}"/>
                </a:ext>
              </a:extLst>
            </p:cNvPr>
            <p:cNvSpPr txBox="1"/>
            <p:nvPr/>
          </p:nvSpPr>
          <p:spPr>
            <a:xfrm>
              <a:off x="6770898" y="3566085"/>
              <a:ext cx="2048587" cy="523220"/>
            </a:xfrm>
            <a:prstGeom prst="rect">
              <a:avLst/>
            </a:prstGeom>
            <a:noFill/>
          </p:spPr>
          <p:txBody>
            <a:bodyPr wrap="square" rtlCol="0">
              <a:spAutoFit/>
            </a:bodyPr>
            <a:lstStyle/>
            <a:p>
              <a:pPr algn="ctr"/>
              <a:r>
                <a:rPr lang="en-US" sz="1400" b="1" dirty="0">
                  <a:solidFill>
                    <a:schemeClr val="bg2">
                      <a:lumMod val="25000"/>
                    </a:schemeClr>
                  </a:solidFill>
                  <a:latin typeface="Arial" panose="020B0604020202020204" pitchFamily="34" charset="0"/>
                  <a:cs typeface="Arial" panose="020B0604020202020204" pitchFamily="34" charset="0"/>
                </a:rPr>
                <a:t>NOAA GeoPolar</a:t>
              </a:r>
              <a:br>
                <a:rPr lang="en-US" sz="1400" b="1" dirty="0">
                  <a:solidFill>
                    <a:schemeClr val="bg2">
                      <a:lumMod val="25000"/>
                    </a:schemeClr>
                  </a:solidFill>
                  <a:latin typeface="Arial" panose="020B0604020202020204" pitchFamily="34" charset="0"/>
                  <a:cs typeface="Arial" panose="020B0604020202020204" pitchFamily="34" charset="0"/>
                </a:rPr>
              </a:br>
              <a:r>
                <a:rPr lang="en-US" sz="1400" b="1" dirty="0">
                  <a:solidFill>
                    <a:schemeClr val="bg2">
                      <a:lumMod val="25000"/>
                    </a:schemeClr>
                  </a:solidFill>
                  <a:latin typeface="Arial" panose="020B0604020202020204" pitchFamily="34" charset="0"/>
                  <a:cs typeface="Arial" panose="020B0604020202020204" pitchFamily="34" charset="0"/>
                </a:rPr>
                <a:t>Blended SST</a:t>
              </a:r>
            </a:p>
          </p:txBody>
        </p:sp>
      </p:grpSp>
      <p:grpSp>
        <p:nvGrpSpPr>
          <p:cNvPr id="9" name="Group 8">
            <a:extLst>
              <a:ext uri="{FF2B5EF4-FFF2-40B4-BE49-F238E27FC236}">
                <a16:creationId xmlns:a16="http://schemas.microsoft.com/office/drawing/2014/main" id="{2658F134-0B87-474E-A0AD-9C98B3724A30}"/>
              </a:ext>
            </a:extLst>
          </p:cNvPr>
          <p:cNvGrpSpPr/>
          <p:nvPr/>
        </p:nvGrpSpPr>
        <p:grpSpPr>
          <a:xfrm>
            <a:off x="8526936" y="3426433"/>
            <a:ext cx="603854" cy="867236"/>
            <a:chOff x="6297089" y="3426433"/>
            <a:chExt cx="603854" cy="867236"/>
          </a:xfrm>
        </p:grpSpPr>
        <p:cxnSp>
          <p:nvCxnSpPr>
            <p:cNvPr id="31" name="Straight Connector 30">
              <a:extLst>
                <a:ext uri="{FF2B5EF4-FFF2-40B4-BE49-F238E27FC236}">
                  <a16:creationId xmlns:a16="http://schemas.microsoft.com/office/drawing/2014/main" id="{7B636D9C-6B2B-614C-8B13-75A68B4F55F3}"/>
                </a:ext>
              </a:extLst>
            </p:cNvPr>
            <p:cNvCxnSpPr>
              <a:cxnSpLocks/>
            </p:cNvCxnSpPr>
            <p:nvPr/>
          </p:nvCxnSpPr>
          <p:spPr>
            <a:xfrm flipV="1">
              <a:off x="6297089" y="3426433"/>
              <a:ext cx="0" cy="867236"/>
            </a:xfrm>
            <a:prstGeom prst="line">
              <a:avLst/>
            </a:prstGeom>
            <a:ln w="25400">
              <a:solidFill>
                <a:schemeClr val="tx1">
                  <a:lumMod val="95000"/>
                  <a:lumOff val="5000"/>
                </a:schemeClr>
              </a:solidFill>
            </a:ln>
          </p:spPr>
          <p:style>
            <a:lnRef idx="1">
              <a:schemeClr val="dk1"/>
            </a:lnRef>
            <a:fillRef idx="0">
              <a:schemeClr val="dk1"/>
            </a:fillRef>
            <a:effectRef idx="0">
              <a:schemeClr val="dk1"/>
            </a:effectRef>
            <a:fontRef idx="minor">
              <a:schemeClr val="tx1"/>
            </a:fontRef>
          </p:style>
        </p:cxnSp>
        <p:cxnSp>
          <p:nvCxnSpPr>
            <p:cNvPr id="35" name="Straight Arrow Connector 34">
              <a:extLst>
                <a:ext uri="{FF2B5EF4-FFF2-40B4-BE49-F238E27FC236}">
                  <a16:creationId xmlns:a16="http://schemas.microsoft.com/office/drawing/2014/main" id="{23C0826F-6C02-1549-A050-07E0C078221D}"/>
                </a:ext>
              </a:extLst>
            </p:cNvPr>
            <p:cNvCxnSpPr>
              <a:cxnSpLocks/>
            </p:cNvCxnSpPr>
            <p:nvPr/>
          </p:nvCxnSpPr>
          <p:spPr bwMode="auto">
            <a:xfrm>
              <a:off x="6299755" y="4279879"/>
              <a:ext cx="601188" cy="13790"/>
            </a:xfrm>
            <a:prstGeom prst="straightConnector1">
              <a:avLst/>
            </a:prstGeom>
            <a:solidFill>
              <a:srgbClr val="00B8FF"/>
            </a:solidFill>
            <a:ln w="25400" cap="flat" cmpd="sng" algn="ctr">
              <a:solidFill>
                <a:schemeClr val="accent5">
                  <a:lumMod val="50000"/>
                </a:schemeClr>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grpSp>
        <p:nvGrpSpPr>
          <p:cNvPr id="8" name="Group 7">
            <a:extLst>
              <a:ext uri="{FF2B5EF4-FFF2-40B4-BE49-F238E27FC236}">
                <a16:creationId xmlns:a16="http://schemas.microsoft.com/office/drawing/2014/main" id="{5C38901F-73FA-5F40-BBE2-E3FD5535CCD9}"/>
              </a:ext>
            </a:extLst>
          </p:cNvPr>
          <p:cNvGrpSpPr/>
          <p:nvPr/>
        </p:nvGrpSpPr>
        <p:grpSpPr>
          <a:xfrm>
            <a:off x="2849750" y="1170057"/>
            <a:ext cx="1767410" cy="2139296"/>
            <a:chOff x="4721903" y="1181536"/>
            <a:chExt cx="1767410" cy="2139296"/>
          </a:xfrm>
        </p:grpSpPr>
        <p:sp>
          <p:nvSpPr>
            <p:cNvPr id="25" name="TextBox 24">
              <a:extLst>
                <a:ext uri="{FF2B5EF4-FFF2-40B4-BE49-F238E27FC236}">
                  <a16:creationId xmlns:a16="http://schemas.microsoft.com/office/drawing/2014/main" id="{086960DE-FDC3-F140-9EE2-36375200870B}"/>
                </a:ext>
              </a:extLst>
            </p:cNvPr>
            <p:cNvSpPr txBox="1"/>
            <p:nvPr/>
          </p:nvSpPr>
          <p:spPr>
            <a:xfrm>
              <a:off x="4721903" y="1181536"/>
              <a:ext cx="1708943" cy="523220"/>
            </a:xfrm>
            <a:prstGeom prst="rect">
              <a:avLst/>
            </a:prstGeom>
            <a:noFill/>
          </p:spPr>
          <p:txBody>
            <a:bodyPr wrap="square" rtlCol="0">
              <a:spAutoFit/>
            </a:bodyPr>
            <a:lstStyle/>
            <a:p>
              <a:pPr algn="ctr"/>
              <a:r>
                <a:rPr lang="en-US" sz="1400" b="1" dirty="0">
                  <a:solidFill>
                    <a:schemeClr val="bg2">
                      <a:lumMod val="25000"/>
                    </a:schemeClr>
                  </a:solidFill>
                  <a:latin typeface="Arial" panose="020B0604020202020204" pitchFamily="34" charset="0"/>
                  <a:cs typeface="Arial" panose="020B0604020202020204" pitchFamily="34" charset="0"/>
                </a:rPr>
                <a:t>Microwave</a:t>
              </a:r>
              <a:br>
                <a:rPr lang="en-US" sz="1400" b="1" dirty="0">
                  <a:solidFill>
                    <a:schemeClr val="bg2">
                      <a:lumMod val="25000"/>
                    </a:schemeClr>
                  </a:solidFill>
                  <a:latin typeface="Arial" panose="020B0604020202020204" pitchFamily="34" charset="0"/>
                  <a:cs typeface="Arial" panose="020B0604020202020204" pitchFamily="34" charset="0"/>
                </a:rPr>
              </a:br>
              <a:r>
                <a:rPr lang="en-US" sz="1400" b="1" dirty="0">
                  <a:solidFill>
                    <a:schemeClr val="bg2">
                      <a:lumMod val="25000"/>
                    </a:schemeClr>
                  </a:solidFill>
                  <a:latin typeface="Arial" panose="020B0604020202020204" pitchFamily="34" charset="0"/>
                  <a:cs typeface="Arial" panose="020B0604020202020204" pitchFamily="34" charset="0"/>
                </a:rPr>
                <a:t>Polar Orbiting</a:t>
              </a:r>
            </a:p>
          </p:txBody>
        </p:sp>
        <p:pic>
          <p:nvPicPr>
            <p:cNvPr id="37" name="Picture 36">
              <a:extLst>
                <a:ext uri="{FF2B5EF4-FFF2-40B4-BE49-F238E27FC236}">
                  <a16:creationId xmlns:a16="http://schemas.microsoft.com/office/drawing/2014/main" id="{F56F7FFE-975E-884E-84FB-668B0F2E2703}"/>
                </a:ext>
              </a:extLst>
            </p:cNvPr>
            <p:cNvPicPr>
              <a:picLocks noChangeAspect="1"/>
            </p:cNvPicPr>
            <p:nvPr/>
          </p:nvPicPr>
          <p:blipFill rotWithShape="1">
            <a:blip r:embed="rId8"/>
            <a:srcRect t="3609" r="4952" b="3759"/>
            <a:stretch/>
          </p:blipFill>
          <p:spPr>
            <a:xfrm>
              <a:off x="4721903" y="1697296"/>
              <a:ext cx="1767410" cy="1623536"/>
            </a:xfrm>
            <a:prstGeom prst="rect">
              <a:avLst/>
            </a:prstGeom>
            <a:ln w="25400">
              <a:solidFill>
                <a:schemeClr val="accent1">
                  <a:lumMod val="50000"/>
                </a:schemeClr>
              </a:solidFill>
            </a:ln>
          </p:spPr>
        </p:pic>
      </p:grpSp>
      <p:pic>
        <p:nvPicPr>
          <p:cNvPr id="7" name="Picture 6">
            <a:extLst>
              <a:ext uri="{FF2B5EF4-FFF2-40B4-BE49-F238E27FC236}">
                <a16:creationId xmlns:a16="http://schemas.microsoft.com/office/drawing/2014/main" id="{282DCF80-DB79-A84D-A14A-CA84669F82E4}"/>
              </a:ext>
            </a:extLst>
          </p:cNvPr>
          <p:cNvPicPr>
            <a:picLocks noChangeAspect="1"/>
          </p:cNvPicPr>
          <p:nvPr/>
        </p:nvPicPr>
        <p:blipFill rotWithShape="1">
          <a:blip r:embed="rId9"/>
          <a:srcRect l="9124" t="4250" r="8774" b="20869"/>
          <a:stretch/>
        </p:blipFill>
        <p:spPr>
          <a:xfrm>
            <a:off x="533240" y="4028994"/>
            <a:ext cx="1946164" cy="1972252"/>
          </a:xfrm>
          <a:prstGeom prst="rect">
            <a:avLst/>
          </a:prstGeom>
          <a:ln w="25400">
            <a:solidFill>
              <a:schemeClr val="tx1"/>
            </a:solidFill>
          </a:ln>
        </p:spPr>
      </p:pic>
      <p:grpSp>
        <p:nvGrpSpPr>
          <p:cNvPr id="36" name="Group 35">
            <a:extLst>
              <a:ext uri="{FF2B5EF4-FFF2-40B4-BE49-F238E27FC236}">
                <a16:creationId xmlns:a16="http://schemas.microsoft.com/office/drawing/2014/main" id="{4034ED8C-F354-D94B-8329-C149FF6701D2}"/>
              </a:ext>
            </a:extLst>
          </p:cNvPr>
          <p:cNvGrpSpPr/>
          <p:nvPr/>
        </p:nvGrpSpPr>
        <p:grpSpPr>
          <a:xfrm flipH="1">
            <a:off x="2530923" y="3384124"/>
            <a:ext cx="603854" cy="867236"/>
            <a:chOff x="6297089" y="3426433"/>
            <a:chExt cx="603854" cy="867236"/>
          </a:xfrm>
        </p:grpSpPr>
        <p:cxnSp>
          <p:nvCxnSpPr>
            <p:cNvPr id="38" name="Straight Connector 37">
              <a:extLst>
                <a:ext uri="{FF2B5EF4-FFF2-40B4-BE49-F238E27FC236}">
                  <a16:creationId xmlns:a16="http://schemas.microsoft.com/office/drawing/2014/main" id="{568E64EC-A6A1-A84C-A3AE-D388A777F90B}"/>
                </a:ext>
              </a:extLst>
            </p:cNvPr>
            <p:cNvCxnSpPr>
              <a:cxnSpLocks/>
            </p:cNvCxnSpPr>
            <p:nvPr/>
          </p:nvCxnSpPr>
          <p:spPr>
            <a:xfrm flipV="1">
              <a:off x="6297089" y="3426433"/>
              <a:ext cx="0" cy="867236"/>
            </a:xfrm>
            <a:prstGeom prst="line">
              <a:avLst/>
            </a:prstGeom>
            <a:ln w="25400">
              <a:solidFill>
                <a:schemeClr val="tx1">
                  <a:lumMod val="95000"/>
                  <a:lumOff val="5000"/>
                </a:schemeClr>
              </a:solidFill>
            </a:ln>
          </p:spPr>
          <p:style>
            <a:lnRef idx="1">
              <a:schemeClr val="dk1"/>
            </a:lnRef>
            <a:fillRef idx="0">
              <a:schemeClr val="dk1"/>
            </a:fillRef>
            <a:effectRef idx="0">
              <a:schemeClr val="dk1"/>
            </a:effectRef>
            <a:fontRef idx="minor">
              <a:schemeClr val="tx1"/>
            </a:fontRef>
          </p:style>
        </p:cxnSp>
        <p:cxnSp>
          <p:nvCxnSpPr>
            <p:cNvPr id="39" name="Straight Arrow Connector 38">
              <a:extLst>
                <a:ext uri="{FF2B5EF4-FFF2-40B4-BE49-F238E27FC236}">
                  <a16:creationId xmlns:a16="http://schemas.microsoft.com/office/drawing/2014/main" id="{404DBC9B-E4AE-AC4A-96A8-21E493B1C97B}"/>
                </a:ext>
              </a:extLst>
            </p:cNvPr>
            <p:cNvCxnSpPr>
              <a:cxnSpLocks/>
            </p:cNvCxnSpPr>
            <p:nvPr/>
          </p:nvCxnSpPr>
          <p:spPr bwMode="auto">
            <a:xfrm>
              <a:off x="6299755" y="4279879"/>
              <a:ext cx="601188" cy="13790"/>
            </a:xfrm>
            <a:prstGeom prst="straightConnector1">
              <a:avLst/>
            </a:prstGeom>
            <a:solidFill>
              <a:srgbClr val="00B8FF"/>
            </a:solidFill>
            <a:ln w="25400" cap="flat" cmpd="sng" algn="ctr">
              <a:solidFill>
                <a:schemeClr val="accent5">
                  <a:lumMod val="50000"/>
                </a:schemeClr>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sp>
        <p:nvSpPr>
          <p:cNvPr id="11" name="Rectangle 10">
            <a:extLst>
              <a:ext uri="{FF2B5EF4-FFF2-40B4-BE49-F238E27FC236}">
                <a16:creationId xmlns:a16="http://schemas.microsoft.com/office/drawing/2014/main" id="{9A9A708B-4CD2-7540-871E-19E080304166}"/>
              </a:ext>
            </a:extLst>
          </p:cNvPr>
          <p:cNvSpPr/>
          <p:nvPr/>
        </p:nvSpPr>
        <p:spPr>
          <a:xfrm>
            <a:off x="180277" y="3508095"/>
            <a:ext cx="2693366" cy="492443"/>
          </a:xfrm>
          <a:prstGeom prst="rect">
            <a:avLst/>
          </a:prstGeom>
        </p:spPr>
        <p:txBody>
          <a:bodyPr wrap="none">
            <a:spAutoFit/>
          </a:bodyPr>
          <a:lstStyle/>
          <a:p>
            <a:pPr algn="ctr"/>
            <a:r>
              <a:rPr lang="en-US" sz="1400" b="1" dirty="0">
                <a:solidFill>
                  <a:schemeClr val="tx1">
                    <a:lumMod val="85000"/>
                    <a:lumOff val="15000"/>
                  </a:schemeClr>
                </a:solidFill>
                <a:latin typeface="Arial" panose="020B0604020202020204" pitchFamily="34" charset="0"/>
                <a:cs typeface="Arial" panose="020B0604020202020204" pitchFamily="34" charset="0"/>
              </a:rPr>
              <a:t>GHRSST MUR SST</a:t>
            </a:r>
          </a:p>
          <a:p>
            <a:pPr algn="ctr"/>
            <a:r>
              <a:rPr lang="en-US" sz="1200" b="1" dirty="0">
                <a:solidFill>
                  <a:schemeClr val="tx1">
                    <a:lumMod val="85000"/>
                    <a:lumOff val="15000"/>
                  </a:schemeClr>
                </a:solidFill>
                <a:latin typeface="Arial" panose="020B0604020202020204" pitchFamily="34" charset="0"/>
                <a:cs typeface="Arial" panose="020B0604020202020204" pitchFamily="34" charset="0"/>
              </a:rPr>
              <a:t>(Multi-scale Ultra-high Resolution)</a:t>
            </a:r>
          </a:p>
        </p:txBody>
      </p:sp>
      <p:sp>
        <p:nvSpPr>
          <p:cNvPr id="41" name="Donut 40">
            <a:extLst>
              <a:ext uri="{FF2B5EF4-FFF2-40B4-BE49-F238E27FC236}">
                <a16:creationId xmlns:a16="http://schemas.microsoft.com/office/drawing/2014/main" id="{BC2D73EF-6544-3B43-A285-ACB92EB32AD4}"/>
              </a:ext>
            </a:extLst>
          </p:cNvPr>
          <p:cNvSpPr/>
          <p:nvPr/>
        </p:nvSpPr>
        <p:spPr>
          <a:xfrm>
            <a:off x="1396238" y="5435638"/>
            <a:ext cx="565608" cy="565608"/>
          </a:xfrm>
          <a:prstGeom prst="donut">
            <a:avLst>
              <a:gd name="adj" fmla="val 3375"/>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2" name="Donut 41">
            <a:extLst>
              <a:ext uri="{FF2B5EF4-FFF2-40B4-BE49-F238E27FC236}">
                <a16:creationId xmlns:a16="http://schemas.microsoft.com/office/drawing/2014/main" id="{B2A6A320-1844-6940-B447-0FE5DA40002E}"/>
              </a:ext>
            </a:extLst>
          </p:cNvPr>
          <p:cNvSpPr/>
          <p:nvPr/>
        </p:nvSpPr>
        <p:spPr>
          <a:xfrm>
            <a:off x="10287032" y="5448976"/>
            <a:ext cx="565608" cy="565608"/>
          </a:xfrm>
          <a:prstGeom prst="donut">
            <a:avLst>
              <a:gd name="adj" fmla="val 3375"/>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3" name="Donut 42">
            <a:extLst>
              <a:ext uri="{FF2B5EF4-FFF2-40B4-BE49-F238E27FC236}">
                <a16:creationId xmlns:a16="http://schemas.microsoft.com/office/drawing/2014/main" id="{B7A439D1-1638-0746-A9DE-D8D387B48DF6}"/>
              </a:ext>
            </a:extLst>
          </p:cNvPr>
          <p:cNvSpPr/>
          <p:nvPr/>
        </p:nvSpPr>
        <p:spPr>
          <a:xfrm>
            <a:off x="3636766" y="2744148"/>
            <a:ext cx="565608" cy="565608"/>
          </a:xfrm>
          <a:prstGeom prst="donut">
            <a:avLst>
              <a:gd name="adj" fmla="val 6710"/>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4" name="Donut 43">
            <a:extLst>
              <a:ext uri="{FF2B5EF4-FFF2-40B4-BE49-F238E27FC236}">
                <a16:creationId xmlns:a16="http://schemas.microsoft.com/office/drawing/2014/main" id="{86582D9C-1C6B-F340-BDCB-010FF92BDE9D}"/>
              </a:ext>
            </a:extLst>
          </p:cNvPr>
          <p:cNvSpPr/>
          <p:nvPr/>
        </p:nvSpPr>
        <p:spPr>
          <a:xfrm>
            <a:off x="5724822" y="2762018"/>
            <a:ext cx="565608" cy="565608"/>
          </a:xfrm>
          <a:prstGeom prst="donut">
            <a:avLst>
              <a:gd name="adj" fmla="val 3375"/>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5" name="Donut 44">
            <a:extLst>
              <a:ext uri="{FF2B5EF4-FFF2-40B4-BE49-F238E27FC236}">
                <a16:creationId xmlns:a16="http://schemas.microsoft.com/office/drawing/2014/main" id="{E3DDF165-A584-9241-9FF0-193E364E8ED6}"/>
              </a:ext>
            </a:extLst>
          </p:cNvPr>
          <p:cNvSpPr/>
          <p:nvPr/>
        </p:nvSpPr>
        <p:spPr>
          <a:xfrm>
            <a:off x="7691174" y="2781710"/>
            <a:ext cx="565608" cy="565608"/>
          </a:xfrm>
          <a:prstGeom prst="donut">
            <a:avLst>
              <a:gd name="adj" fmla="val 3375"/>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0" name="Donut 39">
            <a:extLst>
              <a:ext uri="{FF2B5EF4-FFF2-40B4-BE49-F238E27FC236}">
                <a16:creationId xmlns:a16="http://schemas.microsoft.com/office/drawing/2014/main" id="{91FF2EF3-E30C-0A41-96BD-5CB996D72660}"/>
              </a:ext>
            </a:extLst>
          </p:cNvPr>
          <p:cNvSpPr/>
          <p:nvPr/>
        </p:nvSpPr>
        <p:spPr>
          <a:xfrm>
            <a:off x="5727839" y="2762018"/>
            <a:ext cx="565608" cy="565608"/>
          </a:xfrm>
          <a:prstGeom prst="donut">
            <a:avLst>
              <a:gd name="adj" fmla="val 6710"/>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6" name="Donut 45">
            <a:extLst>
              <a:ext uri="{FF2B5EF4-FFF2-40B4-BE49-F238E27FC236}">
                <a16:creationId xmlns:a16="http://schemas.microsoft.com/office/drawing/2014/main" id="{286BAD1B-0540-BB42-8CAF-15AE94DFDE7B}"/>
              </a:ext>
            </a:extLst>
          </p:cNvPr>
          <p:cNvSpPr/>
          <p:nvPr/>
        </p:nvSpPr>
        <p:spPr>
          <a:xfrm>
            <a:off x="7687998" y="2781710"/>
            <a:ext cx="565608" cy="565608"/>
          </a:xfrm>
          <a:prstGeom prst="donut">
            <a:avLst>
              <a:gd name="adj" fmla="val 6710"/>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7" name="Donut 46">
            <a:extLst>
              <a:ext uri="{FF2B5EF4-FFF2-40B4-BE49-F238E27FC236}">
                <a16:creationId xmlns:a16="http://schemas.microsoft.com/office/drawing/2014/main" id="{2943C648-8AE5-6844-8177-12C38C982022}"/>
              </a:ext>
            </a:extLst>
          </p:cNvPr>
          <p:cNvSpPr/>
          <p:nvPr/>
        </p:nvSpPr>
        <p:spPr>
          <a:xfrm>
            <a:off x="1396238" y="5428121"/>
            <a:ext cx="565608" cy="565608"/>
          </a:xfrm>
          <a:prstGeom prst="donut">
            <a:avLst>
              <a:gd name="adj" fmla="val 6710"/>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8" name="Donut 47">
            <a:extLst>
              <a:ext uri="{FF2B5EF4-FFF2-40B4-BE49-F238E27FC236}">
                <a16:creationId xmlns:a16="http://schemas.microsoft.com/office/drawing/2014/main" id="{3BC84065-CD39-9442-9874-6E4B134C6034}"/>
              </a:ext>
            </a:extLst>
          </p:cNvPr>
          <p:cNvSpPr/>
          <p:nvPr/>
        </p:nvSpPr>
        <p:spPr>
          <a:xfrm>
            <a:off x="10287032" y="5448976"/>
            <a:ext cx="565608" cy="565608"/>
          </a:xfrm>
          <a:prstGeom prst="donut">
            <a:avLst>
              <a:gd name="adj" fmla="val 6710"/>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12" name="Audio 11">
            <a:hlinkClick r:id="" action="ppaction://media"/>
            <a:extLst>
              <a:ext uri="{FF2B5EF4-FFF2-40B4-BE49-F238E27FC236}">
                <a16:creationId xmlns:a16="http://schemas.microsoft.com/office/drawing/2014/main" id="{0ECA55B6-1832-C045-9390-BAE18843701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226800" y="5892800"/>
            <a:ext cx="812800" cy="812800"/>
          </a:xfrm>
          <a:prstGeom prst="rect">
            <a:avLst/>
          </a:prstGeom>
        </p:spPr>
      </p:pic>
      <p:sp>
        <p:nvSpPr>
          <p:cNvPr id="13" name="Footer Placeholder 12"/>
          <p:cNvSpPr>
            <a:spLocks noGrp="1"/>
          </p:cNvSpPr>
          <p:nvPr>
            <p:ph type="ftr" sz="quarter" idx="3"/>
          </p:nvPr>
        </p:nvSpPr>
        <p:spPr/>
        <p:txBody>
          <a:bodyPr/>
          <a:lstStyle/>
          <a:p>
            <a:r>
              <a:rPr lang="en-US" smtClean="0">
                <a:solidFill>
                  <a:prstClr val="white">
                    <a:lumMod val="95000"/>
                  </a:prstClr>
                </a:solidFill>
              </a:rPr>
              <a:t>NOAA CoastWatch Satellite Course                                        	http://coastwatch.noaa.gov</a:t>
            </a:r>
            <a:endParaRPr lang="en-US" dirty="0">
              <a:solidFill>
                <a:prstClr val="white">
                  <a:lumMod val="95000"/>
                </a:prstClr>
              </a:solidFill>
            </a:endParaRPr>
          </a:p>
        </p:txBody>
      </p:sp>
    </p:spTree>
    <p:extLst>
      <p:ext uri="{BB962C8B-B14F-4D97-AF65-F5344CB8AC3E}">
        <p14:creationId xmlns:p14="http://schemas.microsoft.com/office/powerpoint/2010/main" val="109550487"/>
      </p:ext>
    </p:extLst>
  </p:cSld>
  <p:clrMapOvr>
    <a:masterClrMapping/>
  </p:clrMapOvr>
  <mc:AlternateContent xmlns:mc="http://schemas.openxmlformats.org/markup-compatibility/2006" xmlns:p14="http://schemas.microsoft.com/office/powerpoint/2010/main">
    <mc:Choice Requires="p14">
      <p:transition spd="slow" p14:dur="2000" advTm="80671"/>
    </mc:Choice>
    <mc:Fallback xmlns="">
      <p:transition spd="slow" advTm="806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2F936-3AE3-0647-80BF-F6E93423A3B7}"/>
              </a:ext>
            </a:extLst>
          </p:cNvPr>
          <p:cNvSpPr>
            <a:spLocks noGrp="1"/>
          </p:cNvSpPr>
          <p:nvPr>
            <p:ph type="title"/>
          </p:nvPr>
        </p:nvSpPr>
        <p:spPr/>
        <p:txBody>
          <a:bodyPr/>
          <a:lstStyle/>
          <a:p>
            <a:r>
              <a:rPr lang="en-US" dirty="0"/>
              <a:t>Visit the NOAA CoastWatch data catalog pages</a:t>
            </a:r>
          </a:p>
        </p:txBody>
      </p:sp>
      <p:sp>
        <p:nvSpPr>
          <p:cNvPr id="3" name="Slide Number Placeholder 2">
            <a:extLst>
              <a:ext uri="{FF2B5EF4-FFF2-40B4-BE49-F238E27FC236}">
                <a16:creationId xmlns:a16="http://schemas.microsoft.com/office/drawing/2014/main" id="{2233D300-F5B6-B64A-B53D-506FB07571A3}"/>
              </a:ext>
            </a:extLst>
          </p:cNvPr>
          <p:cNvSpPr>
            <a:spLocks noGrp="1"/>
          </p:cNvSpPr>
          <p:nvPr>
            <p:ph type="sldNum" sz="quarter" idx="12"/>
          </p:nvPr>
        </p:nvSpPr>
        <p:spPr/>
        <p:txBody>
          <a:bodyPr/>
          <a:lstStyle/>
          <a:p>
            <a:fld id="{4F6F23CF-7BCB-1C46-9584-7002207BC3BE}" type="slidenum">
              <a:rPr lang="en-US" smtClean="0"/>
              <a:pPr/>
              <a:t>15</a:t>
            </a:fld>
            <a:endParaRPr lang="en-US" dirty="0"/>
          </a:p>
        </p:txBody>
      </p:sp>
      <p:sp>
        <p:nvSpPr>
          <p:cNvPr id="7" name="TextBox 6">
            <a:extLst>
              <a:ext uri="{FF2B5EF4-FFF2-40B4-BE49-F238E27FC236}">
                <a16:creationId xmlns:a16="http://schemas.microsoft.com/office/drawing/2014/main" id="{1B184B37-7D06-C44B-B511-A7B8E9AE4D09}"/>
              </a:ext>
            </a:extLst>
          </p:cNvPr>
          <p:cNvSpPr txBox="1"/>
          <p:nvPr/>
        </p:nvSpPr>
        <p:spPr>
          <a:xfrm>
            <a:off x="7595276" y="2954480"/>
            <a:ext cx="4318701" cy="1884249"/>
          </a:xfrm>
          <a:prstGeom prst="rect">
            <a:avLst/>
          </a:prstGeom>
          <a:noFill/>
        </p:spPr>
        <p:txBody>
          <a:bodyPr wrap="square" lIns="82945" tIns="41473" rIns="82945" bIns="41473" rtlCol="0">
            <a:spAutoFit/>
          </a:bodyPr>
          <a:lstStyle/>
          <a:p>
            <a:pPr marL="295275">
              <a:spcBef>
                <a:spcPts val="1200"/>
              </a:spcBef>
            </a:pPr>
            <a:r>
              <a:rPr lang="en-US" sz="1800" dirty="0">
                <a:solidFill>
                  <a:schemeClr val="tx1"/>
                </a:solidFill>
                <a:latin typeface="Arial Narrow" panose="020B0604020202020204" pitchFamily="34" charset="0"/>
                <a:cs typeface="Arial Narrow" panose="020B0604020202020204" pitchFamily="34" charset="0"/>
              </a:rPr>
              <a:t>Preview sample images</a:t>
            </a:r>
          </a:p>
          <a:p>
            <a:pPr marL="295275">
              <a:spcBef>
                <a:spcPts val="1800"/>
              </a:spcBef>
            </a:pPr>
            <a:r>
              <a:rPr lang="en-US" sz="1800" dirty="0">
                <a:solidFill>
                  <a:schemeClr val="tx1"/>
                </a:solidFill>
                <a:latin typeface="Arial Narrow" panose="020B0604020202020204" pitchFamily="34" charset="0"/>
                <a:cs typeface="Arial Narrow" panose="020B0604020202020204" pitchFamily="34" charset="0"/>
              </a:rPr>
              <a:t>Find out the geographical coverage </a:t>
            </a:r>
          </a:p>
          <a:p>
            <a:pPr marL="295275">
              <a:spcBef>
                <a:spcPts val="1800"/>
              </a:spcBef>
            </a:pPr>
            <a:r>
              <a:rPr lang="en-US" sz="1800" dirty="0">
                <a:solidFill>
                  <a:schemeClr val="tx1"/>
                </a:solidFill>
                <a:latin typeface="Arial Narrow" panose="020B0604020202020204" pitchFamily="34" charset="0"/>
                <a:cs typeface="Arial Narrow" panose="020B0604020202020204" pitchFamily="34" charset="0"/>
              </a:rPr>
              <a:t>Find out the temporal range coverage</a:t>
            </a:r>
          </a:p>
          <a:p>
            <a:pPr marL="295275">
              <a:spcBef>
                <a:spcPts val="1800"/>
              </a:spcBef>
            </a:pPr>
            <a:r>
              <a:rPr lang="en-US" dirty="0">
                <a:latin typeface="Arial Narrow" panose="020B0604020202020204" pitchFamily="34" charset="0"/>
                <a:cs typeface="Arial Narrow" panose="020B0604020202020204" pitchFamily="34" charset="0"/>
              </a:rPr>
              <a:t>Review metadata for details about datasets</a:t>
            </a:r>
            <a:endParaRPr lang="en-US" sz="1800" dirty="0">
              <a:solidFill>
                <a:schemeClr val="tx1"/>
              </a:solidFill>
              <a:latin typeface="Arial Narrow" panose="020B0604020202020204" pitchFamily="34" charset="0"/>
              <a:cs typeface="Arial Narrow" panose="020B0604020202020204" pitchFamily="34" charset="0"/>
            </a:endParaRPr>
          </a:p>
        </p:txBody>
      </p:sp>
      <p:grpSp>
        <p:nvGrpSpPr>
          <p:cNvPr id="5" name="Group 4">
            <a:extLst>
              <a:ext uri="{FF2B5EF4-FFF2-40B4-BE49-F238E27FC236}">
                <a16:creationId xmlns:a16="http://schemas.microsoft.com/office/drawing/2014/main" id="{BFC7385A-C57F-5D44-B54C-8477C600101C}"/>
              </a:ext>
            </a:extLst>
          </p:cNvPr>
          <p:cNvGrpSpPr/>
          <p:nvPr/>
        </p:nvGrpSpPr>
        <p:grpSpPr>
          <a:xfrm>
            <a:off x="1505307" y="1917985"/>
            <a:ext cx="6797600" cy="3162515"/>
            <a:chOff x="4030517" y="2651063"/>
            <a:chExt cx="6797600" cy="3162515"/>
          </a:xfrm>
        </p:grpSpPr>
        <p:sp>
          <p:nvSpPr>
            <p:cNvPr id="6" name="Rectangle 5">
              <a:extLst>
                <a:ext uri="{FF2B5EF4-FFF2-40B4-BE49-F238E27FC236}">
                  <a16:creationId xmlns:a16="http://schemas.microsoft.com/office/drawing/2014/main" id="{EA9BE598-7AA3-AB40-9AE0-6DCDB5466FE1}"/>
                </a:ext>
              </a:extLst>
            </p:cNvPr>
            <p:cNvSpPr/>
            <p:nvPr/>
          </p:nvSpPr>
          <p:spPr>
            <a:xfrm>
              <a:off x="4233045" y="4012415"/>
              <a:ext cx="3481168" cy="307777"/>
            </a:xfrm>
            <a:prstGeom prst="rect">
              <a:avLst/>
            </a:prstGeom>
          </p:spPr>
          <p:txBody>
            <a:bodyPr wrap="square">
              <a:spAutoFit/>
            </a:bodyPr>
            <a:lstStyle/>
            <a:p>
              <a:r>
                <a:rPr lang="en-US" sz="1400" dirty="0">
                  <a:solidFill>
                    <a:schemeClr val="tx1">
                      <a:lumMod val="85000"/>
                      <a:lumOff val="15000"/>
                    </a:schemeClr>
                  </a:solidFill>
                  <a:latin typeface="Arial Narrow" panose="020B0604020202020204" pitchFamily="34" charset="0"/>
                  <a:cs typeface="Arial Narrow" panose="020B0604020202020204" pitchFamily="34" charset="0"/>
                  <a:hlinkClick r:id="rId5"/>
                </a:rPr>
                <a:t>coastwatch.pfeg.noaa.gov/data.html</a:t>
              </a:r>
              <a:endParaRPr lang="en-US" sz="1400" dirty="0">
                <a:solidFill>
                  <a:schemeClr val="tx1">
                    <a:lumMod val="85000"/>
                    <a:lumOff val="15000"/>
                  </a:schemeClr>
                </a:solidFill>
                <a:latin typeface="Arial Narrow" panose="020B0604020202020204" pitchFamily="34" charset="0"/>
                <a:cs typeface="Arial Narrow" panose="020B0604020202020204" pitchFamily="34" charset="0"/>
              </a:endParaRPr>
            </a:p>
          </p:txBody>
        </p:sp>
        <p:pic>
          <p:nvPicPr>
            <p:cNvPr id="13" name="Picture 12">
              <a:extLst>
                <a:ext uri="{FF2B5EF4-FFF2-40B4-BE49-F238E27FC236}">
                  <a16:creationId xmlns:a16="http://schemas.microsoft.com/office/drawing/2014/main" id="{73471A5D-B504-9849-B7AC-BE649EB5734D}"/>
                </a:ext>
              </a:extLst>
            </p:cNvPr>
            <p:cNvPicPr>
              <a:picLocks noChangeAspect="1"/>
            </p:cNvPicPr>
            <p:nvPr/>
          </p:nvPicPr>
          <p:blipFill rotWithShape="1">
            <a:blip r:embed="rId6"/>
            <a:srcRect l="9661" t="5132" r="36650" b="83802"/>
            <a:stretch/>
          </p:blipFill>
          <p:spPr>
            <a:xfrm>
              <a:off x="4162374" y="3683433"/>
              <a:ext cx="2863612" cy="441924"/>
            </a:xfrm>
            <a:prstGeom prst="rect">
              <a:avLst/>
            </a:prstGeom>
            <a:ln w="25400">
              <a:noFill/>
            </a:ln>
          </p:spPr>
        </p:pic>
        <p:pic>
          <p:nvPicPr>
            <p:cNvPr id="8" name="Picture 7">
              <a:extLst>
                <a:ext uri="{FF2B5EF4-FFF2-40B4-BE49-F238E27FC236}">
                  <a16:creationId xmlns:a16="http://schemas.microsoft.com/office/drawing/2014/main" id="{1E163D79-FF13-0741-8637-4C90609B0415}"/>
                </a:ext>
              </a:extLst>
            </p:cNvPr>
            <p:cNvPicPr>
              <a:picLocks noChangeAspect="1"/>
            </p:cNvPicPr>
            <p:nvPr/>
          </p:nvPicPr>
          <p:blipFill rotWithShape="1">
            <a:blip r:embed="rId7"/>
            <a:srcRect l="18440" r="20439" b="88403"/>
            <a:stretch/>
          </p:blipFill>
          <p:spPr>
            <a:xfrm>
              <a:off x="4162374" y="4494603"/>
              <a:ext cx="2758974" cy="334026"/>
            </a:xfrm>
            <a:prstGeom prst="rect">
              <a:avLst/>
            </a:prstGeom>
          </p:spPr>
        </p:pic>
        <p:pic>
          <p:nvPicPr>
            <p:cNvPr id="12" name="Picture 11">
              <a:extLst>
                <a:ext uri="{FF2B5EF4-FFF2-40B4-BE49-F238E27FC236}">
                  <a16:creationId xmlns:a16="http://schemas.microsoft.com/office/drawing/2014/main" id="{21B8FDA8-4E35-AC41-84EE-6E41AD0DA890}"/>
                </a:ext>
              </a:extLst>
            </p:cNvPr>
            <p:cNvPicPr>
              <a:picLocks noChangeAspect="1"/>
            </p:cNvPicPr>
            <p:nvPr/>
          </p:nvPicPr>
          <p:blipFill rotWithShape="1">
            <a:blip r:embed="rId8"/>
            <a:srcRect l="7463" t="-2" r="59395" b="51026"/>
            <a:stretch/>
          </p:blipFill>
          <p:spPr>
            <a:xfrm>
              <a:off x="7284954" y="5106819"/>
              <a:ext cx="2200184" cy="541224"/>
            </a:xfrm>
            <a:prstGeom prst="rect">
              <a:avLst/>
            </a:prstGeom>
            <a:ln>
              <a:noFill/>
            </a:ln>
          </p:spPr>
        </p:pic>
        <p:pic>
          <p:nvPicPr>
            <p:cNvPr id="15" name="Picture 14">
              <a:extLst>
                <a:ext uri="{FF2B5EF4-FFF2-40B4-BE49-F238E27FC236}">
                  <a16:creationId xmlns:a16="http://schemas.microsoft.com/office/drawing/2014/main" id="{B6217AF1-7890-BF4D-A676-2C0CBC2F8ABF}"/>
                </a:ext>
              </a:extLst>
            </p:cNvPr>
            <p:cNvPicPr>
              <a:picLocks noChangeAspect="1"/>
            </p:cNvPicPr>
            <p:nvPr/>
          </p:nvPicPr>
          <p:blipFill rotWithShape="1">
            <a:blip r:embed="rId9"/>
            <a:srcRect l="40518" t="1323" r="9582" b="85893"/>
            <a:stretch/>
          </p:blipFill>
          <p:spPr>
            <a:xfrm>
              <a:off x="7304193" y="3725618"/>
              <a:ext cx="2180945" cy="387412"/>
            </a:xfrm>
            <a:prstGeom prst="rect">
              <a:avLst/>
            </a:prstGeom>
          </p:spPr>
        </p:pic>
        <p:pic>
          <p:nvPicPr>
            <p:cNvPr id="17" name="Picture 16">
              <a:extLst>
                <a:ext uri="{FF2B5EF4-FFF2-40B4-BE49-F238E27FC236}">
                  <a16:creationId xmlns:a16="http://schemas.microsoft.com/office/drawing/2014/main" id="{233EF0BD-6146-B94E-BCCB-AFFDE1E4416E}"/>
                </a:ext>
              </a:extLst>
            </p:cNvPr>
            <p:cNvPicPr>
              <a:picLocks noChangeAspect="1"/>
            </p:cNvPicPr>
            <p:nvPr/>
          </p:nvPicPr>
          <p:blipFill rotWithShape="1">
            <a:blip r:embed="rId10"/>
            <a:srcRect l="9332" r="31978" b="88452"/>
            <a:stretch/>
          </p:blipFill>
          <p:spPr>
            <a:xfrm>
              <a:off x="7294868" y="4463792"/>
              <a:ext cx="2129868" cy="362226"/>
            </a:xfrm>
            <a:prstGeom prst="rect">
              <a:avLst/>
            </a:prstGeom>
          </p:spPr>
        </p:pic>
        <p:pic>
          <p:nvPicPr>
            <p:cNvPr id="19" name="Picture 18">
              <a:extLst>
                <a:ext uri="{FF2B5EF4-FFF2-40B4-BE49-F238E27FC236}">
                  <a16:creationId xmlns:a16="http://schemas.microsoft.com/office/drawing/2014/main" id="{213AF038-8E0F-3B4D-8417-5F65C295AF5A}"/>
                </a:ext>
              </a:extLst>
            </p:cNvPr>
            <p:cNvPicPr>
              <a:picLocks noChangeAspect="1"/>
            </p:cNvPicPr>
            <p:nvPr/>
          </p:nvPicPr>
          <p:blipFill>
            <a:blip r:embed="rId11"/>
            <a:stretch>
              <a:fillRect/>
            </a:stretch>
          </p:blipFill>
          <p:spPr>
            <a:xfrm>
              <a:off x="4173691" y="5245086"/>
              <a:ext cx="2759785" cy="388371"/>
            </a:xfrm>
            <a:prstGeom prst="rect">
              <a:avLst/>
            </a:prstGeom>
          </p:spPr>
        </p:pic>
        <p:sp>
          <p:nvSpPr>
            <p:cNvPr id="33" name="Rectangle 32">
              <a:extLst>
                <a:ext uri="{FF2B5EF4-FFF2-40B4-BE49-F238E27FC236}">
                  <a16:creationId xmlns:a16="http://schemas.microsoft.com/office/drawing/2014/main" id="{5ED0124A-352A-094A-AD69-F5A604C65346}"/>
                </a:ext>
              </a:extLst>
            </p:cNvPr>
            <p:cNvSpPr/>
            <p:nvPr/>
          </p:nvSpPr>
          <p:spPr>
            <a:xfrm>
              <a:off x="4233045" y="4754538"/>
              <a:ext cx="3481168" cy="523220"/>
            </a:xfrm>
            <a:prstGeom prst="rect">
              <a:avLst/>
            </a:prstGeom>
          </p:spPr>
          <p:txBody>
            <a:bodyPr wrap="square">
              <a:spAutoFit/>
            </a:bodyPr>
            <a:lstStyle/>
            <a:p>
              <a:r>
                <a:rPr lang="en-US" sz="1400" dirty="0">
                  <a:solidFill>
                    <a:schemeClr val="tx1">
                      <a:lumMod val="85000"/>
                      <a:lumOff val="15000"/>
                    </a:schemeClr>
                  </a:solidFill>
                  <a:latin typeface="Arial Narrow" panose="020B0604020202020204" pitchFamily="34" charset="0"/>
                  <a:cs typeface="Arial Narrow" panose="020B0604020202020204" pitchFamily="34" charset="0"/>
                  <a:hlinkClick r:id="rId12"/>
                </a:rPr>
                <a:t>https://oceanwatch.pifsc.noaa.gov/doc.html</a:t>
              </a:r>
              <a:endParaRPr lang="en-US" sz="1400" dirty="0">
                <a:solidFill>
                  <a:schemeClr val="tx1">
                    <a:lumMod val="85000"/>
                    <a:lumOff val="15000"/>
                  </a:schemeClr>
                </a:solidFill>
                <a:latin typeface="Arial Narrow" panose="020B0604020202020204" pitchFamily="34" charset="0"/>
                <a:cs typeface="Arial Narrow" panose="020B0604020202020204" pitchFamily="34" charset="0"/>
              </a:endParaRPr>
            </a:p>
            <a:p>
              <a:endParaRPr lang="en-US" sz="1400" dirty="0">
                <a:solidFill>
                  <a:schemeClr val="tx1">
                    <a:lumMod val="85000"/>
                    <a:lumOff val="15000"/>
                  </a:schemeClr>
                </a:solidFill>
                <a:latin typeface="Arial Narrow" panose="020B0604020202020204" pitchFamily="34" charset="0"/>
                <a:cs typeface="Arial Narrow" panose="020B0604020202020204" pitchFamily="34" charset="0"/>
              </a:endParaRPr>
            </a:p>
          </p:txBody>
        </p:sp>
        <p:sp>
          <p:nvSpPr>
            <p:cNvPr id="34" name="Rectangle 33">
              <a:extLst>
                <a:ext uri="{FF2B5EF4-FFF2-40B4-BE49-F238E27FC236}">
                  <a16:creationId xmlns:a16="http://schemas.microsoft.com/office/drawing/2014/main" id="{8943B5D8-C216-9840-94FE-24680D3E2CA8}"/>
                </a:ext>
              </a:extLst>
            </p:cNvPr>
            <p:cNvSpPr/>
            <p:nvPr/>
          </p:nvSpPr>
          <p:spPr>
            <a:xfrm>
              <a:off x="4233045" y="5504074"/>
              <a:ext cx="3481168" cy="307777"/>
            </a:xfrm>
            <a:prstGeom prst="rect">
              <a:avLst/>
            </a:prstGeom>
          </p:spPr>
          <p:txBody>
            <a:bodyPr wrap="square">
              <a:spAutoFit/>
            </a:bodyPr>
            <a:lstStyle/>
            <a:p>
              <a:r>
                <a:rPr lang="en-US" sz="1400" dirty="0">
                  <a:solidFill>
                    <a:schemeClr val="tx1">
                      <a:lumMod val="85000"/>
                      <a:lumOff val="15000"/>
                    </a:schemeClr>
                  </a:solidFill>
                  <a:latin typeface="Arial Narrow" panose="020B0604020202020204" pitchFamily="34" charset="0"/>
                  <a:cs typeface="Arial Narrow" panose="020B0604020202020204" pitchFamily="34" charset="0"/>
                  <a:hlinkClick r:id="rId13"/>
                </a:rPr>
                <a:t>polarwatch.noaa.gov</a:t>
              </a:r>
              <a:endParaRPr lang="en-US" sz="1400" dirty="0">
                <a:solidFill>
                  <a:schemeClr val="tx1">
                    <a:lumMod val="85000"/>
                    <a:lumOff val="15000"/>
                  </a:schemeClr>
                </a:solidFill>
                <a:latin typeface="Arial Narrow" panose="020B0604020202020204" pitchFamily="34" charset="0"/>
                <a:cs typeface="Arial Narrow" panose="020B0604020202020204" pitchFamily="34" charset="0"/>
              </a:endParaRPr>
            </a:p>
          </p:txBody>
        </p:sp>
        <p:sp>
          <p:nvSpPr>
            <p:cNvPr id="35" name="Rectangle 34">
              <a:extLst>
                <a:ext uri="{FF2B5EF4-FFF2-40B4-BE49-F238E27FC236}">
                  <a16:creationId xmlns:a16="http://schemas.microsoft.com/office/drawing/2014/main" id="{604D5B35-25FE-7B47-B430-D9CDB3DC22B2}"/>
                </a:ext>
              </a:extLst>
            </p:cNvPr>
            <p:cNvSpPr/>
            <p:nvPr/>
          </p:nvSpPr>
          <p:spPr>
            <a:xfrm>
              <a:off x="7346949" y="4017828"/>
              <a:ext cx="3481168" cy="307777"/>
            </a:xfrm>
            <a:prstGeom prst="rect">
              <a:avLst/>
            </a:prstGeom>
          </p:spPr>
          <p:txBody>
            <a:bodyPr wrap="square">
              <a:spAutoFit/>
            </a:bodyPr>
            <a:lstStyle/>
            <a:p>
              <a:r>
                <a:rPr lang="en-US" sz="1400" dirty="0">
                  <a:solidFill>
                    <a:schemeClr val="tx1">
                      <a:lumMod val="85000"/>
                      <a:lumOff val="15000"/>
                    </a:schemeClr>
                  </a:solidFill>
                  <a:latin typeface="Arial Narrow" panose="020B0604020202020204" pitchFamily="34" charset="0"/>
                  <a:cs typeface="Arial Narrow" panose="020B0604020202020204" pitchFamily="34" charset="0"/>
                  <a:hlinkClick r:id="rId14"/>
                </a:rPr>
                <a:t>cwcaribbean.aoml.noaa.gov</a:t>
              </a:r>
              <a:endParaRPr lang="en-US" sz="1400" dirty="0">
                <a:solidFill>
                  <a:schemeClr val="tx1">
                    <a:lumMod val="85000"/>
                    <a:lumOff val="15000"/>
                  </a:schemeClr>
                </a:solidFill>
                <a:latin typeface="Arial Narrow" panose="020B0604020202020204" pitchFamily="34" charset="0"/>
                <a:cs typeface="Arial Narrow" panose="020B0604020202020204" pitchFamily="34" charset="0"/>
              </a:endParaRPr>
            </a:p>
          </p:txBody>
        </p:sp>
        <p:sp>
          <p:nvSpPr>
            <p:cNvPr id="36" name="Rectangle 35">
              <a:extLst>
                <a:ext uri="{FF2B5EF4-FFF2-40B4-BE49-F238E27FC236}">
                  <a16:creationId xmlns:a16="http://schemas.microsoft.com/office/drawing/2014/main" id="{61033703-C5D4-E942-ABA4-508F4D8E57F9}"/>
                </a:ext>
              </a:extLst>
            </p:cNvPr>
            <p:cNvSpPr/>
            <p:nvPr/>
          </p:nvSpPr>
          <p:spPr>
            <a:xfrm>
              <a:off x="7323799" y="4730563"/>
              <a:ext cx="3481168" cy="307777"/>
            </a:xfrm>
            <a:prstGeom prst="rect">
              <a:avLst/>
            </a:prstGeom>
          </p:spPr>
          <p:txBody>
            <a:bodyPr wrap="square">
              <a:spAutoFit/>
            </a:bodyPr>
            <a:lstStyle/>
            <a:p>
              <a:r>
                <a:rPr lang="en-US" sz="1400" dirty="0">
                  <a:solidFill>
                    <a:schemeClr val="tx1">
                      <a:lumMod val="85000"/>
                      <a:lumOff val="15000"/>
                    </a:schemeClr>
                  </a:solidFill>
                  <a:latin typeface="Arial Narrow" panose="020B0604020202020204" pitchFamily="34" charset="0"/>
                  <a:cs typeface="Arial Narrow" panose="020B0604020202020204" pitchFamily="34" charset="0"/>
                  <a:hlinkClick r:id="rId15"/>
                </a:rPr>
                <a:t>eastcoast.coastwatch.noaa.gov</a:t>
              </a:r>
              <a:endParaRPr lang="en-US" sz="1400" dirty="0">
                <a:solidFill>
                  <a:schemeClr val="tx1">
                    <a:lumMod val="85000"/>
                    <a:lumOff val="15000"/>
                  </a:schemeClr>
                </a:solidFill>
                <a:latin typeface="Arial Narrow" panose="020B0604020202020204" pitchFamily="34" charset="0"/>
                <a:cs typeface="Arial Narrow" panose="020B0604020202020204" pitchFamily="34" charset="0"/>
              </a:endParaRPr>
            </a:p>
          </p:txBody>
        </p:sp>
        <p:sp>
          <p:nvSpPr>
            <p:cNvPr id="37" name="Rectangle 36">
              <a:extLst>
                <a:ext uri="{FF2B5EF4-FFF2-40B4-BE49-F238E27FC236}">
                  <a16:creationId xmlns:a16="http://schemas.microsoft.com/office/drawing/2014/main" id="{9683C940-ABEF-AD43-8BC7-DC826EEC580D}"/>
                </a:ext>
              </a:extLst>
            </p:cNvPr>
            <p:cNvSpPr/>
            <p:nvPr/>
          </p:nvSpPr>
          <p:spPr>
            <a:xfrm>
              <a:off x="7323799" y="5505801"/>
              <a:ext cx="3481168" cy="307777"/>
            </a:xfrm>
            <a:prstGeom prst="rect">
              <a:avLst/>
            </a:prstGeom>
          </p:spPr>
          <p:txBody>
            <a:bodyPr wrap="square">
              <a:spAutoFit/>
            </a:bodyPr>
            <a:lstStyle/>
            <a:p>
              <a:r>
                <a:rPr lang="en-US" sz="1400" dirty="0">
                  <a:solidFill>
                    <a:schemeClr val="tx1">
                      <a:lumMod val="85000"/>
                      <a:lumOff val="15000"/>
                    </a:schemeClr>
                  </a:solidFill>
                  <a:latin typeface="Arial Narrow" panose="020B0604020202020204" pitchFamily="34" charset="0"/>
                  <a:cs typeface="Arial Narrow" panose="020B0604020202020204" pitchFamily="34" charset="0"/>
                  <a:hlinkClick r:id="rId16"/>
                </a:rPr>
                <a:t>coastwatch.glerl.noaa.gov</a:t>
              </a:r>
              <a:endParaRPr lang="en-US" sz="1400" dirty="0">
                <a:solidFill>
                  <a:schemeClr val="tx1">
                    <a:lumMod val="85000"/>
                    <a:lumOff val="15000"/>
                  </a:schemeClr>
                </a:solidFill>
                <a:latin typeface="Arial Narrow" panose="020B0604020202020204" pitchFamily="34" charset="0"/>
                <a:cs typeface="Arial Narrow" panose="020B0604020202020204" pitchFamily="34" charset="0"/>
              </a:endParaRPr>
            </a:p>
          </p:txBody>
        </p:sp>
        <p:grpSp>
          <p:nvGrpSpPr>
            <p:cNvPr id="44" name="Group 43">
              <a:extLst>
                <a:ext uri="{FF2B5EF4-FFF2-40B4-BE49-F238E27FC236}">
                  <a16:creationId xmlns:a16="http://schemas.microsoft.com/office/drawing/2014/main" id="{AABE7E6A-303A-434A-925A-AE30C19AA6DA}"/>
                </a:ext>
              </a:extLst>
            </p:cNvPr>
            <p:cNvGrpSpPr/>
            <p:nvPr/>
          </p:nvGrpSpPr>
          <p:grpSpPr>
            <a:xfrm>
              <a:off x="4030517" y="2651063"/>
              <a:ext cx="5774006" cy="973839"/>
              <a:chOff x="6354501" y="4858081"/>
              <a:chExt cx="5774006" cy="973839"/>
            </a:xfrm>
          </p:grpSpPr>
          <p:grpSp>
            <p:nvGrpSpPr>
              <p:cNvPr id="41" name="Group 40">
                <a:extLst>
                  <a:ext uri="{FF2B5EF4-FFF2-40B4-BE49-F238E27FC236}">
                    <a16:creationId xmlns:a16="http://schemas.microsoft.com/office/drawing/2014/main" id="{68EF4B42-76B9-B24C-8893-C0688F9106CE}"/>
                  </a:ext>
                </a:extLst>
              </p:cNvPr>
              <p:cNvGrpSpPr/>
              <p:nvPr/>
            </p:nvGrpSpPr>
            <p:grpSpPr>
              <a:xfrm>
                <a:off x="6354501" y="4858081"/>
                <a:ext cx="5011546" cy="973839"/>
                <a:chOff x="6497756" y="4886942"/>
                <a:chExt cx="5011546" cy="973839"/>
              </a:xfrm>
            </p:grpSpPr>
            <p:pic>
              <p:nvPicPr>
                <p:cNvPr id="39" name="Picture 38">
                  <a:extLst>
                    <a:ext uri="{FF2B5EF4-FFF2-40B4-BE49-F238E27FC236}">
                      <a16:creationId xmlns:a16="http://schemas.microsoft.com/office/drawing/2014/main" id="{52215E71-DF42-D34D-ADF3-4919FB157DA1}"/>
                    </a:ext>
                  </a:extLst>
                </p:cNvPr>
                <p:cNvPicPr>
                  <a:picLocks noChangeAspect="1"/>
                </p:cNvPicPr>
                <p:nvPr/>
              </p:nvPicPr>
              <p:blipFill rotWithShape="1">
                <a:blip r:embed="rId17"/>
                <a:srcRect l="38340" b="23279"/>
                <a:stretch/>
              </p:blipFill>
              <p:spPr>
                <a:xfrm>
                  <a:off x="7199453" y="4913959"/>
                  <a:ext cx="4309849" cy="632979"/>
                </a:xfrm>
                <a:prstGeom prst="rect">
                  <a:avLst/>
                </a:prstGeom>
              </p:spPr>
            </p:pic>
            <p:pic>
              <p:nvPicPr>
                <p:cNvPr id="40" name="Picture 39">
                  <a:extLst>
                    <a:ext uri="{FF2B5EF4-FFF2-40B4-BE49-F238E27FC236}">
                      <a16:creationId xmlns:a16="http://schemas.microsoft.com/office/drawing/2014/main" id="{8A08C8CB-0862-BE42-A82D-82A5140F670A}"/>
                    </a:ext>
                  </a:extLst>
                </p:cNvPr>
                <p:cNvPicPr>
                  <a:picLocks noChangeAspect="1"/>
                </p:cNvPicPr>
                <p:nvPr/>
              </p:nvPicPr>
              <p:blipFill rotWithShape="1">
                <a:blip r:embed="rId17"/>
                <a:srcRect r="91495"/>
                <a:stretch/>
              </p:blipFill>
              <p:spPr>
                <a:xfrm>
                  <a:off x="6497756" y="4886942"/>
                  <a:ext cx="701697" cy="973839"/>
                </a:xfrm>
                <a:prstGeom prst="rect">
                  <a:avLst/>
                </a:prstGeom>
              </p:spPr>
            </p:pic>
          </p:grpSp>
          <p:sp>
            <p:nvSpPr>
              <p:cNvPr id="42" name="TextBox 41">
                <a:extLst>
                  <a:ext uri="{FF2B5EF4-FFF2-40B4-BE49-F238E27FC236}">
                    <a16:creationId xmlns:a16="http://schemas.microsoft.com/office/drawing/2014/main" id="{5206D54C-7EA8-5F41-8A70-0AF9816EBC82}"/>
                  </a:ext>
                </a:extLst>
              </p:cNvPr>
              <p:cNvSpPr txBox="1"/>
              <p:nvPr/>
            </p:nvSpPr>
            <p:spPr>
              <a:xfrm>
                <a:off x="7056198" y="5306985"/>
                <a:ext cx="1591141" cy="369332"/>
              </a:xfrm>
              <a:prstGeom prst="rect">
                <a:avLst/>
              </a:prstGeom>
              <a:noFill/>
            </p:spPr>
            <p:txBody>
              <a:bodyPr wrap="none" rtlCol="0">
                <a:spAutoFit/>
              </a:bodyPr>
              <a:lstStyle/>
              <a:p>
                <a:r>
                  <a:rPr lang="en-US" dirty="0"/>
                  <a:t>Central Office</a:t>
                </a:r>
              </a:p>
            </p:txBody>
          </p:sp>
          <p:sp>
            <p:nvSpPr>
              <p:cNvPr id="43" name="Rectangle 42">
                <a:extLst>
                  <a:ext uri="{FF2B5EF4-FFF2-40B4-BE49-F238E27FC236}">
                    <a16:creationId xmlns:a16="http://schemas.microsoft.com/office/drawing/2014/main" id="{18E219EC-CC68-314A-B60E-9CB3E03287D8}"/>
                  </a:ext>
                </a:extLst>
              </p:cNvPr>
              <p:cNvSpPr/>
              <p:nvPr/>
            </p:nvSpPr>
            <p:spPr>
              <a:xfrm>
                <a:off x="8647339" y="5337762"/>
                <a:ext cx="3481168" cy="307777"/>
              </a:xfrm>
              <a:prstGeom prst="rect">
                <a:avLst/>
              </a:prstGeom>
            </p:spPr>
            <p:txBody>
              <a:bodyPr wrap="square">
                <a:spAutoFit/>
              </a:bodyPr>
              <a:lstStyle/>
              <a:p>
                <a:r>
                  <a:rPr lang="en-US" sz="1400" dirty="0">
                    <a:solidFill>
                      <a:schemeClr val="tx1">
                        <a:lumMod val="85000"/>
                        <a:lumOff val="15000"/>
                      </a:schemeClr>
                    </a:solidFill>
                    <a:latin typeface="Arial Narrow" panose="020B0604020202020204" pitchFamily="34" charset="0"/>
                    <a:cs typeface="Arial Narrow" panose="020B0604020202020204" pitchFamily="34" charset="0"/>
                    <a:hlinkClick r:id="rId5"/>
                  </a:rPr>
                  <a:t>coastwatch.noaa.gov</a:t>
                </a:r>
                <a:endParaRPr lang="en-US" sz="1400" dirty="0">
                  <a:solidFill>
                    <a:schemeClr val="tx1">
                      <a:lumMod val="85000"/>
                      <a:lumOff val="15000"/>
                    </a:schemeClr>
                  </a:solidFill>
                  <a:latin typeface="Arial Narrow" panose="020B0604020202020204" pitchFamily="34" charset="0"/>
                  <a:cs typeface="Arial Narrow" panose="020B0604020202020204" pitchFamily="34" charset="0"/>
                </a:endParaRPr>
              </a:p>
            </p:txBody>
          </p:sp>
        </p:grpSp>
      </p:grpSp>
      <p:sp>
        <p:nvSpPr>
          <p:cNvPr id="9" name="Rectangle 8">
            <a:extLst>
              <a:ext uri="{FF2B5EF4-FFF2-40B4-BE49-F238E27FC236}">
                <a16:creationId xmlns:a16="http://schemas.microsoft.com/office/drawing/2014/main" id="{61D1C9B4-C776-0B4C-B27A-34F1A58BFB1D}"/>
              </a:ext>
            </a:extLst>
          </p:cNvPr>
          <p:cNvSpPr/>
          <p:nvPr/>
        </p:nvSpPr>
        <p:spPr>
          <a:xfrm>
            <a:off x="941637" y="1323569"/>
            <a:ext cx="9649163" cy="369332"/>
          </a:xfrm>
          <a:prstGeom prst="rect">
            <a:avLst/>
          </a:prstGeom>
        </p:spPr>
        <p:txBody>
          <a:bodyPr wrap="square">
            <a:spAutoFit/>
          </a:bodyPr>
          <a:lstStyle/>
          <a:p>
            <a:pPr>
              <a:spcBef>
                <a:spcPts val="1200"/>
              </a:spcBef>
            </a:pPr>
            <a:r>
              <a:rPr lang="en-US" b="1" cap="small" dirty="0">
                <a:latin typeface="Arial Narrow" panose="020B0604020202020204" pitchFamily="34" charset="0"/>
                <a:cs typeface="Arial Narrow" panose="020B0604020202020204" pitchFamily="34" charset="0"/>
              </a:rPr>
              <a:t>Each of these catalogs provide information about datasets to help you decide which to use</a:t>
            </a:r>
          </a:p>
        </p:txBody>
      </p:sp>
      <p:cxnSp>
        <p:nvCxnSpPr>
          <p:cNvPr id="11" name="Straight Connector 10">
            <a:extLst>
              <a:ext uri="{FF2B5EF4-FFF2-40B4-BE49-F238E27FC236}">
                <a16:creationId xmlns:a16="http://schemas.microsoft.com/office/drawing/2014/main" id="{215924B2-13FF-244E-926B-5D1FF887ED12}"/>
              </a:ext>
            </a:extLst>
          </p:cNvPr>
          <p:cNvCxnSpPr/>
          <p:nvPr/>
        </p:nvCxnSpPr>
        <p:spPr>
          <a:xfrm>
            <a:off x="7606851" y="2771480"/>
            <a:ext cx="0" cy="2257580"/>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Audio 9">
            <a:hlinkClick r:id="" action="ppaction://media"/>
            <a:extLst>
              <a:ext uri="{FF2B5EF4-FFF2-40B4-BE49-F238E27FC236}">
                <a16:creationId xmlns:a16="http://schemas.microsoft.com/office/drawing/2014/main" id="{3ACC6434-C2DD-444D-870D-B3C277DD6BC8}"/>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1226800" y="5892800"/>
            <a:ext cx="812800" cy="812800"/>
          </a:xfrm>
          <a:prstGeom prst="rect">
            <a:avLst/>
          </a:prstGeom>
        </p:spPr>
      </p:pic>
      <p:sp>
        <p:nvSpPr>
          <p:cNvPr id="14" name="Footer Placeholder 13"/>
          <p:cNvSpPr>
            <a:spLocks noGrp="1"/>
          </p:cNvSpPr>
          <p:nvPr>
            <p:ph type="ftr" sz="quarter" idx="3"/>
          </p:nvPr>
        </p:nvSpPr>
        <p:spPr/>
        <p:txBody>
          <a:bodyPr/>
          <a:lstStyle/>
          <a:p>
            <a:r>
              <a:rPr lang="en-US" smtClean="0">
                <a:solidFill>
                  <a:prstClr val="white">
                    <a:lumMod val="95000"/>
                  </a:prstClr>
                </a:solidFill>
              </a:rPr>
              <a:t>NOAA CoastWatch Satellite Course                                        	http://coastwatch.noaa.gov</a:t>
            </a:r>
            <a:endParaRPr lang="en-US" dirty="0">
              <a:solidFill>
                <a:prstClr val="white">
                  <a:lumMod val="95000"/>
                </a:prstClr>
              </a:solidFill>
            </a:endParaRPr>
          </a:p>
        </p:txBody>
      </p:sp>
    </p:spTree>
    <p:extLst>
      <p:ext uri="{BB962C8B-B14F-4D97-AF65-F5344CB8AC3E}">
        <p14:creationId xmlns:p14="http://schemas.microsoft.com/office/powerpoint/2010/main" val="522396172"/>
      </p:ext>
    </p:extLst>
  </p:cSld>
  <p:clrMapOvr>
    <a:masterClrMapping/>
  </p:clrMapOvr>
  <mc:AlternateContent xmlns:mc="http://schemas.openxmlformats.org/markup-compatibility/2006" xmlns:p14="http://schemas.microsoft.com/office/powerpoint/2010/main">
    <mc:Choice Requires="p14">
      <p:transition spd="slow" p14:dur="2000" advTm="19284"/>
    </mc:Choice>
    <mc:Fallback xmlns="">
      <p:transition spd="slow" advTm="192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E7F1D-BF33-0B40-9156-C42C59222D88}"/>
              </a:ext>
            </a:extLst>
          </p:cNvPr>
          <p:cNvSpPr>
            <a:spLocks noGrp="1"/>
          </p:cNvSpPr>
          <p:nvPr>
            <p:ph type="title"/>
          </p:nvPr>
        </p:nvSpPr>
        <p:spPr/>
        <p:txBody>
          <a:bodyPr/>
          <a:lstStyle/>
          <a:p>
            <a:pPr algn="ctr"/>
            <a:r>
              <a:rPr lang="en-US" noProof="0" dirty="0">
                <a:latin typeface="Arial Narrow" panose="020B0606020202030204" pitchFamily="34" charset="0"/>
              </a:rPr>
              <a:t>NOAA CoastWatch Satellite Course - Narrated Presentations </a:t>
            </a:r>
          </a:p>
        </p:txBody>
      </p:sp>
      <p:sp>
        <p:nvSpPr>
          <p:cNvPr id="6" name="TextBox 5">
            <a:extLst>
              <a:ext uri="{FF2B5EF4-FFF2-40B4-BE49-F238E27FC236}">
                <a16:creationId xmlns:a16="http://schemas.microsoft.com/office/drawing/2014/main" id="{C1DC3536-3D1A-F945-885C-082292009752}"/>
              </a:ext>
            </a:extLst>
          </p:cNvPr>
          <p:cNvSpPr txBox="1"/>
          <p:nvPr/>
        </p:nvSpPr>
        <p:spPr>
          <a:xfrm>
            <a:off x="1030958" y="1657350"/>
            <a:ext cx="8741692" cy="4524315"/>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chemeClr val="tx1">
                    <a:lumMod val="50000"/>
                    <a:lumOff val="50000"/>
                  </a:schemeClr>
                </a:solidFill>
                <a:latin typeface="Arial Narrow" panose="020B0606020202030204" pitchFamily="34" charset="0"/>
              </a:rPr>
              <a:t>Satellite 101 – Part 1 </a:t>
            </a:r>
          </a:p>
          <a:p>
            <a:pPr marL="285750" indent="-285750">
              <a:buFont typeface="Arial" panose="020B0604020202020204" pitchFamily="34" charset="0"/>
              <a:buChar char="•"/>
            </a:pPr>
            <a:r>
              <a:rPr lang="en-US" sz="3200" dirty="0">
                <a:solidFill>
                  <a:schemeClr val="tx1">
                    <a:lumMod val="50000"/>
                    <a:lumOff val="50000"/>
                  </a:schemeClr>
                </a:solidFill>
                <a:latin typeface="Arial Narrow" panose="020B0606020202030204" pitchFamily="34" charset="0"/>
              </a:rPr>
              <a:t>Satellite 101 – Part 2 </a:t>
            </a:r>
          </a:p>
          <a:p>
            <a:pPr marL="285750" indent="-285750">
              <a:buFont typeface="Arial" panose="020B0604020202020204" pitchFamily="34" charset="0"/>
              <a:buChar char="•"/>
            </a:pPr>
            <a:r>
              <a:rPr lang="en-US" sz="3200" dirty="0">
                <a:solidFill>
                  <a:schemeClr val="tx1">
                    <a:lumMod val="50000"/>
                    <a:lumOff val="50000"/>
                  </a:schemeClr>
                </a:solidFill>
                <a:latin typeface="Arial Narrow" panose="020B0606020202030204" pitchFamily="34" charset="0"/>
              </a:rPr>
              <a:t>Fundamentals of Ocean Color </a:t>
            </a:r>
          </a:p>
          <a:p>
            <a:pPr marL="285750" indent="-285750">
              <a:buFont typeface="Arial" panose="020B0604020202020204" pitchFamily="34" charset="0"/>
              <a:buChar char="•"/>
            </a:pPr>
            <a:r>
              <a:rPr lang="en-US" sz="3200" dirty="0">
                <a:solidFill>
                  <a:schemeClr val="tx1">
                    <a:lumMod val="50000"/>
                    <a:lumOff val="50000"/>
                  </a:schemeClr>
                </a:solidFill>
                <a:latin typeface="Arial Narrow" panose="020B0606020202030204" pitchFamily="34" charset="0"/>
              </a:rPr>
              <a:t>Fundamentals of Sea-Surface Temperature</a:t>
            </a:r>
          </a:p>
          <a:p>
            <a:pPr marL="285750" indent="-285750">
              <a:buFont typeface="Arial" panose="020B0604020202020204" pitchFamily="34" charset="0"/>
              <a:buChar char="•"/>
            </a:pPr>
            <a:r>
              <a:rPr lang="en-US" sz="3200" dirty="0">
                <a:solidFill>
                  <a:schemeClr val="tx1">
                    <a:lumMod val="50000"/>
                    <a:lumOff val="50000"/>
                  </a:schemeClr>
                </a:solidFill>
                <a:latin typeface="Arial Narrow" panose="020B0606020202030204" pitchFamily="34" charset="0"/>
              </a:rPr>
              <a:t>Fundamentals of Altimetry, Wind and Salinity</a:t>
            </a:r>
          </a:p>
          <a:p>
            <a:pPr marL="285750" indent="-285750">
              <a:buClr>
                <a:srgbClr val="7F7F7F"/>
              </a:buClr>
              <a:buSzPts val="3200"/>
              <a:buFont typeface="Arial"/>
              <a:buChar char="•"/>
            </a:pPr>
            <a:r>
              <a:rPr lang="en-US" sz="3200" dirty="0">
                <a:solidFill>
                  <a:schemeClr val="bg1">
                    <a:lumMod val="50000"/>
                  </a:schemeClr>
                </a:solidFill>
                <a:latin typeface="Arial Narrow" panose="020B0606020202030204" pitchFamily="34" charset="0"/>
                <a:ea typeface="Calibri"/>
                <a:cs typeface="Calibri"/>
                <a:sym typeface="Calibri"/>
              </a:rPr>
              <a:t>Introduction to </a:t>
            </a:r>
            <a:r>
              <a:rPr lang="en-US" sz="3200" dirty="0" smtClean="0">
                <a:solidFill>
                  <a:schemeClr val="bg1">
                    <a:lumMod val="50000"/>
                  </a:schemeClr>
                </a:solidFill>
                <a:latin typeface="Arial Narrow" panose="020B0606020202030204" pitchFamily="34" charset="0"/>
                <a:ea typeface="Calibri"/>
                <a:cs typeface="Calibri"/>
                <a:sym typeface="Calibri"/>
              </a:rPr>
              <a:t>ERDDAP</a:t>
            </a:r>
          </a:p>
          <a:p>
            <a:pPr marL="285750" indent="-285750">
              <a:buClr>
                <a:srgbClr val="7F7F7F"/>
              </a:buClr>
              <a:buSzPts val="3200"/>
              <a:buFont typeface="Arial"/>
              <a:buChar char="•"/>
            </a:pPr>
            <a:r>
              <a:rPr lang="en-US" sz="3200" b="1" dirty="0" smtClean="0">
                <a:latin typeface="Arial Narrow" panose="020B0606020202030204" pitchFamily="34" charset="0"/>
                <a:ea typeface="Calibri"/>
                <a:cs typeface="Calibri"/>
                <a:sym typeface="Calibri"/>
              </a:rPr>
              <a:t>What Dataset to Choose?</a:t>
            </a:r>
            <a:endParaRPr lang="en-US" sz="3200" b="1" dirty="0">
              <a:latin typeface="Arial Narrow" panose="020B0606020202030204" pitchFamily="34" charset="0"/>
              <a:ea typeface="Calibri"/>
              <a:cs typeface="Calibri"/>
              <a:sym typeface="Calibri"/>
            </a:endParaRPr>
          </a:p>
          <a:p>
            <a:pPr marL="285750" lvl="0" indent="-285750">
              <a:buClr>
                <a:srgbClr val="7F7F7F"/>
              </a:buClr>
              <a:buSzPts val="3200"/>
              <a:buFont typeface="Arial"/>
              <a:buChar char="•"/>
            </a:pPr>
            <a:r>
              <a:rPr lang="en-US" sz="3200" dirty="0">
                <a:solidFill>
                  <a:schemeClr val="bg1">
                    <a:lumMod val="65000"/>
                  </a:schemeClr>
                </a:solidFill>
                <a:latin typeface="Arial Narrow" panose="020B0606020202030204" pitchFamily="34" charset="0"/>
                <a:ea typeface="Calibri"/>
                <a:cs typeface="Calibri"/>
                <a:sym typeface="Calibri"/>
              </a:rPr>
              <a:t>Bringing Satellite Data into ARCGIS </a:t>
            </a:r>
            <a:endParaRPr lang="en-US" sz="3200" dirty="0">
              <a:solidFill>
                <a:schemeClr val="tx1">
                  <a:lumMod val="50000"/>
                  <a:lumOff val="50000"/>
                </a:schemeClr>
              </a:solidFill>
              <a:latin typeface="Arial Narrow" panose="020B0606020202030204" pitchFamily="34" charset="0"/>
            </a:endParaRPr>
          </a:p>
          <a:p>
            <a:pPr marL="285750" indent="-285750">
              <a:buFont typeface="Arial" panose="020B0604020202020204" pitchFamily="34" charset="0"/>
              <a:buChar char="•"/>
            </a:pPr>
            <a:endParaRPr lang="en-US" sz="3200" dirty="0"/>
          </a:p>
        </p:txBody>
      </p:sp>
      <p:sp>
        <p:nvSpPr>
          <p:cNvPr id="4" name="Slide Number Placeholder 3"/>
          <p:cNvSpPr>
            <a:spLocks noGrp="1"/>
          </p:cNvSpPr>
          <p:nvPr>
            <p:ph type="sldNum" sz="quarter" idx="12"/>
          </p:nvPr>
        </p:nvSpPr>
        <p:spPr/>
        <p:txBody>
          <a:bodyPr/>
          <a:lstStyle/>
          <a:p>
            <a:fld id="{4F6F23CF-7BCB-1C46-9584-7002207BC3BE}" type="slidenum">
              <a:rPr lang="en-US" smtClean="0"/>
              <a:pPr/>
              <a:t>16</a:t>
            </a:fld>
            <a:r>
              <a:rPr lang="en-US" smtClean="0"/>
              <a:t> </a:t>
            </a:r>
            <a:endParaRPr lang="en-US"/>
          </a:p>
        </p:txBody>
      </p:sp>
      <p:sp>
        <p:nvSpPr>
          <p:cNvPr id="3" name="Footer Placeholder 2"/>
          <p:cNvSpPr>
            <a:spLocks noGrp="1"/>
          </p:cNvSpPr>
          <p:nvPr>
            <p:ph type="ftr" sz="quarter" idx="3"/>
          </p:nvPr>
        </p:nvSpPr>
        <p:spPr/>
        <p:txBody>
          <a:bodyPr/>
          <a:lstStyle/>
          <a:p>
            <a:r>
              <a:rPr lang="en-US" smtClean="0">
                <a:solidFill>
                  <a:prstClr val="white">
                    <a:lumMod val="95000"/>
                  </a:prstClr>
                </a:solidFill>
              </a:rPr>
              <a:t>NOAA CoastWatch Satellite Course                                         http://coastwatch.noaa.gov</a:t>
            </a:r>
            <a:endParaRPr lang="en-US" dirty="0">
              <a:solidFill>
                <a:prstClr val="white">
                  <a:lumMod val="95000"/>
                </a:prstClr>
              </a:solidFill>
            </a:endParaRPr>
          </a:p>
        </p:txBody>
      </p:sp>
    </p:spTree>
    <p:extLst>
      <p:ext uri="{BB962C8B-B14F-4D97-AF65-F5344CB8AC3E}">
        <p14:creationId xmlns:p14="http://schemas.microsoft.com/office/powerpoint/2010/main" val="1002893624"/>
      </p:ext>
    </p:extLst>
  </p:cSld>
  <p:clrMapOvr>
    <a:masterClrMapping/>
  </p:clrMapOvr>
  <mc:AlternateContent xmlns:mc="http://schemas.openxmlformats.org/markup-compatibility/2006" xmlns:p14="http://schemas.microsoft.com/office/powerpoint/2010/main">
    <mc:Choice Requires="p14">
      <p:transition spd="slow" p14:dur="2000" advTm="10326"/>
    </mc:Choice>
    <mc:Fallback xmlns="">
      <p:transition spd="slow" advTm="10326"/>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3056BFDA-3813-4341-9357-953D63152EC7}"/>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Balance the Needs of Your Project</a:t>
            </a:r>
          </a:p>
        </p:txBody>
      </p:sp>
      <p:sp>
        <p:nvSpPr>
          <p:cNvPr id="12" name="Slide Number Placeholder 11">
            <a:extLst>
              <a:ext uri="{FF2B5EF4-FFF2-40B4-BE49-F238E27FC236}">
                <a16:creationId xmlns:a16="http://schemas.microsoft.com/office/drawing/2014/main" id="{1DE3F045-427B-3245-BB06-1671389CE3A0}"/>
              </a:ext>
            </a:extLst>
          </p:cNvPr>
          <p:cNvSpPr>
            <a:spLocks noGrp="1"/>
          </p:cNvSpPr>
          <p:nvPr>
            <p:ph type="sldNum" sz="quarter" idx="12"/>
          </p:nvPr>
        </p:nvSpPr>
        <p:spPr/>
        <p:txBody>
          <a:bodyPr/>
          <a:lstStyle/>
          <a:p>
            <a:fld id="{4F6F23CF-7BCB-1C46-9584-7002207BC3BE}" type="slidenum">
              <a:rPr lang="en-US" smtClean="0"/>
              <a:t>2</a:t>
            </a:fld>
            <a:endParaRPr lang="en-US" dirty="0"/>
          </a:p>
        </p:txBody>
      </p:sp>
      <p:sp>
        <p:nvSpPr>
          <p:cNvPr id="5" name="TextBox 4">
            <a:extLst>
              <a:ext uri="{FF2B5EF4-FFF2-40B4-BE49-F238E27FC236}">
                <a16:creationId xmlns:a16="http://schemas.microsoft.com/office/drawing/2014/main" id="{3E919721-BDAF-AF47-BFF5-02754C954A52}"/>
              </a:ext>
            </a:extLst>
          </p:cNvPr>
          <p:cNvSpPr txBox="1"/>
          <p:nvPr/>
        </p:nvSpPr>
        <p:spPr>
          <a:xfrm>
            <a:off x="4241800" y="1406259"/>
            <a:ext cx="8064198" cy="4311260"/>
          </a:xfrm>
          <a:prstGeom prst="rect">
            <a:avLst/>
          </a:prstGeom>
          <a:noFill/>
        </p:spPr>
        <p:txBody>
          <a:bodyPr wrap="square" lIns="82945" tIns="41473" rIns="82945" bIns="41473" rtlCol="0">
            <a:spAutoFit/>
          </a:bodyPr>
          <a:lstStyle/>
          <a:p>
            <a:pPr>
              <a:lnSpc>
                <a:spcPct val="120000"/>
              </a:lnSpc>
              <a:spcBef>
                <a:spcPts val="300"/>
              </a:spcBef>
            </a:pPr>
            <a:r>
              <a:rPr lang="en-US" b="1" dirty="0">
                <a:latin typeface="Arial" panose="020B0604020202020204" pitchFamily="34" charset="0"/>
                <a:cs typeface="Arial" panose="020B0604020202020204" pitchFamily="34" charset="0"/>
              </a:rPr>
              <a:t>Temporal coverage</a:t>
            </a:r>
          </a:p>
          <a:p>
            <a:pPr>
              <a:lnSpc>
                <a:spcPct val="120000"/>
              </a:lnSpc>
            </a:pPr>
            <a:r>
              <a:rPr lang="en-US" dirty="0">
                <a:latin typeface="Arial" panose="020B0604020202020204" pitchFamily="34" charset="0"/>
                <a:cs typeface="Arial" panose="020B0604020202020204" pitchFamily="34" charset="0"/>
              </a:rPr>
              <a:t>	Was the satellite flying during the dates of my study?</a:t>
            </a:r>
          </a:p>
          <a:p>
            <a:pPr>
              <a:lnSpc>
                <a:spcPct val="120000"/>
              </a:lnSpc>
              <a:spcBef>
                <a:spcPts val="900"/>
              </a:spcBef>
            </a:pPr>
            <a:r>
              <a:rPr lang="en-US" sz="1800" b="1" dirty="0">
                <a:solidFill>
                  <a:schemeClr val="tx1"/>
                </a:solidFill>
                <a:latin typeface="Arial" panose="020B0604020202020204" pitchFamily="34" charset="0"/>
                <a:cs typeface="Arial" panose="020B0604020202020204" pitchFamily="34" charset="0"/>
              </a:rPr>
              <a:t>Geographical coverage</a:t>
            </a:r>
          </a:p>
          <a:p>
            <a:pPr>
              <a:lnSpc>
                <a:spcPct val="120000"/>
              </a:lnSpc>
            </a:pPr>
            <a:r>
              <a:rPr lang="en-US" sz="1800" dirty="0">
                <a:solidFill>
                  <a:schemeClr val="tx1"/>
                </a:solidFill>
                <a:latin typeface="Arial" panose="020B0604020202020204" pitchFamily="34" charset="0"/>
                <a:cs typeface="Arial" panose="020B0604020202020204" pitchFamily="34" charset="0"/>
              </a:rPr>
              <a:t>	Does the dataset have data in my area of interest?</a:t>
            </a:r>
          </a:p>
          <a:p>
            <a:pPr>
              <a:lnSpc>
                <a:spcPct val="120000"/>
              </a:lnSpc>
              <a:spcBef>
                <a:spcPts val="300"/>
              </a:spcBef>
            </a:pPr>
            <a:r>
              <a:rPr lang="en-US" b="1" dirty="0">
                <a:latin typeface="Arial" panose="020B0604020202020204" pitchFamily="34" charset="0"/>
                <a:cs typeface="Arial" panose="020B0604020202020204" pitchFamily="34" charset="0"/>
              </a:rPr>
              <a:t>Spatial resolution</a:t>
            </a:r>
          </a:p>
          <a:p>
            <a:pPr>
              <a:lnSpc>
                <a:spcPct val="120000"/>
              </a:lnSpc>
            </a:pPr>
            <a:r>
              <a:rPr lang="en-US" dirty="0">
                <a:latin typeface="Arial" panose="020B0604020202020204" pitchFamily="34" charset="0"/>
                <a:cs typeface="Arial" panose="020B0604020202020204" pitchFamily="34" charset="0"/>
              </a:rPr>
              <a:t>	How big can the pixels be?</a:t>
            </a:r>
            <a:endParaRPr lang="en-US" sz="1800" b="1" dirty="0">
              <a:solidFill>
                <a:schemeClr val="tx1"/>
              </a:solidFill>
              <a:latin typeface="Arial" panose="020B0604020202020204" pitchFamily="34" charset="0"/>
              <a:cs typeface="Arial" panose="020B0604020202020204" pitchFamily="34" charset="0"/>
            </a:endParaRPr>
          </a:p>
          <a:p>
            <a:pPr>
              <a:lnSpc>
                <a:spcPct val="120000"/>
              </a:lnSpc>
              <a:spcBef>
                <a:spcPts val="300"/>
              </a:spcBef>
            </a:pPr>
            <a:r>
              <a:rPr lang="en-US" sz="1800" b="1" dirty="0">
                <a:solidFill>
                  <a:schemeClr val="tx1"/>
                </a:solidFill>
                <a:latin typeface="Arial" panose="020B0604020202020204" pitchFamily="34" charset="0"/>
                <a:cs typeface="Arial" panose="020B0604020202020204" pitchFamily="34" charset="0"/>
              </a:rPr>
              <a:t>Temporal resolution </a:t>
            </a:r>
            <a:endParaRPr lang="en-US" sz="1800" dirty="0">
              <a:solidFill>
                <a:schemeClr val="tx1"/>
              </a:solidFill>
              <a:latin typeface="Arial" panose="020B0604020202020204" pitchFamily="34" charset="0"/>
              <a:cs typeface="Arial" panose="020B0604020202020204" pitchFamily="34" charset="0"/>
            </a:endParaRPr>
          </a:p>
          <a:p>
            <a:pPr>
              <a:lnSpc>
                <a:spcPct val="120000"/>
              </a:lnSpc>
            </a:pPr>
            <a:r>
              <a:rPr lang="en-US" sz="1800" dirty="0">
                <a:solidFill>
                  <a:schemeClr val="tx1"/>
                </a:solidFill>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 How often does the satellite fly over my area of interest?</a:t>
            </a:r>
          </a:p>
          <a:p>
            <a:pPr>
              <a:lnSpc>
                <a:spcPct val="120000"/>
              </a:lnSpc>
              <a:spcBef>
                <a:spcPts val="300"/>
              </a:spcBef>
            </a:pPr>
            <a:r>
              <a:rPr lang="en-US" b="1" dirty="0">
                <a:latin typeface="Arial" panose="020B0604020202020204" pitchFamily="34" charset="0"/>
                <a:cs typeface="Arial" panose="020B0604020202020204" pitchFamily="34" charset="0"/>
              </a:rPr>
              <a:t>Latency / Quality</a:t>
            </a:r>
            <a:endParaRPr lang="en-US" dirty="0">
              <a:latin typeface="Arial" panose="020B0604020202020204" pitchFamily="34" charset="0"/>
              <a:cs typeface="Arial" panose="020B0604020202020204" pitchFamily="34" charset="0"/>
            </a:endParaRPr>
          </a:p>
          <a:p>
            <a:pPr>
              <a:lnSpc>
                <a:spcPct val="120000"/>
              </a:lnSpc>
            </a:pPr>
            <a:r>
              <a:rPr lang="en-US" dirty="0">
                <a:latin typeface="Arial" panose="020B0604020202020204" pitchFamily="34" charset="0"/>
                <a:cs typeface="Arial" panose="020B0604020202020204" pitchFamily="34" charset="0"/>
              </a:rPr>
              <a:t>	 How fast do I need the data after its been collected and at what quality?</a:t>
            </a:r>
          </a:p>
          <a:p>
            <a:pPr>
              <a:lnSpc>
                <a:spcPct val="120000"/>
              </a:lnSpc>
              <a:spcBef>
                <a:spcPts val="300"/>
              </a:spcBef>
            </a:pPr>
            <a:r>
              <a:rPr lang="en-US" b="1" dirty="0">
                <a:latin typeface="Arial" panose="020B0604020202020204" pitchFamily="34" charset="0"/>
                <a:cs typeface="Arial" panose="020B0604020202020204" pitchFamily="34" charset="0"/>
              </a:rPr>
              <a:t>Missing data</a:t>
            </a:r>
            <a:endParaRPr lang="en-US" dirty="0">
              <a:latin typeface="Arial" panose="020B0604020202020204" pitchFamily="34" charset="0"/>
              <a:cs typeface="Arial" panose="020B0604020202020204" pitchFamily="34" charset="0"/>
            </a:endParaRPr>
          </a:p>
          <a:p>
            <a:pPr>
              <a:lnSpc>
                <a:spcPct val="120000"/>
              </a:lnSpc>
            </a:pPr>
            <a:r>
              <a:rPr lang="en-US" dirty="0">
                <a:latin typeface="Arial" panose="020B0604020202020204" pitchFamily="34" charset="0"/>
                <a:cs typeface="Arial" panose="020B0604020202020204" pitchFamily="34" charset="0"/>
              </a:rPr>
              <a:t>	 How much missing data can I tolerate?</a:t>
            </a:r>
            <a:endParaRPr lang="en-US" sz="1800" dirty="0">
              <a:solidFill>
                <a:schemeClr val="tx1"/>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BECCC13F-6BBF-224B-9232-0F7E7F5A7562}"/>
              </a:ext>
            </a:extLst>
          </p:cNvPr>
          <p:cNvPicPr>
            <a:picLocks noChangeAspect="1"/>
          </p:cNvPicPr>
          <p:nvPr/>
        </p:nvPicPr>
        <p:blipFill>
          <a:blip r:embed="rId5"/>
          <a:stretch>
            <a:fillRect/>
          </a:stretch>
        </p:blipFill>
        <p:spPr>
          <a:xfrm>
            <a:off x="725945" y="1535501"/>
            <a:ext cx="3118461" cy="3109823"/>
          </a:xfrm>
          <a:prstGeom prst="rect">
            <a:avLst/>
          </a:prstGeom>
        </p:spPr>
      </p:pic>
      <p:pic>
        <p:nvPicPr>
          <p:cNvPr id="2" name="Audio 1">
            <a:hlinkClick r:id="" action="ppaction://media"/>
            <a:extLst>
              <a:ext uri="{FF2B5EF4-FFF2-40B4-BE49-F238E27FC236}">
                <a16:creationId xmlns:a16="http://schemas.microsoft.com/office/drawing/2014/main" id="{6F77C14F-2861-B042-A3AC-61A13EF9D76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
        <p:nvSpPr>
          <p:cNvPr id="3" name="Footer Placeholder 2"/>
          <p:cNvSpPr>
            <a:spLocks noGrp="1"/>
          </p:cNvSpPr>
          <p:nvPr>
            <p:ph type="ftr" sz="quarter" idx="3"/>
          </p:nvPr>
        </p:nvSpPr>
        <p:spPr/>
        <p:txBody>
          <a:bodyPr/>
          <a:lstStyle/>
          <a:p>
            <a:r>
              <a:rPr lang="en-US" smtClean="0">
                <a:solidFill>
                  <a:prstClr val="white">
                    <a:lumMod val="95000"/>
                  </a:prstClr>
                </a:solidFill>
              </a:rPr>
              <a:t>NOAA CoastWatch Satellite Course                                        	http://coastwatch.noaa.gov</a:t>
            </a:r>
            <a:endParaRPr lang="en-US" dirty="0">
              <a:solidFill>
                <a:prstClr val="white">
                  <a:lumMod val="95000"/>
                </a:prstClr>
              </a:solidFill>
            </a:endParaRPr>
          </a:p>
        </p:txBody>
      </p:sp>
    </p:spTree>
    <p:extLst>
      <p:ext uri="{BB962C8B-B14F-4D97-AF65-F5344CB8AC3E}">
        <p14:creationId xmlns:p14="http://schemas.microsoft.com/office/powerpoint/2010/main" val="243299366"/>
      </p:ext>
    </p:extLst>
  </p:cSld>
  <p:clrMapOvr>
    <a:masterClrMapping/>
  </p:clrMapOvr>
  <mc:AlternateContent xmlns:mc="http://schemas.openxmlformats.org/markup-compatibility/2006" xmlns:p14="http://schemas.microsoft.com/office/powerpoint/2010/main">
    <mc:Choice Requires="p14">
      <p:transition spd="slow" p14:dur="2000" advTm="69744"/>
    </mc:Choice>
    <mc:Fallback xmlns="">
      <p:transition spd="slow" advTm="697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FC33E-10AC-4748-910E-244D23D1FB78}"/>
              </a:ext>
            </a:extLst>
          </p:cNvPr>
          <p:cNvSpPr>
            <a:spLocks noGrp="1"/>
          </p:cNvSpPr>
          <p:nvPr>
            <p:ph type="title"/>
          </p:nvPr>
        </p:nvSpPr>
        <p:spPr/>
        <p:txBody>
          <a:bodyPr/>
          <a:lstStyle/>
          <a:p>
            <a:r>
              <a:rPr lang="en-US" dirty="0"/>
              <a:t>Does the dataset cover the time of your study? </a:t>
            </a:r>
          </a:p>
        </p:txBody>
      </p:sp>
      <p:sp>
        <p:nvSpPr>
          <p:cNvPr id="3" name="Slide Number Placeholder 2">
            <a:extLst>
              <a:ext uri="{FF2B5EF4-FFF2-40B4-BE49-F238E27FC236}">
                <a16:creationId xmlns:a16="http://schemas.microsoft.com/office/drawing/2014/main" id="{EB003F73-DCCD-9B4F-BB7E-8F1753E9D9AD}"/>
              </a:ext>
            </a:extLst>
          </p:cNvPr>
          <p:cNvSpPr>
            <a:spLocks noGrp="1"/>
          </p:cNvSpPr>
          <p:nvPr>
            <p:ph type="sldNum" sz="quarter" idx="12"/>
          </p:nvPr>
        </p:nvSpPr>
        <p:spPr/>
        <p:txBody>
          <a:bodyPr/>
          <a:lstStyle/>
          <a:p>
            <a:fld id="{4F6F23CF-7BCB-1C46-9584-7002207BC3BE}" type="slidenum">
              <a:rPr lang="en-US" smtClean="0"/>
              <a:pPr/>
              <a:t>3</a:t>
            </a:fld>
            <a:endParaRPr lang="en-US" dirty="0"/>
          </a:p>
        </p:txBody>
      </p:sp>
      <p:sp>
        <p:nvSpPr>
          <p:cNvPr id="26" name="TextBox 25">
            <a:extLst>
              <a:ext uri="{FF2B5EF4-FFF2-40B4-BE49-F238E27FC236}">
                <a16:creationId xmlns:a16="http://schemas.microsoft.com/office/drawing/2014/main" id="{41493C9D-B057-9940-AB21-22092B982D5F}"/>
              </a:ext>
            </a:extLst>
          </p:cNvPr>
          <p:cNvSpPr txBox="1"/>
          <p:nvPr/>
        </p:nvSpPr>
        <p:spPr>
          <a:xfrm>
            <a:off x="896551" y="947043"/>
            <a:ext cx="12192000" cy="400110"/>
          </a:xfrm>
          <a:prstGeom prst="rect">
            <a:avLst/>
          </a:prstGeom>
          <a:noFill/>
        </p:spPr>
        <p:txBody>
          <a:bodyPr wrap="square" rtlCol="0">
            <a:spAutoFit/>
          </a:bodyPr>
          <a:lstStyle/>
          <a:p>
            <a:r>
              <a:rPr lang="en-US" sz="2000" b="1" cap="small" dirty="0">
                <a:solidFill>
                  <a:schemeClr val="accent5">
                    <a:lumMod val="50000"/>
                  </a:schemeClr>
                </a:solidFill>
                <a:latin typeface="Arial" panose="020B0604020202020204" pitchFamily="34" charset="0"/>
                <a:cs typeface="Arial" panose="020B0604020202020204" pitchFamily="34" charset="0"/>
              </a:rPr>
              <a:t>sensors have a limited lifespan</a:t>
            </a:r>
          </a:p>
        </p:txBody>
      </p:sp>
      <p:sp>
        <p:nvSpPr>
          <p:cNvPr id="7" name="Rectangle 6">
            <a:extLst>
              <a:ext uri="{FF2B5EF4-FFF2-40B4-BE49-F238E27FC236}">
                <a16:creationId xmlns:a16="http://schemas.microsoft.com/office/drawing/2014/main" id="{E2C56161-6BC1-0B47-A31A-8CF022AE70BE}"/>
              </a:ext>
            </a:extLst>
          </p:cNvPr>
          <p:cNvSpPr/>
          <p:nvPr/>
        </p:nvSpPr>
        <p:spPr>
          <a:xfrm>
            <a:off x="6152168" y="1750894"/>
            <a:ext cx="1838308" cy="4360694"/>
          </a:xfrm>
          <a:prstGeom prst="rect">
            <a:avLst/>
          </a:prstGeom>
          <a:solidFill>
            <a:schemeClr val="accent4">
              <a:lumMod val="20000"/>
              <a:lumOff val="80000"/>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4">
            <a:extLst>
              <a:ext uri="{FF2B5EF4-FFF2-40B4-BE49-F238E27FC236}">
                <a16:creationId xmlns:a16="http://schemas.microsoft.com/office/drawing/2014/main" id="{18B6F2B2-FBCB-374B-BDD9-3434C83A249C}"/>
              </a:ext>
            </a:extLst>
          </p:cNvPr>
          <p:cNvGrpSpPr/>
          <p:nvPr/>
        </p:nvGrpSpPr>
        <p:grpSpPr>
          <a:xfrm>
            <a:off x="3983867" y="1350844"/>
            <a:ext cx="5293395" cy="3312428"/>
            <a:chOff x="3614901" y="1190424"/>
            <a:chExt cx="5293395" cy="3312428"/>
          </a:xfrm>
        </p:grpSpPr>
        <p:grpSp>
          <p:nvGrpSpPr>
            <p:cNvPr id="6" name="Group 5">
              <a:extLst>
                <a:ext uri="{FF2B5EF4-FFF2-40B4-BE49-F238E27FC236}">
                  <a16:creationId xmlns:a16="http://schemas.microsoft.com/office/drawing/2014/main" id="{A4372CFD-C1D3-8E49-B803-B5FFD549A20D}"/>
                </a:ext>
              </a:extLst>
            </p:cNvPr>
            <p:cNvGrpSpPr/>
            <p:nvPr/>
          </p:nvGrpSpPr>
          <p:grpSpPr>
            <a:xfrm>
              <a:off x="3614901" y="1190424"/>
              <a:ext cx="5293395" cy="3312428"/>
              <a:chOff x="1835087" y="1108053"/>
              <a:chExt cx="5293395" cy="3312428"/>
            </a:xfrm>
          </p:grpSpPr>
          <p:grpSp>
            <p:nvGrpSpPr>
              <p:cNvPr id="30" name="Group 29">
                <a:extLst>
                  <a:ext uri="{FF2B5EF4-FFF2-40B4-BE49-F238E27FC236}">
                    <a16:creationId xmlns:a16="http://schemas.microsoft.com/office/drawing/2014/main" id="{5C75A87F-8608-DB40-8AB5-866DF11465B0}"/>
                  </a:ext>
                </a:extLst>
              </p:cNvPr>
              <p:cNvGrpSpPr/>
              <p:nvPr/>
            </p:nvGrpSpPr>
            <p:grpSpPr>
              <a:xfrm>
                <a:off x="1835087" y="1853879"/>
                <a:ext cx="5293395" cy="2566602"/>
                <a:chOff x="1336776" y="2817447"/>
                <a:chExt cx="5293395" cy="2566602"/>
              </a:xfrm>
            </p:grpSpPr>
            <p:sp>
              <p:nvSpPr>
                <p:cNvPr id="9" name="TextBox 8">
                  <a:extLst>
                    <a:ext uri="{FF2B5EF4-FFF2-40B4-BE49-F238E27FC236}">
                      <a16:creationId xmlns:a16="http://schemas.microsoft.com/office/drawing/2014/main" id="{B1B01C8C-25C1-7B43-9478-E73727F89B9B}"/>
                    </a:ext>
                  </a:extLst>
                </p:cNvPr>
                <p:cNvSpPr txBox="1"/>
                <p:nvPr/>
              </p:nvSpPr>
              <p:spPr>
                <a:xfrm>
                  <a:off x="1336776" y="5014717"/>
                  <a:ext cx="697627"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1995</a:t>
                  </a:r>
                </a:p>
              </p:txBody>
            </p:sp>
            <p:sp>
              <p:nvSpPr>
                <p:cNvPr id="10" name="TextBox 9">
                  <a:extLst>
                    <a:ext uri="{FF2B5EF4-FFF2-40B4-BE49-F238E27FC236}">
                      <a16:creationId xmlns:a16="http://schemas.microsoft.com/office/drawing/2014/main" id="{A3F2D014-C877-784B-A369-398B6F8D5471}"/>
                    </a:ext>
                  </a:extLst>
                </p:cNvPr>
                <p:cNvSpPr txBox="1"/>
                <p:nvPr/>
              </p:nvSpPr>
              <p:spPr>
                <a:xfrm>
                  <a:off x="2255930" y="5014717"/>
                  <a:ext cx="697627"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2000</a:t>
                  </a:r>
                </a:p>
              </p:txBody>
            </p:sp>
            <p:sp>
              <p:nvSpPr>
                <p:cNvPr id="11" name="TextBox 10">
                  <a:extLst>
                    <a:ext uri="{FF2B5EF4-FFF2-40B4-BE49-F238E27FC236}">
                      <a16:creationId xmlns:a16="http://schemas.microsoft.com/office/drawing/2014/main" id="{43A683A1-DAE9-8E43-92C3-3CF392297127}"/>
                    </a:ext>
                  </a:extLst>
                </p:cNvPr>
                <p:cNvSpPr txBox="1"/>
                <p:nvPr/>
              </p:nvSpPr>
              <p:spPr>
                <a:xfrm>
                  <a:off x="3175084" y="5014717"/>
                  <a:ext cx="697627"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2005</a:t>
                  </a:r>
                </a:p>
              </p:txBody>
            </p:sp>
            <p:sp>
              <p:nvSpPr>
                <p:cNvPr id="12" name="TextBox 11">
                  <a:extLst>
                    <a:ext uri="{FF2B5EF4-FFF2-40B4-BE49-F238E27FC236}">
                      <a16:creationId xmlns:a16="http://schemas.microsoft.com/office/drawing/2014/main" id="{07C8E448-BEFF-DB47-BAF1-0212D06F3461}"/>
                    </a:ext>
                  </a:extLst>
                </p:cNvPr>
                <p:cNvSpPr txBox="1"/>
                <p:nvPr/>
              </p:nvSpPr>
              <p:spPr>
                <a:xfrm>
                  <a:off x="5932544" y="5014717"/>
                  <a:ext cx="697627"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2020</a:t>
                  </a:r>
                </a:p>
              </p:txBody>
            </p:sp>
            <p:sp>
              <p:nvSpPr>
                <p:cNvPr id="13" name="TextBox 12">
                  <a:extLst>
                    <a:ext uri="{FF2B5EF4-FFF2-40B4-BE49-F238E27FC236}">
                      <a16:creationId xmlns:a16="http://schemas.microsoft.com/office/drawing/2014/main" id="{14601D71-C27D-4B46-8F0B-7C0F384B0EE2}"/>
                    </a:ext>
                  </a:extLst>
                </p:cNvPr>
                <p:cNvSpPr txBox="1"/>
                <p:nvPr/>
              </p:nvSpPr>
              <p:spPr>
                <a:xfrm>
                  <a:off x="4094238" y="5014717"/>
                  <a:ext cx="697627"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2010</a:t>
                  </a:r>
                </a:p>
              </p:txBody>
            </p:sp>
            <p:sp>
              <p:nvSpPr>
                <p:cNvPr id="14" name="TextBox 13">
                  <a:extLst>
                    <a:ext uri="{FF2B5EF4-FFF2-40B4-BE49-F238E27FC236}">
                      <a16:creationId xmlns:a16="http://schemas.microsoft.com/office/drawing/2014/main" id="{27CF34B3-EB5A-524C-8651-10140BD7840E}"/>
                    </a:ext>
                  </a:extLst>
                </p:cNvPr>
                <p:cNvSpPr txBox="1"/>
                <p:nvPr/>
              </p:nvSpPr>
              <p:spPr>
                <a:xfrm>
                  <a:off x="5013392" y="5014717"/>
                  <a:ext cx="697627"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2015</a:t>
                  </a:r>
                </a:p>
              </p:txBody>
            </p:sp>
            <p:cxnSp>
              <p:nvCxnSpPr>
                <p:cNvPr id="16" name="Straight Connector 15">
                  <a:extLst>
                    <a:ext uri="{FF2B5EF4-FFF2-40B4-BE49-F238E27FC236}">
                      <a16:creationId xmlns:a16="http://schemas.microsoft.com/office/drawing/2014/main" id="{635CFA58-47D3-3B48-8990-37E44E3487D5}"/>
                    </a:ext>
                  </a:extLst>
                </p:cNvPr>
                <p:cNvCxnSpPr/>
                <p:nvPr/>
              </p:nvCxnSpPr>
              <p:spPr>
                <a:xfrm>
                  <a:off x="1663147" y="4896677"/>
                  <a:ext cx="0" cy="198782"/>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4B25099-17F2-8448-8F6B-F1DA69C9E259}"/>
                    </a:ext>
                  </a:extLst>
                </p:cNvPr>
                <p:cNvCxnSpPr/>
                <p:nvPr/>
              </p:nvCxnSpPr>
              <p:spPr>
                <a:xfrm>
                  <a:off x="2582301" y="4896677"/>
                  <a:ext cx="0" cy="198782"/>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634EE23-D9CE-C644-AB1C-A725CDB4ECE2}"/>
                    </a:ext>
                  </a:extLst>
                </p:cNvPr>
                <p:cNvCxnSpPr/>
                <p:nvPr/>
              </p:nvCxnSpPr>
              <p:spPr>
                <a:xfrm>
                  <a:off x="3501455" y="4896677"/>
                  <a:ext cx="0" cy="198782"/>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A028116-A9AA-6345-810F-11CC6871F781}"/>
                    </a:ext>
                  </a:extLst>
                </p:cNvPr>
                <p:cNvCxnSpPr>
                  <a:cxnSpLocks/>
                </p:cNvCxnSpPr>
                <p:nvPr/>
              </p:nvCxnSpPr>
              <p:spPr>
                <a:xfrm>
                  <a:off x="4420609" y="4896677"/>
                  <a:ext cx="0" cy="198782"/>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48C74A6-B57E-C24C-AE3B-0B5638DF148E}"/>
                    </a:ext>
                  </a:extLst>
                </p:cNvPr>
                <p:cNvCxnSpPr/>
                <p:nvPr/>
              </p:nvCxnSpPr>
              <p:spPr>
                <a:xfrm>
                  <a:off x="5339763" y="4896677"/>
                  <a:ext cx="0" cy="198782"/>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4A8F15C-44B0-BC41-A9E5-D94B364E9679}"/>
                    </a:ext>
                  </a:extLst>
                </p:cNvPr>
                <p:cNvCxnSpPr/>
                <p:nvPr/>
              </p:nvCxnSpPr>
              <p:spPr>
                <a:xfrm>
                  <a:off x="6258915" y="4896677"/>
                  <a:ext cx="0" cy="198782"/>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145A81B-CE72-3143-931C-01C3093D6A71}"/>
                    </a:ext>
                  </a:extLst>
                </p:cNvPr>
                <p:cNvCxnSpPr/>
                <p:nvPr/>
              </p:nvCxnSpPr>
              <p:spPr>
                <a:xfrm>
                  <a:off x="1663147" y="4896677"/>
                  <a:ext cx="4595768"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2748B834-481E-9E46-A52E-59EE1AB66699}"/>
                    </a:ext>
                  </a:extLst>
                </p:cNvPr>
                <p:cNvSpPr/>
                <p:nvPr/>
              </p:nvSpPr>
              <p:spPr>
                <a:xfrm>
                  <a:off x="2160104" y="3870093"/>
                  <a:ext cx="2260505" cy="36576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1">
                          <a:lumMod val="50000"/>
                        </a:schemeClr>
                      </a:solidFill>
                      <a:latin typeface="Arial" panose="020B0604020202020204" pitchFamily="34" charset="0"/>
                      <a:cs typeface="Arial" panose="020B0604020202020204" pitchFamily="34" charset="0"/>
                    </a:rPr>
                    <a:t>SeaWiFS</a:t>
                  </a:r>
                </a:p>
              </p:txBody>
            </p:sp>
            <p:sp>
              <p:nvSpPr>
                <p:cNvPr id="28" name="Pentagon 27">
                  <a:extLst>
                    <a:ext uri="{FF2B5EF4-FFF2-40B4-BE49-F238E27FC236}">
                      <a16:creationId xmlns:a16="http://schemas.microsoft.com/office/drawing/2014/main" id="{A0369911-8A6A-804E-88FF-9D987E6C8ACB}"/>
                    </a:ext>
                  </a:extLst>
                </p:cNvPr>
                <p:cNvSpPr/>
                <p:nvPr/>
              </p:nvSpPr>
              <p:spPr>
                <a:xfrm>
                  <a:off x="2908673" y="3336015"/>
                  <a:ext cx="3350242" cy="3657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1">
                          <a:lumMod val="50000"/>
                        </a:schemeClr>
                      </a:solidFill>
                      <a:latin typeface="Arial" panose="020B0604020202020204" pitchFamily="34" charset="0"/>
                      <a:cs typeface="Arial" panose="020B0604020202020204" pitchFamily="34" charset="0"/>
                    </a:rPr>
                    <a:t>MODIS Aqua</a:t>
                  </a:r>
                </a:p>
              </p:txBody>
            </p:sp>
            <p:sp>
              <p:nvSpPr>
                <p:cNvPr id="29" name="Pentagon 28">
                  <a:extLst>
                    <a:ext uri="{FF2B5EF4-FFF2-40B4-BE49-F238E27FC236}">
                      <a16:creationId xmlns:a16="http://schemas.microsoft.com/office/drawing/2014/main" id="{F1A0A89E-782A-A641-99F3-6B43D00D2A7C}"/>
                    </a:ext>
                  </a:extLst>
                </p:cNvPr>
                <p:cNvSpPr/>
                <p:nvPr/>
              </p:nvSpPr>
              <p:spPr>
                <a:xfrm>
                  <a:off x="4758497" y="2817447"/>
                  <a:ext cx="1500418" cy="365760"/>
                </a:xfrm>
                <a:prstGeom prst="homePlat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1">
                          <a:lumMod val="50000"/>
                        </a:schemeClr>
                      </a:solidFill>
                      <a:latin typeface="Arial" panose="020B0604020202020204" pitchFamily="34" charset="0"/>
                      <a:cs typeface="Arial" panose="020B0604020202020204" pitchFamily="34" charset="0"/>
                    </a:rPr>
                    <a:t>VIIRS-NPP</a:t>
                  </a:r>
                </a:p>
              </p:txBody>
            </p:sp>
          </p:grpSp>
          <p:sp>
            <p:nvSpPr>
              <p:cNvPr id="33" name="TextBox 32">
                <a:extLst>
                  <a:ext uri="{FF2B5EF4-FFF2-40B4-BE49-F238E27FC236}">
                    <a16:creationId xmlns:a16="http://schemas.microsoft.com/office/drawing/2014/main" id="{D577DCD7-1F49-F142-ABE5-EAB79ADAA5DF}"/>
                  </a:ext>
                </a:extLst>
              </p:cNvPr>
              <p:cNvSpPr txBox="1"/>
              <p:nvPr/>
            </p:nvSpPr>
            <p:spPr>
              <a:xfrm>
                <a:off x="3661546" y="1108053"/>
                <a:ext cx="2678938" cy="400110"/>
              </a:xfrm>
              <a:prstGeom prst="rect">
                <a:avLst/>
              </a:prstGeom>
              <a:noFill/>
            </p:spPr>
            <p:txBody>
              <a:bodyPr wrap="none" rtlCol="0">
                <a:spAutoFit/>
              </a:bodyPr>
              <a:lstStyle/>
              <a:p>
                <a:r>
                  <a:rPr lang="en-US" sz="2000" b="1" dirty="0">
                    <a:latin typeface="Arial" panose="020B0604020202020204" pitchFamily="34" charset="0"/>
                    <a:cs typeface="Arial" panose="020B0604020202020204" pitchFamily="34" charset="0"/>
                  </a:rPr>
                  <a:t>ocean color sensors</a:t>
                </a:r>
              </a:p>
            </p:txBody>
          </p:sp>
        </p:grpSp>
        <p:sp>
          <p:nvSpPr>
            <p:cNvPr id="35" name="Pentagon 34">
              <a:extLst>
                <a:ext uri="{FF2B5EF4-FFF2-40B4-BE49-F238E27FC236}">
                  <a16:creationId xmlns:a16="http://schemas.microsoft.com/office/drawing/2014/main" id="{8BE7BE5E-33B9-044D-A4D0-83BD97A7D603}"/>
                </a:ext>
              </a:extLst>
            </p:cNvPr>
            <p:cNvSpPr/>
            <p:nvPr/>
          </p:nvSpPr>
          <p:spPr>
            <a:xfrm>
              <a:off x="4438229" y="3503751"/>
              <a:ext cx="4080657" cy="3657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1">
                      <a:lumMod val="50000"/>
                    </a:schemeClr>
                  </a:solidFill>
                  <a:latin typeface="Arial" panose="020B0604020202020204" pitchFamily="34" charset="0"/>
                  <a:cs typeface="Arial" panose="020B0604020202020204" pitchFamily="34" charset="0"/>
                </a:rPr>
                <a:t>ESA OC-CCI Blended</a:t>
              </a:r>
            </a:p>
          </p:txBody>
        </p:sp>
      </p:grpSp>
      <p:sp>
        <p:nvSpPr>
          <p:cNvPr id="36" name="TextBox 35">
            <a:extLst>
              <a:ext uri="{FF2B5EF4-FFF2-40B4-BE49-F238E27FC236}">
                <a16:creationId xmlns:a16="http://schemas.microsoft.com/office/drawing/2014/main" id="{64F0DBAE-5C39-4C45-959B-7F7795017556}"/>
              </a:ext>
            </a:extLst>
          </p:cNvPr>
          <p:cNvSpPr txBox="1"/>
          <p:nvPr/>
        </p:nvSpPr>
        <p:spPr>
          <a:xfrm>
            <a:off x="6178195" y="5456046"/>
            <a:ext cx="1718740" cy="646331"/>
          </a:xfrm>
          <a:prstGeom prst="rect">
            <a:avLst/>
          </a:prstGeom>
          <a:noFill/>
        </p:spPr>
        <p:txBody>
          <a:bodyPr wrap="none" rtlCol="0">
            <a:spAutoFit/>
          </a:bodyPr>
          <a:lstStyle/>
          <a:p>
            <a:pPr algn="ctr"/>
            <a:r>
              <a:rPr lang="en-US" b="1" cap="small" dirty="0">
                <a:latin typeface="Arial" panose="020B0604020202020204" pitchFamily="34" charset="0"/>
                <a:cs typeface="Arial" panose="020B0604020202020204" pitchFamily="34" charset="0"/>
              </a:rPr>
              <a:t>study </a:t>
            </a:r>
          </a:p>
          <a:p>
            <a:pPr algn="ctr"/>
            <a:r>
              <a:rPr lang="en-US" b="1" cap="small" dirty="0">
                <a:latin typeface="Arial" panose="020B0604020202020204" pitchFamily="34" charset="0"/>
                <a:cs typeface="Arial" panose="020B0604020202020204" pitchFamily="34" charset="0"/>
              </a:rPr>
              <a:t>time period #1</a:t>
            </a:r>
          </a:p>
        </p:txBody>
      </p:sp>
      <p:sp>
        <p:nvSpPr>
          <p:cNvPr id="37" name="TextBox 36">
            <a:extLst>
              <a:ext uri="{FF2B5EF4-FFF2-40B4-BE49-F238E27FC236}">
                <a16:creationId xmlns:a16="http://schemas.microsoft.com/office/drawing/2014/main" id="{BDABEEE9-FB8C-4547-8575-E72335A18E76}"/>
              </a:ext>
            </a:extLst>
          </p:cNvPr>
          <p:cNvSpPr txBox="1"/>
          <p:nvPr/>
        </p:nvSpPr>
        <p:spPr>
          <a:xfrm>
            <a:off x="406895" y="5840373"/>
            <a:ext cx="2963273" cy="431544"/>
          </a:xfrm>
          <a:prstGeom prst="rect">
            <a:avLst/>
          </a:prstGeom>
          <a:noFill/>
        </p:spPr>
        <p:txBody>
          <a:bodyPr wrap="square" lIns="82945" tIns="41473" rIns="82945" bIns="41473" rtlCol="0">
            <a:spAutoFit/>
          </a:bodyPr>
          <a:lstStyle/>
          <a:p>
            <a:pPr>
              <a:lnSpc>
                <a:spcPct val="120000"/>
              </a:lnSpc>
              <a:spcBef>
                <a:spcPts val="544"/>
              </a:spcBef>
            </a:pPr>
            <a:r>
              <a:rPr lang="en-US" sz="2000" b="1" cap="small" dirty="0">
                <a:solidFill>
                  <a:srgbClr val="C00000"/>
                </a:solidFill>
                <a:latin typeface="Arial Narrow" panose="020B0604020202020204" pitchFamily="34" charset="0"/>
                <a:cs typeface="Arial Narrow" panose="020B0604020202020204" pitchFamily="34" charset="0"/>
              </a:rPr>
              <a:t>Temporal Coverage</a:t>
            </a:r>
          </a:p>
        </p:txBody>
      </p:sp>
      <p:pic>
        <p:nvPicPr>
          <p:cNvPr id="15" name="Audio 14">
            <a:hlinkClick r:id="" action="ppaction://media"/>
            <a:extLst>
              <a:ext uri="{FF2B5EF4-FFF2-40B4-BE49-F238E27FC236}">
                <a16:creationId xmlns:a16="http://schemas.microsoft.com/office/drawing/2014/main" id="{8C729B99-40CC-D645-B21B-199BCCB0C52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
        <p:nvSpPr>
          <p:cNvPr id="8" name="Footer Placeholder 7"/>
          <p:cNvSpPr>
            <a:spLocks noGrp="1"/>
          </p:cNvSpPr>
          <p:nvPr>
            <p:ph type="ftr" sz="quarter" idx="3"/>
          </p:nvPr>
        </p:nvSpPr>
        <p:spPr/>
        <p:txBody>
          <a:bodyPr/>
          <a:lstStyle/>
          <a:p>
            <a:r>
              <a:rPr lang="en-US" smtClean="0">
                <a:solidFill>
                  <a:prstClr val="white">
                    <a:lumMod val="95000"/>
                  </a:prstClr>
                </a:solidFill>
              </a:rPr>
              <a:t>NOAA CoastWatch Satellite Course                                        	http://coastwatch.noaa.gov</a:t>
            </a:r>
            <a:endParaRPr lang="en-US" dirty="0">
              <a:solidFill>
                <a:prstClr val="white">
                  <a:lumMod val="95000"/>
                </a:prstClr>
              </a:solidFill>
            </a:endParaRPr>
          </a:p>
        </p:txBody>
      </p:sp>
    </p:spTree>
    <p:extLst>
      <p:ext uri="{BB962C8B-B14F-4D97-AF65-F5344CB8AC3E}">
        <p14:creationId xmlns:p14="http://schemas.microsoft.com/office/powerpoint/2010/main" val="2491474147"/>
      </p:ext>
    </p:extLst>
  </p:cSld>
  <p:clrMapOvr>
    <a:masterClrMapping/>
  </p:clrMapOvr>
  <mc:AlternateContent xmlns:mc="http://schemas.openxmlformats.org/markup-compatibility/2006" xmlns:p14="http://schemas.microsoft.com/office/powerpoint/2010/main">
    <mc:Choice Requires="p14">
      <p:transition spd="slow" p14:dur="2000" advTm="27348"/>
    </mc:Choice>
    <mc:Fallback xmlns="">
      <p:transition spd="slow" advTm="273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FC33E-10AC-4748-910E-244D23D1FB78}"/>
              </a:ext>
            </a:extLst>
          </p:cNvPr>
          <p:cNvSpPr>
            <a:spLocks noGrp="1"/>
          </p:cNvSpPr>
          <p:nvPr>
            <p:ph type="title"/>
          </p:nvPr>
        </p:nvSpPr>
        <p:spPr/>
        <p:txBody>
          <a:bodyPr/>
          <a:lstStyle/>
          <a:p>
            <a:r>
              <a:rPr lang="en-US" dirty="0"/>
              <a:t>Does the dataset cover the time of your study? </a:t>
            </a:r>
          </a:p>
        </p:txBody>
      </p:sp>
      <p:sp>
        <p:nvSpPr>
          <p:cNvPr id="3" name="Slide Number Placeholder 2">
            <a:extLst>
              <a:ext uri="{FF2B5EF4-FFF2-40B4-BE49-F238E27FC236}">
                <a16:creationId xmlns:a16="http://schemas.microsoft.com/office/drawing/2014/main" id="{EB003F73-DCCD-9B4F-BB7E-8F1753E9D9AD}"/>
              </a:ext>
            </a:extLst>
          </p:cNvPr>
          <p:cNvSpPr>
            <a:spLocks noGrp="1"/>
          </p:cNvSpPr>
          <p:nvPr>
            <p:ph type="sldNum" sz="quarter" idx="12"/>
          </p:nvPr>
        </p:nvSpPr>
        <p:spPr/>
        <p:txBody>
          <a:bodyPr/>
          <a:lstStyle/>
          <a:p>
            <a:fld id="{4F6F23CF-7BCB-1C46-9584-7002207BC3BE}" type="slidenum">
              <a:rPr lang="en-US" smtClean="0"/>
              <a:pPr/>
              <a:t>4</a:t>
            </a:fld>
            <a:endParaRPr lang="en-US" dirty="0"/>
          </a:p>
        </p:txBody>
      </p:sp>
      <p:sp>
        <p:nvSpPr>
          <p:cNvPr id="26" name="TextBox 25">
            <a:extLst>
              <a:ext uri="{FF2B5EF4-FFF2-40B4-BE49-F238E27FC236}">
                <a16:creationId xmlns:a16="http://schemas.microsoft.com/office/drawing/2014/main" id="{41493C9D-B057-9940-AB21-22092B982D5F}"/>
              </a:ext>
            </a:extLst>
          </p:cNvPr>
          <p:cNvSpPr txBox="1"/>
          <p:nvPr/>
        </p:nvSpPr>
        <p:spPr>
          <a:xfrm>
            <a:off x="896551" y="947043"/>
            <a:ext cx="12192000" cy="400110"/>
          </a:xfrm>
          <a:prstGeom prst="rect">
            <a:avLst/>
          </a:prstGeom>
          <a:noFill/>
        </p:spPr>
        <p:txBody>
          <a:bodyPr wrap="square" rtlCol="0">
            <a:spAutoFit/>
          </a:bodyPr>
          <a:lstStyle/>
          <a:p>
            <a:r>
              <a:rPr lang="en-US" sz="2000" b="1" cap="small" dirty="0">
                <a:solidFill>
                  <a:schemeClr val="accent5">
                    <a:lumMod val="50000"/>
                  </a:schemeClr>
                </a:solidFill>
                <a:latin typeface="Arial" panose="020B0604020202020204" pitchFamily="34" charset="0"/>
                <a:cs typeface="Arial" panose="020B0604020202020204" pitchFamily="34" charset="0"/>
              </a:rPr>
              <a:t>sensors have a limited lifespan</a:t>
            </a:r>
          </a:p>
        </p:txBody>
      </p:sp>
      <p:sp>
        <p:nvSpPr>
          <p:cNvPr id="8" name="Rectangle 7">
            <a:extLst>
              <a:ext uri="{FF2B5EF4-FFF2-40B4-BE49-F238E27FC236}">
                <a16:creationId xmlns:a16="http://schemas.microsoft.com/office/drawing/2014/main" id="{07D3E923-3772-FF4B-B533-3B1B2675E175}"/>
              </a:ext>
            </a:extLst>
          </p:cNvPr>
          <p:cNvSpPr/>
          <p:nvPr/>
        </p:nvSpPr>
        <p:spPr>
          <a:xfrm>
            <a:off x="5225771" y="1722319"/>
            <a:ext cx="2751577" cy="4351483"/>
          </a:xfrm>
          <a:prstGeom prst="rect">
            <a:avLst/>
          </a:prstGeom>
          <a:solidFill>
            <a:schemeClr val="accent4">
              <a:lumMod val="20000"/>
              <a:lumOff val="80000"/>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18B6F2B2-FBCB-374B-BDD9-3434C83A249C}"/>
              </a:ext>
            </a:extLst>
          </p:cNvPr>
          <p:cNvGrpSpPr/>
          <p:nvPr/>
        </p:nvGrpSpPr>
        <p:grpSpPr>
          <a:xfrm>
            <a:off x="3983867" y="1350844"/>
            <a:ext cx="5293395" cy="4751533"/>
            <a:chOff x="3614901" y="1190424"/>
            <a:chExt cx="5293395" cy="4751533"/>
          </a:xfrm>
        </p:grpSpPr>
        <p:grpSp>
          <p:nvGrpSpPr>
            <p:cNvPr id="6" name="Group 5">
              <a:extLst>
                <a:ext uri="{FF2B5EF4-FFF2-40B4-BE49-F238E27FC236}">
                  <a16:creationId xmlns:a16="http://schemas.microsoft.com/office/drawing/2014/main" id="{A4372CFD-C1D3-8E49-B803-B5FFD549A20D}"/>
                </a:ext>
              </a:extLst>
            </p:cNvPr>
            <p:cNvGrpSpPr/>
            <p:nvPr/>
          </p:nvGrpSpPr>
          <p:grpSpPr>
            <a:xfrm>
              <a:off x="3614901" y="1190424"/>
              <a:ext cx="5293395" cy="4751533"/>
              <a:chOff x="1835087" y="1108053"/>
              <a:chExt cx="5293395" cy="4751533"/>
            </a:xfrm>
          </p:grpSpPr>
          <p:grpSp>
            <p:nvGrpSpPr>
              <p:cNvPr id="30" name="Group 29">
                <a:extLst>
                  <a:ext uri="{FF2B5EF4-FFF2-40B4-BE49-F238E27FC236}">
                    <a16:creationId xmlns:a16="http://schemas.microsoft.com/office/drawing/2014/main" id="{5C75A87F-8608-DB40-8AB5-866DF11465B0}"/>
                  </a:ext>
                </a:extLst>
              </p:cNvPr>
              <p:cNvGrpSpPr/>
              <p:nvPr/>
            </p:nvGrpSpPr>
            <p:grpSpPr>
              <a:xfrm>
                <a:off x="1835087" y="1853879"/>
                <a:ext cx="5293395" cy="2566602"/>
                <a:chOff x="1336776" y="2817447"/>
                <a:chExt cx="5293395" cy="2566602"/>
              </a:xfrm>
            </p:grpSpPr>
            <p:sp>
              <p:nvSpPr>
                <p:cNvPr id="9" name="TextBox 8">
                  <a:extLst>
                    <a:ext uri="{FF2B5EF4-FFF2-40B4-BE49-F238E27FC236}">
                      <a16:creationId xmlns:a16="http://schemas.microsoft.com/office/drawing/2014/main" id="{B1B01C8C-25C1-7B43-9478-E73727F89B9B}"/>
                    </a:ext>
                  </a:extLst>
                </p:cNvPr>
                <p:cNvSpPr txBox="1"/>
                <p:nvPr/>
              </p:nvSpPr>
              <p:spPr>
                <a:xfrm>
                  <a:off x="1336776" y="5014717"/>
                  <a:ext cx="697627"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1995</a:t>
                  </a:r>
                </a:p>
              </p:txBody>
            </p:sp>
            <p:sp>
              <p:nvSpPr>
                <p:cNvPr id="10" name="TextBox 9">
                  <a:extLst>
                    <a:ext uri="{FF2B5EF4-FFF2-40B4-BE49-F238E27FC236}">
                      <a16:creationId xmlns:a16="http://schemas.microsoft.com/office/drawing/2014/main" id="{A3F2D014-C877-784B-A369-398B6F8D5471}"/>
                    </a:ext>
                  </a:extLst>
                </p:cNvPr>
                <p:cNvSpPr txBox="1"/>
                <p:nvPr/>
              </p:nvSpPr>
              <p:spPr>
                <a:xfrm>
                  <a:off x="2255930" y="5014717"/>
                  <a:ext cx="697627"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2000</a:t>
                  </a:r>
                </a:p>
              </p:txBody>
            </p:sp>
            <p:sp>
              <p:nvSpPr>
                <p:cNvPr id="11" name="TextBox 10">
                  <a:extLst>
                    <a:ext uri="{FF2B5EF4-FFF2-40B4-BE49-F238E27FC236}">
                      <a16:creationId xmlns:a16="http://schemas.microsoft.com/office/drawing/2014/main" id="{43A683A1-DAE9-8E43-92C3-3CF392297127}"/>
                    </a:ext>
                  </a:extLst>
                </p:cNvPr>
                <p:cNvSpPr txBox="1"/>
                <p:nvPr/>
              </p:nvSpPr>
              <p:spPr>
                <a:xfrm>
                  <a:off x="3175084" y="5014717"/>
                  <a:ext cx="697627"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2005</a:t>
                  </a:r>
                </a:p>
              </p:txBody>
            </p:sp>
            <p:sp>
              <p:nvSpPr>
                <p:cNvPr id="12" name="TextBox 11">
                  <a:extLst>
                    <a:ext uri="{FF2B5EF4-FFF2-40B4-BE49-F238E27FC236}">
                      <a16:creationId xmlns:a16="http://schemas.microsoft.com/office/drawing/2014/main" id="{07C8E448-BEFF-DB47-BAF1-0212D06F3461}"/>
                    </a:ext>
                  </a:extLst>
                </p:cNvPr>
                <p:cNvSpPr txBox="1"/>
                <p:nvPr/>
              </p:nvSpPr>
              <p:spPr>
                <a:xfrm>
                  <a:off x="5932544" y="5014717"/>
                  <a:ext cx="697627"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2020</a:t>
                  </a:r>
                </a:p>
              </p:txBody>
            </p:sp>
            <p:sp>
              <p:nvSpPr>
                <p:cNvPr id="13" name="TextBox 12">
                  <a:extLst>
                    <a:ext uri="{FF2B5EF4-FFF2-40B4-BE49-F238E27FC236}">
                      <a16:creationId xmlns:a16="http://schemas.microsoft.com/office/drawing/2014/main" id="{14601D71-C27D-4B46-8F0B-7C0F384B0EE2}"/>
                    </a:ext>
                  </a:extLst>
                </p:cNvPr>
                <p:cNvSpPr txBox="1"/>
                <p:nvPr/>
              </p:nvSpPr>
              <p:spPr>
                <a:xfrm>
                  <a:off x="4094238" y="5014717"/>
                  <a:ext cx="697627"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2010</a:t>
                  </a:r>
                </a:p>
              </p:txBody>
            </p:sp>
            <p:sp>
              <p:nvSpPr>
                <p:cNvPr id="14" name="TextBox 13">
                  <a:extLst>
                    <a:ext uri="{FF2B5EF4-FFF2-40B4-BE49-F238E27FC236}">
                      <a16:creationId xmlns:a16="http://schemas.microsoft.com/office/drawing/2014/main" id="{27CF34B3-EB5A-524C-8651-10140BD7840E}"/>
                    </a:ext>
                  </a:extLst>
                </p:cNvPr>
                <p:cNvSpPr txBox="1"/>
                <p:nvPr/>
              </p:nvSpPr>
              <p:spPr>
                <a:xfrm>
                  <a:off x="5013392" y="5014717"/>
                  <a:ext cx="697627"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2015</a:t>
                  </a:r>
                </a:p>
              </p:txBody>
            </p:sp>
            <p:cxnSp>
              <p:nvCxnSpPr>
                <p:cNvPr id="16" name="Straight Connector 15">
                  <a:extLst>
                    <a:ext uri="{FF2B5EF4-FFF2-40B4-BE49-F238E27FC236}">
                      <a16:creationId xmlns:a16="http://schemas.microsoft.com/office/drawing/2014/main" id="{635CFA58-47D3-3B48-8990-37E44E3487D5}"/>
                    </a:ext>
                  </a:extLst>
                </p:cNvPr>
                <p:cNvCxnSpPr/>
                <p:nvPr/>
              </p:nvCxnSpPr>
              <p:spPr>
                <a:xfrm>
                  <a:off x="1663147" y="4896677"/>
                  <a:ext cx="0" cy="198782"/>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4B25099-17F2-8448-8F6B-F1DA69C9E259}"/>
                    </a:ext>
                  </a:extLst>
                </p:cNvPr>
                <p:cNvCxnSpPr/>
                <p:nvPr/>
              </p:nvCxnSpPr>
              <p:spPr>
                <a:xfrm>
                  <a:off x="2582301" y="4896677"/>
                  <a:ext cx="0" cy="198782"/>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634EE23-D9CE-C644-AB1C-A725CDB4ECE2}"/>
                    </a:ext>
                  </a:extLst>
                </p:cNvPr>
                <p:cNvCxnSpPr/>
                <p:nvPr/>
              </p:nvCxnSpPr>
              <p:spPr>
                <a:xfrm>
                  <a:off x="3501455" y="4896677"/>
                  <a:ext cx="0" cy="198782"/>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A028116-A9AA-6345-810F-11CC6871F781}"/>
                    </a:ext>
                  </a:extLst>
                </p:cNvPr>
                <p:cNvCxnSpPr>
                  <a:cxnSpLocks/>
                </p:cNvCxnSpPr>
                <p:nvPr/>
              </p:nvCxnSpPr>
              <p:spPr>
                <a:xfrm>
                  <a:off x="4420609" y="4896677"/>
                  <a:ext cx="0" cy="198782"/>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48C74A6-B57E-C24C-AE3B-0B5638DF148E}"/>
                    </a:ext>
                  </a:extLst>
                </p:cNvPr>
                <p:cNvCxnSpPr/>
                <p:nvPr/>
              </p:nvCxnSpPr>
              <p:spPr>
                <a:xfrm>
                  <a:off x="5339763" y="4896677"/>
                  <a:ext cx="0" cy="198782"/>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4A8F15C-44B0-BC41-A9E5-D94B364E9679}"/>
                    </a:ext>
                  </a:extLst>
                </p:cNvPr>
                <p:cNvCxnSpPr/>
                <p:nvPr/>
              </p:nvCxnSpPr>
              <p:spPr>
                <a:xfrm>
                  <a:off x="6258915" y="4896677"/>
                  <a:ext cx="0" cy="198782"/>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145A81B-CE72-3143-931C-01C3093D6A71}"/>
                    </a:ext>
                  </a:extLst>
                </p:cNvPr>
                <p:cNvCxnSpPr/>
                <p:nvPr/>
              </p:nvCxnSpPr>
              <p:spPr>
                <a:xfrm>
                  <a:off x="1663147" y="4896677"/>
                  <a:ext cx="4595768"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2748B834-481E-9E46-A52E-59EE1AB66699}"/>
                    </a:ext>
                  </a:extLst>
                </p:cNvPr>
                <p:cNvSpPr/>
                <p:nvPr/>
              </p:nvSpPr>
              <p:spPr>
                <a:xfrm>
                  <a:off x="2160104" y="3870093"/>
                  <a:ext cx="2260505" cy="36576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1">
                          <a:lumMod val="50000"/>
                        </a:schemeClr>
                      </a:solidFill>
                      <a:latin typeface="Arial" panose="020B0604020202020204" pitchFamily="34" charset="0"/>
                      <a:cs typeface="Arial" panose="020B0604020202020204" pitchFamily="34" charset="0"/>
                    </a:rPr>
                    <a:t>SeaWiFS</a:t>
                  </a:r>
                </a:p>
              </p:txBody>
            </p:sp>
            <p:sp>
              <p:nvSpPr>
                <p:cNvPr id="28" name="Pentagon 27">
                  <a:extLst>
                    <a:ext uri="{FF2B5EF4-FFF2-40B4-BE49-F238E27FC236}">
                      <a16:creationId xmlns:a16="http://schemas.microsoft.com/office/drawing/2014/main" id="{A0369911-8A6A-804E-88FF-9D987E6C8ACB}"/>
                    </a:ext>
                  </a:extLst>
                </p:cNvPr>
                <p:cNvSpPr/>
                <p:nvPr/>
              </p:nvSpPr>
              <p:spPr>
                <a:xfrm>
                  <a:off x="2908673" y="3336015"/>
                  <a:ext cx="3350242" cy="3657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1">
                          <a:lumMod val="50000"/>
                        </a:schemeClr>
                      </a:solidFill>
                      <a:latin typeface="Arial" panose="020B0604020202020204" pitchFamily="34" charset="0"/>
                      <a:cs typeface="Arial" panose="020B0604020202020204" pitchFamily="34" charset="0"/>
                    </a:rPr>
                    <a:t>MODIS Aqua</a:t>
                  </a:r>
                </a:p>
              </p:txBody>
            </p:sp>
            <p:sp>
              <p:nvSpPr>
                <p:cNvPr id="29" name="Pentagon 28">
                  <a:extLst>
                    <a:ext uri="{FF2B5EF4-FFF2-40B4-BE49-F238E27FC236}">
                      <a16:creationId xmlns:a16="http://schemas.microsoft.com/office/drawing/2014/main" id="{F1A0A89E-782A-A641-99F3-6B43D00D2A7C}"/>
                    </a:ext>
                  </a:extLst>
                </p:cNvPr>
                <p:cNvSpPr/>
                <p:nvPr/>
              </p:nvSpPr>
              <p:spPr>
                <a:xfrm>
                  <a:off x="4758497" y="2817447"/>
                  <a:ext cx="1500418" cy="365760"/>
                </a:xfrm>
                <a:prstGeom prst="homePlat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1">
                          <a:lumMod val="50000"/>
                        </a:schemeClr>
                      </a:solidFill>
                      <a:latin typeface="Arial" panose="020B0604020202020204" pitchFamily="34" charset="0"/>
                      <a:cs typeface="Arial" panose="020B0604020202020204" pitchFamily="34" charset="0"/>
                    </a:rPr>
                    <a:t>VIIRS-NPP</a:t>
                  </a:r>
                </a:p>
              </p:txBody>
            </p:sp>
          </p:grpSp>
          <p:sp>
            <p:nvSpPr>
              <p:cNvPr id="33" name="TextBox 32">
                <a:extLst>
                  <a:ext uri="{FF2B5EF4-FFF2-40B4-BE49-F238E27FC236}">
                    <a16:creationId xmlns:a16="http://schemas.microsoft.com/office/drawing/2014/main" id="{D577DCD7-1F49-F142-ABE5-EAB79ADAA5DF}"/>
                  </a:ext>
                </a:extLst>
              </p:cNvPr>
              <p:cNvSpPr txBox="1"/>
              <p:nvPr/>
            </p:nvSpPr>
            <p:spPr>
              <a:xfrm>
                <a:off x="3661546" y="1108053"/>
                <a:ext cx="2678938" cy="400110"/>
              </a:xfrm>
              <a:prstGeom prst="rect">
                <a:avLst/>
              </a:prstGeom>
              <a:noFill/>
            </p:spPr>
            <p:txBody>
              <a:bodyPr wrap="none" rtlCol="0">
                <a:spAutoFit/>
              </a:bodyPr>
              <a:lstStyle/>
              <a:p>
                <a:r>
                  <a:rPr lang="en-US" sz="2000" b="1" dirty="0">
                    <a:latin typeface="Arial" panose="020B0604020202020204" pitchFamily="34" charset="0"/>
                    <a:cs typeface="Arial" panose="020B0604020202020204" pitchFamily="34" charset="0"/>
                  </a:rPr>
                  <a:t>ocean color sensors</a:t>
                </a:r>
              </a:p>
            </p:txBody>
          </p:sp>
          <p:sp>
            <p:nvSpPr>
              <p:cNvPr id="32" name="TextBox 31">
                <a:extLst>
                  <a:ext uri="{FF2B5EF4-FFF2-40B4-BE49-F238E27FC236}">
                    <a16:creationId xmlns:a16="http://schemas.microsoft.com/office/drawing/2014/main" id="{C0449DA9-C9D6-E14D-8525-CC5DDA727918}"/>
                  </a:ext>
                </a:extLst>
              </p:cNvPr>
              <p:cNvSpPr txBox="1"/>
              <p:nvPr/>
            </p:nvSpPr>
            <p:spPr>
              <a:xfrm>
                <a:off x="3522521" y="5213255"/>
                <a:ext cx="1718740" cy="646331"/>
              </a:xfrm>
              <a:prstGeom prst="rect">
                <a:avLst/>
              </a:prstGeom>
              <a:noFill/>
            </p:spPr>
            <p:txBody>
              <a:bodyPr wrap="none" rtlCol="0">
                <a:spAutoFit/>
              </a:bodyPr>
              <a:lstStyle/>
              <a:p>
                <a:pPr algn="ctr"/>
                <a:r>
                  <a:rPr lang="en-US" b="1" cap="small" dirty="0">
                    <a:latin typeface="Arial" panose="020B0604020202020204" pitchFamily="34" charset="0"/>
                    <a:cs typeface="Arial" panose="020B0604020202020204" pitchFamily="34" charset="0"/>
                  </a:rPr>
                  <a:t>study </a:t>
                </a:r>
              </a:p>
              <a:p>
                <a:pPr algn="ctr"/>
                <a:r>
                  <a:rPr lang="en-US" b="1" cap="small" dirty="0">
                    <a:latin typeface="Arial" panose="020B0604020202020204" pitchFamily="34" charset="0"/>
                    <a:cs typeface="Arial" panose="020B0604020202020204" pitchFamily="34" charset="0"/>
                  </a:rPr>
                  <a:t>time period #2</a:t>
                </a:r>
              </a:p>
            </p:txBody>
          </p:sp>
        </p:grpSp>
        <p:sp>
          <p:nvSpPr>
            <p:cNvPr id="35" name="Pentagon 34">
              <a:extLst>
                <a:ext uri="{FF2B5EF4-FFF2-40B4-BE49-F238E27FC236}">
                  <a16:creationId xmlns:a16="http://schemas.microsoft.com/office/drawing/2014/main" id="{8BE7BE5E-33B9-044D-A4D0-83BD97A7D603}"/>
                </a:ext>
              </a:extLst>
            </p:cNvPr>
            <p:cNvSpPr/>
            <p:nvPr/>
          </p:nvSpPr>
          <p:spPr>
            <a:xfrm>
              <a:off x="4438229" y="3503751"/>
              <a:ext cx="4080657" cy="3657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1">
                      <a:lumMod val="50000"/>
                    </a:schemeClr>
                  </a:solidFill>
                  <a:latin typeface="Arial" panose="020B0604020202020204" pitchFamily="34" charset="0"/>
                  <a:cs typeface="Arial" panose="020B0604020202020204" pitchFamily="34" charset="0"/>
                </a:rPr>
                <a:t>ESA OC-CCI Blended</a:t>
              </a:r>
            </a:p>
          </p:txBody>
        </p:sp>
      </p:grpSp>
      <p:sp>
        <p:nvSpPr>
          <p:cNvPr id="37" name="TextBox 36">
            <a:extLst>
              <a:ext uri="{FF2B5EF4-FFF2-40B4-BE49-F238E27FC236}">
                <a16:creationId xmlns:a16="http://schemas.microsoft.com/office/drawing/2014/main" id="{48CCCCD4-AAC2-814E-9F35-C71F520B3153}"/>
              </a:ext>
            </a:extLst>
          </p:cNvPr>
          <p:cNvSpPr txBox="1"/>
          <p:nvPr/>
        </p:nvSpPr>
        <p:spPr>
          <a:xfrm>
            <a:off x="406895" y="5840373"/>
            <a:ext cx="2963273" cy="431544"/>
          </a:xfrm>
          <a:prstGeom prst="rect">
            <a:avLst/>
          </a:prstGeom>
          <a:noFill/>
        </p:spPr>
        <p:txBody>
          <a:bodyPr wrap="square" lIns="82945" tIns="41473" rIns="82945" bIns="41473" rtlCol="0">
            <a:spAutoFit/>
          </a:bodyPr>
          <a:lstStyle/>
          <a:p>
            <a:pPr>
              <a:lnSpc>
                <a:spcPct val="120000"/>
              </a:lnSpc>
              <a:spcBef>
                <a:spcPts val="544"/>
              </a:spcBef>
            </a:pPr>
            <a:r>
              <a:rPr lang="en-US" sz="2000" b="1" cap="small" dirty="0">
                <a:solidFill>
                  <a:srgbClr val="C00000"/>
                </a:solidFill>
                <a:latin typeface="Arial Narrow" panose="020B0604020202020204" pitchFamily="34" charset="0"/>
                <a:cs typeface="Arial Narrow" panose="020B0604020202020204" pitchFamily="34" charset="0"/>
              </a:rPr>
              <a:t>Temporal Coverage</a:t>
            </a:r>
          </a:p>
        </p:txBody>
      </p:sp>
      <p:pic>
        <p:nvPicPr>
          <p:cNvPr id="15" name="Audio 14">
            <a:hlinkClick r:id="" action="ppaction://media"/>
            <a:extLst>
              <a:ext uri="{FF2B5EF4-FFF2-40B4-BE49-F238E27FC236}">
                <a16:creationId xmlns:a16="http://schemas.microsoft.com/office/drawing/2014/main" id="{A0CF4FF6-ADCF-1240-A916-D7F927E00EE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
        <p:nvSpPr>
          <p:cNvPr id="7" name="Footer Placeholder 6"/>
          <p:cNvSpPr>
            <a:spLocks noGrp="1"/>
          </p:cNvSpPr>
          <p:nvPr>
            <p:ph type="ftr" sz="quarter" idx="3"/>
          </p:nvPr>
        </p:nvSpPr>
        <p:spPr/>
        <p:txBody>
          <a:bodyPr/>
          <a:lstStyle/>
          <a:p>
            <a:r>
              <a:rPr lang="en-US" smtClean="0">
                <a:solidFill>
                  <a:prstClr val="white">
                    <a:lumMod val="95000"/>
                  </a:prstClr>
                </a:solidFill>
              </a:rPr>
              <a:t>NOAA CoastWatch Satellite Course                                        	http://coastwatch.noaa.gov</a:t>
            </a:r>
            <a:endParaRPr lang="en-US" dirty="0">
              <a:solidFill>
                <a:prstClr val="white">
                  <a:lumMod val="95000"/>
                </a:prstClr>
              </a:solidFill>
            </a:endParaRPr>
          </a:p>
        </p:txBody>
      </p:sp>
    </p:spTree>
    <p:extLst>
      <p:ext uri="{BB962C8B-B14F-4D97-AF65-F5344CB8AC3E}">
        <p14:creationId xmlns:p14="http://schemas.microsoft.com/office/powerpoint/2010/main" val="1361525211"/>
      </p:ext>
    </p:extLst>
  </p:cSld>
  <p:clrMapOvr>
    <a:masterClrMapping/>
  </p:clrMapOvr>
  <mc:AlternateContent xmlns:mc="http://schemas.openxmlformats.org/markup-compatibility/2006" xmlns:p14="http://schemas.microsoft.com/office/powerpoint/2010/main">
    <mc:Choice Requires="p14">
      <p:transition spd="slow" p14:dur="2000" advTm="47337"/>
    </mc:Choice>
    <mc:Fallback xmlns="">
      <p:transition spd="slow" advTm="473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38E9906E-1F73-DF47-99AD-AAA218136C83}"/>
              </a:ext>
            </a:extLst>
          </p:cNvPr>
          <p:cNvPicPr>
            <a:picLocks noChangeAspect="1"/>
          </p:cNvPicPr>
          <p:nvPr/>
        </p:nvPicPr>
        <p:blipFill rotWithShape="1">
          <a:blip r:embed="rId5"/>
          <a:srcRect l="4054" t="5655" r="4920" b="56939"/>
          <a:stretch/>
        </p:blipFill>
        <p:spPr>
          <a:xfrm>
            <a:off x="5506953" y="1749847"/>
            <a:ext cx="4157748" cy="1817868"/>
          </a:xfrm>
          <a:prstGeom prst="rect">
            <a:avLst/>
          </a:prstGeom>
          <a:ln w="25400">
            <a:solidFill>
              <a:schemeClr val="accent1">
                <a:shade val="50000"/>
              </a:schemeClr>
            </a:solidFill>
          </a:ln>
        </p:spPr>
      </p:pic>
      <p:sp>
        <p:nvSpPr>
          <p:cNvPr id="2" name="Title 1">
            <a:extLst>
              <a:ext uri="{FF2B5EF4-FFF2-40B4-BE49-F238E27FC236}">
                <a16:creationId xmlns:a16="http://schemas.microsoft.com/office/drawing/2014/main" id="{C3BF50D1-CB39-7345-B2A9-9710C998962D}"/>
              </a:ext>
            </a:extLst>
          </p:cNvPr>
          <p:cNvSpPr>
            <a:spLocks noGrp="1"/>
          </p:cNvSpPr>
          <p:nvPr>
            <p:ph type="title"/>
          </p:nvPr>
        </p:nvSpPr>
        <p:spPr/>
        <p:txBody>
          <a:bodyPr/>
          <a:lstStyle/>
          <a:p>
            <a:r>
              <a:rPr lang="en-US" dirty="0"/>
              <a:t>Does the dataset cover your area of interest?</a:t>
            </a:r>
          </a:p>
        </p:txBody>
      </p:sp>
      <p:sp>
        <p:nvSpPr>
          <p:cNvPr id="3" name="Slide Number Placeholder 2">
            <a:extLst>
              <a:ext uri="{FF2B5EF4-FFF2-40B4-BE49-F238E27FC236}">
                <a16:creationId xmlns:a16="http://schemas.microsoft.com/office/drawing/2014/main" id="{F12581B6-3553-0644-A36C-F44726267A73}"/>
              </a:ext>
            </a:extLst>
          </p:cNvPr>
          <p:cNvSpPr>
            <a:spLocks noGrp="1"/>
          </p:cNvSpPr>
          <p:nvPr>
            <p:ph type="sldNum" sz="quarter" idx="12"/>
          </p:nvPr>
        </p:nvSpPr>
        <p:spPr/>
        <p:txBody>
          <a:bodyPr/>
          <a:lstStyle/>
          <a:p>
            <a:fld id="{4F6F23CF-7BCB-1C46-9584-7002207BC3BE}" type="slidenum">
              <a:rPr lang="en-US" smtClean="0"/>
              <a:pPr/>
              <a:t>5</a:t>
            </a:fld>
            <a:endParaRPr lang="en-US" dirty="0"/>
          </a:p>
        </p:txBody>
      </p:sp>
      <p:sp>
        <p:nvSpPr>
          <p:cNvPr id="7" name="Rectangle 1">
            <a:extLst>
              <a:ext uri="{FF2B5EF4-FFF2-40B4-BE49-F238E27FC236}">
                <a16:creationId xmlns:a16="http://schemas.microsoft.com/office/drawing/2014/main" id="{A89C1F37-7349-5847-B4D3-C23D3870CD29}"/>
              </a:ext>
            </a:extLst>
          </p:cNvPr>
          <p:cNvSpPr txBox="1">
            <a:spLocks noChangeArrowheads="1"/>
          </p:cNvSpPr>
          <p:nvPr/>
        </p:nvSpPr>
        <p:spPr bwMode="auto">
          <a:xfrm>
            <a:off x="5399815" y="3523091"/>
            <a:ext cx="5268180" cy="657195"/>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0000" tIns="38880" rIns="90000" bIns="46800" numCol="1" anchor="ctr" anchorCtr="0" compatLnSpc="1">
            <a:prstTxWarp prst="textNoShape">
              <a:avLst/>
            </a:prstTxWarp>
          </a:bodyPr>
          <a:lstStyle>
            <a:lvl1pPr algn="ctr" defTabSz="457200" rtl="0" fontAlgn="base">
              <a:spcBef>
                <a:spcPct val="0"/>
              </a:spcBef>
              <a:spcAft>
                <a:spcPct val="0"/>
              </a:spcAft>
              <a:buClr>
                <a:srgbClr val="000000"/>
              </a:buClr>
              <a:buSzPct val="100000"/>
              <a:buFont typeface="Times New Roman" charset="0"/>
              <a:defRPr sz="4400">
                <a:solidFill>
                  <a:srgbClr val="061C62"/>
                </a:solidFill>
                <a:latin typeface="+mj-lt"/>
                <a:ea typeface="+mj-ea"/>
                <a:cs typeface="+mj-cs"/>
              </a:defRPr>
            </a:lvl1pPr>
            <a:lvl2pPr marL="742950" indent="-285750" algn="ctr" defTabSz="457200" rtl="0" fontAlgn="base">
              <a:spcBef>
                <a:spcPct val="0"/>
              </a:spcBef>
              <a:spcAft>
                <a:spcPct val="0"/>
              </a:spcAft>
              <a:buClr>
                <a:srgbClr val="000000"/>
              </a:buClr>
              <a:buSzPct val="100000"/>
              <a:buFont typeface="Times New Roman" charset="0"/>
              <a:defRPr sz="4400">
                <a:solidFill>
                  <a:srgbClr val="061C62"/>
                </a:solidFill>
                <a:latin typeface="Times New Roman" charset="0"/>
                <a:ea typeface="ＭＳ Ｐゴシック" charset="0"/>
                <a:cs typeface="Arial Unicode MS" charset="0"/>
              </a:defRPr>
            </a:lvl2pPr>
            <a:lvl3pPr marL="1143000" indent="-228600" algn="ctr" defTabSz="457200" rtl="0" fontAlgn="base">
              <a:spcBef>
                <a:spcPct val="0"/>
              </a:spcBef>
              <a:spcAft>
                <a:spcPct val="0"/>
              </a:spcAft>
              <a:buClr>
                <a:srgbClr val="000000"/>
              </a:buClr>
              <a:buSzPct val="100000"/>
              <a:buFont typeface="Times New Roman" charset="0"/>
              <a:defRPr sz="4400">
                <a:solidFill>
                  <a:srgbClr val="061C62"/>
                </a:solidFill>
                <a:latin typeface="Times New Roman" charset="0"/>
                <a:ea typeface="ＭＳ Ｐゴシック" charset="0"/>
                <a:cs typeface="Arial Unicode MS" charset="0"/>
              </a:defRPr>
            </a:lvl3pPr>
            <a:lvl4pPr marL="1600200" indent="-228600" algn="ctr" defTabSz="457200" rtl="0" fontAlgn="base">
              <a:spcBef>
                <a:spcPct val="0"/>
              </a:spcBef>
              <a:spcAft>
                <a:spcPct val="0"/>
              </a:spcAft>
              <a:buClr>
                <a:srgbClr val="000000"/>
              </a:buClr>
              <a:buSzPct val="100000"/>
              <a:buFont typeface="Times New Roman" charset="0"/>
              <a:defRPr sz="4400">
                <a:solidFill>
                  <a:srgbClr val="061C62"/>
                </a:solidFill>
                <a:latin typeface="Times New Roman" charset="0"/>
                <a:ea typeface="ＭＳ Ｐゴシック" charset="0"/>
                <a:cs typeface="Arial Unicode MS" charset="0"/>
              </a:defRPr>
            </a:lvl4pPr>
            <a:lvl5pPr marL="2057400" indent="-228600" algn="ctr" defTabSz="457200" rtl="0" fontAlgn="base">
              <a:spcBef>
                <a:spcPct val="0"/>
              </a:spcBef>
              <a:spcAft>
                <a:spcPct val="0"/>
              </a:spcAft>
              <a:buClr>
                <a:srgbClr val="000000"/>
              </a:buClr>
              <a:buSzPct val="100000"/>
              <a:buFont typeface="Times New Roman" charset="0"/>
              <a:defRPr sz="4400">
                <a:solidFill>
                  <a:srgbClr val="061C62"/>
                </a:solidFill>
                <a:latin typeface="Times New Roman" charset="0"/>
                <a:ea typeface="ＭＳ Ｐゴシック" charset="0"/>
                <a:cs typeface="Arial Unicode MS" charset="0"/>
              </a:defRPr>
            </a:lvl5pPr>
            <a:lvl6pPr marL="2514600" indent="-228600" algn="ctr" defTabSz="457200" rtl="0" fontAlgn="base">
              <a:spcBef>
                <a:spcPct val="0"/>
              </a:spcBef>
              <a:spcAft>
                <a:spcPct val="0"/>
              </a:spcAft>
              <a:buClr>
                <a:srgbClr val="000000"/>
              </a:buClr>
              <a:buSzPct val="100000"/>
              <a:buFont typeface="Times New Roman" charset="0"/>
              <a:defRPr sz="4400">
                <a:solidFill>
                  <a:srgbClr val="061C62"/>
                </a:solidFill>
                <a:latin typeface="Times New Roman" charset="0"/>
                <a:ea typeface="ＭＳ Ｐゴシック" charset="0"/>
                <a:cs typeface="Arial Unicode MS" charset="0"/>
              </a:defRPr>
            </a:lvl6pPr>
            <a:lvl7pPr marL="2971800" indent="-228600" algn="ctr" defTabSz="457200" rtl="0" fontAlgn="base">
              <a:spcBef>
                <a:spcPct val="0"/>
              </a:spcBef>
              <a:spcAft>
                <a:spcPct val="0"/>
              </a:spcAft>
              <a:buClr>
                <a:srgbClr val="000000"/>
              </a:buClr>
              <a:buSzPct val="100000"/>
              <a:buFont typeface="Times New Roman" charset="0"/>
              <a:defRPr sz="4400">
                <a:solidFill>
                  <a:srgbClr val="061C62"/>
                </a:solidFill>
                <a:latin typeface="Times New Roman" charset="0"/>
                <a:ea typeface="ＭＳ Ｐゴシック" charset="0"/>
                <a:cs typeface="Arial Unicode MS" charset="0"/>
              </a:defRPr>
            </a:lvl7pPr>
            <a:lvl8pPr marL="3429000" indent="-228600" algn="ctr" defTabSz="457200" rtl="0" fontAlgn="base">
              <a:spcBef>
                <a:spcPct val="0"/>
              </a:spcBef>
              <a:spcAft>
                <a:spcPct val="0"/>
              </a:spcAft>
              <a:buClr>
                <a:srgbClr val="000000"/>
              </a:buClr>
              <a:buSzPct val="100000"/>
              <a:buFont typeface="Times New Roman" charset="0"/>
              <a:defRPr sz="4400">
                <a:solidFill>
                  <a:srgbClr val="061C62"/>
                </a:solidFill>
                <a:latin typeface="Times New Roman" charset="0"/>
                <a:ea typeface="ＭＳ Ｐゴシック" charset="0"/>
                <a:cs typeface="Arial Unicode MS" charset="0"/>
              </a:defRPr>
            </a:lvl8pPr>
            <a:lvl9pPr marL="3886200" indent="-228600" algn="ctr" defTabSz="457200" rtl="0" fontAlgn="base">
              <a:spcBef>
                <a:spcPct val="0"/>
              </a:spcBef>
              <a:spcAft>
                <a:spcPct val="0"/>
              </a:spcAft>
              <a:buClr>
                <a:srgbClr val="000000"/>
              </a:buClr>
              <a:buSzPct val="100000"/>
              <a:buFont typeface="Times New Roman" charset="0"/>
              <a:defRPr sz="4400">
                <a:solidFill>
                  <a:srgbClr val="061C62"/>
                </a:solidFill>
                <a:latin typeface="Times New Roman" charset="0"/>
                <a:ea typeface="ＭＳ Ｐゴシック" charset="0"/>
                <a:cs typeface="Arial Unicode MS" charset="0"/>
              </a:defRPr>
            </a:lvl9pPr>
          </a:lstStyle>
          <a:p>
            <a:pPr algn="l">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sz="2000" dirty="0">
                <a:latin typeface="Arial Narrow" panose="020B0604020202020204" pitchFamily="34" charset="0"/>
                <a:cs typeface="Arial Narrow" panose="020B0604020202020204" pitchFamily="34" charset="0"/>
              </a:rPr>
              <a:t>NOAA GOES East SST(geostationary satellite)</a:t>
            </a:r>
          </a:p>
        </p:txBody>
      </p:sp>
      <p:sp>
        <p:nvSpPr>
          <p:cNvPr id="9" name="Rectangle 1">
            <a:extLst>
              <a:ext uri="{FF2B5EF4-FFF2-40B4-BE49-F238E27FC236}">
                <a16:creationId xmlns:a16="http://schemas.microsoft.com/office/drawing/2014/main" id="{358815A7-A089-D041-85A3-C9D35D9C171D}"/>
              </a:ext>
            </a:extLst>
          </p:cNvPr>
          <p:cNvSpPr txBox="1">
            <a:spLocks noChangeArrowheads="1"/>
          </p:cNvSpPr>
          <p:nvPr/>
        </p:nvSpPr>
        <p:spPr bwMode="auto">
          <a:xfrm>
            <a:off x="5451376" y="1301373"/>
            <a:ext cx="5473694" cy="441039"/>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0000" tIns="38880" rIns="90000" bIns="46800" numCol="1" anchor="ctr" anchorCtr="0" compatLnSpc="1">
            <a:prstTxWarp prst="textNoShape">
              <a:avLst/>
            </a:prstTxWarp>
          </a:bodyPr>
          <a:lstStyle>
            <a:lvl1pPr algn="ctr" defTabSz="457200" rtl="0" fontAlgn="base">
              <a:spcBef>
                <a:spcPct val="0"/>
              </a:spcBef>
              <a:spcAft>
                <a:spcPct val="0"/>
              </a:spcAft>
              <a:buClr>
                <a:srgbClr val="000000"/>
              </a:buClr>
              <a:buSzPct val="100000"/>
              <a:buFont typeface="Times New Roman" charset="0"/>
              <a:defRPr sz="4400">
                <a:solidFill>
                  <a:srgbClr val="061C62"/>
                </a:solidFill>
                <a:latin typeface="+mj-lt"/>
                <a:ea typeface="+mj-ea"/>
                <a:cs typeface="+mj-cs"/>
              </a:defRPr>
            </a:lvl1pPr>
            <a:lvl2pPr marL="742950" indent="-285750" algn="ctr" defTabSz="457200" rtl="0" fontAlgn="base">
              <a:spcBef>
                <a:spcPct val="0"/>
              </a:spcBef>
              <a:spcAft>
                <a:spcPct val="0"/>
              </a:spcAft>
              <a:buClr>
                <a:srgbClr val="000000"/>
              </a:buClr>
              <a:buSzPct val="100000"/>
              <a:buFont typeface="Times New Roman" charset="0"/>
              <a:defRPr sz="4400">
                <a:solidFill>
                  <a:srgbClr val="061C62"/>
                </a:solidFill>
                <a:latin typeface="Times New Roman" charset="0"/>
                <a:ea typeface="ＭＳ Ｐゴシック" charset="0"/>
                <a:cs typeface="Arial Unicode MS" charset="0"/>
              </a:defRPr>
            </a:lvl2pPr>
            <a:lvl3pPr marL="1143000" indent="-228600" algn="ctr" defTabSz="457200" rtl="0" fontAlgn="base">
              <a:spcBef>
                <a:spcPct val="0"/>
              </a:spcBef>
              <a:spcAft>
                <a:spcPct val="0"/>
              </a:spcAft>
              <a:buClr>
                <a:srgbClr val="000000"/>
              </a:buClr>
              <a:buSzPct val="100000"/>
              <a:buFont typeface="Times New Roman" charset="0"/>
              <a:defRPr sz="4400">
                <a:solidFill>
                  <a:srgbClr val="061C62"/>
                </a:solidFill>
                <a:latin typeface="Times New Roman" charset="0"/>
                <a:ea typeface="ＭＳ Ｐゴシック" charset="0"/>
                <a:cs typeface="Arial Unicode MS" charset="0"/>
              </a:defRPr>
            </a:lvl3pPr>
            <a:lvl4pPr marL="1600200" indent="-228600" algn="ctr" defTabSz="457200" rtl="0" fontAlgn="base">
              <a:spcBef>
                <a:spcPct val="0"/>
              </a:spcBef>
              <a:spcAft>
                <a:spcPct val="0"/>
              </a:spcAft>
              <a:buClr>
                <a:srgbClr val="000000"/>
              </a:buClr>
              <a:buSzPct val="100000"/>
              <a:buFont typeface="Times New Roman" charset="0"/>
              <a:defRPr sz="4400">
                <a:solidFill>
                  <a:srgbClr val="061C62"/>
                </a:solidFill>
                <a:latin typeface="Times New Roman" charset="0"/>
                <a:ea typeface="ＭＳ Ｐゴシック" charset="0"/>
                <a:cs typeface="Arial Unicode MS" charset="0"/>
              </a:defRPr>
            </a:lvl4pPr>
            <a:lvl5pPr marL="2057400" indent="-228600" algn="ctr" defTabSz="457200" rtl="0" fontAlgn="base">
              <a:spcBef>
                <a:spcPct val="0"/>
              </a:spcBef>
              <a:spcAft>
                <a:spcPct val="0"/>
              </a:spcAft>
              <a:buClr>
                <a:srgbClr val="000000"/>
              </a:buClr>
              <a:buSzPct val="100000"/>
              <a:buFont typeface="Times New Roman" charset="0"/>
              <a:defRPr sz="4400">
                <a:solidFill>
                  <a:srgbClr val="061C62"/>
                </a:solidFill>
                <a:latin typeface="Times New Roman" charset="0"/>
                <a:ea typeface="ＭＳ Ｐゴシック" charset="0"/>
                <a:cs typeface="Arial Unicode MS" charset="0"/>
              </a:defRPr>
            </a:lvl5pPr>
            <a:lvl6pPr marL="2514600" indent="-228600" algn="ctr" defTabSz="457200" rtl="0" fontAlgn="base">
              <a:spcBef>
                <a:spcPct val="0"/>
              </a:spcBef>
              <a:spcAft>
                <a:spcPct val="0"/>
              </a:spcAft>
              <a:buClr>
                <a:srgbClr val="000000"/>
              </a:buClr>
              <a:buSzPct val="100000"/>
              <a:buFont typeface="Times New Roman" charset="0"/>
              <a:defRPr sz="4400">
                <a:solidFill>
                  <a:srgbClr val="061C62"/>
                </a:solidFill>
                <a:latin typeface="Times New Roman" charset="0"/>
                <a:ea typeface="ＭＳ Ｐゴシック" charset="0"/>
                <a:cs typeface="Arial Unicode MS" charset="0"/>
              </a:defRPr>
            </a:lvl6pPr>
            <a:lvl7pPr marL="2971800" indent="-228600" algn="ctr" defTabSz="457200" rtl="0" fontAlgn="base">
              <a:spcBef>
                <a:spcPct val="0"/>
              </a:spcBef>
              <a:spcAft>
                <a:spcPct val="0"/>
              </a:spcAft>
              <a:buClr>
                <a:srgbClr val="000000"/>
              </a:buClr>
              <a:buSzPct val="100000"/>
              <a:buFont typeface="Times New Roman" charset="0"/>
              <a:defRPr sz="4400">
                <a:solidFill>
                  <a:srgbClr val="061C62"/>
                </a:solidFill>
                <a:latin typeface="Times New Roman" charset="0"/>
                <a:ea typeface="ＭＳ Ｐゴシック" charset="0"/>
                <a:cs typeface="Arial Unicode MS" charset="0"/>
              </a:defRPr>
            </a:lvl7pPr>
            <a:lvl8pPr marL="3429000" indent="-228600" algn="ctr" defTabSz="457200" rtl="0" fontAlgn="base">
              <a:spcBef>
                <a:spcPct val="0"/>
              </a:spcBef>
              <a:spcAft>
                <a:spcPct val="0"/>
              </a:spcAft>
              <a:buClr>
                <a:srgbClr val="000000"/>
              </a:buClr>
              <a:buSzPct val="100000"/>
              <a:buFont typeface="Times New Roman" charset="0"/>
              <a:defRPr sz="4400">
                <a:solidFill>
                  <a:srgbClr val="061C62"/>
                </a:solidFill>
                <a:latin typeface="Times New Roman" charset="0"/>
                <a:ea typeface="ＭＳ Ｐゴシック" charset="0"/>
                <a:cs typeface="Arial Unicode MS" charset="0"/>
              </a:defRPr>
            </a:lvl8pPr>
            <a:lvl9pPr marL="3886200" indent="-228600" algn="ctr" defTabSz="457200" rtl="0" fontAlgn="base">
              <a:spcBef>
                <a:spcPct val="0"/>
              </a:spcBef>
              <a:spcAft>
                <a:spcPct val="0"/>
              </a:spcAft>
              <a:buClr>
                <a:srgbClr val="000000"/>
              </a:buClr>
              <a:buSzPct val="100000"/>
              <a:buFont typeface="Times New Roman" charset="0"/>
              <a:defRPr sz="4400">
                <a:solidFill>
                  <a:srgbClr val="061C62"/>
                </a:solidFill>
                <a:latin typeface="Times New Roman" charset="0"/>
                <a:ea typeface="ＭＳ Ｐゴシック" charset="0"/>
                <a:cs typeface="Arial Unicode MS" charset="0"/>
              </a:defRPr>
            </a:lvl9pPr>
          </a:lstStyle>
          <a:p>
            <a:pPr algn="l">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sz="2000" dirty="0">
                <a:solidFill>
                  <a:schemeClr val="accent5">
                    <a:lumMod val="50000"/>
                  </a:schemeClr>
                </a:solidFill>
                <a:latin typeface="Arial Narrow" panose="020B0604020202020204" pitchFamily="34" charset="0"/>
                <a:cs typeface="Arial Narrow" panose="020B0604020202020204" pitchFamily="34" charset="0"/>
              </a:rPr>
              <a:t>NOAA GeoPolar Blended SST </a:t>
            </a:r>
          </a:p>
        </p:txBody>
      </p:sp>
      <p:sp>
        <p:nvSpPr>
          <p:cNvPr id="18" name="Rectangle 17">
            <a:extLst>
              <a:ext uri="{FF2B5EF4-FFF2-40B4-BE49-F238E27FC236}">
                <a16:creationId xmlns:a16="http://schemas.microsoft.com/office/drawing/2014/main" id="{3ECE907D-B104-AA4D-B614-5537034C57FA}"/>
              </a:ext>
            </a:extLst>
          </p:cNvPr>
          <p:cNvSpPr/>
          <p:nvPr/>
        </p:nvSpPr>
        <p:spPr>
          <a:xfrm>
            <a:off x="6017890" y="2073627"/>
            <a:ext cx="149962" cy="135651"/>
          </a:xfrm>
          <a:prstGeom prst="rect">
            <a:avLst/>
          </a:prstGeom>
          <a:noFill/>
          <a:ln w="2222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810B5049-2CEE-5640-B29A-F13A2375F71E}"/>
              </a:ext>
            </a:extLst>
          </p:cNvPr>
          <p:cNvSpPr txBox="1"/>
          <p:nvPr/>
        </p:nvSpPr>
        <p:spPr>
          <a:xfrm>
            <a:off x="916782" y="867419"/>
            <a:ext cx="11275218" cy="400110"/>
          </a:xfrm>
          <a:prstGeom prst="rect">
            <a:avLst/>
          </a:prstGeom>
          <a:noFill/>
        </p:spPr>
        <p:txBody>
          <a:bodyPr wrap="square" rtlCol="0">
            <a:spAutoFit/>
          </a:bodyPr>
          <a:lstStyle/>
          <a:p>
            <a:r>
              <a:rPr lang="en-US" sz="2000" b="1" cap="small" dirty="0">
                <a:solidFill>
                  <a:schemeClr val="accent5">
                    <a:lumMod val="50000"/>
                  </a:schemeClr>
                </a:solidFill>
                <a:latin typeface="Arial" panose="020B0604020202020204" pitchFamily="34" charset="0"/>
                <a:cs typeface="Arial" panose="020B0604020202020204" pitchFamily="34" charset="0"/>
              </a:rPr>
              <a:t>some datasets have global coverage, others are regional</a:t>
            </a:r>
          </a:p>
        </p:txBody>
      </p:sp>
      <p:pic>
        <p:nvPicPr>
          <p:cNvPr id="17" name="Picture 16">
            <a:extLst>
              <a:ext uri="{FF2B5EF4-FFF2-40B4-BE49-F238E27FC236}">
                <a16:creationId xmlns:a16="http://schemas.microsoft.com/office/drawing/2014/main" id="{656ED772-0661-BE4D-A9BB-97C35CCBA1F0}"/>
              </a:ext>
            </a:extLst>
          </p:cNvPr>
          <p:cNvPicPr>
            <a:picLocks noChangeAspect="1"/>
          </p:cNvPicPr>
          <p:nvPr/>
        </p:nvPicPr>
        <p:blipFill rotWithShape="1">
          <a:blip r:embed="rId6"/>
          <a:srcRect l="4329" t="5447" r="5224" b="57493"/>
          <a:stretch/>
        </p:blipFill>
        <p:spPr>
          <a:xfrm>
            <a:off x="5506953" y="4002548"/>
            <a:ext cx="4214872" cy="1918924"/>
          </a:xfrm>
          <a:prstGeom prst="rect">
            <a:avLst/>
          </a:prstGeom>
          <a:ln w="25400">
            <a:solidFill>
              <a:schemeClr val="tx1"/>
            </a:solidFill>
          </a:ln>
        </p:spPr>
      </p:pic>
      <p:cxnSp>
        <p:nvCxnSpPr>
          <p:cNvPr id="15" name="Straight Connector 14">
            <a:extLst>
              <a:ext uri="{FF2B5EF4-FFF2-40B4-BE49-F238E27FC236}">
                <a16:creationId xmlns:a16="http://schemas.microsoft.com/office/drawing/2014/main" id="{075DCCB9-1AB5-5843-B0C9-791F50558E40}"/>
              </a:ext>
            </a:extLst>
          </p:cNvPr>
          <p:cNvCxnSpPr>
            <a:cxnSpLocks/>
          </p:cNvCxnSpPr>
          <p:nvPr/>
        </p:nvCxnSpPr>
        <p:spPr bwMode="auto">
          <a:xfrm>
            <a:off x="3491571" y="2053589"/>
            <a:ext cx="2521310" cy="1170"/>
          </a:xfrm>
          <a:prstGeom prst="line">
            <a:avLst/>
          </a:prstGeom>
          <a:solidFill>
            <a:srgbClr val="00B8FF"/>
          </a:solidFill>
          <a:ln w="28575" cap="flat" cmpd="sng" algn="ctr">
            <a:solidFill>
              <a:schemeClr val="accent5">
                <a:lumMod val="50000"/>
              </a:schemeClr>
            </a:solidFill>
            <a:prstDash val="sysDash"/>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9" name="Straight Connector 28">
            <a:extLst>
              <a:ext uri="{FF2B5EF4-FFF2-40B4-BE49-F238E27FC236}">
                <a16:creationId xmlns:a16="http://schemas.microsoft.com/office/drawing/2014/main" id="{DF97ED00-36D8-DD40-9594-5659098F6C9C}"/>
              </a:ext>
            </a:extLst>
          </p:cNvPr>
          <p:cNvCxnSpPr>
            <a:cxnSpLocks/>
          </p:cNvCxnSpPr>
          <p:nvPr/>
        </p:nvCxnSpPr>
        <p:spPr bwMode="auto">
          <a:xfrm flipV="1">
            <a:off x="3475008" y="2221869"/>
            <a:ext cx="2692844" cy="1413073"/>
          </a:xfrm>
          <a:prstGeom prst="line">
            <a:avLst/>
          </a:prstGeom>
          <a:solidFill>
            <a:srgbClr val="00B8FF"/>
          </a:solidFill>
          <a:ln w="28575" cap="flat" cmpd="sng" algn="ctr">
            <a:solidFill>
              <a:schemeClr val="accent5">
                <a:lumMod val="50000"/>
              </a:schemeClr>
            </a:solidFill>
            <a:prstDash val="sysDash"/>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5" name="Oval 4">
            <a:extLst>
              <a:ext uri="{FF2B5EF4-FFF2-40B4-BE49-F238E27FC236}">
                <a16:creationId xmlns:a16="http://schemas.microsoft.com/office/drawing/2014/main" id="{E854DEBA-AF8D-5843-AEA1-54117F158E99}"/>
              </a:ext>
            </a:extLst>
          </p:cNvPr>
          <p:cNvSpPr/>
          <p:nvPr/>
        </p:nvSpPr>
        <p:spPr>
          <a:xfrm>
            <a:off x="6017890" y="4409926"/>
            <a:ext cx="1462202" cy="1404356"/>
          </a:xfrm>
          <a:prstGeom prst="ellipse">
            <a:avLst/>
          </a:prstGeom>
          <a:solidFill>
            <a:schemeClr val="bg1">
              <a:lumMod val="95000"/>
              <a:alpha val="4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6C02EE6C-75BD-6941-A1FA-17C77EAD6B1C}"/>
              </a:ext>
            </a:extLst>
          </p:cNvPr>
          <p:cNvPicPr>
            <a:picLocks noChangeAspect="1"/>
          </p:cNvPicPr>
          <p:nvPr/>
        </p:nvPicPr>
        <p:blipFill rotWithShape="1">
          <a:blip r:embed="rId5"/>
          <a:srcRect l="14459" t="12934" r="81761" b="83585"/>
          <a:stretch/>
        </p:blipFill>
        <p:spPr>
          <a:xfrm>
            <a:off x="1911891" y="2054759"/>
            <a:ext cx="1563117" cy="1531080"/>
          </a:xfrm>
          <a:prstGeom prst="rect">
            <a:avLst/>
          </a:prstGeom>
          <a:ln w="25400">
            <a:solidFill>
              <a:schemeClr val="accent1">
                <a:shade val="50000"/>
              </a:schemeClr>
            </a:solidFill>
          </a:ln>
        </p:spPr>
      </p:pic>
      <p:sp>
        <p:nvSpPr>
          <p:cNvPr id="23" name="Rectangle 22">
            <a:extLst>
              <a:ext uri="{FF2B5EF4-FFF2-40B4-BE49-F238E27FC236}">
                <a16:creationId xmlns:a16="http://schemas.microsoft.com/office/drawing/2014/main" id="{15ED7EB8-FE15-004D-B6CD-57F0F29AE3FE}"/>
              </a:ext>
            </a:extLst>
          </p:cNvPr>
          <p:cNvSpPr/>
          <p:nvPr/>
        </p:nvSpPr>
        <p:spPr>
          <a:xfrm>
            <a:off x="1874885" y="4370553"/>
            <a:ext cx="1563117" cy="1478947"/>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80FD9B98-950E-004D-9165-12F92A32CDCE}"/>
              </a:ext>
            </a:extLst>
          </p:cNvPr>
          <p:cNvSpPr/>
          <p:nvPr/>
        </p:nvSpPr>
        <p:spPr>
          <a:xfrm>
            <a:off x="6017890" y="4362016"/>
            <a:ext cx="149962" cy="135651"/>
          </a:xfrm>
          <a:prstGeom prst="rect">
            <a:avLst/>
          </a:prstGeom>
          <a:noFill/>
          <a:ln w="2222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0" name="Straight Connector 29">
            <a:extLst>
              <a:ext uri="{FF2B5EF4-FFF2-40B4-BE49-F238E27FC236}">
                <a16:creationId xmlns:a16="http://schemas.microsoft.com/office/drawing/2014/main" id="{68B59ABC-1E80-114A-82E0-4EC064C29AA8}"/>
              </a:ext>
            </a:extLst>
          </p:cNvPr>
          <p:cNvCxnSpPr>
            <a:cxnSpLocks/>
          </p:cNvCxnSpPr>
          <p:nvPr/>
        </p:nvCxnSpPr>
        <p:spPr bwMode="auto">
          <a:xfrm flipV="1">
            <a:off x="3491571" y="4343148"/>
            <a:ext cx="2521310" cy="51759"/>
          </a:xfrm>
          <a:prstGeom prst="line">
            <a:avLst/>
          </a:prstGeom>
          <a:solidFill>
            <a:srgbClr val="00B8FF"/>
          </a:solidFill>
          <a:ln w="28575" cap="flat" cmpd="sng" algn="ctr">
            <a:solidFill>
              <a:schemeClr val="accent5">
                <a:lumMod val="50000"/>
              </a:schemeClr>
            </a:solidFill>
            <a:prstDash val="sysDash"/>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1" name="Straight Connector 30">
            <a:extLst>
              <a:ext uri="{FF2B5EF4-FFF2-40B4-BE49-F238E27FC236}">
                <a16:creationId xmlns:a16="http://schemas.microsoft.com/office/drawing/2014/main" id="{71E12F8E-6C05-BC49-AA5B-076298E0F0AC}"/>
              </a:ext>
            </a:extLst>
          </p:cNvPr>
          <p:cNvCxnSpPr>
            <a:cxnSpLocks/>
          </p:cNvCxnSpPr>
          <p:nvPr/>
        </p:nvCxnSpPr>
        <p:spPr bwMode="auto">
          <a:xfrm flipV="1">
            <a:off x="3475008" y="4661509"/>
            <a:ext cx="2692844" cy="1314465"/>
          </a:xfrm>
          <a:prstGeom prst="line">
            <a:avLst/>
          </a:prstGeom>
          <a:solidFill>
            <a:srgbClr val="00B8FF"/>
          </a:solidFill>
          <a:ln w="28575" cap="flat" cmpd="sng" algn="ctr">
            <a:solidFill>
              <a:schemeClr val="accent5">
                <a:lumMod val="50000"/>
              </a:schemeClr>
            </a:solidFill>
            <a:prstDash val="sysDash"/>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20" name="TextBox 19">
            <a:extLst>
              <a:ext uri="{FF2B5EF4-FFF2-40B4-BE49-F238E27FC236}">
                <a16:creationId xmlns:a16="http://schemas.microsoft.com/office/drawing/2014/main" id="{E59219C2-9958-EF46-B57A-40C55E7E7BB3}"/>
              </a:ext>
            </a:extLst>
          </p:cNvPr>
          <p:cNvSpPr txBox="1"/>
          <p:nvPr/>
        </p:nvSpPr>
        <p:spPr>
          <a:xfrm>
            <a:off x="406895" y="5874749"/>
            <a:ext cx="2963273" cy="431544"/>
          </a:xfrm>
          <a:prstGeom prst="rect">
            <a:avLst/>
          </a:prstGeom>
          <a:noFill/>
        </p:spPr>
        <p:txBody>
          <a:bodyPr wrap="square" lIns="82945" tIns="41473" rIns="82945" bIns="41473" rtlCol="0">
            <a:spAutoFit/>
          </a:bodyPr>
          <a:lstStyle/>
          <a:p>
            <a:pPr>
              <a:lnSpc>
                <a:spcPct val="120000"/>
              </a:lnSpc>
              <a:spcBef>
                <a:spcPts val="544"/>
              </a:spcBef>
            </a:pPr>
            <a:r>
              <a:rPr lang="en-US" sz="2000" b="1" cap="small" dirty="0">
                <a:solidFill>
                  <a:srgbClr val="C00000"/>
                </a:solidFill>
                <a:latin typeface="Arial Narrow" panose="020B0604020202020204" pitchFamily="34" charset="0"/>
                <a:cs typeface="Arial Narrow" panose="020B0604020202020204" pitchFamily="34" charset="0"/>
              </a:rPr>
              <a:t>Spatial Coverage</a:t>
            </a:r>
          </a:p>
        </p:txBody>
      </p:sp>
      <p:pic>
        <p:nvPicPr>
          <p:cNvPr id="6" name="Audio 5">
            <a:hlinkClick r:id="" action="ppaction://media"/>
            <a:extLst>
              <a:ext uri="{FF2B5EF4-FFF2-40B4-BE49-F238E27FC236}">
                <a16:creationId xmlns:a16="http://schemas.microsoft.com/office/drawing/2014/main" id="{FD090EA7-2D60-6445-BBD9-B318B85D20F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
        <p:nvSpPr>
          <p:cNvPr id="8" name="Footer Placeholder 7"/>
          <p:cNvSpPr>
            <a:spLocks noGrp="1"/>
          </p:cNvSpPr>
          <p:nvPr>
            <p:ph type="ftr" sz="quarter" idx="3"/>
          </p:nvPr>
        </p:nvSpPr>
        <p:spPr/>
        <p:txBody>
          <a:bodyPr/>
          <a:lstStyle/>
          <a:p>
            <a:r>
              <a:rPr lang="en-US" smtClean="0">
                <a:solidFill>
                  <a:prstClr val="white">
                    <a:lumMod val="95000"/>
                  </a:prstClr>
                </a:solidFill>
              </a:rPr>
              <a:t>NOAA CoastWatch Satellite Course                                        	http://coastwatch.noaa.gov</a:t>
            </a:r>
            <a:endParaRPr lang="en-US" dirty="0">
              <a:solidFill>
                <a:prstClr val="white">
                  <a:lumMod val="95000"/>
                </a:prstClr>
              </a:solidFill>
            </a:endParaRPr>
          </a:p>
        </p:txBody>
      </p:sp>
    </p:spTree>
    <p:extLst>
      <p:ext uri="{BB962C8B-B14F-4D97-AF65-F5344CB8AC3E}">
        <p14:creationId xmlns:p14="http://schemas.microsoft.com/office/powerpoint/2010/main" val="3351864808"/>
      </p:ext>
    </p:extLst>
  </p:cSld>
  <p:clrMapOvr>
    <a:masterClrMapping/>
  </p:clrMapOvr>
  <mc:AlternateContent xmlns:mc="http://schemas.openxmlformats.org/markup-compatibility/2006" xmlns:p14="http://schemas.microsoft.com/office/powerpoint/2010/main">
    <mc:Choice Requires="p14">
      <p:transition spd="slow" p14:dur="2000" advTm="67465"/>
    </mc:Choice>
    <mc:Fallback xmlns="">
      <p:transition spd="slow" advTm="674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6CCEC-A79C-1C40-8ECB-E4D755390400}"/>
              </a:ext>
            </a:extLst>
          </p:cNvPr>
          <p:cNvSpPr>
            <a:spLocks noGrp="1"/>
          </p:cNvSpPr>
          <p:nvPr>
            <p:ph type="title"/>
          </p:nvPr>
        </p:nvSpPr>
        <p:spPr/>
        <p:txBody>
          <a:bodyPr/>
          <a:lstStyle/>
          <a:p>
            <a:r>
              <a:rPr lang="en-US" dirty="0"/>
              <a:t>How big are the pixels? </a:t>
            </a:r>
          </a:p>
        </p:txBody>
      </p:sp>
      <p:sp>
        <p:nvSpPr>
          <p:cNvPr id="3" name="Slide Number Placeholder 2">
            <a:extLst>
              <a:ext uri="{FF2B5EF4-FFF2-40B4-BE49-F238E27FC236}">
                <a16:creationId xmlns:a16="http://schemas.microsoft.com/office/drawing/2014/main" id="{BD484FDF-FB18-BB43-B6DD-4A029FF28EE9}"/>
              </a:ext>
            </a:extLst>
          </p:cNvPr>
          <p:cNvSpPr>
            <a:spLocks noGrp="1"/>
          </p:cNvSpPr>
          <p:nvPr>
            <p:ph type="sldNum" sz="quarter" idx="12"/>
          </p:nvPr>
        </p:nvSpPr>
        <p:spPr/>
        <p:txBody>
          <a:bodyPr/>
          <a:lstStyle/>
          <a:p>
            <a:fld id="{4F6F23CF-7BCB-1C46-9584-7002207BC3BE}" type="slidenum">
              <a:rPr lang="en-US" smtClean="0"/>
              <a:pPr/>
              <a:t>6</a:t>
            </a:fld>
            <a:endParaRPr lang="en-US" dirty="0"/>
          </a:p>
        </p:txBody>
      </p:sp>
      <p:pic>
        <p:nvPicPr>
          <p:cNvPr id="5" name="Picture 4" descr="goesWA.png">
            <a:extLst>
              <a:ext uri="{FF2B5EF4-FFF2-40B4-BE49-F238E27FC236}">
                <a16:creationId xmlns:a16="http://schemas.microsoft.com/office/drawing/2014/main" id="{0DA21D82-9F79-7444-88C5-647C31A71E2E}"/>
              </a:ext>
            </a:extLst>
          </p:cNvPr>
          <p:cNvPicPr>
            <a:picLocks noChangeAspect="1"/>
          </p:cNvPicPr>
          <p:nvPr/>
        </p:nvPicPr>
        <p:blipFill rotWithShape="1">
          <a:blip r:embed="rId5">
            <a:extLst>
              <a:ext uri="{28A0092B-C50C-407E-A947-70E740481C1C}">
                <a14:useLocalDpi xmlns:a14="http://schemas.microsoft.com/office/drawing/2010/main"/>
              </a:ext>
            </a:extLst>
          </a:blip>
          <a:srcRect b="14637"/>
          <a:stretch/>
        </p:blipFill>
        <p:spPr>
          <a:xfrm>
            <a:off x="1276255" y="2150387"/>
            <a:ext cx="2908258" cy="2758393"/>
          </a:xfrm>
          <a:prstGeom prst="rect">
            <a:avLst/>
          </a:prstGeom>
        </p:spPr>
      </p:pic>
      <p:pic>
        <p:nvPicPr>
          <p:cNvPr id="6" name="Picture 5" descr="viirsWA.png">
            <a:extLst>
              <a:ext uri="{FF2B5EF4-FFF2-40B4-BE49-F238E27FC236}">
                <a16:creationId xmlns:a16="http://schemas.microsoft.com/office/drawing/2014/main" id="{8F35D7E8-F73B-AB49-9578-4820460057E3}"/>
              </a:ext>
            </a:extLst>
          </p:cNvPr>
          <p:cNvPicPr>
            <a:picLocks noChangeAspect="1"/>
          </p:cNvPicPr>
          <p:nvPr/>
        </p:nvPicPr>
        <p:blipFill rotWithShape="1">
          <a:blip r:embed="rId6">
            <a:extLst>
              <a:ext uri="{28A0092B-C50C-407E-A947-70E740481C1C}">
                <a14:useLocalDpi xmlns:a14="http://schemas.microsoft.com/office/drawing/2010/main"/>
              </a:ext>
            </a:extLst>
          </a:blip>
          <a:srcRect b="14433"/>
          <a:stretch/>
        </p:blipFill>
        <p:spPr>
          <a:xfrm>
            <a:off x="4576998" y="2225304"/>
            <a:ext cx="2908257" cy="2765021"/>
          </a:xfrm>
          <a:prstGeom prst="rect">
            <a:avLst/>
          </a:prstGeom>
        </p:spPr>
      </p:pic>
      <p:sp>
        <p:nvSpPr>
          <p:cNvPr id="7" name="Rectangle 1">
            <a:extLst>
              <a:ext uri="{FF2B5EF4-FFF2-40B4-BE49-F238E27FC236}">
                <a16:creationId xmlns:a16="http://schemas.microsoft.com/office/drawing/2014/main" id="{E6F50CB3-08F2-7E46-9626-5F0329D128F6}"/>
              </a:ext>
            </a:extLst>
          </p:cNvPr>
          <p:cNvSpPr txBox="1">
            <a:spLocks noChangeArrowheads="1"/>
          </p:cNvSpPr>
          <p:nvPr/>
        </p:nvSpPr>
        <p:spPr bwMode="auto">
          <a:xfrm>
            <a:off x="1371353" y="1710208"/>
            <a:ext cx="2947039" cy="385315"/>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0000" tIns="38880" rIns="90000" bIns="46800" numCol="1" anchor="ctr" anchorCtr="0" compatLnSpc="1">
            <a:prstTxWarp prst="textNoShape">
              <a:avLst/>
            </a:prstTxWarp>
          </a:bodyPr>
          <a:lstStyle>
            <a:lvl1pPr algn="ctr" defTabSz="457200" rtl="0" fontAlgn="base">
              <a:spcBef>
                <a:spcPct val="0"/>
              </a:spcBef>
              <a:spcAft>
                <a:spcPct val="0"/>
              </a:spcAft>
              <a:buClr>
                <a:srgbClr val="000000"/>
              </a:buClr>
              <a:buSzPct val="100000"/>
              <a:buFont typeface="Times New Roman" charset="0"/>
              <a:defRPr sz="4400">
                <a:solidFill>
                  <a:srgbClr val="061C62"/>
                </a:solidFill>
                <a:latin typeface="+mj-lt"/>
                <a:ea typeface="+mj-ea"/>
                <a:cs typeface="+mj-cs"/>
              </a:defRPr>
            </a:lvl1pPr>
            <a:lvl2pPr marL="742950" indent="-285750" algn="ctr" defTabSz="457200" rtl="0" fontAlgn="base">
              <a:spcBef>
                <a:spcPct val="0"/>
              </a:spcBef>
              <a:spcAft>
                <a:spcPct val="0"/>
              </a:spcAft>
              <a:buClr>
                <a:srgbClr val="000000"/>
              </a:buClr>
              <a:buSzPct val="100000"/>
              <a:buFont typeface="Times New Roman" charset="0"/>
              <a:defRPr sz="4400">
                <a:solidFill>
                  <a:srgbClr val="061C62"/>
                </a:solidFill>
                <a:latin typeface="Times New Roman" charset="0"/>
                <a:ea typeface="ＭＳ Ｐゴシック" charset="0"/>
                <a:cs typeface="Arial Unicode MS" charset="0"/>
              </a:defRPr>
            </a:lvl2pPr>
            <a:lvl3pPr marL="1143000" indent="-228600" algn="ctr" defTabSz="457200" rtl="0" fontAlgn="base">
              <a:spcBef>
                <a:spcPct val="0"/>
              </a:spcBef>
              <a:spcAft>
                <a:spcPct val="0"/>
              </a:spcAft>
              <a:buClr>
                <a:srgbClr val="000000"/>
              </a:buClr>
              <a:buSzPct val="100000"/>
              <a:buFont typeface="Times New Roman" charset="0"/>
              <a:defRPr sz="4400">
                <a:solidFill>
                  <a:srgbClr val="061C62"/>
                </a:solidFill>
                <a:latin typeface="Times New Roman" charset="0"/>
                <a:ea typeface="ＭＳ Ｐゴシック" charset="0"/>
                <a:cs typeface="Arial Unicode MS" charset="0"/>
              </a:defRPr>
            </a:lvl3pPr>
            <a:lvl4pPr marL="1600200" indent="-228600" algn="ctr" defTabSz="457200" rtl="0" fontAlgn="base">
              <a:spcBef>
                <a:spcPct val="0"/>
              </a:spcBef>
              <a:spcAft>
                <a:spcPct val="0"/>
              </a:spcAft>
              <a:buClr>
                <a:srgbClr val="000000"/>
              </a:buClr>
              <a:buSzPct val="100000"/>
              <a:buFont typeface="Times New Roman" charset="0"/>
              <a:defRPr sz="4400">
                <a:solidFill>
                  <a:srgbClr val="061C62"/>
                </a:solidFill>
                <a:latin typeface="Times New Roman" charset="0"/>
                <a:ea typeface="ＭＳ Ｐゴシック" charset="0"/>
                <a:cs typeface="Arial Unicode MS" charset="0"/>
              </a:defRPr>
            </a:lvl4pPr>
            <a:lvl5pPr marL="2057400" indent="-228600" algn="ctr" defTabSz="457200" rtl="0" fontAlgn="base">
              <a:spcBef>
                <a:spcPct val="0"/>
              </a:spcBef>
              <a:spcAft>
                <a:spcPct val="0"/>
              </a:spcAft>
              <a:buClr>
                <a:srgbClr val="000000"/>
              </a:buClr>
              <a:buSzPct val="100000"/>
              <a:buFont typeface="Times New Roman" charset="0"/>
              <a:defRPr sz="4400">
                <a:solidFill>
                  <a:srgbClr val="061C62"/>
                </a:solidFill>
                <a:latin typeface="Times New Roman" charset="0"/>
                <a:ea typeface="ＭＳ Ｐゴシック" charset="0"/>
                <a:cs typeface="Arial Unicode MS" charset="0"/>
              </a:defRPr>
            </a:lvl5pPr>
            <a:lvl6pPr marL="2514600" indent="-228600" algn="ctr" defTabSz="457200" rtl="0" fontAlgn="base">
              <a:spcBef>
                <a:spcPct val="0"/>
              </a:spcBef>
              <a:spcAft>
                <a:spcPct val="0"/>
              </a:spcAft>
              <a:buClr>
                <a:srgbClr val="000000"/>
              </a:buClr>
              <a:buSzPct val="100000"/>
              <a:buFont typeface="Times New Roman" charset="0"/>
              <a:defRPr sz="4400">
                <a:solidFill>
                  <a:srgbClr val="061C62"/>
                </a:solidFill>
                <a:latin typeface="Times New Roman" charset="0"/>
                <a:ea typeface="ＭＳ Ｐゴシック" charset="0"/>
                <a:cs typeface="Arial Unicode MS" charset="0"/>
              </a:defRPr>
            </a:lvl6pPr>
            <a:lvl7pPr marL="2971800" indent="-228600" algn="ctr" defTabSz="457200" rtl="0" fontAlgn="base">
              <a:spcBef>
                <a:spcPct val="0"/>
              </a:spcBef>
              <a:spcAft>
                <a:spcPct val="0"/>
              </a:spcAft>
              <a:buClr>
                <a:srgbClr val="000000"/>
              </a:buClr>
              <a:buSzPct val="100000"/>
              <a:buFont typeface="Times New Roman" charset="0"/>
              <a:defRPr sz="4400">
                <a:solidFill>
                  <a:srgbClr val="061C62"/>
                </a:solidFill>
                <a:latin typeface="Times New Roman" charset="0"/>
                <a:ea typeface="ＭＳ Ｐゴシック" charset="0"/>
                <a:cs typeface="Arial Unicode MS" charset="0"/>
              </a:defRPr>
            </a:lvl7pPr>
            <a:lvl8pPr marL="3429000" indent="-228600" algn="ctr" defTabSz="457200" rtl="0" fontAlgn="base">
              <a:spcBef>
                <a:spcPct val="0"/>
              </a:spcBef>
              <a:spcAft>
                <a:spcPct val="0"/>
              </a:spcAft>
              <a:buClr>
                <a:srgbClr val="000000"/>
              </a:buClr>
              <a:buSzPct val="100000"/>
              <a:buFont typeface="Times New Roman" charset="0"/>
              <a:defRPr sz="4400">
                <a:solidFill>
                  <a:srgbClr val="061C62"/>
                </a:solidFill>
                <a:latin typeface="Times New Roman" charset="0"/>
                <a:ea typeface="ＭＳ Ｐゴシック" charset="0"/>
                <a:cs typeface="Arial Unicode MS" charset="0"/>
              </a:defRPr>
            </a:lvl8pPr>
            <a:lvl9pPr marL="3886200" indent="-228600" algn="ctr" defTabSz="457200" rtl="0" fontAlgn="base">
              <a:spcBef>
                <a:spcPct val="0"/>
              </a:spcBef>
              <a:spcAft>
                <a:spcPct val="0"/>
              </a:spcAft>
              <a:buClr>
                <a:srgbClr val="000000"/>
              </a:buClr>
              <a:buSzPct val="100000"/>
              <a:buFont typeface="Times New Roman" charset="0"/>
              <a:defRPr sz="4400">
                <a:solidFill>
                  <a:srgbClr val="061C62"/>
                </a:solidFill>
                <a:latin typeface="Times New Roman" charset="0"/>
                <a:ea typeface="ＭＳ Ｐゴシック" charset="0"/>
                <a:cs typeface="Arial Unicode MS" charset="0"/>
              </a:defRPr>
            </a:lvl9pPr>
          </a:lstStyle>
          <a:p>
            <a: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sz="1800" dirty="0">
                <a:latin typeface="Arial" panose="020B0604020202020204" pitchFamily="34" charset="0"/>
                <a:cs typeface="Arial" panose="020B0604020202020204" pitchFamily="34" charset="0"/>
              </a:rPr>
              <a:t>GOES SST </a:t>
            </a:r>
          </a:p>
          <a:p>
            <a: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sz="1800" dirty="0">
                <a:latin typeface="Arial" panose="020B0604020202020204" pitchFamily="34" charset="0"/>
                <a:cs typeface="Arial" panose="020B0604020202020204" pitchFamily="34" charset="0"/>
              </a:rPr>
              <a:t>(4 km x 4 km pixel size)</a:t>
            </a:r>
          </a:p>
        </p:txBody>
      </p:sp>
      <p:sp>
        <p:nvSpPr>
          <p:cNvPr id="8" name="Rectangle 1">
            <a:extLst>
              <a:ext uri="{FF2B5EF4-FFF2-40B4-BE49-F238E27FC236}">
                <a16:creationId xmlns:a16="http://schemas.microsoft.com/office/drawing/2014/main" id="{76A20B98-970E-904D-BB4C-83E610303D85}"/>
              </a:ext>
            </a:extLst>
          </p:cNvPr>
          <p:cNvSpPr txBox="1">
            <a:spLocks noChangeArrowheads="1"/>
          </p:cNvSpPr>
          <p:nvPr/>
        </p:nvSpPr>
        <p:spPr bwMode="auto">
          <a:xfrm>
            <a:off x="4576998" y="1719551"/>
            <a:ext cx="2963995" cy="43115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0000" tIns="38880" rIns="90000" bIns="46800" numCol="1" anchor="ctr" anchorCtr="0" compatLnSpc="1">
            <a:prstTxWarp prst="textNoShape">
              <a:avLst/>
            </a:prstTxWarp>
          </a:bodyPr>
          <a:lstStyle>
            <a:lvl1pPr algn="ctr" defTabSz="457200" rtl="0" fontAlgn="base">
              <a:spcBef>
                <a:spcPct val="0"/>
              </a:spcBef>
              <a:spcAft>
                <a:spcPct val="0"/>
              </a:spcAft>
              <a:buClr>
                <a:srgbClr val="000000"/>
              </a:buClr>
              <a:buSzPct val="100000"/>
              <a:buFont typeface="Times New Roman" charset="0"/>
              <a:defRPr sz="4400">
                <a:solidFill>
                  <a:srgbClr val="061C62"/>
                </a:solidFill>
                <a:latin typeface="+mj-lt"/>
                <a:ea typeface="+mj-ea"/>
                <a:cs typeface="+mj-cs"/>
              </a:defRPr>
            </a:lvl1pPr>
            <a:lvl2pPr marL="742950" indent="-285750" algn="ctr" defTabSz="457200" rtl="0" fontAlgn="base">
              <a:spcBef>
                <a:spcPct val="0"/>
              </a:spcBef>
              <a:spcAft>
                <a:spcPct val="0"/>
              </a:spcAft>
              <a:buClr>
                <a:srgbClr val="000000"/>
              </a:buClr>
              <a:buSzPct val="100000"/>
              <a:buFont typeface="Times New Roman" charset="0"/>
              <a:defRPr sz="4400">
                <a:solidFill>
                  <a:srgbClr val="061C62"/>
                </a:solidFill>
                <a:latin typeface="Times New Roman" charset="0"/>
                <a:ea typeface="ＭＳ Ｐゴシック" charset="0"/>
                <a:cs typeface="Arial Unicode MS" charset="0"/>
              </a:defRPr>
            </a:lvl2pPr>
            <a:lvl3pPr marL="1143000" indent="-228600" algn="ctr" defTabSz="457200" rtl="0" fontAlgn="base">
              <a:spcBef>
                <a:spcPct val="0"/>
              </a:spcBef>
              <a:spcAft>
                <a:spcPct val="0"/>
              </a:spcAft>
              <a:buClr>
                <a:srgbClr val="000000"/>
              </a:buClr>
              <a:buSzPct val="100000"/>
              <a:buFont typeface="Times New Roman" charset="0"/>
              <a:defRPr sz="4400">
                <a:solidFill>
                  <a:srgbClr val="061C62"/>
                </a:solidFill>
                <a:latin typeface="Times New Roman" charset="0"/>
                <a:ea typeface="ＭＳ Ｐゴシック" charset="0"/>
                <a:cs typeface="Arial Unicode MS" charset="0"/>
              </a:defRPr>
            </a:lvl3pPr>
            <a:lvl4pPr marL="1600200" indent="-228600" algn="ctr" defTabSz="457200" rtl="0" fontAlgn="base">
              <a:spcBef>
                <a:spcPct val="0"/>
              </a:spcBef>
              <a:spcAft>
                <a:spcPct val="0"/>
              </a:spcAft>
              <a:buClr>
                <a:srgbClr val="000000"/>
              </a:buClr>
              <a:buSzPct val="100000"/>
              <a:buFont typeface="Times New Roman" charset="0"/>
              <a:defRPr sz="4400">
                <a:solidFill>
                  <a:srgbClr val="061C62"/>
                </a:solidFill>
                <a:latin typeface="Times New Roman" charset="0"/>
                <a:ea typeface="ＭＳ Ｐゴシック" charset="0"/>
                <a:cs typeface="Arial Unicode MS" charset="0"/>
              </a:defRPr>
            </a:lvl4pPr>
            <a:lvl5pPr marL="2057400" indent="-228600" algn="ctr" defTabSz="457200" rtl="0" fontAlgn="base">
              <a:spcBef>
                <a:spcPct val="0"/>
              </a:spcBef>
              <a:spcAft>
                <a:spcPct val="0"/>
              </a:spcAft>
              <a:buClr>
                <a:srgbClr val="000000"/>
              </a:buClr>
              <a:buSzPct val="100000"/>
              <a:buFont typeface="Times New Roman" charset="0"/>
              <a:defRPr sz="4400">
                <a:solidFill>
                  <a:srgbClr val="061C62"/>
                </a:solidFill>
                <a:latin typeface="Times New Roman" charset="0"/>
                <a:ea typeface="ＭＳ Ｐゴシック" charset="0"/>
                <a:cs typeface="Arial Unicode MS" charset="0"/>
              </a:defRPr>
            </a:lvl5pPr>
            <a:lvl6pPr marL="2514600" indent="-228600" algn="ctr" defTabSz="457200" rtl="0" fontAlgn="base">
              <a:spcBef>
                <a:spcPct val="0"/>
              </a:spcBef>
              <a:spcAft>
                <a:spcPct val="0"/>
              </a:spcAft>
              <a:buClr>
                <a:srgbClr val="000000"/>
              </a:buClr>
              <a:buSzPct val="100000"/>
              <a:buFont typeface="Times New Roman" charset="0"/>
              <a:defRPr sz="4400">
                <a:solidFill>
                  <a:srgbClr val="061C62"/>
                </a:solidFill>
                <a:latin typeface="Times New Roman" charset="0"/>
                <a:ea typeface="ＭＳ Ｐゴシック" charset="0"/>
                <a:cs typeface="Arial Unicode MS" charset="0"/>
              </a:defRPr>
            </a:lvl6pPr>
            <a:lvl7pPr marL="2971800" indent="-228600" algn="ctr" defTabSz="457200" rtl="0" fontAlgn="base">
              <a:spcBef>
                <a:spcPct val="0"/>
              </a:spcBef>
              <a:spcAft>
                <a:spcPct val="0"/>
              </a:spcAft>
              <a:buClr>
                <a:srgbClr val="000000"/>
              </a:buClr>
              <a:buSzPct val="100000"/>
              <a:buFont typeface="Times New Roman" charset="0"/>
              <a:defRPr sz="4400">
                <a:solidFill>
                  <a:srgbClr val="061C62"/>
                </a:solidFill>
                <a:latin typeface="Times New Roman" charset="0"/>
                <a:ea typeface="ＭＳ Ｐゴシック" charset="0"/>
                <a:cs typeface="Arial Unicode MS" charset="0"/>
              </a:defRPr>
            </a:lvl7pPr>
            <a:lvl8pPr marL="3429000" indent="-228600" algn="ctr" defTabSz="457200" rtl="0" fontAlgn="base">
              <a:spcBef>
                <a:spcPct val="0"/>
              </a:spcBef>
              <a:spcAft>
                <a:spcPct val="0"/>
              </a:spcAft>
              <a:buClr>
                <a:srgbClr val="000000"/>
              </a:buClr>
              <a:buSzPct val="100000"/>
              <a:buFont typeface="Times New Roman" charset="0"/>
              <a:defRPr sz="4400">
                <a:solidFill>
                  <a:srgbClr val="061C62"/>
                </a:solidFill>
                <a:latin typeface="Times New Roman" charset="0"/>
                <a:ea typeface="ＭＳ Ｐゴシック" charset="0"/>
                <a:cs typeface="Arial Unicode MS" charset="0"/>
              </a:defRPr>
            </a:lvl8pPr>
            <a:lvl9pPr marL="3886200" indent="-228600" algn="ctr" defTabSz="457200" rtl="0" fontAlgn="base">
              <a:spcBef>
                <a:spcPct val="0"/>
              </a:spcBef>
              <a:spcAft>
                <a:spcPct val="0"/>
              </a:spcAft>
              <a:buClr>
                <a:srgbClr val="000000"/>
              </a:buClr>
              <a:buSzPct val="100000"/>
              <a:buFont typeface="Times New Roman" charset="0"/>
              <a:defRPr sz="4400">
                <a:solidFill>
                  <a:srgbClr val="061C62"/>
                </a:solidFill>
                <a:latin typeface="Times New Roman" charset="0"/>
                <a:ea typeface="ＭＳ Ｐゴシック" charset="0"/>
                <a:cs typeface="Arial Unicode MS" charset="0"/>
              </a:defRPr>
            </a:lvl9pPr>
          </a:lstStyle>
          <a:p>
            <a: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sz="1800" dirty="0">
                <a:latin typeface="Arial" panose="020B0604020202020204" pitchFamily="34" charset="0"/>
                <a:cs typeface="Arial" panose="020B0604020202020204" pitchFamily="34" charset="0"/>
              </a:rPr>
              <a:t>VIIRS High Resolution SST</a:t>
            </a:r>
          </a:p>
          <a:p>
            <a: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sz="1800" dirty="0">
                <a:latin typeface="Arial" panose="020B0604020202020204" pitchFamily="34" charset="0"/>
                <a:cs typeface="Arial" panose="020B0604020202020204" pitchFamily="34" charset="0"/>
              </a:rPr>
              <a:t>(750 m x 750 m pixel size)</a:t>
            </a:r>
          </a:p>
        </p:txBody>
      </p:sp>
      <p:sp>
        <p:nvSpPr>
          <p:cNvPr id="9" name="TextBox 8">
            <a:extLst>
              <a:ext uri="{FF2B5EF4-FFF2-40B4-BE49-F238E27FC236}">
                <a16:creationId xmlns:a16="http://schemas.microsoft.com/office/drawing/2014/main" id="{1EF77AA2-E4BB-2D4E-BE8F-09A98276E278}"/>
              </a:ext>
            </a:extLst>
          </p:cNvPr>
          <p:cNvSpPr txBox="1"/>
          <p:nvPr/>
        </p:nvSpPr>
        <p:spPr>
          <a:xfrm>
            <a:off x="8238711" y="3320031"/>
            <a:ext cx="2963273" cy="419104"/>
          </a:xfrm>
          <a:prstGeom prst="rect">
            <a:avLst/>
          </a:prstGeom>
          <a:noFill/>
        </p:spPr>
        <p:txBody>
          <a:bodyPr wrap="square" lIns="82945" tIns="41473" rIns="82945" bIns="41473" rtlCol="0">
            <a:spAutoFit/>
          </a:bodyPr>
          <a:lstStyle/>
          <a:p>
            <a:pPr>
              <a:lnSpc>
                <a:spcPct val="120000"/>
              </a:lnSpc>
              <a:spcBef>
                <a:spcPts val="544"/>
              </a:spcBef>
            </a:pPr>
            <a:r>
              <a:rPr lang="en-US" sz="2000" dirty="0">
                <a:solidFill>
                  <a:schemeClr val="tx1">
                    <a:lumMod val="85000"/>
                    <a:lumOff val="15000"/>
                  </a:schemeClr>
                </a:solidFill>
                <a:latin typeface="Arial" panose="020B0604020202020204" pitchFamily="34" charset="0"/>
                <a:cs typeface="Arial" panose="020B0604020202020204" pitchFamily="34" charset="0"/>
              </a:rPr>
              <a:t>Central California Coast</a:t>
            </a:r>
          </a:p>
        </p:txBody>
      </p:sp>
      <p:sp>
        <p:nvSpPr>
          <p:cNvPr id="15" name="TextBox 14">
            <a:extLst>
              <a:ext uri="{FF2B5EF4-FFF2-40B4-BE49-F238E27FC236}">
                <a16:creationId xmlns:a16="http://schemas.microsoft.com/office/drawing/2014/main" id="{E4A20757-0223-9243-81F8-E456D3C5497F}"/>
              </a:ext>
            </a:extLst>
          </p:cNvPr>
          <p:cNvSpPr txBox="1"/>
          <p:nvPr/>
        </p:nvSpPr>
        <p:spPr>
          <a:xfrm>
            <a:off x="1010158" y="929714"/>
            <a:ext cx="10983920" cy="400110"/>
          </a:xfrm>
          <a:prstGeom prst="rect">
            <a:avLst/>
          </a:prstGeom>
          <a:noFill/>
        </p:spPr>
        <p:txBody>
          <a:bodyPr wrap="square" rtlCol="0">
            <a:spAutoFit/>
          </a:bodyPr>
          <a:lstStyle/>
          <a:p>
            <a:r>
              <a:rPr lang="en-US" sz="2000" b="1" cap="small" dirty="0">
                <a:solidFill>
                  <a:schemeClr val="accent5">
                    <a:lumMod val="50000"/>
                  </a:schemeClr>
                </a:solidFill>
                <a:latin typeface="Arial" panose="020B0604020202020204" pitchFamily="34" charset="0"/>
                <a:cs typeface="Arial" panose="020B0604020202020204" pitchFamily="34" charset="0"/>
              </a:rPr>
              <a:t>Large pixels are best for larger regions and when not tracing scale fine features</a:t>
            </a:r>
          </a:p>
        </p:txBody>
      </p:sp>
      <p:sp>
        <p:nvSpPr>
          <p:cNvPr id="12" name="Rectangle 1">
            <a:extLst>
              <a:ext uri="{FF2B5EF4-FFF2-40B4-BE49-F238E27FC236}">
                <a16:creationId xmlns:a16="http://schemas.microsoft.com/office/drawing/2014/main" id="{B2250125-A497-3D40-8D74-DD5B17B016AA}"/>
              </a:ext>
            </a:extLst>
          </p:cNvPr>
          <p:cNvSpPr txBox="1">
            <a:spLocks noChangeArrowheads="1"/>
          </p:cNvSpPr>
          <p:nvPr/>
        </p:nvSpPr>
        <p:spPr bwMode="auto">
          <a:xfrm>
            <a:off x="2372278" y="5140097"/>
            <a:ext cx="2963995" cy="43115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0000" tIns="38880" rIns="90000" bIns="46800" numCol="1" anchor="ctr" anchorCtr="0" compatLnSpc="1">
            <a:prstTxWarp prst="textNoShape">
              <a:avLst/>
            </a:prstTxWarp>
          </a:bodyPr>
          <a:lstStyle>
            <a:lvl1pPr algn="ctr" defTabSz="457200" rtl="0" fontAlgn="base">
              <a:spcBef>
                <a:spcPct val="0"/>
              </a:spcBef>
              <a:spcAft>
                <a:spcPct val="0"/>
              </a:spcAft>
              <a:buClr>
                <a:srgbClr val="000000"/>
              </a:buClr>
              <a:buSzPct val="100000"/>
              <a:buFont typeface="Times New Roman" charset="0"/>
              <a:defRPr sz="4400">
                <a:solidFill>
                  <a:srgbClr val="061C62"/>
                </a:solidFill>
                <a:latin typeface="+mj-lt"/>
                <a:ea typeface="+mj-ea"/>
                <a:cs typeface="+mj-cs"/>
              </a:defRPr>
            </a:lvl1pPr>
            <a:lvl2pPr marL="742950" indent="-285750" algn="ctr" defTabSz="457200" rtl="0" fontAlgn="base">
              <a:spcBef>
                <a:spcPct val="0"/>
              </a:spcBef>
              <a:spcAft>
                <a:spcPct val="0"/>
              </a:spcAft>
              <a:buClr>
                <a:srgbClr val="000000"/>
              </a:buClr>
              <a:buSzPct val="100000"/>
              <a:buFont typeface="Times New Roman" charset="0"/>
              <a:defRPr sz="4400">
                <a:solidFill>
                  <a:srgbClr val="061C62"/>
                </a:solidFill>
                <a:latin typeface="Times New Roman" charset="0"/>
                <a:ea typeface="ＭＳ Ｐゴシック" charset="0"/>
                <a:cs typeface="Arial Unicode MS" charset="0"/>
              </a:defRPr>
            </a:lvl2pPr>
            <a:lvl3pPr marL="1143000" indent="-228600" algn="ctr" defTabSz="457200" rtl="0" fontAlgn="base">
              <a:spcBef>
                <a:spcPct val="0"/>
              </a:spcBef>
              <a:spcAft>
                <a:spcPct val="0"/>
              </a:spcAft>
              <a:buClr>
                <a:srgbClr val="000000"/>
              </a:buClr>
              <a:buSzPct val="100000"/>
              <a:buFont typeface="Times New Roman" charset="0"/>
              <a:defRPr sz="4400">
                <a:solidFill>
                  <a:srgbClr val="061C62"/>
                </a:solidFill>
                <a:latin typeface="Times New Roman" charset="0"/>
                <a:ea typeface="ＭＳ Ｐゴシック" charset="0"/>
                <a:cs typeface="Arial Unicode MS" charset="0"/>
              </a:defRPr>
            </a:lvl3pPr>
            <a:lvl4pPr marL="1600200" indent="-228600" algn="ctr" defTabSz="457200" rtl="0" fontAlgn="base">
              <a:spcBef>
                <a:spcPct val="0"/>
              </a:spcBef>
              <a:spcAft>
                <a:spcPct val="0"/>
              </a:spcAft>
              <a:buClr>
                <a:srgbClr val="000000"/>
              </a:buClr>
              <a:buSzPct val="100000"/>
              <a:buFont typeface="Times New Roman" charset="0"/>
              <a:defRPr sz="4400">
                <a:solidFill>
                  <a:srgbClr val="061C62"/>
                </a:solidFill>
                <a:latin typeface="Times New Roman" charset="0"/>
                <a:ea typeface="ＭＳ Ｐゴシック" charset="0"/>
                <a:cs typeface="Arial Unicode MS" charset="0"/>
              </a:defRPr>
            </a:lvl4pPr>
            <a:lvl5pPr marL="2057400" indent="-228600" algn="ctr" defTabSz="457200" rtl="0" fontAlgn="base">
              <a:spcBef>
                <a:spcPct val="0"/>
              </a:spcBef>
              <a:spcAft>
                <a:spcPct val="0"/>
              </a:spcAft>
              <a:buClr>
                <a:srgbClr val="000000"/>
              </a:buClr>
              <a:buSzPct val="100000"/>
              <a:buFont typeface="Times New Roman" charset="0"/>
              <a:defRPr sz="4400">
                <a:solidFill>
                  <a:srgbClr val="061C62"/>
                </a:solidFill>
                <a:latin typeface="Times New Roman" charset="0"/>
                <a:ea typeface="ＭＳ Ｐゴシック" charset="0"/>
                <a:cs typeface="Arial Unicode MS" charset="0"/>
              </a:defRPr>
            </a:lvl5pPr>
            <a:lvl6pPr marL="2514600" indent="-228600" algn="ctr" defTabSz="457200" rtl="0" fontAlgn="base">
              <a:spcBef>
                <a:spcPct val="0"/>
              </a:spcBef>
              <a:spcAft>
                <a:spcPct val="0"/>
              </a:spcAft>
              <a:buClr>
                <a:srgbClr val="000000"/>
              </a:buClr>
              <a:buSzPct val="100000"/>
              <a:buFont typeface="Times New Roman" charset="0"/>
              <a:defRPr sz="4400">
                <a:solidFill>
                  <a:srgbClr val="061C62"/>
                </a:solidFill>
                <a:latin typeface="Times New Roman" charset="0"/>
                <a:ea typeface="ＭＳ Ｐゴシック" charset="0"/>
                <a:cs typeface="Arial Unicode MS" charset="0"/>
              </a:defRPr>
            </a:lvl6pPr>
            <a:lvl7pPr marL="2971800" indent="-228600" algn="ctr" defTabSz="457200" rtl="0" fontAlgn="base">
              <a:spcBef>
                <a:spcPct val="0"/>
              </a:spcBef>
              <a:spcAft>
                <a:spcPct val="0"/>
              </a:spcAft>
              <a:buClr>
                <a:srgbClr val="000000"/>
              </a:buClr>
              <a:buSzPct val="100000"/>
              <a:buFont typeface="Times New Roman" charset="0"/>
              <a:defRPr sz="4400">
                <a:solidFill>
                  <a:srgbClr val="061C62"/>
                </a:solidFill>
                <a:latin typeface="Times New Roman" charset="0"/>
                <a:ea typeface="ＭＳ Ｐゴシック" charset="0"/>
                <a:cs typeface="Arial Unicode MS" charset="0"/>
              </a:defRPr>
            </a:lvl7pPr>
            <a:lvl8pPr marL="3429000" indent="-228600" algn="ctr" defTabSz="457200" rtl="0" fontAlgn="base">
              <a:spcBef>
                <a:spcPct val="0"/>
              </a:spcBef>
              <a:spcAft>
                <a:spcPct val="0"/>
              </a:spcAft>
              <a:buClr>
                <a:srgbClr val="000000"/>
              </a:buClr>
              <a:buSzPct val="100000"/>
              <a:buFont typeface="Times New Roman" charset="0"/>
              <a:defRPr sz="4400">
                <a:solidFill>
                  <a:srgbClr val="061C62"/>
                </a:solidFill>
                <a:latin typeface="Times New Roman" charset="0"/>
                <a:ea typeface="ＭＳ Ｐゴシック" charset="0"/>
                <a:cs typeface="Arial Unicode MS" charset="0"/>
              </a:defRPr>
            </a:lvl8pPr>
            <a:lvl9pPr marL="3886200" indent="-228600" algn="ctr" defTabSz="457200" rtl="0" fontAlgn="base">
              <a:spcBef>
                <a:spcPct val="0"/>
              </a:spcBef>
              <a:spcAft>
                <a:spcPct val="0"/>
              </a:spcAft>
              <a:buClr>
                <a:srgbClr val="000000"/>
              </a:buClr>
              <a:buSzPct val="100000"/>
              <a:buFont typeface="Times New Roman" charset="0"/>
              <a:defRPr sz="4400">
                <a:solidFill>
                  <a:srgbClr val="061C62"/>
                </a:solidFill>
                <a:latin typeface="Times New Roman" charset="0"/>
                <a:ea typeface="ＭＳ Ｐゴシック" charset="0"/>
                <a:cs typeface="Arial Unicode MS" charset="0"/>
              </a:defRPr>
            </a:lvl9pPr>
          </a:lstStyle>
          <a:p>
            <a: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sz="1800" dirty="0">
                <a:latin typeface="Arial" panose="020B0604020202020204" pitchFamily="34" charset="0"/>
                <a:cs typeface="Arial" panose="020B0604020202020204" pitchFamily="34" charset="0"/>
              </a:rPr>
              <a:t>August 2015</a:t>
            </a:r>
          </a:p>
        </p:txBody>
      </p:sp>
      <p:sp>
        <p:nvSpPr>
          <p:cNvPr id="13" name="Donut 12">
            <a:extLst>
              <a:ext uri="{FF2B5EF4-FFF2-40B4-BE49-F238E27FC236}">
                <a16:creationId xmlns:a16="http://schemas.microsoft.com/office/drawing/2014/main" id="{5286EEF7-0C41-C943-B27F-F3DE418434D1}"/>
              </a:ext>
            </a:extLst>
          </p:cNvPr>
          <p:cNvSpPr/>
          <p:nvPr/>
        </p:nvSpPr>
        <p:spPr>
          <a:xfrm>
            <a:off x="5676996" y="3566160"/>
            <a:ext cx="1388539" cy="1388539"/>
          </a:xfrm>
          <a:prstGeom prst="donut">
            <a:avLst>
              <a:gd name="adj" fmla="val 4796"/>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 name="TextBox 13">
            <a:extLst>
              <a:ext uri="{FF2B5EF4-FFF2-40B4-BE49-F238E27FC236}">
                <a16:creationId xmlns:a16="http://schemas.microsoft.com/office/drawing/2014/main" id="{2F8D6938-28A4-EA40-BB68-185AE697867B}"/>
              </a:ext>
            </a:extLst>
          </p:cNvPr>
          <p:cNvSpPr txBox="1"/>
          <p:nvPr/>
        </p:nvSpPr>
        <p:spPr>
          <a:xfrm>
            <a:off x="406895" y="5874749"/>
            <a:ext cx="2963273" cy="431544"/>
          </a:xfrm>
          <a:prstGeom prst="rect">
            <a:avLst/>
          </a:prstGeom>
          <a:noFill/>
        </p:spPr>
        <p:txBody>
          <a:bodyPr wrap="square" lIns="82945" tIns="41473" rIns="82945" bIns="41473" rtlCol="0">
            <a:spAutoFit/>
          </a:bodyPr>
          <a:lstStyle/>
          <a:p>
            <a:pPr>
              <a:lnSpc>
                <a:spcPct val="120000"/>
              </a:lnSpc>
              <a:spcBef>
                <a:spcPts val="544"/>
              </a:spcBef>
            </a:pPr>
            <a:r>
              <a:rPr lang="en-US" sz="2000" b="1" cap="small" dirty="0">
                <a:solidFill>
                  <a:srgbClr val="C00000"/>
                </a:solidFill>
                <a:latin typeface="Arial Narrow" panose="020B0604020202020204" pitchFamily="34" charset="0"/>
                <a:cs typeface="Arial Narrow" panose="020B0604020202020204" pitchFamily="34" charset="0"/>
              </a:rPr>
              <a:t>Spatial Resolution</a:t>
            </a:r>
          </a:p>
        </p:txBody>
      </p:sp>
      <p:pic>
        <p:nvPicPr>
          <p:cNvPr id="11" name="Audio 10">
            <a:hlinkClick r:id="" action="ppaction://media"/>
            <a:extLst>
              <a:ext uri="{FF2B5EF4-FFF2-40B4-BE49-F238E27FC236}">
                <a16:creationId xmlns:a16="http://schemas.microsoft.com/office/drawing/2014/main" id="{5EAEE492-BE31-594B-8CFD-387A401A4EB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
        <p:nvSpPr>
          <p:cNvPr id="10" name="Footer Placeholder 9"/>
          <p:cNvSpPr>
            <a:spLocks noGrp="1"/>
          </p:cNvSpPr>
          <p:nvPr>
            <p:ph type="ftr" sz="quarter" idx="3"/>
          </p:nvPr>
        </p:nvSpPr>
        <p:spPr/>
        <p:txBody>
          <a:bodyPr/>
          <a:lstStyle/>
          <a:p>
            <a:r>
              <a:rPr lang="en-US" smtClean="0">
                <a:solidFill>
                  <a:prstClr val="white">
                    <a:lumMod val="95000"/>
                  </a:prstClr>
                </a:solidFill>
              </a:rPr>
              <a:t>NOAA CoastWatch Satellite Course                                        	http://coastwatch.noaa.gov</a:t>
            </a:r>
            <a:endParaRPr lang="en-US" dirty="0">
              <a:solidFill>
                <a:prstClr val="white">
                  <a:lumMod val="95000"/>
                </a:prstClr>
              </a:solidFill>
            </a:endParaRPr>
          </a:p>
        </p:txBody>
      </p:sp>
    </p:spTree>
    <p:extLst>
      <p:ext uri="{BB962C8B-B14F-4D97-AF65-F5344CB8AC3E}">
        <p14:creationId xmlns:p14="http://schemas.microsoft.com/office/powerpoint/2010/main" val="3148767404"/>
      </p:ext>
    </p:extLst>
  </p:cSld>
  <p:clrMapOvr>
    <a:masterClrMapping/>
  </p:clrMapOvr>
  <mc:AlternateContent xmlns:mc="http://schemas.openxmlformats.org/markup-compatibility/2006" xmlns:p14="http://schemas.microsoft.com/office/powerpoint/2010/main">
    <mc:Choice Requires="p14">
      <p:transition spd="slow" p14:dur="2000" advTm="51505"/>
    </mc:Choice>
    <mc:Fallback xmlns="">
      <p:transition spd="slow" advTm="515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6CCEC-A79C-1C40-8ECB-E4D755390400}"/>
              </a:ext>
            </a:extLst>
          </p:cNvPr>
          <p:cNvSpPr>
            <a:spLocks noGrp="1"/>
          </p:cNvSpPr>
          <p:nvPr>
            <p:ph type="title"/>
          </p:nvPr>
        </p:nvSpPr>
        <p:spPr/>
        <p:txBody>
          <a:bodyPr/>
          <a:lstStyle/>
          <a:p>
            <a:r>
              <a:rPr lang="en-US" dirty="0"/>
              <a:t>How big can the pixels be? </a:t>
            </a:r>
          </a:p>
        </p:txBody>
      </p:sp>
      <p:sp>
        <p:nvSpPr>
          <p:cNvPr id="3" name="Slide Number Placeholder 2">
            <a:extLst>
              <a:ext uri="{FF2B5EF4-FFF2-40B4-BE49-F238E27FC236}">
                <a16:creationId xmlns:a16="http://schemas.microsoft.com/office/drawing/2014/main" id="{BD484FDF-FB18-BB43-B6DD-4A029FF28EE9}"/>
              </a:ext>
            </a:extLst>
          </p:cNvPr>
          <p:cNvSpPr>
            <a:spLocks noGrp="1"/>
          </p:cNvSpPr>
          <p:nvPr>
            <p:ph type="sldNum" sz="quarter" idx="12"/>
          </p:nvPr>
        </p:nvSpPr>
        <p:spPr/>
        <p:txBody>
          <a:bodyPr/>
          <a:lstStyle/>
          <a:p>
            <a:fld id="{4F6F23CF-7BCB-1C46-9584-7002207BC3BE}" type="slidenum">
              <a:rPr lang="en-US" smtClean="0"/>
              <a:pPr/>
              <a:t>7</a:t>
            </a:fld>
            <a:endParaRPr lang="en-US" dirty="0"/>
          </a:p>
        </p:txBody>
      </p:sp>
      <p:sp>
        <p:nvSpPr>
          <p:cNvPr id="7" name="Rectangle 1">
            <a:extLst>
              <a:ext uri="{FF2B5EF4-FFF2-40B4-BE49-F238E27FC236}">
                <a16:creationId xmlns:a16="http://schemas.microsoft.com/office/drawing/2014/main" id="{E6F50CB3-08F2-7E46-9626-5F0329D128F6}"/>
              </a:ext>
            </a:extLst>
          </p:cNvPr>
          <p:cNvSpPr txBox="1">
            <a:spLocks noChangeArrowheads="1"/>
          </p:cNvSpPr>
          <p:nvPr/>
        </p:nvSpPr>
        <p:spPr bwMode="auto">
          <a:xfrm>
            <a:off x="1371353" y="1710208"/>
            <a:ext cx="2947039" cy="385315"/>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0000" tIns="38880" rIns="90000" bIns="46800" numCol="1" anchor="ctr" anchorCtr="0" compatLnSpc="1">
            <a:prstTxWarp prst="textNoShape">
              <a:avLst/>
            </a:prstTxWarp>
          </a:bodyPr>
          <a:lstStyle>
            <a:lvl1pPr algn="ctr" defTabSz="457200" rtl="0" fontAlgn="base">
              <a:spcBef>
                <a:spcPct val="0"/>
              </a:spcBef>
              <a:spcAft>
                <a:spcPct val="0"/>
              </a:spcAft>
              <a:buClr>
                <a:srgbClr val="000000"/>
              </a:buClr>
              <a:buSzPct val="100000"/>
              <a:buFont typeface="Times New Roman" charset="0"/>
              <a:defRPr sz="4400">
                <a:solidFill>
                  <a:srgbClr val="061C62"/>
                </a:solidFill>
                <a:latin typeface="+mj-lt"/>
                <a:ea typeface="+mj-ea"/>
                <a:cs typeface="+mj-cs"/>
              </a:defRPr>
            </a:lvl1pPr>
            <a:lvl2pPr marL="742950" indent="-285750" algn="ctr" defTabSz="457200" rtl="0" fontAlgn="base">
              <a:spcBef>
                <a:spcPct val="0"/>
              </a:spcBef>
              <a:spcAft>
                <a:spcPct val="0"/>
              </a:spcAft>
              <a:buClr>
                <a:srgbClr val="000000"/>
              </a:buClr>
              <a:buSzPct val="100000"/>
              <a:buFont typeface="Times New Roman" charset="0"/>
              <a:defRPr sz="4400">
                <a:solidFill>
                  <a:srgbClr val="061C62"/>
                </a:solidFill>
                <a:latin typeface="Times New Roman" charset="0"/>
                <a:ea typeface="ＭＳ Ｐゴシック" charset="0"/>
                <a:cs typeface="Arial Unicode MS" charset="0"/>
              </a:defRPr>
            </a:lvl2pPr>
            <a:lvl3pPr marL="1143000" indent="-228600" algn="ctr" defTabSz="457200" rtl="0" fontAlgn="base">
              <a:spcBef>
                <a:spcPct val="0"/>
              </a:spcBef>
              <a:spcAft>
                <a:spcPct val="0"/>
              </a:spcAft>
              <a:buClr>
                <a:srgbClr val="000000"/>
              </a:buClr>
              <a:buSzPct val="100000"/>
              <a:buFont typeface="Times New Roman" charset="0"/>
              <a:defRPr sz="4400">
                <a:solidFill>
                  <a:srgbClr val="061C62"/>
                </a:solidFill>
                <a:latin typeface="Times New Roman" charset="0"/>
                <a:ea typeface="ＭＳ Ｐゴシック" charset="0"/>
                <a:cs typeface="Arial Unicode MS" charset="0"/>
              </a:defRPr>
            </a:lvl3pPr>
            <a:lvl4pPr marL="1600200" indent="-228600" algn="ctr" defTabSz="457200" rtl="0" fontAlgn="base">
              <a:spcBef>
                <a:spcPct val="0"/>
              </a:spcBef>
              <a:spcAft>
                <a:spcPct val="0"/>
              </a:spcAft>
              <a:buClr>
                <a:srgbClr val="000000"/>
              </a:buClr>
              <a:buSzPct val="100000"/>
              <a:buFont typeface="Times New Roman" charset="0"/>
              <a:defRPr sz="4400">
                <a:solidFill>
                  <a:srgbClr val="061C62"/>
                </a:solidFill>
                <a:latin typeface="Times New Roman" charset="0"/>
                <a:ea typeface="ＭＳ Ｐゴシック" charset="0"/>
                <a:cs typeface="Arial Unicode MS" charset="0"/>
              </a:defRPr>
            </a:lvl4pPr>
            <a:lvl5pPr marL="2057400" indent="-228600" algn="ctr" defTabSz="457200" rtl="0" fontAlgn="base">
              <a:spcBef>
                <a:spcPct val="0"/>
              </a:spcBef>
              <a:spcAft>
                <a:spcPct val="0"/>
              </a:spcAft>
              <a:buClr>
                <a:srgbClr val="000000"/>
              </a:buClr>
              <a:buSzPct val="100000"/>
              <a:buFont typeface="Times New Roman" charset="0"/>
              <a:defRPr sz="4400">
                <a:solidFill>
                  <a:srgbClr val="061C62"/>
                </a:solidFill>
                <a:latin typeface="Times New Roman" charset="0"/>
                <a:ea typeface="ＭＳ Ｐゴシック" charset="0"/>
                <a:cs typeface="Arial Unicode MS" charset="0"/>
              </a:defRPr>
            </a:lvl5pPr>
            <a:lvl6pPr marL="2514600" indent="-228600" algn="ctr" defTabSz="457200" rtl="0" fontAlgn="base">
              <a:spcBef>
                <a:spcPct val="0"/>
              </a:spcBef>
              <a:spcAft>
                <a:spcPct val="0"/>
              </a:spcAft>
              <a:buClr>
                <a:srgbClr val="000000"/>
              </a:buClr>
              <a:buSzPct val="100000"/>
              <a:buFont typeface="Times New Roman" charset="0"/>
              <a:defRPr sz="4400">
                <a:solidFill>
                  <a:srgbClr val="061C62"/>
                </a:solidFill>
                <a:latin typeface="Times New Roman" charset="0"/>
                <a:ea typeface="ＭＳ Ｐゴシック" charset="0"/>
                <a:cs typeface="Arial Unicode MS" charset="0"/>
              </a:defRPr>
            </a:lvl6pPr>
            <a:lvl7pPr marL="2971800" indent="-228600" algn="ctr" defTabSz="457200" rtl="0" fontAlgn="base">
              <a:spcBef>
                <a:spcPct val="0"/>
              </a:spcBef>
              <a:spcAft>
                <a:spcPct val="0"/>
              </a:spcAft>
              <a:buClr>
                <a:srgbClr val="000000"/>
              </a:buClr>
              <a:buSzPct val="100000"/>
              <a:buFont typeface="Times New Roman" charset="0"/>
              <a:defRPr sz="4400">
                <a:solidFill>
                  <a:srgbClr val="061C62"/>
                </a:solidFill>
                <a:latin typeface="Times New Roman" charset="0"/>
                <a:ea typeface="ＭＳ Ｐゴシック" charset="0"/>
                <a:cs typeface="Arial Unicode MS" charset="0"/>
              </a:defRPr>
            </a:lvl7pPr>
            <a:lvl8pPr marL="3429000" indent="-228600" algn="ctr" defTabSz="457200" rtl="0" fontAlgn="base">
              <a:spcBef>
                <a:spcPct val="0"/>
              </a:spcBef>
              <a:spcAft>
                <a:spcPct val="0"/>
              </a:spcAft>
              <a:buClr>
                <a:srgbClr val="000000"/>
              </a:buClr>
              <a:buSzPct val="100000"/>
              <a:buFont typeface="Times New Roman" charset="0"/>
              <a:defRPr sz="4400">
                <a:solidFill>
                  <a:srgbClr val="061C62"/>
                </a:solidFill>
                <a:latin typeface="Times New Roman" charset="0"/>
                <a:ea typeface="ＭＳ Ｐゴシック" charset="0"/>
                <a:cs typeface="Arial Unicode MS" charset="0"/>
              </a:defRPr>
            </a:lvl8pPr>
            <a:lvl9pPr marL="3886200" indent="-228600" algn="ctr" defTabSz="457200" rtl="0" fontAlgn="base">
              <a:spcBef>
                <a:spcPct val="0"/>
              </a:spcBef>
              <a:spcAft>
                <a:spcPct val="0"/>
              </a:spcAft>
              <a:buClr>
                <a:srgbClr val="000000"/>
              </a:buClr>
              <a:buSzPct val="100000"/>
              <a:buFont typeface="Times New Roman" charset="0"/>
              <a:defRPr sz="4400">
                <a:solidFill>
                  <a:srgbClr val="061C62"/>
                </a:solidFill>
                <a:latin typeface="Times New Roman" charset="0"/>
                <a:ea typeface="ＭＳ Ｐゴシック" charset="0"/>
                <a:cs typeface="Arial Unicode MS" charset="0"/>
              </a:defRPr>
            </a:lvl9pPr>
          </a:lstStyle>
          <a:p>
            <a: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sz="1800" dirty="0">
                <a:latin typeface="Arial" panose="020B0604020202020204" pitchFamily="34" charset="0"/>
                <a:cs typeface="Arial" panose="020B0604020202020204" pitchFamily="34" charset="0"/>
              </a:rPr>
              <a:t>GOES SST </a:t>
            </a:r>
          </a:p>
          <a:p>
            <a: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sz="1800" dirty="0">
                <a:latin typeface="Arial" panose="020B0604020202020204" pitchFamily="34" charset="0"/>
                <a:cs typeface="Arial" panose="020B0604020202020204" pitchFamily="34" charset="0"/>
              </a:rPr>
              <a:t>(4 km x 4 km pixel size)</a:t>
            </a:r>
          </a:p>
        </p:txBody>
      </p:sp>
      <p:sp>
        <p:nvSpPr>
          <p:cNvPr id="8" name="Rectangle 1">
            <a:extLst>
              <a:ext uri="{FF2B5EF4-FFF2-40B4-BE49-F238E27FC236}">
                <a16:creationId xmlns:a16="http://schemas.microsoft.com/office/drawing/2014/main" id="{76A20B98-970E-904D-BB4C-83E610303D85}"/>
              </a:ext>
            </a:extLst>
          </p:cNvPr>
          <p:cNvSpPr txBox="1">
            <a:spLocks noChangeArrowheads="1"/>
          </p:cNvSpPr>
          <p:nvPr/>
        </p:nvSpPr>
        <p:spPr bwMode="auto">
          <a:xfrm>
            <a:off x="4576998" y="1719551"/>
            <a:ext cx="2963995" cy="43115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0000" tIns="38880" rIns="90000" bIns="46800" numCol="1" anchor="ctr" anchorCtr="0" compatLnSpc="1">
            <a:prstTxWarp prst="textNoShape">
              <a:avLst/>
            </a:prstTxWarp>
          </a:bodyPr>
          <a:lstStyle>
            <a:lvl1pPr algn="ctr" defTabSz="457200" rtl="0" fontAlgn="base">
              <a:spcBef>
                <a:spcPct val="0"/>
              </a:spcBef>
              <a:spcAft>
                <a:spcPct val="0"/>
              </a:spcAft>
              <a:buClr>
                <a:srgbClr val="000000"/>
              </a:buClr>
              <a:buSzPct val="100000"/>
              <a:buFont typeface="Times New Roman" charset="0"/>
              <a:defRPr sz="4400">
                <a:solidFill>
                  <a:srgbClr val="061C62"/>
                </a:solidFill>
                <a:latin typeface="+mj-lt"/>
                <a:ea typeface="+mj-ea"/>
                <a:cs typeface="+mj-cs"/>
              </a:defRPr>
            </a:lvl1pPr>
            <a:lvl2pPr marL="742950" indent="-285750" algn="ctr" defTabSz="457200" rtl="0" fontAlgn="base">
              <a:spcBef>
                <a:spcPct val="0"/>
              </a:spcBef>
              <a:spcAft>
                <a:spcPct val="0"/>
              </a:spcAft>
              <a:buClr>
                <a:srgbClr val="000000"/>
              </a:buClr>
              <a:buSzPct val="100000"/>
              <a:buFont typeface="Times New Roman" charset="0"/>
              <a:defRPr sz="4400">
                <a:solidFill>
                  <a:srgbClr val="061C62"/>
                </a:solidFill>
                <a:latin typeface="Times New Roman" charset="0"/>
                <a:ea typeface="ＭＳ Ｐゴシック" charset="0"/>
                <a:cs typeface="Arial Unicode MS" charset="0"/>
              </a:defRPr>
            </a:lvl2pPr>
            <a:lvl3pPr marL="1143000" indent="-228600" algn="ctr" defTabSz="457200" rtl="0" fontAlgn="base">
              <a:spcBef>
                <a:spcPct val="0"/>
              </a:spcBef>
              <a:spcAft>
                <a:spcPct val="0"/>
              </a:spcAft>
              <a:buClr>
                <a:srgbClr val="000000"/>
              </a:buClr>
              <a:buSzPct val="100000"/>
              <a:buFont typeface="Times New Roman" charset="0"/>
              <a:defRPr sz="4400">
                <a:solidFill>
                  <a:srgbClr val="061C62"/>
                </a:solidFill>
                <a:latin typeface="Times New Roman" charset="0"/>
                <a:ea typeface="ＭＳ Ｐゴシック" charset="0"/>
                <a:cs typeface="Arial Unicode MS" charset="0"/>
              </a:defRPr>
            </a:lvl3pPr>
            <a:lvl4pPr marL="1600200" indent="-228600" algn="ctr" defTabSz="457200" rtl="0" fontAlgn="base">
              <a:spcBef>
                <a:spcPct val="0"/>
              </a:spcBef>
              <a:spcAft>
                <a:spcPct val="0"/>
              </a:spcAft>
              <a:buClr>
                <a:srgbClr val="000000"/>
              </a:buClr>
              <a:buSzPct val="100000"/>
              <a:buFont typeface="Times New Roman" charset="0"/>
              <a:defRPr sz="4400">
                <a:solidFill>
                  <a:srgbClr val="061C62"/>
                </a:solidFill>
                <a:latin typeface="Times New Roman" charset="0"/>
                <a:ea typeface="ＭＳ Ｐゴシック" charset="0"/>
                <a:cs typeface="Arial Unicode MS" charset="0"/>
              </a:defRPr>
            </a:lvl4pPr>
            <a:lvl5pPr marL="2057400" indent="-228600" algn="ctr" defTabSz="457200" rtl="0" fontAlgn="base">
              <a:spcBef>
                <a:spcPct val="0"/>
              </a:spcBef>
              <a:spcAft>
                <a:spcPct val="0"/>
              </a:spcAft>
              <a:buClr>
                <a:srgbClr val="000000"/>
              </a:buClr>
              <a:buSzPct val="100000"/>
              <a:buFont typeface="Times New Roman" charset="0"/>
              <a:defRPr sz="4400">
                <a:solidFill>
                  <a:srgbClr val="061C62"/>
                </a:solidFill>
                <a:latin typeface="Times New Roman" charset="0"/>
                <a:ea typeface="ＭＳ Ｐゴシック" charset="0"/>
                <a:cs typeface="Arial Unicode MS" charset="0"/>
              </a:defRPr>
            </a:lvl5pPr>
            <a:lvl6pPr marL="2514600" indent="-228600" algn="ctr" defTabSz="457200" rtl="0" fontAlgn="base">
              <a:spcBef>
                <a:spcPct val="0"/>
              </a:spcBef>
              <a:spcAft>
                <a:spcPct val="0"/>
              </a:spcAft>
              <a:buClr>
                <a:srgbClr val="000000"/>
              </a:buClr>
              <a:buSzPct val="100000"/>
              <a:buFont typeface="Times New Roman" charset="0"/>
              <a:defRPr sz="4400">
                <a:solidFill>
                  <a:srgbClr val="061C62"/>
                </a:solidFill>
                <a:latin typeface="Times New Roman" charset="0"/>
                <a:ea typeface="ＭＳ Ｐゴシック" charset="0"/>
                <a:cs typeface="Arial Unicode MS" charset="0"/>
              </a:defRPr>
            </a:lvl6pPr>
            <a:lvl7pPr marL="2971800" indent="-228600" algn="ctr" defTabSz="457200" rtl="0" fontAlgn="base">
              <a:spcBef>
                <a:spcPct val="0"/>
              </a:spcBef>
              <a:spcAft>
                <a:spcPct val="0"/>
              </a:spcAft>
              <a:buClr>
                <a:srgbClr val="000000"/>
              </a:buClr>
              <a:buSzPct val="100000"/>
              <a:buFont typeface="Times New Roman" charset="0"/>
              <a:defRPr sz="4400">
                <a:solidFill>
                  <a:srgbClr val="061C62"/>
                </a:solidFill>
                <a:latin typeface="Times New Roman" charset="0"/>
                <a:ea typeface="ＭＳ Ｐゴシック" charset="0"/>
                <a:cs typeface="Arial Unicode MS" charset="0"/>
              </a:defRPr>
            </a:lvl7pPr>
            <a:lvl8pPr marL="3429000" indent="-228600" algn="ctr" defTabSz="457200" rtl="0" fontAlgn="base">
              <a:spcBef>
                <a:spcPct val="0"/>
              </a:spcBef>
              <a:spcAft>
                <a:spcPct val="0"/>
              </a:spcAft>
              <a:buClr>
                <a:srgbClr val="000000"/>
              </a:buClr>
              <a:buSzPct val="100000"/>
              <a:buFont typeface="Times New Roman" charset="0"/>
              <a:defRPr sz="4400">
                <a:solidFill>
                  <a:srgbClr val="061C62"/>
                </a:solidFill>
                <a:latin typeface="Times New Roman" charset="0"/>
                <a:ea typeface="ＭＳ Ｐゴシック" charset="0"/>
                <a:cs typeface="Arial Unicode MS" charset="0"/>
              </a:defRPr>
            </a:lvl8pPr>
            <a:lvl9pPr marL="3886200" indent="-228600" algn="ctr" defTabSz="457200" rtl="0" fontAlgn="base">
              <a:spcBef>
                <a:spcPct val="0"/>
              </a:spcBef>
              <a:spcAft>
                <a:spcPct val="0"/>
              </a:spcAft>
              <a:buClr>
                <a:srgbClr val="000000"/>
              </a:buClr>
              <a:buSzPct val="100000"/>
              <a:buFont typeface="Times New Roman" charset="0"/>
              <a:defRPr sz="4400">
                <a:solidFill>
                  <a:srgbClr val="061C62"/>
                </a:solidFill>
                <a:latin typeface="Times New Roman" charset="0"/>
                <a:ea typeface="ＭＳ Ｐゴシック" charset="0"/>
                <a:cs typeface="Arial Unicode MS" charset="0"/>
              </a:defRPr>
            </a:lvl9pPr>
          </a:lstStyle>
          <a:p>
            <a: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sz="1800" dirty="0">
                <a:latin typeface="Arial" panose="020B0604020202020204" pitchFamily="34" charset="0"/>
                <a:cs typeface="Arial" panose="020B0604020202020204" pitchFamily="34" charset="0"/>
              </a:rPr>
              <a:t>VIIRS High Resolution SST</a:t>
            </a:r>
          </a:p>
          <a:p>
            <a: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sz="1800" dirty="0">
                <a:latin typeface="Arial" panose="020B0604020202020204" pitchFamily="34" charset="0"/>
                <a:cs typeface="Arial" panose="020B0604020202020204" pitchFamily="34" charset="0"/>
              </a:rPr>
              <a:t>(750 m x 750 m pixel size)</a:t>
            </a:r>
          </a:p>
        </p:txBody>
      </p:sp>
      <p:sp>
        <p:nvSpPr>
          <p:cNvPr id="15" name="TextBox 14">
            <a:extLst>
              <a:ext uri="{FF2B5EF4-FFF2-40B4-BE49-F238E27FC236}">
                <a16:creationId xmlns:a16="http://schemas.microsoft.com/office/drawing/2014/main" id="{E4A20757-0223-9243-81F8-E456D3C5497F}"/>
              </a:ext>
            </a:extLst>
          </p:cNvPr>
          <p:cNvSpPr txBox="1"/>
          <p:nvPr/>
        </p:nvSpPr>
        <p:spPr>
          <a:xfrm>
            <a:off x="1010158" y="929714"/>
            <a:ext cx="12192000" cy="400110"/>
          </a:xfrm>
          <a:prstGeom prst="rect">
            <a:avLst/>
          </a:prstGeom>
          <a:noFill/>
        </p:spPr>
        <p:txBody>
          <a:bodyPr wrap="square" rtlCol="0">
            <a:spAutoFit/>
          </a:bodyPr>
          <a:lstStyle/>
          <a:p>
            <a:r>
              <a:rPr lang="en-US" sz="2000" b="1" cap="small" dirty="0">
                <a:solidFill>
                  <a:schemeClr val="accent5">
                    <a:lumMod val="50000"/>
                  </a:schemeClr>
                </a:solidFill>
                <a:latin typeface="Arial" panose="020B0604020202020204" pitchFamily="34" charset="0"/>
                <a:cs typeface="Arial" panose="020B0604020202020204" pitchFamily="34" charset="0"/>
              </a:rPr>
              <a:t>Smaller pixels best for smaller regions and when tracing scale fine features</a:t>
            </a:r>
          </a:p>
        </p:txBody>
      </p:sp>
      <p:grpSp>
        <p:nvGrpSpPr>
          <p:cNvPr id="17" name="Group 16">
            <a:extLst>
              <a:ext uri="{FF2B5EF4-FFF2-40B4-BE49-F238E27FC236}">
                <a16:creationId xmlns:a16="http://schemas.microsoft.com/office/drawing/2014/main" id="{BD99F53C-0E69-014B-A269-2C082971A988}"/>
              </a:ext>
            </a:extLst>
          </p:cNvPr>
          <p:cNvGrpSpPr/>
          <p:nvPr/>
        </p:nvGrpSpPr>
        <p:grpSpPr>
          <a:xfrm>
            <a:off x="1474368" y="2255297"/>
            <a:ext cx="9727616" cy="2662516"/>
            <a:chOff x="1474368" y="1514499"/>
            <a:chExt cx="9727616" cy="2662516"/>
          </a:xfrm>
        </p:grpSpPr>
        <p:grpSp>
          <p:nvGrpSpPr>
            <p:cNvPr id="18" name="Group 17">
              <a:extLst>
                <a:ext uri="{FF2B5EF4-FFF2-40B4-BE49-F238E27FC236}">
                  <a16:creationId xmlns:a16="http://schemas.microsoft.com/office/drawing/2014/main" id="{10C80527-EAA0-5E46-BFAF-593ABDF9B7E3}"/>
                </a:ext>
              </a:extLst>
            </p:cNvPr>
            <p:cNvGrpSpPr/>
            <p:nvPr/>
          </p:nvGrpSpPr>
          <p:grpSpPr>
            <a:xfrm>
              <a:off x="1474368" y="1514499"/>
              <a:ext cx="6066625" cy="2662516"/>
              <a:chOff x="1023798" y="1514499"/>
              <a:chExt cx="6066625" cy="2662516"/>
            </a:xfrm>
          </p:grpSpPr>
          <p:pic>
            <p:nvPicPr>
              <p:cNvPr id="20" name="Picture 19">
                <a:extLst>
                  <a:ext uri="{FF2B5EF4-FFF2-40B4-BE49-F238E27FC236}">
                    <a16:creationId xmlns:a16="http://schemas.microsoft.com/office/drawing/2014/main" id="{645D477E-6A47-C448-AD34-DE0F466F7B51}"/>
                  </a:ext>
                </a:extLst>
              </p:cNvPr>
              <p:cNvPicPr>
                <a:picLocks noChangeAspect="1"/>
              </p:cNvPicPr>
              <p:nvPr/>
            </p:nvPicPr>
            <p:blipFill rotWithShape="1">
              <a:blip r:embed="rId5"/>
              <a:srcRect l="21656" t="31355" r="19981" b="18700"/>
              <a:stretch/>
            </p:blipFill>
            <p:spPr>
              <a:xfrm>
                <a:off x="1023798" y="1526849"/>
                <a:ext cx="2844024" cy="2647165"/>
              </a:xfrm>
              <a:prstGeom prst="rect">
                <a:avLst/>
              </a:prstGeom>
              <a:ln w="25400">
                <a:solidFill>
                  <a:schemeClr val="accent1">
                    <a:shade val="50000"/>
                  </a:schemeClr>
                </a:solidFill>
              </a:ln>
            </p:spPr>
          </p:pic>
          <p:pic>
            <p:nvPicPr>
              <p:cNvPr id="21" name="Picture 20">
                <a:extLst>
                  <a:ext uri="{FF2B5EF4-FFF2-40B4-BE49-F238E27FC236}">
                    <a16:creationId xmlns:a16="http://schemas.microsoft.com/office/drawing/2014/main" id="{4AF598FF-E638-B345-ACFD-1C8FBA476ABA}"/>
                  </a:ext>
                </a:extLst>
              </p:cNvPr>
              <p:cNvPicPr>
                <a:picLocks noChangeAspect="1"/>
              </p:cNvPicPr>
              <p:nvPr/>
            </p:nvPicPr>
            <p:blipFill rotWithShape="1">
              <a:blip r:embed="rId6"/>
              <a:srcRect l="18166" t="30331" r="26106" b="19159"/>
              <a:stretch/>
            </p:blipFill>
            <p:spPr>
              <a:xfrm>
                <a:off x="4246399" y="1514499"/>
                <a:ext cx="2844024" cy="2662516"/>
              </a:xfrm>
              <a:prstGeom prst="rect">
                <a:avLst/>
              </a:prstGeom>
              <a:ln w="25400">
                <a:solidFill>
                  <a:schemeClr val="accent1">
                    <a:shade val="50000"/>
                  </a:schemeClr>
                </a:solidFill>
              </a:ln>
            </p:spPr>
          </p:pic>
        </p:grpSp>
        <p:sp>
          <p:nvSpPr>
            <p:cNvPr id="19" name="TextBox 18">
              <a:extLst>
                <a:ext uri="{FF2B5EF4-FFF2-40B4-BE49-F238E27FC236}">
                  <a16:creationId xmlns:a16="http://schemas.microsoft.com/office/drawing/2014/main" id="{A261D653-DCB3-9649-B515-6331CA325109}"/>
                </a:ext>
              </a:extLst>
            </p:cNvPr>
            <p:cNvSpPr txBox="1"/>
            <p:nvPr/>
          </p:nvSpPr>
          <p:spPr>
            <a:xfrm>
              <a:off x="8238711" y="2570345"/>
              <a:ext cx="2963273" cy="419104"/>
            </a:xfrm>
            <a:prstGeom prst="rect">
              <a:avLst/>
            </a:prstGeom>
            <a:noFill/>
          </p:spPr>
          <p:txBody>
            <a:bodyPr wrap="square" lIns="82945" tIns="41473" rIns="82945" bIns="41473" rtlCol="0">
              <a:spAutoFit/>
            </a:bodyPr>
            <a:lstStyle/>
            <a:p>
              <a:pPr>
                <a:lnSpc>
                  <a:spcPct val="120000"/>
                </a:lnSpc>
                <a:spcBef>
                  <a:spcPts val="544"/>
                </a:spcBef>
              </a:pPr>
              <a:r>
                <a:rPr lang="en-US" sz="2000" dirty="0">
                  <a:solidFill>
                    <a:schemeClr val="tx1">
                      <a:lumMod val="85000"/>
                      <a:lumOff val="15000"/>
                    </a:schemeClr>
                  </a:solidFill>
                  <a:latin typeface="Arial" panose="020B0604020202020204" pitchFamily="34" charset="0"/>
                  <a:cs typeface="Arial" panose="020B0604020202020204" pitchFamily="34" charset="0"/>
                </a:rPr>
                <a:t>San Francisco Bay</a:t>
              </a:r>
            </a:p>
          </p:txBody>
        </p:sp>
      </p:grpSp>
      <p:sp>
        <p:nvSpPr>
          <p:cNvPr id="14" name="TextBox 13">
            <a:extLst>
              <a:ext uri="{FF2B5EF4-FFF2-40B4-BE49-F238E27FC236}">
                <a16:creationId xmlns:a16="http://schemas.microsoft.com/office/drawing/2014/main" id="{7D134C05-C9C8-DF47-9E47-DB775157372F}"/>
              </a:ext>
            </a:extLst>
          </p:cNvPr>
          <p:cNvSpPr txBox="1"/>
          <p:nvPr/>
        </p:nvSpPr>
        <p:spPr>
          <a:xfrm>
            <a:off x="406895" y="5874749"/>
            <a:ext cx="2963273" cy="431544"/>
          </a:xfrm>
          <a:prstGeom prst="rect">
            <a:avLst/>
          </a:prstGeom>
          <a:noFill/>
        </p:spPr>
        <p:txBody>
          <a:bodyPr wrap="square" lIns="82945" tIns="41473" rIns="82945" bIns="41473" rtlCol="0">
            <a:spAutoFit/>
          </a:bodyPr>
          <a:lstStyle/>
          <a:p>
            <a:pPr>
              <a:lnSpc>
                <a:spcPct val="120000"/>
              </a:lnSpc>
              <a:spcBef>
                <a:spcPts val="544"/>
              </a:spcBef>
            </a:pPr>
            <a:r>
              <a:rPr lang="en-US" sz="2000" b="1" cap="small" dirty="0">
                <a:solidFill>
                  <a:srgbClr val="C00000"/>
                </a:solidFill>
                <a:latin typeface="Arial Narrow" panose="020B0604020202020204" pitchFamily="34" charset="0"/>
                <a:cs typeface="Arial Narrow" panose="020B0604020202020204" pitchFamily="34" charset="0"/>
              </a:rPr>
              <a:t>Spatial Resolution</a:t>
            </a:r>
          </a:p>
        </p:txBody>
      </p:sp>
      <p:pic>
        <p:nvPicPr>
          <p:cNvPr id="5" name="Audio 4">
            <a:hlinkClick r:id="" action="ppaction://media"/>
            <a:extLst>
              <a:ext uri="{FF2B5EF4-FFF2-40B4-BE49-F238E27FC236}">
                <a16:creationId xmlns:a16="http://schemas.microsoft.com/office/drawing/2014/main" id="{59F26F58-D360-7E4A-AC64-8CA6AB0002C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
        <p:nvSpPr>
          <p:cNvPr id="6" name="Footer Placeholder 5"/>
          <p:cNvSpPr>
            <a:spLocks noGrp="1"/>
          </p:cNvSpPr>
          <p:nvPr>
            <p:ph type="ftr" sz="quarter" idx="3"/>
          </p:nvPr>
        </p:nvSpPr>
        <p:spPr/>
        <p:txBody>
          <a:bodyPr/>
          <a:lstStyle/>
          <a:p>
            <a:r>
              <a:rPr lang="en-US" smtClean="0">
                <a:solidFill>
                  <a:prstClr val="white">
                    <a:lumMod val="95000"/>
                  </a:prstClr>
                </a:solidFill>
              </a:rPr>
              <a:t>NOAA CoastWatch Satellite Course                                        	http://coastwatch.noaa.gov</a:t>
            </a:r>
            <a:endParaRPr lang="en-US" dirty="0">
              <a:solidFill>
                <a:prstClr val="white">
                  <a:lumMod val="95000"/>
                </a:prstClr>
              </a:solidFill>
            </a:endParaRPr>
          </a:p>
        </p:txBody>
      </p:sp>
    </p:spTree>
    <p:extLst>
      <p:ext uri="{BB962C8B-B14F-4D97-AF65-F5344CB8AC3E}">
        <p14:creationId xmlns:p14="http://schemas.microsoft.com/office/powerpoint/2010/main" val="3361197801"/>
      </p:ext>
    </p:extLst>
  </p:cSld>
  <p:clrMapOvr>
    <a:masterClrMapping/>
  </p:clrMapOvr>
  <mc:AlternateContent xmlns:mc="http://schemas.openxmlformats.org/markup-compatibility/2006" xmlns:p14="http://schemas.microsoft.com/office/powerpoint/2010/main">
    <mc:Choice Requires="p14">
      <p:transition spd="slow" p14:dur="2000" advTm="45376"/>
    </mc:Choice>
    <mc:Fallback xmlns="">
      <p:transition spd="slow" advTm="453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FC33E-10AC-4748-910E-244D23D1FB78}"/>
              </a:ext>
            </a:extLst>
          </p:cNvPr>
          <p:cNvSpPr>
            <a:spLocks noGrp="1"/>
          </p:cNvSpPr>
          <p:nvPr>
            <p:ph type="title"/>
          </p:nvPr>
        </p:nvSpPr>
        <p:spPr>
          <a:xfrm>
            <a:off x="528298" y="11557"/>
            <a:ext cx="10515600" cy="1325563"/>
          </a:xfrm>
        </p:spPr>
        <p:txBody>
          <a:bodyPr/>
          <a:lstStyle/>
          <a:p>
            <a:r>
              <a:rPr lang="en-US" dirty="0">
                <a:latin typeface="Arial Narrow" panose="020B0604020202020204" pitchFamily="34" charset="0"/>
                <a:cs typeface="Arial Narrow" panose="020B0604020202020204" pitchFamily="34" charset="0"/>
              </a:rPr>
              <a:t>How often do you need a measurement?</a:t>
            </a:r>
          </a:p>
        </p:txBody>
      </p:sp>
      <p:sp>
        <p:nvSpPr>
          <p:cNvPr id="3" name="Slide Number Placeholder 2">
            <a:extLst>
              <a:ext uri="{FF2B5EF4-FFF2-40B4-BE49-F238E27FC236}">
                <a16:creationId xmlns:a16="http://schemas.microsoft.com/office/drawing/2014/main" id="{EB003F73-DCCD-9B4F-BB7E-8F1753E9D9AD}"/>
              </a:ext>
            </a:extLst>
          </p:cNvPr>
          <p:cNvSpPr>
            <a:spLocks noGrp="1"/>
          </p:cNvSpPr>
          <p:nvPr>
            <p:ph type="sldNum" sz="quarter" idx="12"/>
          </p:nvPr>
        </p:nvSpPr>
        <p:spPr/>
        <p:txBody>
          <a:bodyPr/>
          <a:lstStyle/>
          <a:p>
            <a:fld id="{4F6F23CF-7BCB-1C46-9584-7002207BC3BE}" type="slidenum">
              <a:rPr lang="en-US" smtClean="0"/>
              <a:pPr/>
              <a:t>8</a:t>
            </a:fld>
            <a:endParaRPr lang="en-US" dirty="0"/>
          </a:p>
        </p:txBody>
      </p:sp>
      <p:sp>
        <p:nvSpPr>
          <p:cNvPr id="5" name="TextBox 4">
            <a:extLst>
              <a:ext uri="{FF2B5EF4-FFF2-40B4-BE49-F238E27FC236}">
                <a16:creationId xmlns:a16="http://schemas.microsoft.com/office/drawing/2014/main" id="{9CB857F4-A689-664B-A56E-674941DCD230}"/>
              </a:ext>
            </a:extLst>
          </p:cNvPr>
          <p:cNvSpPr txBox="1"/>
          <p:nvPr/>
        </p:nvSpPr>
        <p:spPr>
          <a:xfrm>
            <a:off x="406895" y="5874749"/>
            <a:ext cx="2963273" cy="431544"/>
          </a:xfrm>
          <a:prstGeom prst="rect">
            <a:avLst/>
          </a:prstGeom>
          <a:noFill/>
        </p:spPr>
        <p:txBody>
          <a:bodyPr wrap="square" lIns="82945" tIns="41473" rIns="82945" bIns="41473" rtlCol="0">
            <a:spAutoFit/>
          </a:bodyPr>
          <a:lstStyle/>
          <a:p>
            <a:pPr>
              <a:lnSpc>
                <a:spcPct val="120000"/>
              </a:lnSpc>
              <a:spcBef>
                <a:spcPts val="544"/>
              </a:spcBef>
            </a:pPr>
            <a:r>
              <a:rPr lang="en-US" sz="2000" b="1" cap="small" dirty="0">
                <a:solidFill>
                  <a:srgbClr val="C00000"/>
                </a:solidFill>
                <a:latin typeface="Arial Narrow" panose="020B0604020202020204" pitchFamily="34" charset="0"/>
                <a:cs typeface="Arial Narrow" panose="020B0604020202020204" pitchFamily="34" charset="0"/>
              </a:rPr>
              <a:t>Temporal Resolution</a:t>
            </a:r>
          </a:p>
        </p:txBody>
      </p:sp>
      <p:sp>
        <p:nvSpPr>
          <p:cNvPr id="21" name="Rectangle 20">
            <a:extLst>
              <a:ext uri="{FF2B5EF4-FFF2-40B4-BE49-F238E27FC236}">
                <a16:creationId xmlns:a16="http://schemas.microsoft.com/office/drawing/2014/main" id="{853E842C-25E9-EB42-9B87-0201B8781A74}"/>
              </a:ext>
            </a:extLst>
          </p:cNvPr>
          <p:cNvSpPr/>
          <p:nvPr/>
        </p:nvSpPr>
        <p:spPr>
          <a:xfrm>
            <a:off x="0" y="-1046040"/>
            <a:ext cx="12192000" cy="400110"/>
          </a:xfrm>
          <a:prstGeom prst="rect">
            <a:avLst/>
          </a:prstGeom>
        </p:spPr>
        <p:txBody>
          <a:bodyPr wrap="square">
            <a:spAutoFit/>
          </a:bodyPr>
          <a:lstStyle/>
          <a:p>
            <a:pPr algn="ctr"/>
            <a:r>
              <a:rPr lang="en-US" sz="2000" b="1" cap="small" dirty="0">
                <a:solidFill>
                  <a:schemeClr val="accent5">
                    <a:lumMod val="50000"/>
                  </a:schemeClr>
                </a:solidFill>
                <a:latin typeface="Arial" panose="020B0604020202020204" pitchFamily="34" charset="0"/>
                <a:cs typeface="Arial" panose="020B0604020202020204" pitchFamily="34" charset="0"/>
              </a:rPr>
              <a:t>…or how many days to get global coverage </a:t>
            </a:r>
          </a:p>
        </p:txBody>
      </p:sp>
      <p:grpSp>
        <p:nvGrpSpPr>
          <p:cNvPr id="6" name="Group 5">
            <a:extLst>
              <a:ext uri="{FF2B5EF4-FFF2-40B4-BE49-F238E27FC236}">
                <a16:creationId xmlns:a16="http://schemas.microsoft.com/office/drawing/2014/main" id="{22B39510-50B0-5D40-9874-D4CC3FF5886C}"/>
              </a:ext>
            </a:extLst>
          </p:cNvPr>
          <p:cNvGrpSpPr/>
          <p:nvPr/>
        </p:nvGrpSpPr>
        <p:grpSpPr>
          <a:xfrm>
            <a:off x="3637183" y="991818"/>
            <a:ext cx="7349273" cy="5115099"/>
            <a:chOff x="1547116" y="926502"/>
            <a:chExt cx="7349273" cy="5115099"/>
          </a:xfrm>
        </p:grpSpPr>
        <p:pic>
          <p:nvPicPr>
            <p:cNvPr id="95" name="Picture 94">
              <a:extLst>
                <a:ext uri="{FF2B5EF4-FFF2-40B4-BE49-F238E27FC236}">
                  <a16:creationId xmlns:a16="http://schemas.microsoft.com/office/drawing/2014/main" id="{EE52C5B1-1D56-2942-A8B1-9C4940FCDF6A}"/>
                </a:ext>
              </a:extLst>
            </p:cNvPr>
            <p:cNvPicPr>
              <a:picLocks noChangeAspect="1"/>
            </p:cNvPicPr>
            <p:nvPr/>
          </p:nvPicPr>
          <p:blipFill rotWithShape="1">
            <a:blip r:embed="rId5"/>
            <a:srcRect l="6683" t="4606" r="6830" b="47925"/>
            <a:stretch/>
          </p:blipFill>
          <p:spPr>
            <a:xfrm>
              <a:off x="1635309" y="1360882"/>
              <a:ext cx="2309839" cy="1549517"/>
            </a:xfrm>
            <a:prstGeom prst="rect">
              <a:avLst/>
            </a:prstGeom>
            <a:ln w="25400">
              <a:solidFill>
                <a:schemeClr val="accent1">
                  <a:lumMod val="75000"/>
                </a:schemeClr>
              </a:solidFill>
            </a:ln>
          </p:spPr>
        </p:pic>
        <p:pic>
          <p:nvPicPr>
            <p:cNvPr id="93" name="Picture 92">
              <a:extLst>
                <a:ext uri="{FF2B5EF4-FFF2-40B4-BE49-F238E27FC236}">
                  <a16:creationId xmlns:a16="http://schemas.microsoft.com/office/drawing/2014/main" id="{E4F84E94-502A-3249-A4AF-1230856BC392}"/>
                </a:ext>
              </a:extLst>
            </p:cNvPr>
            <p:cNvPicPr>
              <a:picLocks noChangeAspect="1"/>
            </p:cNvPicPr>
            <p:nvPr/>
          </p:nvPicPr>
          <p:blipFill rotWithShape="1">
            <a:blip r:embed="rId6"/>
            <a:srcRect l="7042" t="5750" r="7964" b="47820"/>
            <a:stretch/>
          </p:blipFill>
          <p:spPr>
            <a:xfrm>
              <a:off x="1629320" y="4489922"/>
              <a:ext cx="2324011" cy="1551679"/>
            </a:xfrm>
            <a:prstGeom prst="rect">
              <a:avLst/>
            </a:prstGeom>
            <a:ln w="25400">
              <a:solidFill>
                <a:schemeClr val="accent1">
                  <a:lumMod val="75000"/>
                </a:schemeClr>
              </a:solidFill>
            </a:ln>
          </p:spPr>
        </p:pic>
        <p:pic>
          <p:nvPicPr>
            <p:cNvPr id="92" name="Picture 91">
              <a:extLst>
                <a:ext uri="{FF2B5EF4-FFF2-40B4-BE49-F238E27FC236}">
                  <a16:creationId xmlns:a16="http://schemas.microsoft.com/office/drawing/2014/main" id="{48F4FF51-9C1B-0D40-9D97-8CA58FF7E73C}"/>
                </a:ext>
              </a:extLst>
            </p:cNvPr>
            <p:cNvPicPr>
              <a:picLocks noChangeAspect="1"/>
            </p:cNvPicPr>
            <p:nvPr/>
          </p:nvPicPr>
          <p:blipFill rotWithShape="1">
            <a:blip r:embed="rId7"/>
            <a:srcRect l="6731" t="4804" r="6916" b="47773"/>
            <a:stretch/>
          </p:blipFill>
          <p:spPr>
            <a:xfrm>
              <a:off x="1636001" y="2905064"/>
              <a:ext cx="2314159" cy="1553295"/>
            </a:xfrm>
            <a:prstGeom prst="rect">
              <a:avLst/>
            </a:prstGeom>
            <a:ln w="25400">
              <a:solidFill>
                <a:schemeClr val="accent1">
                  <a:lumMod val="75000"/>
                </a:schemeClr>
              </a:solidFill>
            </a:ln>
          </p:spPr>
        </p:pic>
        <p:sp>
          <p:nvSpPr>
            <p:cNvPr id="45" name="Rectangle 1">
              <a:extLst>
                <a:ext uri="{FF2B5EF4-FFF2-40B4-BE49-F238E27FC236}">
                  <a16:creationId xmlns:a16="http://schemas.microsoft.com/office/drawing/2014/main" id="{94288C62-1CE1-404B-85E2-504BC3969162}"/>
                </a:ext>
              </a:extLst>
            </p:cNvPr>
            <p:cNvSpPr txBox="1">
              <a:spLocks noChangeArrowheads="1"/>
            </p:cNvSpPr>
            <p:nvPr/>
          </p:nvSpPr>
          <p:spPr bwMode="auto">
            <a:xfrm>
              <a:off x="1547116" y="1004216"/>
              <a:ext cx="2341001" cy="37032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0000" tIns="38880" rIns="90000" bIns="46800" numCol="1" anchor="ctr" anchorCtr="0" compatLnSpc="1">
              <a:prstTxWarp prst="textNoShape">
                <a:avLst/>
              </a:prstTxWarp>
            </a:bodyPr>
            <a:lstStyle>
              <a:lvl1pPr algn="ctr" defTabSz="457200" rtl="0" fontAlgn="base">
                <a:spcBef>
                  <a:spcPct val="0"/>
                </a:spcBef>
                <a:spcAft>
                  <a:spcPct val="0"/>
                </a:spcAft>
                <a:buClr>
                  <a:srgbClr val="000000"/>
                </a:buClr>
                <a:buSzPct val="100000"/>
                <a:buFont typeface="Times New Roman" charset="0"/>
                <a:defRPr sz="4400">
                  <a:solidFill>
                    <a:srgbClr val="061C62"/>
                  </a:solidFill>
                  <a:latin typeface="+mj-lt"/>
                  <a:ea typeface="+mj-ea"/>
                  <a:cs typeface="+mj-cs"/>
                </a:defRPr>
              </a:lvl1pPr>
              <a:lvl2pPr marL="742950" indent="-285750" algn="ctr" defTabSz="457200" rtl="0" fontAlgn="base">
                <a:spcBef>
                  <a:spcPct val="0"/>
                </a:spcBef>
                <a:spcAft>
                  <a:spcPct val="0"/>
                </a:spcAft>
                <a:buClr>
                  <a:srgbClr val="000000"/>
                </a:buClr>
                <a:buSzPct val="100000"/>
                <a:buFont typeface="Times New Roman" charset="0"/>
                <a:defRPr sz="4400">
                  <a:solidFill>
                    <a:srgbClr val="061C62"/>
                  </a:solidFill>
                  <a:latin typeface="Times New Roman" charset="0"/>
                  <a:ea typeface="ＭＳ Ｐゴシック" charset="0"/>
                  <a:cs typeface="Arial Unicode MS" charset="0"/>
                </a:defRPr>
              </a:lvl2pPr>
              <a:lvl3pPr marL="1143000" indent="-228600" algn="ctr" defTabSz="457200" rtl="0" fontAlgn="base">
                <a:spcBef>
                  <a:spcPct val="0"/>
                </a:spcBef>
                <a:spcAft>
                  <a:spcPct val="0"/>
                </a:spcAft>
                <a:buClr>
                  <a:srgbClr val="000000"/>
                </a:buClr>
                <a:buSzPct val="100000"/>
                <a:buFont typeface="Times New Roman" charset="0"/>
                <a:defRPr sz="4400">
                  <a:solidFill>
                    <a:srgbClr val="061C62"/>
                  </a:solidFill>
                  <a:latin typeface="Times New Roman" charset="0"/>
                  <a:ea typeface="ＭＳ Ｐゴシック" charset="0"/>
                  <a:cs typeface="Arial Unicode MS" charset="0"/>
                </a:defRPr>
              </a:lvl3pPr>
              <a:lvl4pPr marL="1600200" indent="-228600" algn="ctr" defTabSz="457200" rtl="0" fontAlgn="base">
                <a:spcBef>
                  <a:spcPct val="0"/>
                </a:spcBef>
                <a:spcAft>
                  <a:spcPct val="0"/>
                </a:spcAft>
                <a:buClr>
                  <a:srgbClr val="000000"/>
                </a:buClr>
                <a:buSzPct val="100000"/>
                <a:buFont typeface="Times New Roman" charset="0"/>
                <a:defRPr sz="4400">
                  <a:solidFill>
                    <a:srgbClr val="061C62"/>
                  </a:solidFill>
                  <a:latin typeface="Times New Roman" charset="0"/>
                  <a:ea typeface="ＭＳ Ｐゴシック" charset="0"/>
                  <a:cs typeface="Arial Unicode MS" charset="0"/>
                </a:defRPr>
              </a:lvl4pPr>
              <a:lvl5pPr marL="2057400" indent="-228600" algn="ctr" defTabSz="457200" rtl="0" fontAlgn="base">
                <a:spcBef>
                  <a:spcPct val="0"/>
                </a:spcBef>
                <a:spcAft>
                  <a:spcPct val="0"/>
                </a:spcAft>
                <a:buClr>
                  <a:srgbClr val="000000"/>
                </a:buClr>
                <a:buSzPct val="100000"/>
                <a:buFont typeface="Times New Roman" charset="0"/>
                <a:defRPr sz="4400">
                  <a:solidFill>
                    <a:srgbClr val="061C62"/>
                  </a:solidFill>
                  <a:latin typeface="Times New Roman" charset="0"/>
                  <a:ea typeface="ＭＳ Ｐゴシック" charset="0"/>
                  <a:cs typeface="Arial Unicode MS" charset="0"/>
                </a:defRPr>
              </a:lvl5pPr>
              <a:lvl6pPr marL="2514600" indent="-228600" algn="ctr" defTabSz="457200" rtl="0" fontAlgn="base">
                <a:spcBef>
                  <a:spcPct val="0"/>
                </a:spcBef>
                <a:spcAft>
                  <a:spcPct val="0"/>
                </a:spcAft>
                <a:buClr>
                  <a:srgbClr val="000000"/>
                </a:buClr>
                <a:buSzPct val="100000"/>
                <a:buFont typeface="Times New Roman" charset="0"/>
                <a:defRPr sz="4400">
                  <a:solidFill>
                    <a:srgbClr val="061C62"/>
                  </a:solidFill>
                  <a:latin typeface="Times New Roman" charset="0"/>
                  <a:ea typeface="ＭＳ Ｐゴシック" charset="0"/>
                  <a:cs typeface="Arial Unicode MS" charset="0"/>
                </a:defRPr>
              </a:lvl6pPr>
              <a:lvl7pPr marL="2971800" indent="-228600" algn="ctr" defTabSz="457200" rtl="0" fontAlgn="base">
                <a:spcBef>
                  <a:spcPct val="0"/>
                </a:spcBef>
                <a:spcAft>
                  <a:spcPct val="0"/>
                </a:spcAft>
                <a:buClr>
                  <a:srgbClr val="000000"/>
                </a:buClr>
                <a:buSzPct val="100000"/>
                <a:buFont typeface="Times New Roman" charset="0"/>
                <a:defRPr sz="4400">
                  <a:solidFill>
                    <a:srgbClr val="061C62"/>
                  </a:solidFill>
                  <a:latin typeface="Times New Roman" charset="0"/>
                  <a:ea typeface="ＭＳ Ｐゴシック" charset="0"/>
                  <a:cs typeface="Arial Unicode MS" charset="0"/>
                </a:defRPr>
              </a:lvl7pPr>
              <a:lvl8pPr marL="3429000" indent="-228600" algn="ctr" defTabSz="457200" rtl="0" fontAlgn="base">
                <a:spcBef>
                  <a:spcPct val="0"/>
                </a:spcBef>
                <a:spcAft>
                  <a:spcPct val="0"/>
                </a:spcAft>
                <a:buClr>
                  <a:srgbClr val="000000"/>
                </a:buClr>
                <a:buSzPct val="100000"/>
                <a:buFont typeface="Times New Roman" charset="0"/>
                <a:defRPr sz="4400">
                  <a:solidFill>
                    <a:srgbClr val="061C62"/>
                  </a:solidFill>
                  <a:latin typeface="Times New Roman" charset="0"/>
                  <a:ea typeface="ＭＳ Ｐゴシック" charset="0"/>
                  <a:cs typeface="Arial Unicode MS" charset="0"/>
                </a:defRPr>
              </a:lvl8pPr>
              <a:lvl9pPr marL="3886200" indent="-228600" algn="ctr" defTabSz="457200" rtl="0" fontAlgn="base">
                <a:spcBef>
                  <a:spcPct val="0"/>
                </a:spcBef>
                <a:spcAft>
                  <a:spcPct val="0"/>
                </a:spcAft>
                <a:buClr>
                  <a:srgbClr val="000000"/>
                </a:buClr>
                <a:buSzPct val="100000"/>
                <a:buFont typeface="Times New Roman" charset="0"/>
                <a:defRPr sz="4400">
                  <a:solidFill>
                    <a:srgbClr val="061C62"/>
                  </a:solidFill>
                  <a:latin typeface="Times New Roman" charset="0"/>
                  <a:ea typeface="ＭＳ Ｐゴシック" charset="0"/>
                  <a:cs typeface="Arial Unicode MS" charset="0"/>
                </a:defRPr>
              </a:lvl9pPr>
            </a:lstStyle>
            <a:p>
              <a:pPr algn="l">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sz="1800" dirty="0">
                  <a:latin typeface="Lucida Grande"/>
                  <a:cs typeface="Lucida Grande"/>
                </a:rPr>
                <a:t>ASCAT Daily Winds</a:t>
              </a:r>
            </a:p>
          </p:txBody>
        </p:sp>
        <p:grpSp>
          <p:nvGrpSpPr>
            <p:cNvPr id="35" name="Group 34">
              <a:extLst>
                <a:ext uri="{FF2B5EF4-FFF2-40B4-BE49-F238E27FC236}">
                  <a16:creationId xmlns:a16="http://schemas.microsoft.com/office/drawing/2014/main" id="{4631DB1F-E492-0247-B350-8242768120A1}"/>
                </a:ext>
              </a:extLst>
            </p:cNvPr>
            <p:cNvGrpSpPr/>
            <p:nvPr/>
          </p:nvGrpSpPr>
          <p:grpSpPr>
            <a:xfrm>
              <a:off x="3257759" y="2527208"/>
              <a:ext cx="100584" cy="3220040"/>
              <a:chOff x="2226303" y="3099381"/>
              <a:chExt cx="79109" cy="2532560"/>
            </a:xfrm>
          </p:grpSpPr>
          <p:sp>
            <p:nvSpPr>
              <p:cNvPr id="23" name="Oval 22">
                <a:extLst>
                  <a:ext uri="{FF2B5EF4-FFF2-40B4-BE49-F238E27FC236}">
                    <a16:creationId xmlns:a16="http://schemas.microsoft.com/office/drawing/2014/main" id="{97E9952B-314C-A948-AED3-C5320BB0E953}"/>
                  </a:ext>
                </a:extLst>
              </p:cNvPr>
              <p:cNvSpPr/>
              <p:nvPr/>
            </p:nvSpPr>
            <p:spPr>
              <a:xfrm>
                <a:off x="2226303" y="4300395"/>
                <a:ext cx="79109" cy="79109"/>
              </a:xfrm>
              <a:prstGeom prst="ellipse">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14085451-A960-0A40-8070-E0EF322AD687}"/>
                  </a:ext>
                </a:extLst>
              </p:cNvPr>
              <p:cNvSpPr/>
              <p:nvPr/>
            </p:nvSpPr>
            <p:spPr>
              <a:xfrm>
                <a:off x="2226303" y="3099381"/>
                <a:ext cx="79109" cy="79109"/>
              </a:xfrm>
              <a:prstGeom prst="ellipse">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a:extLst>
                  <a:ext uri="{FF2B5EF4-FFF2-40B4-BE49-F238E27FC236}">
                    <a16:creationId xmlns:a16="http://schemas.microsoft.com/office/drawing/2014/main" id="{B4787C09-44C8-6043-AD96-80D27DB8CCB0}"/>
                  </a:ext>
                </a:extLst>
              </p:cNvPr>
              <p:cNvSpPr/>
              <p:nvPr/>
            </p:nvSpPr>
            <p:spPr>
              <a:xfrm>
                <a:off x="2226303" y="5552832"/>
                <a:ext cx="79109" cy="79109"/>
              </a:xfrm>
              <a:prstGeom prst="ellipse">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2" name="TextBox 31">
              <a:extLst>
                <a:ext uri="{FF2B5EF4-FFF2-40B4-BE49-F238E27FC236}">
                  <a16:creationId xmlns:a16="http://schemas.microsoft.com/office/drawing/2014/main" id="{17D722FF-B314-1048-B501-EAFC870DB390}"/>
                </a:ext>
              </a:extLst>
            </p:cNvPr>
            <p:cNvSpPr txBox="1"/>
            <p:nvPr/>
          </p:nvSpPr>
          <p:spPr>
            <a:xfrm>
              <a:off x="3934382" y="2260222"/>
              <a:ext cx="688009" cy="338554"/>
            </a:xfrm>
            <a:prstGeom prst="rect">
              <a:avLst/>
            </a:prstGeom>
            <a:noFill/>
          </p:spPr>
          <p:txBody>
            <a:bodyPr wrap="none" rtlCol="0">
              <a:spAutoFit/>
            </a:bodyPr>
            <a:lstStyle/>
            <a:p>
              <a:r>
                <a:rPr lang="en-US" sz="1600" dirty="0">
                  <a:latin typeface="Arial Narrow" panose="020B0604020202020204" pitchFamily="34" charset="0"/>
                  <a:cs typeface="Arial Narrow" panose="020B0604020202020204" pitchFamily="34" charset="0"/>
                </a:rPr>
                <a:t>Jan 23</a:t>
              </a:r>
            </a:p>
          </p:txBody>
        </p:sp>
        <p:sp>
          <p:nvSpPr>
            <p:cNvPr id="33" name="TextBox 32">
              <a:extLst>
                <a:ext uri="{FF2B5EF4-FFF2-40B4-BE49-F238E27FC236}">
                  <a16:creationId xmlns:a16="http://schemas.microsoft.com/office/drawing/2014/main" id="{21789BD5-F38F-D24F-8670-5BCBBD171E9A}"/>
                </a:ext>
              </a:extLst>
            </p:cNvPr>
            <p:cNvSpPr txBox="1"/>
            <p:nvPr/>
          </p:nvSpPr>
          <p:spPr>
            <a:xfrm>
              <a:off x="3934382" y="3773316"/>
              <a:ext cx="688009" cy="338554"/>
            </a:xfrm>
            <a:prstGeom prst="rect">
              <a:avLst/>
            </a:prstGeom>
            <a:noFill/>
          </p:spPr>
          <p:txBody>
            <a:bodyPr wrap="none" rtlCol="0">
              <a:spAutoFit/>
            </a:bodyPr>
            <a:lstStyle/>
            <a:p>
              <a:r>
                <a:rPr lang="en-US" sz="1600" dirty="0">
                  <a:latin typeface="Arial Narrow" panose="020B0604020202020204" pitchFamily="34" charset="0"/>
                  <a:cs typeface="Arial Narrow" panose="020B0604020202020204" pitchFamily="34" charset="0"/>
                </a:rPr>
                <a:t>Jan 24</a:t>
              </a:r>
            </a:p>
          </p:txBody>
        </p:sp>
        <p:sp>
          <p:nvSpPr>
            <p:cNvPr id="34" name="TextBox 33">
              <a:extLst>
                <a:ext uri="{FF2B5EF4-FFF2-40B4-BE49-F238E27FC236}">
                  <a16:creationId xmlns:a16="http://schemas.microsoft.com/office/drawing/2014/main" id="{B92102D5-2584-3E48-81D8-46602F63B2F3}"/>
                </a:ext>
              </a:extLst>
            </p:cNvPr>
            <p:cNvSpPr txBox="1"/>
            <p:nvPr/>
          </p:nvSpPr>
          <p:spPr>
            <a:xfrm>
              <a:off x="3895667" y="5384908"/>
              <a:ext cx="688009" cy="338554"/>
            </a:xfrm>
            <a:prstGeom prst="rect">
              <a:avLst/>
            </a:prstGeom>
            <a:noFill/>
          </p:spPr>
          <p:txBody>
            <a:bodyPr wrap="none" rtlCol="0">
              <a:spAutoFit/>
            </a:bodyPr>
            <a:lstStyle/>
            <a:p>
              <a:r>
                <a:rPr lang="en-US" sz="1600" dirty="0">
                  <a:latin typeface="Arial Narrow" panose="020B0604020202020204" pitchFamily="34" charset="0"/>
                  <a:cs typeface="Arial Narrow" panose="020B0604020202020204" pitchFamily="34" charset="0"/>
                </a:rPr>
                <a:t>Jan 25</a:t>
              </a:r>
            </a:p>
          </p:txBody>
        </p:sp>
        <p:sp>
          <p:nvSpPr>
            <p:cNvPr id="77" name="TextBox 76">
              <a:extLst>
                <a:ext uri="{FF2B5EF4-FFF2-40B4-BE49-F238E27FC236}">
                  <a16:creationId xmlns:a16="http://schemas.microsoft.com/office/drawing/2014/main" id="{75C9F1FE-3554-5B48-82C4-A59AFF900C9A}"/>
                </a:ext>
              </a:extLst>
            </p:cNvPr>
            <p:cNvSpPr txBox="1"/>
            <p:nvPr/>
          </p:nvSpPr>
          <p:spPr>
            <a:xfrm>
              <a:off x="8190092" y="2230923"/>
              <a:ext cx="688009" cy="338554"/>
            </a:xfrm>
            <a:prstGeom prst="rect">
              <a:avLst/>
            </a:prstGeom>
            <a:noFill/>
          </p:spPr>
          <p:txBody>
            <a:bodyPr wrap="none" rtlCol="0">
              <a:spAutoFit/>
            </a:bodyPr>
            <a:lstStyle/>
            <a:p>
              <a:r>
                <a:rPr lang="en-US" sz="1600" dirty="0">
                  <a:latin typeface="Arial Narrow" panose="020B0604020202020204" pitchFamily="34" charset="0"/>
                  <a:cs typeface="Arial Narrow" panose="020B0604020202020204" pitchFamily="34" charset="0"/>
                </a:rPr>
                <a:t>Jan 23</a:t>
              </a:r>
            </a:p>
          </p:txBody>
        </p:sp>
        <p:grpSp>
          <p:nvGrpSpPr>
            <p:cNvPr id="84" name="Group 83">
              <a:extLst>
                <a:ext uri="{FF2B5EF4-FFF2-40B4-BE49-F238E27FC236}">
                  <a16:creationId xmlns:a16="http://schemas.microsoft.com/office/drawing/2014/main" id="{64F9D26B-E234-3946-B125-F51E6D4A381B}"/>
                </a:ext>
              </a:extLst>
            </p:cNvPr>
            <p:cNvGrpSpPr/>
            <p:nvPr/>
          </p:nvGrpSpPr>
          <p:grpSpPr>
            <a:xfrm>
              <a:off x="5784186" y="1314930"/>
              <a:ext cx="2375746" cy="4722197"/>
              <a:chOff x="4327926" y="1377757"/>
              <a:chExt cx="2375746" cy="4722197"/>
            </a:xfrm>
          </p:grpSpPr>
          <p:pic>
            <p:nvPicPr>
              <p:cNvPr id="81" name="Picture 80">
                <a:extLst>
                  <a:ext uri="{FF2B5EF4-FFF2-40B4-BE49-F238E27FC236}">
                    <a16:creationId xmlns:a16="http://schemas.microsoft.com/office/drawing/2014/main" id="{E4683FDA-59AB-764F-93D4-87A78FD615C8}"/>
                  </a:ext>
                </a:extLst>
              </p:cNvPr>
              <p:cNvPicPr>
                <a:picLocks noChangeAspect="1"/>
              </p:cNvPicPr>
              <p:nvPr/>
            </p:nvPicPr>
            <p:blipFill rotWithShape="1">
              <a:blip r:embed="rId8"/>
              <a:srcRect l="9384" t="26872" r="10875" b="29632"/>
              <a:stretch/>
            </p:blipFill>
            <p:spPr>
              <a:xfrm>
                <a:off x="4327926" y="4504040"/>
                <a:ext cx="2375746" cy="1595914"/>
              </a:xfrm>
              <a:prstGeom prst="rect">
                <a:avLst/>
              </a:prstGeom>
              <a:ln w="25400">
                <a:solidFill>
                  <a:schemeClr val="accent1">
                    <a:lumMod val="75000"/>
                  </a:schemeClr>
                </a:solidFill>
              </a:ln>
            </p:spPr>
          </p:pic>
          <p:pic>
            <p:nvPicPr>
              <p:cNvPr id="46" name="Picture 45">
                <a:extLst>
                  <a:ext uri="{FF2B5EF4-FFF2-40B4-BE49-F238E27FC236}">
                    <a16:creationId xmlns:a16="http://schemas.microsoft.com/office/drawing/2014/main" id="{0CC836D5-CFF3-4B45-A7A0-888D7BBAE706}"/>
                  </a:ext>
                </a:extLst>
              </p:cNvPr>
              <p:cNvPicPr>
                <a:picLocks noChangeAspect="1"/>
              </p:cNvPicPr>
              <p:nvPr/>
            </p:nvPicPr>
            <p:blipFill rotWithShape="1">
              <a:blip r:embed="rId9"/>
              <a:srcRect l="10392" t="26898" r="10195" b="32207"/>
              <a:stretch/>
            </p:blipFill>
            <p:spPr>
              <a:xfrm>
                <a:off x="4329037" y="1377757"/>
                <a:ext cx="2363881" cy="1487844"/>
              </a:xfrm>
              <a:prstGeom prst="rect">
                <a:avLst/>
              </a:prstGeom>
              <a:ln w="28575">
                <a:solidFill>
                  <a:schemeClr val="accent1">
                    <a:lumMod val="75000"/>
                  </a:schemeClr>
                </a:solidFill>
              </a:ln>
            </p:spPr>
          </p:pic>
          <p:pic>
            <p:nvPicPr>
              <p:cNvPr id="80" name="Picture 79">
                <a:extLst>
                  <a:ext uri="{FF2B5EF4-FFF2-40B4-BE49-F238E27FC236}">
                    <a16:creationId xmlns:a16="http://schemas.microsoft.com/office/drawing/2014/main" id="{ADFBA78A-9DB8-C14C-98EF-683FC7E0502D}"/>
                  </a:ext>
                </a:extLst>
              </p:cNvPr>
              <p:cNvPicPr>
                <a:picLocks noChangeAspect="1"/>
              </p:cNvPicPr>
              <p:nvPr/>
            </p:nvPicPr>
            <p:blipFill rotWithShape="1">
              <a:blip r:embed="rId10"/>
              <a:srcRect l="10059" t="27002" r="11196" b="29658"/>
              <a:stretch/>
            </p:blipFill>
            <p:spPr>
              <a:xfrm>
                <a:off x="4327926" y="2904117"/>
                <a:ext cx="2368939" cy="1593584"/>
              </a:xfrm>
              <a:prstGeom prst="rect">
                <a:avLst/>
              </a:prstGeom>
              <a:ln w="25400">
                <a:solidFill>
                  <a:schemeClr val="accent1">
                    <a:lumMod val="75000"/>
                  </a:schemeClr>
                </a:solidFill>
              </a:ln>
            </p:spPr>
          </p:pic>
        </p:grpSp>
        <p:cxnSp>
          <p:nvCxnSpPr>
            <p:cNvPr id="82" name="Straight Arrow Connector 81">
              <a:extLst>
                <a:ext uri="{FF2B5EF4-FFF2-40B4-BE49-F238E27FC236}">
                  <a16:creationId xmlns:a16="http://schemas.microsoft.com/office/drawing/2014/main" id="{A9B0E22D-43B7-9747-ACBB-544E8970294E}"/>
                </a:ext>
              </a:extLst>
            </p:cNvPr>
            <p:cNvCxnSpPr>
              <a:cxnSpLocks/>
            </p:cNvCxnSpPr>
            <p:nvPr/>
          </p:nvCxnSpPr>
          <p:spPr>
            <a:xfrm flipH="1">
              <a:off x="7648773" y="2569477"/>
              <a:ext cx="1247616" cy="20536"/>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3" name="Rectangle 1">
              <a:extLst>
                <a:ext uri="{FF2B5EF4-FFF2-40B4-BE49-F238E27FC236}">
                  <a16:creationId xmlns:a16="http://schemas.microsoft.com/office/drawing/2014/main" id="{E0F6BE23-ECD7-674B-B027-9E6096D667DB}"/>
                </a:ext>
              </a:extLst>
            </p:cNvPr>
            <p:cNvSpPr txBox="1">
              <a:spLocks noChangeArrowheads="1"/>
            </p:cNvSpPr>
            <p:nvPr/>
          </p:nvSpPr>
          <p:spPr bwMode="auto">
            <a:xfrm>
              <a:off x="5761847" y="926502"/>
              <a:ext cx="2640710" cy="124824"/>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0000" tIns="38880" rIns="90000" bIns="46800" numCol="1" anchor="ctr" anchorCtr="0" compatLnSpc="1">
              <a:prstTxWarp prst="textNoShape">
                <a:avLst/>
              </a:prstTxWarp>
            </a:bodyPr>
            <a:lstStyle>
              <a:lvl1pPr algn="ctr" defTabSz="457200" rtl="0" fontAlgn="base">
                <a:spcBef>
                  <a:spcPct val="0"/>
                </a:spcBef>
                <a:spcAft>
                  <a:spcPct val="0"/>
                </a:spcAft>
                <a:buClr>
                  <a:srgbClr val="000000"/>
                </a:buClr>
                <a:buSzPct val="100000"/>
                <a:buFont typeface="Times New Roman" charset="0"/>
                <a:defRPr sz="4400">
                  <a:solidFill>
                    <a:srgbClr val="061C62"/>
                  </a:solidFill>
                  <a:latin typeface="+mj-lt"/>
                  <a:ea typeface="+mj-ea"/>
                  <a:cs typeface="+mj-cs"/>
                </a:defRPr>
              </a:lvl1pPr>
              <a:lvl2pPr marL="742950" indent="-285750" algn="ctr" defTabSz="457200" rtl="0" fontAlgn="base">
                <a:spcBef>
                  <a:spcPct val="0"/>
                </a:spcBef>
                <a:spcAft>
                  <a:spcPct val="0"/>
                </a:spcAft>
                <a:buClr>
                  <a:srgbClr val="000000"/>
                </a:buClr>
                <a:buSzPct val="100000"/>
                <a:buFont typeface="Times New Roman" charset="0"/>
                <a:defRPr sz="4400">
                  <a:solidFill>
                    <a:srgbClr val="061C62"/>
                  </a:solidFill>
                  <a:latin typeface="Times New Roman" charset="0"/>
                  <a:ea typeface="ＭＳ Ｐゴシック" charset="0"/>
                  <a:cs typeface="Arial Unicode MS" charset="0"/>
                </a:defRPr>
              </a:lvl2pPr>
              <a:lvl3pPr marL="1143000" indent="-228600" algn="ctr" defTabSz="457200" rtl="0" fontAlgn="base">
                <a:spcBef>
                  <a:spcPct val="0"/>
                </a:spcBef>
                <a:spcAft>
                  <a:spcPct val="0"/>
                </a:spcAft>
                <a:buClr>
                  <a:srgbClr val="000000"/>
                </a:buClr>
                <a:buSzPct val="100000"/>
                <a:buFont typeface="Times New Roman" charset="0"/>
                <a:defRPr sz="4400">
                  <a:solidFill>
                    <a:srgbClr val="061C62"/>
                  </a:solidFill>
                  <a:latin typeface="Times New Roman" charset="0"/>
                  <a:ea typeface="ＭＳ Ｐゴシック" charset="0"/>
                  <a:cs typeface="Arial Unicode MS" charset="0"/>
                </a:defRPr>
              </a:lvl3pPr>
              <a:lvl4pPr marL="1600200" indent="-228600" algn="ctr" defTabSz="457200" rtl="0" fontAlgn="base">
                <a:spcBef>
                  <a:spcPct val="0"/>
                </a:spcBef>
                <a:spcAft>
                  <a:spcPct val="0"/>
                </a:spcAft>
                <a:buClr>
                  <a:srgbClr val="000000"/>
                </a:buClr>
                <a:buSzPct val="100000"/>
                <a:buFont typeface="Times New Roman" charset="0"/>
                <a:defRPr sz="4400">
                  <a:solidFill>
                    <a:srgbClr val="061C62"/>
                  </a:solidFill>
                  <a:latin typeface="Times New Roman" charset="0"/>
                  <a:ea typeface="ＭＳ Ｐゴシック" charset="0"/>
                  <a:cs typeface="Arial Unicode MS" charset="0"/>
                </a:defRPr>
              </a:lvl4pPr>
              <a:lvl5pPr marL="2057400" indent="-228600" algn="ctr" defTabSz="457200" rtl="0" fontAlgn="base">
                <a:spcBef>
                  <a:spcPct val="0"/>
                </a:spcBef>
                <a:spcAft>
                  <a:spcPct val="0"/>
                </a:spcAft>
                <a:buClr>
                  <a:srgbClr val="000000"/>
                </a:buClr>
                <a:buSzPct val="100000"/>
                <a:buFont typeface="Times New Roman" charset="0"/>
                <a:defRPr sz="4400">
                  <a:solidFill>
                    <a:srgbClr val="061C62"/>
                  </a:solidFill>
                  <a:latin typeface="Times New Roman" charset="0"/>
                  <a:ea typeface="ＭＳ Ｐゴシック" charset="0"/>
                  <a:cs typeface="Arial Unicode MS" charset="0"/>
                </a:defRPr>
              </a:lvl5pPr>
              <a:lvl6pPr marL="2514600" indent="-228600" algn="ctr" defTabSz="457200" rtl="0" fontAlgn="base">
                <a:spcBef>
                  <a:spcPct val="0"/>
                </a:spcBef>
                <a:spcAft>
                  <a:spcPct val="0"/>
                </a:spcAft>
                <a:buClr>
                  <a:srgbClr val="000000"/>
                </a:buClr>
                <a:buSzPct val="100000"/>
                <a:buFont typeface="Times New Roman" charset="0"/>
                <a:defRPr sz="4400">
                  <a:solidFill>
                    <a:srgbClr val="061C62"/>
                  </a:solidFill>
                  <a:latin typeface="Times New Roman" charset="0"/>
                  <a:ea typeface="ＭＳ Ｐゴシック" charset="0"/>
                  <a:cs typeface="Arial Unicode MS" charset="0"/>
                </a:defRPr>
              </a:lvl6pPr>
              <a:lvl7pPr marL="2971800" indent="-228600" algn="ctr" defTabSz="457200" rtl="0" fontAlgn="base">
                <a:spcBef>
                  <a:spcPct val="0"/>
                </a:spcBef>
                <a:spcAft>
                  <a:spcPct val="0"/>
                </a:spcAft>
                <a:buClr>
                  <a:srgbClr val="000000"/>
                </a:buClr>
                <a:buSzPct val="100000"/>
                <a:buFont typeface="Times New Roman" charset="0"/>
                <a:defRPr sz="4400">
                  <a:solidFill>
                    <a:srgbClr val="061C62"/>
                  </a:solidFill>
                  <a:latin typeface="Times New Roman" charset="0"/>
                  <a:ea typeface="ＭＳ Ｐゴシック" charset="0"/>
                  <a:cs typeface="Arial Unicode MS" charset="0"/>
                </a:defRPr>
              </a:lvl7pPr>
              <a:lvl8pPr marL="3429000" indent="-228600" algn="ctr" defTabSz="457200" rtl="0" fontAlgn="base">
                <a:spcBef>
                  <a:spcPct val="0"/>
                </a:spcBef>
                <a:spcAft>
                  <a:spcPct val="0"/>
                </a:spcAft>
                <a:buClr>
                  <a:srgbClr val="000000"/>
                </a:buClr>
                <a:buSzPct val="100000"/>
                <a:buFont typeface="Times New Roman" charset="0"/>
                <a:defRPr sz="4400">
                  <a:solidFill>
                    <a:srgbClr val="061C62"/>
                  </a:solidFill>
                  <a:latin typeface="Times New Roman" charset="0"/>
                  <a:ea typeface="ＭＳ Ｐゴシック" charset="0"/>
                  <a:cs typeface="Arial Unicode MS" charset="0"/>
                </a:defRPr>
              </a:lvl8pPr>
              <a:lvl9pPr marL="3886200" indent="-228600" algn="ctr" defTabSz="457200" rtl="0" fontAlgn="base">
                <a:spcBef>
                  <a:spcPct val="0"/>
                </a:spcBef>
                <a:spcAft>
                  <a:spcPct val="0"/>
                </a:spcAft>
                <a:buClr>
                  <a:srgbClr val="000000"/>
                </a:buClr>
                <a:buSzPct val="100000"/>
                <a:buFont typeface="Times New Roman" charset="0"/>
                <a:defRPr sz="4400">
                  <a:solidFill>
                    <a:srgbClr val="061C62"/>
                  </a:solidFill>
                  <a:latin typeface="Times New Roman" charset="0"/>
                  <a:ea typeface="ＭＳ Ｐゴシック" charset="0"/>
                  <a:cs typeface="Arial Unicode MS" charset="0"/>
                </a:defRPr>
              </a:lvl9pPr>
            </a:lstStyle>
            <a:p>
              <a:pPr algn="l">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sz="1800" dirty="0">
                  <a:latin typeface="Lucida Grande"/>
                  <a:cs typeface="Lucida Grande"/>
                </a:rPr>
                <a:t>Cross-Calibrated Multi-Platform Winds</a:t>
              </a:r>
            </a:p>
          </p:txBody>
        </p:sp>
        <p:sp>
          <p:nvSpPr>
            <p:cNvPr id="85" name="Oval 84">
              <a:extLst>
                <a:ext uri="{FF2B5EF4-FFF2-40B4-BE49-F238E27FC236}">
                  <a16:creationId xmlns:a16="http://schemas.microsoft.com/office/drawing/2014/main" id="{6035DBCF-7C9E-9342-BF02-3801779DAB2C}"/>
                </a:ext>
              </a:extLst>
            </p:cNvPr>
            <p:cNvSpPr/>
            <p:nvPr/>
          </p:nvSpPr>
          <p:spPr>
            <a:xfrm>
              <a:off x="7549499" y="2539721"/>
              <a:ext cx="100584" cy="100584"/>
            </a:xfrm>
            <a:prstGeom prst="ellipse">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Oval 85">
              <a:extLst>
                <a:ext uri="{FF2B5EF4-FFF2-40B4-BE49-F238E27FC236}">
                  <a16:creationId xmlns:a16="http://schemas.microsoft.com/office/drawing/2014/main" id="{8006487B-42B8-8F40-983D-F91F9BFB3431}"/>
                </a:ext>
              </a:extLst>
            </p:cNvPr>
            <p:cNvSpPr/>
            <p:nvPr/>
          </p:nvSpPr>
          <p:spPr>
            <a:xfrm>
              <a:off x="7521589" y="4092932"/>
              <a:ext cx="100584" cy="100584"/>
            </a:xfrm>
            <a:prstGeom prst="ellipse">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Oval 86">
              <a:extLst>
                <a:ext uri="{FF2B5EF4-FFF2-40B4-BE49-F238E27FC236}">
                  <a16:creationId xmlns:a16="http://schemas.microsoft.com/office/drawing/2014/main" id="{BB527A96-10E4-324F-8FCC-B1DE8F262CC1}"/>
                </a:ext>
              </a:extLst>
            </p:cNvPr>
            <p:cNvSpPr/>
            <p:nvPr/>
          </p:nvSpPr>
          <p:spPr>
            <a:xfrm>
              <a:off x="7549499" y="5672938"/>
              <a:ext cx="100584" cy="100584"/>
            </a:xfrm>
            <a:prstGeom prst="ellipse">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TextBox 87">
              <a:extLst>
                <a:ext uri="{FF2B5EF4-FFF2-40B4-BE49-F238E27FC236}">
                  <a16:creationId xmlns:a16="http://schemas.microsoft.com/office/drawing/2014/main" id="{579D802E-DC5F-9244-84C8-15A300F0F6E0}"/>
                </a:ext>
              </a:extLst>
            </p:cNvPr>
            <p:cNvSpPr txBox="1"/>
            <p:nvPr/>
          </p:nvSpPr>
          <p:spPr>
            <a:xfrm>
              <a:off x="8190092" y="3781133"/>
              <a:ext cx="688009" cy="338554"/>
            </a:xfrm>
            <a:prstGeom prst="rect">
              <a:avLst/>
            </a:prstGeom>
            <a:noFill/>
          </p:spPr>
          <p:txBody>
            <a:bodyPr wrap="none" rtlCol="0">
              <a:spAutoFit/>
            </a:bodyPr>
            <a:lstStyle/>
            <a:p>
              <a:r>
                <a:rPr lang="en-US" sz="1600" dirty="0">
                  <a:latin typeface="Arial Narrow" panose="020B0604020202020204" pitchFamily="34" charset="0"/>
                  <a:cs typeface="Arial Narrow" panose="020B0604020202020204" pitchFamily="34" charset="0"/>
                </a:rPr>
                <a:t>Jan 24</a:t>
              </a:r>
            </a:p>
          </p:txBody>
        </p:sp>
        <p:cxnSp>
          <p:nvCxnSpPr>
            <p:cNvPr id="89" name="Straight Arrow Connector 88">
              <a:extLst>
                <a:ext uri="{FF2B5EF4-FFF2-40B4-BE49-F238E27FC236}">
                  <a16:creationId xmlns:a16="http://schemas.microsoft.com/office/drawing/2014/main" id="{EDFE887D-9877-E341-BCB1-CC727412132E}"/>
                </a:ext>
              </a:extLst>
            </p:cNvPr>
            <p:cNvCxnSpPr>
              <a:cxnSpLocks/>
            </p:cNvCxnSpPr>
            <p:nvPr/>
          </p:nvCxnSpPr>
          <p:spPr>
            <a:xfrm flipH="1" flipV="1">
              <a:off x="7648773" y="4140224"/>
              <a:ext cx="1247616" cy="14606"/>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0" name="TextBox 89">
              <a:extLst>
                <a:ext uri="{FF2B5EF4-FFF2-40B4-BE49-F238E27FC236}">
                  <a16:creationId xmlns:a16="http://schemas.microsoft.com/office/drawing/2014/main" id="{7996C194-8518-AE46-B02B-74E2441EFC4E}"/>
                </a:ext>
              </a:extLst>
            </p:cNvPr>
            <p:cNvSpPr txBox="1"/>
            <p:nvPr/>
          </p:nvSpPr>
          <p:spPr>
            <a:xfrm>
              <a:off x="8208380" y="5371190"/>
              <a:ext cx="688009" cy="338554"/>
            </a:xfrm>
            <a:prstGeom prst="rect">
              <a:avLst/>
            </a:prstGeom>
            <a:noFill/>
          </p:spPr>
          <p:txBody>
            <a:bodyPr wrap="none" rtlCol="0">
              <a:spAutoFit/>
            </a:bodyPr>
            <a:lstStyle/>
            <a:p>
              <a:r>
                <a:rPr lang="en-US" sz="1600" dirty="0">
                  <a:latin typeface="Arial Narrow" panose="020B0604020202020204" pitchFamily="34" charset="0"/>
                  <a:cs typeface="Arial Narrow" panose="020B0604020202020204" pitchFamily="34" charset="0"/>
                </a:rPr>
                <a:t>Jan 25</a:t>
              </a:r>
            </a:p>
          </p:txBody>
        </p:sp>
        <p:cxnSp>
          <p:nvCxnSpPr>
            <p:cNvPr id="91" name="Straight Arrow Connector 90">
              <a:extLst>
                <a:ext uri="{FF2B5EF4-FFF2-40B4-BE49-F238E27FC236}">
                  <a16:creationId xmlns:a16="http://schemas.microsoft.com/office/drawing/2014/main" id="{EEA6752B-3777-384B-A57A-DAE6D9C5845E}"/>
                </a:ext>
              </a:extLst>
            </p:cNvPr>
            <p:cNvCxnSpPr>
              <a:cxnSpLocks/>
            </p:cNvCxnSpPr>
            <p:nvPr/>
          </p:nvCxnSpPr>
          <p:spPr>
            <a:xfrm flipH="1">
              <a:off x="7667060" y="5730280"/>
              <a:ext cx="1229329" cy="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43B85807-4BFC-5B49-9EAE-38B3A6DA7E63}"/>
                </a:ext>
              </a:extLst>
            </p:cNvPr>
            <p:cNvCxnSpPr>
              <a:cxnSpLocks/>
            </p:cNvCxnSpPr>
            <p:nvPr/>
          </p:nvCxnSpPr>
          <p:spPr>
            <a:xfrm flipH="1">
              <a:off x="3372249" y="2589235"/>
              <a:ext cx="1250142" cy="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DA12D00F-B06E-774E-BEFB-7D0BA2BFF284}"/>
                </a:ext>
              </a:extLst>
            </p:cNvPr>
            <p:cNvCxnSpPr>
              <a:cxnSpLocks/>
            </p:cNvCxnSpPr>
            <p:nvPr/>
          </p:nvCxnSpPr>
          <p:spPr>
            <a:xfrm flipH="1">
              <a:off x="3375232" y="4116420"/>
              <a:ext cx="1348262" cy="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8A27FF04-4191-DD4D-95B4-DA07CAB2CACF}"/>
                </a:ext>
              </a:extLst>
            </p:cNvPr>
            <p:cNvCxnSpPr>
              <a:cxnSpLocks/>
            </p:cNvCxnSpPr>
            <p:nvPr/>
          </p:nvCxnSpPr>
          <p:spPr>
            <a:xfrm flipH="1">
              <a:off x="3375231" y="5708840"/>
              <a:ext cx="1286916" cy="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7" name="Audio 6">
            <a:hlinkClick r:id="" action="ppaction://media"/>
            <a:extLst>
              <a:ext uri="{FF2B5EF4-FFF2-40B4-BE49-F238E27FC236}">
                <a16:creationId xmlns:a16="http://schemas.microsoft.com/office/drawing/2014/main" id="{A3FE60BB-AF86-B547-AE1C-436CC74B9470}"/>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226800" y="5892800"/>
            <a:ext cx="812800" cy="812800"/>
          </a:xfrm>
          <a:prstGeom prst="rect">
            <a:avLst/>
          </a:prstGeom>
        </p:spPr>
      </p:pic>
      <p:sp>
        <p:nvSpPr>
          <p:cNvPr id="8" name="Footer Placeholder 7"/>
          <p:cNvSpPr>
            <a:spLocks noGrp="1"/>
          </p:cNvSpPr>
          <p:nvPr>
            <p:ph type="ftr" sz="quarter" idx="3"/>
          </p:nvPr>
        </p:nvSpPr>
        <p:spPr/>
        <p:txBody>
          <a:bodyPr/>
          <a:lstStyle/>
          <a:p>
            <a:r>
              <a:rPr lang="en-US" smtClean="0">
                <a:solidFill>
                  <a:prstClr val="white">
                    <a:lumMod val="95000"/>
                  </a:prstClr>
                </a:solidFill>
              </a:rPr>
              <a:t>NOAA CoastWatch Satellite Course                                        	http://coastwatch.noaa.gov</a:t>
            </a:r>
            <a:endParaRPr lang="en-US" dirty="0">
              <a:solidFill>
                <a:prstClr val="white">
                  <a:lumMod val="95000"/>
                </a:prstClr>
              </a:solidFill>
            </a:endParaRPr>
          </a:p>
        </p:txBody>
      </p:sp>
    </p:spTree>
    <p:extLst>
      <p:ext uri="{BB962C8B-B14F-4D97-AF65-F5344CB8AC3E}">
        <p14:creationId xmlns:p14="http://schemas.microsoft.com/office/powerpoint/2010/main" val="33654944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8BDBE-DAD4-B845-9683-06473D68AE28}"/>
              </a:ext>
            </a:extLst>
          </p:cNvPr>
          <p:cNvSpPr>
            <a:spLocks noGrp="1"/>
          </p:cNvSpPr>
          <p:nvPr>
            <p:ph type="title"/>
          </p:nvPr>
        </p:nvSpPr>
        <p:spPr/>
        <p:txBody>
          <a:bodyPr/>
          <a:lstStyle/>
          <a:p>
            <a:r>
              <a:rPr lang="en-US" dirty="0"/>
              <a:t>How fast do you need the data and at what quality?</a:t>
            </a:r>
          </a:p>
        </p:txBody>
      </p:sp>
      <p:sp>
        <p:nvSpPr>
          <p:cNvPr id="3" name="Slide Number Placeholder 2">
            <a:extLst>
              <a:ext uri="{FF2B5EF4-FFF2-40B4-BE49-F238E27FC236}">
                <a16:creationId xmlns:a16="http://schemas.microsoft.com/office/drawing/2014/main" id="{8A6C4FD7-1D85-E14D-A2A2-75FEEA5324F2}"/>
              </a:ext>
            </a:extLst>
          </p:cNvPr>
          <p:cNvSpPr>
            <a:spLocks noGrp="1"/>
          </p:cNvSpPr>
          <p:nvPr>
            <p:ph type="sldNum" sz="quarter" idx="12"/>
          </p:nvPr>
        </p:nvSpPr>
        <p:spPr/>
        <p:txBody>
          <a:bodyPr/>
          <a:lstStyle/>
          <a:p>
            <a:fld id="{4F6F23CF-7BCB-1C46-9584-7002207BC3BE}" type="slidenum">
              <a:rPr lang="en-US" smtClean="0"/>
              <a:pPr/>
              <a:t>9</a:t>
            </a:fld>
            <a:endParaRPr lang="en-US" dirty="0"/>
          </a:p>
        </p:txBody>
      </p:sp>
      <p:sp>
        <p:nvSpPr>
          <p:cNvPr id="5" name="TextBox 4">
            <a:extLst>
              <a:ext uri="{FF2B5EF4-FFF2-40B4-BE49-F238E27FC236}">
                <a16:creationId xmlns:a16="http://schemas.microsoft.com/office/drawing/2014/main" id="{28E111A7-8336-FB45-B507-F4F5D0D9F0BD}"/>
              </a:ext>
            </a:extLst>
          </p:cNvPr>
          <p:cNvSpPr txBox="1"/>
          <p:nvPr/>
        </p:nvSpPr>
        <p:spPr>
          <a:xfrm>
            <a:off x="7118357" y="1400362"/>
            <a:ext cx="5029103" cy="646331"/>
          </a:xfrm>
          <a:prstGeom prst="rect">
            <a:avLst/>
          </a:prstGeom>
          <a:noFill/>
        </p:spPr>
        <p:txBody>
          <a:bodyPr wrap="square" rtlCol="0">
            <a:spAutoFit/>
          </a:bodyPr>
          <a:lstStyle/>
          <a:p>
            <a:pPr algn="ctr"/>
            <a:r>
              <a:rPr lang="en-US" b="1" dirty="0">
                <a:latin typeface="Arial Narrow" panose="020B0604020202020204" pitchFamily="34" charset="0"/>
                <a:cs typeface="Arial Narrow" panose="020B0604020202020204" pitchFamily="34" charset="0"/>
              </a:rPr>
              <a:t>VIIRS Chlorophyll, </a:t>
            </a:r>
            <a:r>
              <a:rPr lang="en-US" b="1" dirty="0">
                <a:solidFill>
                  <a:schemeClr val="accent1">
                    <a:lumMod val="75000"/>
                  </a:schemeClr>
                </a:solidFill>
                <a:latin typeface="Arial Narrow" panose="020B0604020202020204" pitchFamily="34" charset="0"/>
                <a:cs typeface="Arial Narrow" panose="020B0604020202020204" pitchFamily="34" charset="0"/>
              </a:rPr>
              <a:t>Near Real-Time </a:t>
            </a:r>
          </a:p>
          <a:p>
            <a:pPr algn="ctr"/>
            <a:r>
              <a:rPr lang="en-US" b="1" dirty="0">
                <a:latin typeface="Arial Narrow" panose="020B0604020202020204" pitchFamily="34" charset="0"/>
                <a:cs typeface="Arial Narrow" panose="020B0604020202020204" pitchFamily="34" charset="0"/>
              </a:rPr>
              <a:t>Lower Quality Control</a:t>
            </a:r>
          </a:p>
        </p:txBody>
      </p:sp>
      <p:sp>
        <p:nvSpPr>
          <p:cNvPr id="9" name="Rectangle 8">
            <a:extLst>
              <a:ext uri="{FF2B5EF4-FFF2-40B4-BE49-F238E27FC236}">
                <a16:creationId xmlns:a16="http://schemas.microsoft.com/office/drawing/2014/main" id="{653180BB-1AAF-3341-BB6A-AF2659C0400C}"/>
              </a:ext>
            </a:extLst>
          </p:cNvPr>
          <p:cNvSpPr/>
          <p:nvPr/>
        </p:nvSpPr>
        <p:spPr>
          <a:xfrm>
            <a:off x="7017221" y="7074266"/>
            <a:ext cx="3352800" cy="523220"/>
          </a:xfrm>
          <a:prstGeom prst="rect">
            <a:avLst/>
          </a:prstGeom>
        </p:spPr>
        <p:txBody>
          <a:bodyPr wrap="square">
            <a:spAutoFit/>
          </a:bodyPr>
          <a:lstStyle/>
          <a:p>
            <a:r>
              <a:rPr lang="en-US" sz="1400" dirty="0">
                <a:latin typeface="Arial" panose="020B0604020202020204" pitchFamily="34" charset="0"/>
                <a:cs typeface="Arial" panose="020B0604020202020204" pitchFamily="34" charset="0"/>
                <a:hlinkClick r:id="rId5"/>
              </a:rPr>
              <a:t>https://coastwatch.pfeg.noaa.gov/erddap/griddap/charmForecast0day.graph</a:t>
            </a:r>
            <a:endParaRPr lang="en-US" sz="1400" dirty="0">
              <a:latin typeface="Arial" panose="020B0604020202020204" pitchFamily="34" charset="0"/>
              <a:cs typeface="Arial" panose="020B0604020202020204" pitchFamily="34" charset="0"/>
            </a:endParaRPr>
          </a:p>
        </p:txBody>
      </p:sp>
      <p:cxnSp>
        <p:nvCxnSpPr>
          <p:cNvPr id="21" name="Straight Connector 20">
            <a:extLst>
              <a:ext uri="{FF2B5EF4-FFF2-40B4-BE49-F238E27FC236}">
                <a16:creationId xmlns:a16="http://schemas.microsoft.com/office/drawing/2014/main" id="{2DE339A4-AC77-5B45-A1E0-C6097D8573F6}"/>
              </a:ext>
            </a:extLst>
          </p:cNvPr>
          <p:cNvCxnSpPr>
            <a:cxnSpLocks/>
          </p:cNvCxnSpPr>
          <p:nvPr/>
        </p:nvCxnSpPr>
        <p:spPr>
          <a:xfrm>
            <a:off x="618758" y="-1406081"/>
            <a:ext cx="11135233" cy="0"/>
          </a:xfrm>
          <a:prstGeom prst="line">
            <a:avLst/>
          </a:prstGeom>
          <a:ln w="101600"/>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E7C67E4B-ADF2-A84F-94E7-608C88BE005C}"/>
              </a:ext>
            </a:extLst>
          </p:cNvPr>
          <p:cNvSpPr txBox="1"/>
          <p:nvPr/>
        </p:nvSpPr>
        <p:spPr>
          <a:xfrm>
            <a:off x="-84083" y="1395480"/>
            <a:ext cx="5185957" cy="646331"/>
          </a:xfrm>
          <a:prstGeom prst="rect">
            <a:avLst/>
          </a:prstGeom>
          <a:noFill/>
        </p:spPr>
        <p:txBody>
          <a:bodyPr wrap="square" rtlCol="0">
            <a:spAutoFit/>
          </a:bodyPr>
          <a:lstStyle/>
          <a:p>
            <a:pPr algn="ctr"/>
            <a:r>
              <a:rPr lang="en-US" b="1" dirty="0">
                <a:latin typeface="Arial Narrow" panose="020B0604020202020204" pitchFamily="34" charset="0"/>
                <a:cs typeface="Arial Narrow" panose="020B0604020202020204" pitchFamily="34" charset="0"/>
              </a:rPr>
              <a:t>VIIRS Chlorophyll </a:t>
            </a:r>
            <a:r>
              <a:rPr lang="en-US" b="1" dirty="0">
                <a:solidFill>
                  <a:srgbClr val="C00000"/>
                </a:solidFill>
                <a:latin typeface="Arial Narrow" panose="020B0604020202020204" pitchFamily="34" charset="0"/>
                <a:cs typeface="Arial Narrow" panose="020B0604020202020204" pitchFamily="34" charset="0"/>
              </a:rPr>
              <a:t>Delayed-Release </a:t>
            </a:r>
            <a:r>
              <a:rPr lang="en-US" b="1" dirty="0">
                <a:latin typeface="Arial Narrow" panose="020B0604020202020204" pitchFamily="34" charset="0"/>
                <a:cs typeface="Arial Narrow" panose="020B0604020202020204" pitchFamily="34" charset="0"/>
              </a:rPr>
              <a:t/>
            </a:r>
            <a:br>
              <a:rPr lang="en-US" b="1" dirty="0">
                <a:latin typeface="Arial Narrow" panose="020B0604020202020204" pitchFamily="34" charset="0"/>
                <a:cs typeface="Arial Narrow" panose="020B0604020202020204" pitchFamily="34" charset="0"/>
              </a:rPr>
            </a:br>
            <a:r>
              <a:rPr lang="en-US" b="1" dirty="0">
                <a:latin typeface="Arial Narrow" panose="020B0604020202020204" pitchFamily="34" charset="0"/>
                <a:cs typeface="Arial Narrow" panose="020B0604020202020204" pitchFamily="34" charset="0"/>
              </a:rPr>
              <a:t>Science Quality (2 week lag)</a:t>
            </a:r>
          </a:p>
        </p:txBody>
      </p:sp>
      <p:pic>
        <p:nvPicPr>
          <p:cNvPr id="27" name="Picture 26">
            <a:extLst>
              <a:ext uri="{FF2B5EF4-FFF2-40B4-BE49-F238E27FC236}">
                <a16:creationId xmlns:a16="http://schemas.microsoft.com/office/drawing/2014/main" id="{28B91BA5-FD35-8F4E-8459-2A7F89A13E61}"/>
              </a:ext>
            </a:extLst>
          </p:cNvPr>
          <p:cNvPicPr>
            <a:picLocks noChangeAspect="1"/>
          </p:cNvPicPr>
          <p:nvPr/>
        </p:nvPicPr>
        <p:blipFill rotWithShape="1">
          <a:blip r:embed="rId6"/>
          <a:srcRect l="10548" r="13038" b="15028"/>
          <a:stretch/>
        </p:blipFill>
        <p:spPr>
          <a:xfrm>
            <a:off x="8454834" y="1970588"/>
            <a:ext cx="2395956" cy="2960286"/>
          </a:xfrm>
          <a:prstGeom prst="rect">
            <a:avLst/>
          </a:prstGeom>
        </p:spPr>
      </p:pic>
      <p:pic>
        <p:nvPicPr>
          <p:cNvPr id="28" name="Picture 27">
            <a:extLst>
              <a:ext uri="{FF2B5EF4-FFF2-40B4-BE49-F238E27FC236}">
                <a16:creationId xmlns:a16="http://schemas.microsoft.com/office/drawing/2014/main" id="{9DBAE663-3829-CC49-8E1E-183D72814F49}"/>
              </a:ext>
            </a:extLst>
          </p:cNvPr>
          <p:cNvPicPr>
            <a:picLocks noChangeAspect="1"/>
          </p:cNvPicPr>
          <p:nvPr/>
        </p:nvPicPr>
        <p:blipFill rotWithShape="1">
          <a:blip r:embed="rId7"/>
          <a:srcRect l="11160" r="13378" b="14778"/>
          <a:stretch/>
        </p:blipFill>
        <p:spPr>
          <a:xfrm>
            <a:off x="1110381" y="1989726"/>
            <a:ext cx="2366091" cy="2969032"/>
          </a:xfrm>
          <a:prstGeom prst="rect">
            <a:avLst/>
          </a:prstGeom>
        </p:spPr>
      </p:pic>
      <p:sp>
        <p:nvSpPr>
          <p:cNvPr id="24" name="TextBox 23">
            <a:extLst>
              <a:ext uri="{FF2B5EF4-FFF2-40B4-BE49-F238E27FC236}">
                <a16:creationId xmlns:a16="http://schemas.microsoft.com/office/drawing/2014/main" id="{91A85C4A-80B7-054C-9C51-62FB39637026}"/>
              </a:ext>
            </a:extLst>
          </p:cNvPr>
          <p:cNvSpPr txBox="1"/>
          <p:nvPr/>
        </p:nvSpPr>
        <p:spPr>
          <a:xfrm>
            <a:off x="1027258" y="848062"/>
            <a:ext cx="8035099" cy="417437"/>
          </a:xfrm>
          <a:prstGeom prst="rect">
            <a:avLst/>
          </a:prstGeom>
          <a:noFill/>
        </p:spPr>
        <p:txBody>
          <a:bodyPr wrap="square" lIns="82945" tIns="41473" rIns="82945" bIns="41473" rtlCol="0">
            <a:spAutoFit/>
          </a:bodyPr>
          <a:lstStyle/>
          <a:p>
            <a:pPr>
              <a:lnSpc>
                <a:spcPct val="120000"/>
              </a:lnSpc>
              <a:spcBef>
                <a:spcPts val="544"/>
              </a:spcBef>
            </a:pPr>
            <a:r>
              <a:rPr lang="en-US" sz="2000" b="1" cap="small" dirty="0">
                <a:solidFill>
                  <a:schemeClr val="accent5">
                    <a:lumMod val="50000"/>
                  </a:schemeClr>
                </a:solidFill>
                <a:latin typeface="Arial Narrow" panose="020B0604020202020204" pitchFamily="34" charset="0"/>
                <a:cs typeface="Arial Narrow" panose="020B0604020202020204" pitchFamily="34" charset="0"/>
              </a:rPr>
              <a:t>there is a tradeoff between latency and quality </a:t>
            </a:r>
          </a:p>
        </p:txBody>
      </p:sp>
      <p:sp>
        <p:nvSpPr>
          <p:cNvPr id="26" name="TextBox 25">
            <a:extLst>
              <a:ext uri="{FF2B5EF4-FFF2-40B4-BE49-F238E27FC236}">
                <a16:creationId xmlns:a16="http://schemas.microsoft.com/office/drawing/2014/main" id="{6C6C162C-DF27-BC45-91BA-92086C0B8517}"/>
              </a:ext>
            </a:extLst>
          </p:cNvPr>
          <p:cNvSpPr txBox="1"/>
          <p:nvPr/>
        </p:nvSpPr>
        <p:spPr>
          <a:xfrm>
            <a:off x="406895" y="5874749"/>
            <a:ext cx="2963273" cy="417437"/>
          </a:xfrm>
          <a:prstGeom prst="rect">
            <a:avLst/>
          </a:prstGeom>
          <a:noFill/>
        </p:spPr>
        <p:txBody>
          <a:bodyPr wrap="square" lIns="82945" tIns="41473" rIns="82945" bIns="41473" rtlCol="0">
            <a:spAutoFit/>
          </a:bodyPr>
          <a:lstStyle/>
          <a:p>
            <a:pPr>
              <a:lnSpc>
                <a:spcPct val="120000"/>
              </a:lnSpc>
              <a:spcBef>
                <a:spcPts val="544"/>
              </a:spcBef>
            </a:pPr>
            <a:r>
              <a:rPr lang="en-US" sz="2000" b="1" cap="small" dirty="0">
                <a:solidFill>
                  <a:srgbClr val="C00000"/>
                </a:solidFill>
                <a:latin typeface="Arial Narrow" panose="020B0604020202020204" pitchFamily="34" charset="0"/>
                <a:cs typeface="Arial Narrow" panose="020B0604020202020204" pitchFamily="34" charset="0"/>
              </a:rPr>
              <a:t>Latency / Quality</a:t>
            </a:r>
          </a:p>
        </p:txBody>
      </p:sp>
      <p:pic>
        <p:nvPicPr>
          <p:cNvPr id="35" name="Picture 34">
            <a:extLst>
              <a:ext uri="{FF2B5EF4-FFF2-40B4-BE49-F238E27FC236}">
                <a16:creationId xmlns:a16="http://schemas.microsoft.com/office/drawing/2014/main" id="{5AACE65B-4575-9846-AF3F-574FB21473A7}"/>
              </a:ext>
            </a:extLst>
          </p:cNvPr>
          <p:cNvPicPr>
            <a:picLocks noChangeAspect="1"/>
          </p:cNvPicPr>
          <p:nvPr/>
        </p:nvPicPr>
        <p:blipFill rotWithShape="1">
          <a:blip r:embed="rId6"/>
          <a:srcRect l="51192" t="40872" r="24532" b="36839"/>
          <a:stretch/>
        </p:blipFill>
        <p:spPr>
          <a:xfrm>
            <a:off x="6186374" y="2627922"/>
            <a:ext cx="2098222" cy="2140575"/>
          </a:xfrm>
          <a:prstGeom prst="rect">
            <a:avLst/>
          </a:prstGeom>
          <a:ln w="31750">
            <a:solidFill>
              <a:schemeClr val="tx1"/>
            </a:solidFill>
          </a:ln>
        </p:spPr>
      </p:pic>
      <p:pic>
        <p:nvPicPr>
          <p:cNvPr id="37" name="Picture 36">
            <a:extLst>
              <a:ext uri="{FF2B5EF4-FFF2-40B4-BE49-F238E27FC236}">
                <a16:creationId xmlns:a16="http://schemas.microsoft.com/office/drawing/2014/main" id="{5E73B788-6D08-DB46-B3DB-C972984E7908}"/>
              </a:ext>
            </a:extLst>
          </p:cNvPr>
          <p:cNvPicPr>
            <a:picLocks noChangeAspect="1"/>
          </p:cNvPicPr>
          <p:nvPr/>
        </p:nvPicPr>
        <p:blipFill rotWithShape="1">
          <a:blip r:embed="rId7"/>
          <a:srcRect l="50751" t="40833" r="24147" b="36879"/>
          <a:stretch/>
        </p:blipFill>
        <p:spPr>
          <a:xfrm>
            <a:off x="3846466" y="2647954"/>
            <a:ext cx="2169670" cy="2140575"/>
          </a:xfrm>
          <a:prstGeom prst="rect">
            <a:avLst/>
          </a:prstGeom>
          <a:ln w="31750">
            <a:solidFill>
              <a:schemeClr val="tx1"/>
            </a:solidFill>
          </a:ln>
        </p:spPr>
      </p:pic>
      <p:sp>
        <p:nvSpPr>
          <p:cNvPr id="7" name="Frame 6">
            <a:extLst>
              <a:ext uri="{FF2B5EF4-FFF2-40B4-BE49-F238E27FC236}">
                <a16:creationId xmlns:a16="http://schemas.microsoft.com/office/drawing/2014/main" id="{E525399D-8422-EB44-9156-ED1D0707DF71}"/>
              </a:ext>
            </a:extLst>
          </p:cNvPr>
          <p:cNvSpPr/>
          <p:nvPr/>
        </p:nvSpPr>
        <p:spPr>
          <a:xfrm>
            <a:off x="2293426" y="3408490"/>
            <a:ext cx="967577" cy="833120"/>
          </a:xfrm>
          <a:prstGeom prst="frame">
            <a:avLst>
              <a:gd name="adj1" fmla="val 589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9" name="Frame 38">
            <a:extLst>
              <a:ext uri="{FF2B5EF4-FFF2-40B4-BE49-F238E27FC236}">
                <a16:creationId xmlns:a16="http://schemas.microsoft.com/office/drawing/2014/main" id="{BC2F4A37-7B37-F848-A171-393E7961AB5A}"/>
              </a:ext>
            </a:extLst>
          </p:cNvPr>
          <p:cNvSpPr/>
          <p:nvPr/>
        </p:nvSpPr>
        <p:spPr>
          <a:xfrm>
            <a:off x="9632908" y="3390893"/>
            <a:ext cx="967577" cy="833120"/>
          </a:xfrm>
          <a:prstGeom prst="frame">
            <a:avLst>
              <a:gd name="adj1" fmla="val 589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11" name="Straight Connector 10">
            <a:extLst>
              <a:ext uri="{FF2B5EF4-FFF2-40B4-BE49-F238E27FC236}">
                <a16:creationId xmlns:a16="http://schemas.microsoft.com/office/drawing/2014/main" id="{0D0A8028-449A-4447-9C2D-BEC7709A771F}"/>
              </a:ext>
            </a:extLst>
          </p:cNvPr>
          <p:cNvCxnSpPr/>
          <p:nvPr/>
        </p:nvCxnSpPr>
        <p:spPr>
          <a:xfrm flipV="1">
            <a:off x="3261003" y="2627922"/>
            <a:ext cx="585463" cy="780568"/>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37B741F-B136-D64A-BACD-DFE6F2F8DCA8}"/>
              </a:ext>
            </a:extLst>
          </p:cNvPr>
          <p:cNvCxnSpPr/>
          <p:nvPr/>
        </p:nvCxnSpPr>
        <p:spPr>
          <a:xfrm>
            <a:off x="3261003" y="4224013"/>
            <a:ext cx="571072" cy="564516"/>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3444B4D3-8642-644C-B791-D384A8EA8A43}"/>
              </a:ext>
            </a:extLst>
          </p:cNvPr>
          <p:cNvCxnSpPr>
            <a:cxnSpLocks/>
          </p:cNvCxnSpPr>
          <p:nvPr/>
        </p:nvCxnSpPr>
        <p:spPr>
          <a:xfrm flipH="1" flipV="1">
            <a:off x="8284596" y="2627923"/>
            <a:ext cx="1348312" cy="762970"/>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2A49DEDE-2D35-1747-B77A-D0385C372B51}"/>
              </a:ext>
            </a:extLst>
          </p:cNvPr>
          <p:cNvCxnSpPr>
            <a:cxnSpLocks/>
          </p:cNvCxnSpPr>
          <p:nvPr/>
        </p:nvCxnSpPr>
        <p:spPr>
          <a:xfrm flipH="1">
            <a:off x="8284596" y="4224013"/>
            <a:ext cx="1348313" cy="544484"/>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7" name="Donut 46">
            <a:extLst>
              <a:ext uri="{FF2B5EF4-FFF2-40B4-BE49-F238E27FC236}">
                <a16:creationId xmlns:a16="http://schemas.microsoft.com/office/drawing/2014/main" id="{A7FF2491-4E5E-BD43-AEE8-2930F12DFB83}"/>
              </a:ext>
            </a:extLst>
          </p:cNvPr>
          <p:cNvSpPr/>
          <p:nvPr/>
        </p:nvSpPr>
        <p:spPr>
          <a:xfrm>
            <a:off x="4298873" y="2890892"/>
            <a:ext cx="1614754" cy="1614754"/>
          </a:xfrm>
          <a:prstGeom prst="donut">
            <a:avLst>
              <a:gd name="adj" fmla="val 4796"/>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8" name="Donut 47">
            <a:extLst>
              <a:ext uri="{FF2B5EF4-FFF2-40B4-BE49-F238E27FC236}">
                <a16:creationId xmlns:a16="http://schemas.microsoft.com/office/drawing/2014/main" id="{8236E3AA-A07A-724C-98C2-0D3870CFBD69}"/>
              </a:ext>
            </a:extLst>
          </p:cNvPr>
          <p:cNvSpPr/>
          <p:nvPr/>
        </p:nvSpPr>
        <p:spPr>
          <a:xfrm>
            <a:off x="6544233" y="2890892"/>
            <a:ext cx="1614754" cy="1614754"/>
          </a:xfrm>
          <a:prstGeom prst="donut">
            <a:avLst>
              <a:gd name="adj" fmla="val 4796"/>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9" name="Rectangle 48">
            <a:extLst>
              <a:ext uri="{FF2B5EF4-FFF2-40B4-BE49-F238E27FC236}">
                <a16:creationId xmlns:a16="http://schemas.microsoft.com/office/drawing/2014/main" id="{43471415-4703-9940-A00A-2464FAC4452B}"/>
              </a:ext>
            </a:extLst>
          </p:cNvPr>
          <p:cNvSpPr/>
          <p:nvPr/>
        </p:nvSpPr>
        <p:spPr>
          <a:xfrm>
            <a:off x="6192434" y="2286056"/>
            <a:ext cx="2092162" cy="338554"/>
          </a:xfrm>
          <a:prstGeom prst="rect">
            <a:avLst/>
          </a:prstGeom>
        </p:spPr>
        <p:txBody>
          <a:bodyPr wrap="square">
            <a:spAutoFit/>
          </a:bodyPr>
          <a:lstStyle/>
          <a:p>
            <a:pPr algn="ctr"/>
            <a:r>
              <a:rPr lang="en-US" sz="1600" b="1" dirty="0">
                <a:solidFill>
                  <a:schemeClr val="accent1">
                    <a:lumMod val="75000"/>
                  </a:schemeClr>
                </a:solidFill>
                <a:latin typeface="Arial Narrow" panose="020B0604020202020204" pitchFamily="34" charset="0"/>
                <a:cs typeface="Arial Narrow" panose="020B0604020202020204" pitchFamily="34" charset="0"/>
              </a:rPr>
              <a:t>Near Real-Time Inset</a:t>
            </a:r>
            <a:endParaRPr lang="en-US" sz="1600" dirty="0"/>
          </a:p>
        </p:txBody>
      </p:sp>
      <p:sp>
        <p:nvSpPr>
          <p:cNvPr id="50" name="Rectangle 49">
            <a:extLst>
              <a:ext uri="{FF2B5EF4-FFF2-40B4-BE49-F238E27FC236}">
                <a16:creationId xmlns:a16="http://schemas.microsoft.com/office/drawing/2014/main" id="{5205C7E9-2D5C-6F4B-8708-41C0DF49A09D}"/>
              </a:ext>
            </a:extLst>
          </p:cNvPr>
          <p:cNvSpPr/>
          <p:nvPr/>
        </p:nvSpPr>
        <p:spPr>
          <a:xfrm>
            <a:off x="3811214" y="2286056"/>
            <a:ext cx="2201654" cy="338554"/>
          </a:xfrm>
          <a:prstGeom prst="rect">
            <a:avLst/>
          </a:prstGeom>
        </p:spPr>
        <p:txBody>
          <a:bodyPr wrap="square">
            <a:spAutoFit/>
          </a:bodyPr>
          <a:lstStyle/>
          <a:p>
            <a:pPr algn="ctr"/>
            <a:r>
              <a:rPr lang="en-US" sz="1600" b="1" dirty="0">
                <a:solidFill>
                  <a:srgbClr val="C00000"/>
                </a:solidFill>
                <a:latin typeface="Arial Narrow" panose="020B0604020202020204" pitchFamily="34" charset="0"/>
                <a:cs typeface="Arial Narrow" panose="020B0604020202020204" pitchFamily="34" charset="0"/>
              </a:rPr>
              <a:t>Science Quality Inset </a:t>
            </a:r>
            <a:endParaRPr lang="en-US" sz="1600" dirty="0"/>
          </a:p>
        </p:txBody>
      </p:sp>
      <p:pic>
        <p:nvPicPr>
          <p:cNvPr id="6" name="Audio 5">
            <a:hlinkClick r:id="" action="ppaction://media"/>
            <a:extLst>
              <a:ext uri="{FF2B5EF4-FFF2-40B4-BE49-F238E27FC236}">
                <a16:creationId xmlns:a16="http://schemas.microsoft.com/office/drawing/2014/main" id="{E8D0DF78-597D-8F46-B08B-21A91ABA6F0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
        <p:nvSpPr>
          <p:cNvPr id="8" name="Footer Placeholder 7"/>
          <p:cNvSpPr>
            <a:spLocks noGrp="1"/>
          </p:cNvSpPr>
          <p:nvPr>
            <p:ph type="ftr" sz="quarter" idx="3"/>
          </p:nvPr>
        </p:nvSpPr>
        <p:spPr/>
        <p:txBody>
          <a:bodyPr/>
          <a:lstStyle/>
          <a:p>
            <a:r>
              <a:rPr lang="en-US" smtClean="0">
                <a:solidFill>
                  <a:prstClr val="white">
                    <a:lumMod val="95000"/>
                  </a:prstClr>
                </a:solidFill>
              </a:rPr>
              <a:t>NOAA CoastWatch Satellite Course                                        	http://coastwatch.noaa.gov</a:t>
            </a:r>
            <a:endParaRPr lang="en-US" dirty="0">
              <a:solidFill>
                <a:prstClr val="white">
                  <a:lumMod val="95000"/>
                </a:prstClr>
              </a:solidFill>
            </a:endParaRPr>
          </a:p>
        </p:txBody>
      </p:sp>
    </p:spTree>
    <p:extLst>
      <p:ext uri="{BB962C8B-B14F-4D97-AF65-F5344CB8AC3E}">
        <p14:creationId xmlns:p14="http://schemas.microsoft.com/office/powerpoint/2010/main" val="546082855"/>
      </p:ext>
    </p:extLst>
  </p:cSld>
  <p:clrMapOvr>
    <a:masterClrMapping/>
  </p:clrMapOvr>
  <mc:AlternateContent xmlns:mc="http://schemas.openxmlformats.org/markup-compatibility/2006" xmlns:p14="http://schemas.microsoft.com/office/powerpoint/2010/main">
    <mc:Choice Requires="p14">
      <p:transition spd="slow" p14:dur="2000" advTm="93937"/>
    </mc:Choice>
    <mc:Fallback xmlns="">
      <p:transition spd="slow" advTm="939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OAA Title Options">
  <a:themeElements>
    <a:clrScheme name="Custom 11">
      <a:dk1>
        <a:sysClr val="windowText" lastClr="000000"/>
      </a:dk1>
      <a:lt1>
        <a:sysClr val="window" lastClr="FFFFFF"/>
      </a:lt1>
      <a:dk2>
        <a:srgbClr val="00467F"/>
      </a:dk2>
      <a:lt2>
        <a:srgbClr val="CCE7EA"/>
      </a:lt2>
      <a:accent1>
        <a:srgbClr val="008998"/>
      </a:accent1>
      <a:accent2>
        <a:srgbClr val="CC9C4A"/>
      </a:accent2>
      <a:accent3>
        <a:srgbClr val="EA7125"/>
      </a:accent3>
      <a:accent4>
        <a:srgbClr val="738539"/>
      </a:accent4>
      <a:accent5>
        <a:srgbClr val="9C552D"/>
      </a:accent5>
      <a:accent6>
        <a:srgbClr val="C0311A"/>
      </a:accent6>
      <a:hlink>
        <a:srgbClr val="0000FF"/>
      </a:hlink>
      <a:folHlink>
        <a:srgbClr val="800080"/>
      </a:folHlink>
    </a:clrScheme>
    <a:fontScheme name="Horizon">
      <a:maj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111411</TotalTime>
  <Words>3883</Words>
  <Application>Microsoft Office PowerPoint</Application>
  <PresentationFormat>Widescreen</PresentationFormat>
  <Paragraphs>298</Paragraphs>
  <Slides>16</Slides>
  <Notes>16</Notes>
  <HiddenSlides>0</HiddenSlides>
  <MMClips>15</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16</vt:i4>
      </vt:variant>
    </vt:vector>
  </HeadingPairs>
  <TitlesOfParts>
    <vt:vector size="25" baseType="lpstr">
      <vt:lpstr>Arial</vt:lpstr>
      <vt:lpstr>Arial Narrow</vt:lpstr>
      <vt:lpstr>Arial Narrow Bold</vt:lpstr>
      <vt:lpstr>Calibri</vt:lpstr>
      <vt:lpstr>Helvetica</vt:lpstr>
      <vt:lpstr>Lucida Grande</vt:lpstr>
      <vt:lpstr>Times New Roman</vt:lpstr>
      <vt:lpstr>1_Custom Design</vt:lpstr>
      <vt:lpstr>NOAA Title Options</vt:lpstr>
      <vt:lpstr>How to choose the best dataset for your project</vt:lpstr>
      <vt:lpstr>Balance the Needs of Your Project</vt:lpstr>
      <vt:lpstr>Does the dataset cover the time of your study? </vt:lpstr>
      <vt:lpstr>Does the dataset cover the time of your study? </vt:lpstr>
      <vt:lpstr>Does the dataset cover your area of interest?</vt:lpstr>
      <vt:lpstr>How big are the pixels? </vt:lpstr>
      <vt:lpstr>How big can the pixels be? </vt:lpstr>
      <vt:lpstr>How often do you need a measurement?</vt:lpstr>
      <vt:lpstr>How fast do you need the data and at what quality?</vt:lpstr>
      <vt:lpstr>Some applications require science quality data</vt:lpstr>
      <vt:lpstr>Other applications require near real-time data</vt:lpstr>
      <vt:lpstr>How much missing data can your project tolerate?</vt:lpstr>
      <vt:lpstr>Case Study: Managing missing SST data from clouds</vt:lpstr>
      <vt:lpstr>Blended SST products – best of all worlds?</vt:lpstr>
      <vt:lpstr>Visit the NOAA CoastWatch data catalog pages</vt:lpstr>
      <vt:lpstr>NOAA CoastWatch Satellite Course - Narrated Presentations </vt:lpstr>
    </vt:vector>
  </TitlesOfParts>
  <Manager/>
  <Company>NOAA CoastWatch</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choose the dataset for your project</dc:title>
  <dc:subject>NOAA Satellite Course</dc:subject>
  <dc:creator>Dale Robinson</dc:creator>
  <cp:keywords/>
  <dc:description>Updated Summer 2020</dc:description>
  <cp:lastModifiedBy>Melanie Abecassis</cp:lastModifiedBy>
  <cp:revision>1019</cp:revision>
  <dcterms:created xsi:type="dcterms:W3CDTF">2014-05-07T21:32:41Z</dcterms:created>
  <dcterms:modified xsi:type="dcterms:W3CDTF">2020-10-20T21:03:40Z</dcterms:modified>
  <cp:category/>
</cp:coreProperties>
</file>