
<file path=[Content_Types].xml><?xml version="1.0" encoding="utf-8"?>
<Types xmlns="http://schemas.openxmlformats.org/package/2006/content-types">
  <Default Extension="png" ContentType="image/png"/>
  <Default Extension="bin" ContentType="application/vnd.openxmlformats-officedocument.oleObject"/>
  <Default Extension="m4a" ContentType="audio/mp4"/>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17" r:id="rId1"/>
    <p:sldMasterId id="2147483703" r:id="rId2"/>
  </p:sldMasterIdLst>
  <p:notesMasterIdLst>
    <p:notesMasterId r:id="rId27"/>
  </p:notesMasterIdLst>
  <p:handoutMasterIdLst>
    <p:handoutMasterId r:id="rId28"/>
  </p:handoutMasterIdLst>
  <p:sldIdLst>
    <p:sldId id="256" r:id="rId3"/>
    <p:sldId id="280" r:id="rId4"/>
    <p:sldId id="283" r:id="rId5"/>
    <p:sldId id="282" r:id="rId6"/>
    <p:sldId id="288" r:id="rId7"/>
    <p:sldId id="330" r:id="rId8"/>
    <p:sldId id="289" r:id="rId9"/>
    <p:sldId id="290" r:id="rId10"/>
    <p:sldId id="306" r:id="rId11"/>
    <p:sldId id="291" r:id="rId12"/>
    <p:sldId id="292" r:id="rId13"/>
    <p:sldId id="331" r:id="rId14"/>
    <p:sldId id="333" r:id="rId15"/>
    <p:sldId id="332" r:id="rId16"/>
    <p:sldId id="293" r:id="rId17"/>
    <p:sldId id="294" r:id="rId18"/>
    <p:sldId id="328" r:id="rId19"/>
    <p:sldId id="329" r:id="rId20"/>
    <p:sldId id="295" r:id="rId21"/>
    <p:sldId id="296" r:id="rId22"/>
    <p:sldId id="307" r:id="rId23"/>
    <p:sldId id="335" r:id="rId24"/>
    <p:sldId id="334" r:id="rId25"/>
    <p:sldId id="336"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20" userDrawn="1">
          <p15:clr>
            <a:srgbClr val="A4A3A4"/>
          </p15:clr>
        </p15:guide>
        <p15:guide id="2" orient="horz" pos="696" userDrawn="1">
          <p15:clr>
            <a:srgbClr val="A4A3A4"/>
          </p15:clr>
        </p15:guide>
        <p15:guide id="3"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6EAA"/>
    <a:srgbClr val="1F4E79"/>
    <a:srgbClr val="B830FF"/>
    <a:srgbClr val="1E5C90"/>
    <a:srgbClr val="D7E7F5"/>
    <a:srgbClr val="81B2DF"/>
    <a:srgbClr val="5B9B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69" autoAdjust="0"/>
    <p:restoredTop sz="80559" autoAdjust="0"/>
  </p:normalViewPr>
  <p:slideViewPr>
    <p:cSldViewPr snapToGrid="0" snapToObjects="1">
      <p:cViewPr varScale="1">
        <p:scale>
          <a:sx n="55" d="100"/>
          <a:sy n="55" d="100"/>
        </p:scale>
        <p:origin x="1076" y="56"/>
      </p:cViewPr>
      <p:guideLst>
        <p:guide orient="horz" pos="1920"/>
        <p:guide orient="horz" pos="696"/>
        <p:guide pos="3840"/>
      </p:guideLst>
    </p:cSldViewPr>
  </p:slideViewPr>
  <p:notesTextViewPr>
    <p:cViewPr>
      <p:scale>
        <a:sx n="100" d="100"/>
        <a:sy n="100" d="100"/>
      </p:scale>
      <p:origin x="0" y="0"/>
    </p:cViewPr>
  </p:notesTextViewPr>
  <p:sorterViewPr>
    <p:cViewPr>
      <p:scale>
        <a:sx n="66" d="100"/>
        <a:sy n="66" d="100"/>
      </p:scale>
      <p:origin x="0" y="-11214"/>
    </p:cViewPr>
  </p:sorterViewPr>
  <p:notesViewPr>
    <p:cSldViewPr snapToGrid="0" snapToObjects="1" showGuides="1">
      <p:cViewPr varScale="1">
        <p:scale>
          <a:sx n="52" d="100"/>
          <a:sy n="52" d="100"/>
        </p:scale>
        <p:origin x="2680" y="6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775BF4A-9CB1-5747-B319-707DA98CEC20}" type="datetime1">
              <a:rPr lang="en-US" smtClean="0"/>
              <a:pPr/>
              <a:t>10/20/2020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0A22459-1A81-CA4B-89BB-FCE38A3AE18F}" type="slidenum">
              <a:rPr lang="en-US" smtClean="0"/>
              <a:pPr/>
              <a:t>‹#›</a:t>
            </a:fld>
            <a:endParaRPr lang="en-US"/>
          </a:p>
        </p:txBody>
      </p:sp>
    </p:spTree>
    <p:extLst>
      <p:ext uri="{BB962C8B-B14F-4D97-AF65-F5344CB8AC3E}">
        <p14:creationId xmlns:p14="http://schemas.microsoft.com/office/powerpoint/2010/main" val="269203048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BC7567-D5EA-874F-8815-73DC5E77631E}" type="datetime1">
              <a:rPr lang="en-US" smtClean="0"/>
              <a:pPr/>
              <a:t>10/20/2020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8DCC0E-7DBF-7C4A-B104-25FE08E3BB8F}" type="slidenum">
              <a:rPr lang="en-US" smtClean="0"/>
              <a:pPr/>
              <a:t>‹#›</a:t>
            </a:fld>
            <a:endParaRPr lang="en-US"/>
          </a:p>
        </p:txBody>
      </p:sp>
    </p:spTree>
    <p:extLst>
      <p:ext uri="{BB962C8B-B14F-4D97-AF65-F5344CB8AC3E}">
        <p14:creationId xmlns:p14="http://schemas.microsoft.com/office/powerpoint/2010/main" val="426032343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b="0" i="0" u="none" strike="noStrike"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0C3AC15-3A75-4EB7-8968-BCF212ACCF7C}"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Resolution.  Spatial resolution is the size of a pixel on the ground.  Sounds simple,  but it can be complex. A cell or pixel isn't always a square. And what if the data are stored in degrees?  The conversion of degrees to kilometers or meters varies by latitude,  so we often see resolution represented by a single value generalized for the entire dataset.  </a:t>
            </a:r>
            <a:endParaRPr lang="en-US" b="0" dirty="0" smtClean="0">
              <a:effectLst/>
            </a:endParaRPr>
          </a:p>
          <a:p>
            <a:pPr rtl="0"/>
            <a:r>
              <a:rPr lang="en-US" b="0" dirty="0" smtClean="0">
                <a:effectLst/>
              </a:rPr>
              <a:t/>
            </a:r>
            <a:br>
              <a:rPr lang="en-US" b="0" dirty="0" smtClean="0">
                <a:effectLst/>
              </a:rPr>
            </a:br>
            <a:r>
              <a:rPr lang="en-US" sz="1200" b="0" i="0" u="none" strike="noStrike" kern="1200" dirty="0" smtClean="0">
                <a:solidFill>
                  <a:schemeClr val="tx1"/>
                </a:solidFill>
                <a:effectLst/>
                <a:latin typeface="+mn-lt"/>
                <a:ea typeface="+mn-ea"/>
                <a:cs typeface="+mn-cs"/>
              </a:rPr>
              <a:t>Temporal resolution may vary as well.  You may find a daily or weekly product and other data you are working with is monthly or seasonal.  Satellite data from GOES - geostationary satellite has a new 2km dataset every 10 minutes.  </a:t>
            </a:r>
            <a:endParaRPr lang="en-US" b="0" dirty="0" smtClean="0">
              <a:effectLst/>
            </a:endParaRPr>
          </a:p>
          <a:p>
            <a:pPr rtl="0"/>
            <a:r>
              <a:rPr lang="en-US" b="0" dirty="0" smtClean="0">
                <a:effectLst/>
              </a:rPr>
              <a:t/>
            </a:r>
            <a:br>
              <a:rPr lang="en-US" b="0" dirty="0" smtClean="0">
                <a:effectLst/>
              </a:rPr>
            </a:br>
            <a:r>
              <a:rPr lang="en-US" b="0" dirty="0" smtClean="0">
                <a:effectLst/>
              </a:rPr>
              <a:t/>
            </a:r>
            <a:br>
              <a:rPr lang="en-US" b="0" dirty="0" smtClean="0">
                <a:effectLst/>
              </a:rPr>
            </a:br>
            <a:r>
              <a:rPr lang="en-US" sz="1200" b="0" i="0" u="none" strike="noStrike" kern="1200" dirty="0" smtClean="0">
                <a:solidFill>
                  <a:schemeClr val="tx1"/>
                </a:solidFill>
                <a:effectLst/>
                <a:latin typeface="+mn-lt"/>
                <a:ea typeface="+mn-ea"/>
                <a:cs typeface="+mn-cs"/>
              </a:rPr>
              <a:t>The main point here is that you should consider resolution in the context of the other data you are working with.  What are the extents?  Say you have marine mammal data aggregated monthly for the Gulf of Mexico over 3 years that you want to correlate to sea surface temperature.  What satellite data are appropriate?  In this scenario,  a 5km monthly sea surface temperature may be adequate.  Does that data exist?  Is it of appropriate quality?  Or will you need to assemble it yourself?</a:t>
            </a:r>
            <a:endParaRPr lang="en-US" b="0" dirty="0" smtClean="0">
              <a:effectLst/>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BB8DCC0E-7DBF-7C4A-B104-25FE08E3BB8F}" type="slidenum">
              <a:rPr lang="en-US" smtClean="0"/>
              <a:pPr/>
              <a:t>11</a:t>
            </a:fld>
            <a:endParaRPr lang="en-US"/>
          </a:p>
        </p:txBody>
      </p:sp>
    </p:spTree>
    <p:extLst>
      <p:ext uri="{BB962C8B-B14F-4D97-AF65-F5344CB8AC3E}">
        <p14:creationId xmlns:p14="http://schemas.microsoft.com/office/powerpoint/2010/main" val="7355236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It may matter to you how data are combined.  This is referred to as binning, and  it applies to both the spatial and temporal aspects of data.  </a:t>
            </a:r>
            <a:endParaRPr lang="en-US" b="0" dirty="0" smtClean="0">
              <a:effectLst/>
            </a:endParaRPr>
          </a:p>
          <a:p>
            <a:pPr rtl="0"/>
            <a:r>
              <a:rPr lang="en-US" b="0" dirty="0" smtClean="0">
                <a:effectLst/>
              </a:rPr>
              <a:t/>
            </a:r>
            <a:br>
              <a:rPr lang="en-US" b="0" dirty="0" smtClean="0">
                <a:effectLst/>
              </a:rPr>
            </a:br>
            <a:r>
              <a:rPr lang="en-US" sz="1200" b="0" i="0" u="none" strike="noStrike" kern="1200" dirty="0" smtClean="0">
                <a:solidFill>
                  <a:schemeClr val="tx1"/>
                </a:solidFill>
                <a:effectLst/>
                <a:latin typeface="+mn-lt"/>
                <a:ea typeface="+mn-ea"/>
                <a:cs typeface="+mn-cs"/>
              </a:rPr>
              <a:t>For example,  this shows how many granules go into generating a daily composite of chlorophyll-a from S-NPP VIIRS for a given </a:t>
            </a:r>
            <a:r>
              <a:rPr lang="en-US" sz="1200" b="0" i="0" u="none" strike="noStrike" kern="1200" dirty="0" err="1" smtClean="0">
                <a:solidFill>
                  <a:schemeClr val="tx1"/>
                </a:solidFill>
                <a:effectLst/>
                <a:latin typeface="+mn-lt"/>
                <a:ea typeface="+mn-ea"/>
                <a:cs typeface="+mn-cs"/>
              </a:rPr>
              <a:t>CoastWatch</a:t>
            </a:r>
            <a:r>
              <a:rPr lang="en-US" sz="1200" b="0" i="0" u="none" strike="noStrike" kern="1200" dirty="0" smtClean="0">
                <a:solidFill>
                  <a:schemeClr val="tx1"/>
                </a:solidFill>
                <a:effectLst/>
                <a:latin typeface="+mn-lt"/>
                <a:ea typeface="+mn-ea"/>
                <a:cs typeface="+mn-cs"/>
              </a:rPr>
              <a:t> Sector. </a:t>
            </a:r>
            <a:endParaRPr lang="en-US" b="0" dirty="0" smtClean="0">
              <a:effectLst/>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BB8DCC0E-7DBF-7C4A-B104-25FE08E3BB8F}" type="slidenum">
              <a:rPr lang="en-US" smtClean="0"/>
              <a:pPr/>
              <a:t>12</a:t>
            </a:fld>
            <a:endParaRPr lang="en-US"/>
          </a:p>
        </p:txBody>
      </p:sp>
    </p:spTree>
    <p:extLst>
      <p:ext uri="{BB962C8B-B14F-4D97-AF65-F5344CB8AC3E}">
        <p14:creationId xmlns:p14="http://schemas.microsoft.com/office/powerpoint/2010/main" val="39394092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A granule is the data captured in 84 seconds of orbit or the smallest dataset unit acquired by the spacecraft sensor. Sixty to eighty granules contribute to generating a sector.  </a:t>
            </a:r>
            <a:endParaRPr lang="en-US" b="0" dirty="0" smtClean="0">
              <a:effectLst/>
            </a:endParaRPr>
          </a:p>
          <a:p>
            <a:pPr rtl="0"/>
            <a:r>
              <a:rPr lang="en-US" b="0" dirty="0" smtClean="0">
                <a:effectLst/>
              </a:rPr>
              <a:t/>
            </a:r>
            <a:br>
              <a:rPr lang="en-US" b="0" dirty="0" smtClean="0">
                <a:effectLst/>
              </a:rPr>
            </a:br>
            <a:r>
              <a:rPr lang="en-US" sz="1200" b="0" i="0" u="none" strike="noStrike" kern="1200" dirty="0" smtClean="0">
                <a:solidFill>
                  <a:schemeClr val="tx1"/>
                </a:solidFill>
                <a:effectLst/>
                <a:latin typeface="+mn-lt"/>
                <a:ea typeface="+mn-ea"/>
                <a:cs typeface="+mn-cs"/>
              </a:rPr>
              <a:t>Underlying the true color imagery and overlaying the granule outlines in green,  the shaded areas in white illustrate the potential overlap of data.</a:t>
            </a:r>
            <a:endParaRPr lang="en-US" b="0" dirty="0" smtClean="0">
              <a:effectLst/>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BB8DCC0E-7DBF-7C4A-B104-25FE08E3BB8F}" type="slidenum">
              <a:rPr lang="en-US" smtClean="0"/>
              <a:pPr/>
              <a:t>13</a:t>
            </a:fld>
            <a:endParaRPr lang="en-US"/>
          </a:p>
        </p:txBody>
      </p:sp>
    </p:spTree>
    <p:extLst>
      <p:ext uri="{BB962C8B-B14F-4D97-AF65-F5344CB8AC3E}">
        <p14:creationId xmlns:p14="http://schemas.microsoft.com/office/powerpoint/2010/main" val="18520615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Similarly in this image,  the white area shows where the most recent valid pixel is retained.  Note,  in addition to overlapping pixels,  products that are distributed in several spatial resolutions, for example, 750m or 4km for VIIRS data, have undergone some sort of resampling.  Since the binning of data may be out of your hands,  i.e.  it’s performed by the data provider, you just need to be aware.  But if your GIS activity requires very accurate time and space measurements,  then check the metadata or contact the data provider to verify the methodology in use or if there are alternatives that are best suited for your application. </a:t>
            </a:r>
            <a:endParaRPr lang="en-US" dirty="0"/>
          </a:p>
        </p:txBody>
      </p:sp>
      <p:sp>
        <p:nvSpPr>
          <p:cNvPr id="4" name="Slide Number Placeholder 3"/>
          <p:cNvSpPr>
            <a:spLocks noGrp="1"/>
          </p:cNvSpPr>
          <p:nvPr>
            <p:ph type="sldNum" sz="quarter" idx="10"/>
          </p:nvPr>
        </p:nvSpPr>
        <p:spPr/>
        <p:txBody>
          <a:bodyPr/>
          <a:lstStyle/>
          <a:p>
            <a:fld id="{BB8DCC0E-7DBF-7C4A-B104-25FE08E3BB8F}" type="slidenum">
              <a:rPr lang="en-US" smtClean="0"/>
              <a:pPr/>
              <a:t>14</a:t>
            </a:fld>
            <a:endParaRPr lang="en-US"/>
          </a:p>
        </p:txBody>
      </p:sp>
    </p:spTree>
    <p:extLst>
      <p:ext uri="{BB962C8B-B14F-4D97-AF65-F5344CB8AC3E}">
        <p14:creationId xmlns:p14="http://schemas.microsoft.com/office/powerpoint/2010/main" val="9244530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Projections.  If you have taken the satellite 101 tutorial,  you may recall satellite data has different processing levels.  Most of the products used in GIS are mapped or considered Level-3, or Level-4 in satellite-data-terms,  but some data providers only store Level-2 which is not mapped and in the view of the sensor/satellite. </a:t>
            </a:r>
            <a:endParaRPr lang="en-US" b="0" dirty="0" smtClean="0">
              <a:effectLst/>
            </a:endParaRPr>
          </a:p>
          <a:p>
            <a:pPr rtl="0"/>
            <a:r>
              <a:rPr lang="en-US" sz="1200" b="0" i="0" u="none" strike="noStrike" kern="1200" dirty="0" smtClean="0">
                <a:solidFill>
                  <a:schemeClr val="tx1"/>
                </a:solidFill>
                <a:effectLst/>
                <a:latin typeface="+mn-lt"/>
                <a:ea typeface="+mn-ea"/>
                <a:cs typeface="+mn-cs"/>
              </a:rPr>
              <a:t> </a:t>
            </a:r>
            <a:endParaRPr lang="en-US" b="0" dirty="0" smtClean="0">
              <a:effectLst/>
            </a:endParaRPr>
          </a:p>
          <a:p>
            <a:pPr rtl="0"/>
            <a:r>
              <a:rPr lang="en-US" sz="1200" b="0" i="0" u="none" strike="noStrike" kern="1200" dirty="0" smtClean="0">
                <a:solidFill>
                  <a:schemeClr val="tx1"/>
                </a:solidFill>
                <a:effectLst/>
                <a:latin typeface="+mn-lt"/>
                <a:ea typeface="+mn-ea"/>
                <a:cs typeface="+mn-cs"/>
              </a:rPr>
              <a:t>The purpose of your project should determine which projection is used for analysis.  Many satellite data products are distributed in a projection that may or may not match the needs of your application and metadata may not always include how the data were handled or </a:t>
            </a:r>
            <a:r>
              <a:rPr lang="en-US" sz="1200" b="0" i="0" u="none" strike="noStrike" kern="1200" dirty="0" err="1" smtClean="0">
                <a:solidFill>
                  <a:schemeClr val="tx1"/>
                </a:solidFill>
                <a:effectLst/>
                <a:latin typeface="+mn-lt"/>
                <a:ea typeface="+mn-ea"/>
                <a:cs typeface="+mn-cs"/>
              </a:rPr>
              <a:t>reprojected</a:t>
            </a:r>
            <a:r>
              <a:rPr lang="en-US" sz="1200" b="0" i="0" u="none" strike="noStrike" kern="1200" dirty="0" smtClean="0">
                <a:solidFill>
                  <a:schemeClr val="tx1"/>
                </a:solidFill>
                <a:effectLst/>
                <a:latin typeface="+mn-lt"/>
                <a:ea typeface="+mn-ea"/>
                <a:cs typeface="+mn-cs"/>
              </a:rPr>
              <a:t> so you need to be careful when choosing data. </a:t>
            </a:r>
            <a:br>
              <a:rPr lang="en-US" sz="1200" b="0" i="0" u="none" strike="noStrike" kern="1200" dirty="0" smtClean="0">
                <a:solidFill>
                  <a:schemeClr val="tx1"/>
                </a:solidFill>
                <a:effectLst/>
                <a:latin typeface="+mn-lt"/>
                <a:ea typeface="+mn-ea"/>
                <a:cs typeface="+mn-cs"/>
              </a:rPr>
            </a:br>
            <a:r>
              <a:rPr lang="en-US" sz="1200" b="0" i="0" u="none" strike="noStrike" kern="1200" dirty="0" smtClean="0">
                <a:solidFill>
                  <a:schemeClr val="tx1"/>
                </a:solidFill>
                <a:effectLst/>
                <a:latin typeface="+mn-lt"/>
                <a:ea typeface="+mn-ea"/>
                <a:cs typeface="+mn-cs"/>
              </a:rPr>
              <a:t/>
            </a:r>
            <a:br>
              <a:rPr lang="en-US" sz="1200" b="0" i="0" u="none" strike="noStrike" kern="1200" dirty="0" smtClean="0">
                <a:solidFill>
                  <a:schemeClr val="tx1"/>
                </a:solidFill>
                <a:effectLst/>
                <a:latin typeface="+mn-lt"/>
                <a:ea typeface="+mn-ea"/>
                <a:cs typeface="+mn-cs"/>
              </a:rPr>
            </a:br>
            <a:r>
              <a:rPr lang="en-US" sz="1200" b="0" i="0" u="none" strike="noStrike" kern="1200" dirty="0" smtClean="0">
                <a:solidFill>
                  <a:schemeClr val="tx1"/>
                </a:solidFill>
                <a:effectLst/>
                <a:latin typeface="+mn-lt"/>
                <a:ea typeface="+mn-ea"/>
                <a:cs typeface="+mn-cs"/>
              </a:rPr>
              <a:t>All projections have distortion.  And one thing to note,  is that once data are projected,  distortion is 'baked' into the data product.  Additional </a:t>
            </a:r>
            <a:r>
              <a:rPr lang="en-US" sz="1200" b="0" i="0" u="none" strike="noStrike" kern="1200" dirty="0" err="1" smtClean="0">
                <a:solidFill>
                  <a:schemeClr val="tx1"/>
                </a:solidFill>
                <a:effectLst/>
                <a:latin typeface="+mn-lt"/>
                <a:ea typeface="+mn-ea"/>
                <a:cs typeface="+mn-cs"/>
              </a:rPr>
              <a:t>reprojection</a:t>
            </a:r>
            <a:r>
              <a:rPr lang="en-US" sz="1200" b="0" i="0" u="none" strike="noStrike" kern="1200" dirty="0" smtClean="0">
                <a:solidFill>
                  <a:schemeClr val="tx1"/>
                </a:solidFill>
                <a:effectLst/>
                <a:latin typeface="+mn-lt"/>
                <a:ea typeface="+mn-ea"/>
                <a:cs typeface="+mn-cs"/>
              </a:rPr>
              <a:t> will add additional distortion,  so you need to be aware and consider this in terms of your application to understand if this particular dataset is acceptable or not for your project. It's not all doom and gloom,  as projects at a large scale (or a region or local area on earth) may be less distorted than smaller scales -- trying to represent all of Earth's surface in a 2D plane.   </a:t>
            </a:r>
            <a:endParaRPr lang="en-US" b="0" dirty="0" smtClean="0">
              <a:effectLst/>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BB8DCC0E-7DBF-7C4A-B104-25FE08E3BB8F}" type="slidenum">
              <a:rPr lang="en-US" smtClean="0"/>
              <a:pPr/>
              <a:t>15</a:t>
            </a:fld>
            <a:endParaRPr lang="en-US"/>
          </a:p>
        </p:txBody>
      </p:sp>
    </p:spTree>
    <p:extLst>
      <p:ext uri="{BB962C8B-B14F-4D97-AF65-F5344CB8AC3E}">
        <p14:creationId xmlns:p14="http://schemas.microsoft.com/office/powerpoint/2010/main" val="23818647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There is a vast array of projections available,  but in general, projections preserve one of the following map properties: Shape, Area, Direction, and Distance.  </a:t>
            </a:r>
            <a:endParaRPr lang="en-US" b="0" dirty="0" smtClean="0">
              <a:effectLst/>
            </a:endParaRPr>
          </a:p>
          <a:p>
            <a:pPr rtl="0"/>
            <a:r>
              <a:rPr lang="en-US" b="0" dirty="0" smtClean="0">
                <a:effectLst/>
              </a:rPr>
              <a:t/>
            </a:r>
            <a:br>
              <a:rPr lang="en-US" b="0" dirty="0" smtClean="0">
                <a:effectLst/>
              </a:rPr>
            </a:br>
            <a:r>
              <a:rPr lang="en-US" sz="1200" b="0" i="0" u="none" strike="noStrike" kern="1200" dirty="0" smtClean="0">
                <a:solidFill>
                  <a:schemeClr val="tx1"/>
                </a:solidFill>
                <a:effectLst/>
                <a:latin typeface="+mn-lt"/>
                <a:ea typeface="+mn-ea"/>
                <a:cs typeface="+mn-cs"/>
              </a:rPr>
              <a:t>Projections are chosen to preserve one of these criteria or sometimes a compromise projection is used to minimize the distortion across multiple map properties.  If your project includes azimuthal or direction,  then you would select a projection that preserves direction.  If you are measuring distances,  then a projection that preserves distance. For a regional area of interest (or large scale map), you can often minimize distortions through manipulation of the projection parameters.</a:t>
            </a:r>
            <a:endParaRPr lang="en-US" b="0" dirty="0" smtClean="0">
              <a:effectLst/>
            </a:endParaRPr>
          </a:p>
          <a:p>
            <a:pPr rtl="0"/>
            <a:r>
              <a:rPr lang="en-US" b="0" dirty="0" smtClean="0">
                <a:effectLst/>
              </a:rPr>
              <a:t/>
            </a:r>
            <a:br>
              <a:rPr lang="en-US" b="0" dirty="0" smtClean="0">
                <a:effectLst/>
              </a:rPr>
            </a:br>
            <a:r>
              <a:rPr lang="en-US" sz="1200" b="0" i="0" u="none" strike="noStrike" kern="1200" dirty="0" smtClean="0">
                <a:solidFill>
                  <a:schemeClr val="tx1"/>
                </a:solidFill>
                <a:effectLst/>
                <a:latin typeface="+mn-lt"/>
                <a:ea typeface="+mn-ea"/>
                <a:cs typeface="+mn-cs"/>
              </a:rPr>
              <a:t>But often in working with satellite data your only choice will be to use what is available;  and often,  these data are in the Geographic projection, which unfortunately, doesn't preserve any of these map properties.</a:t>
            </a:r>
            <a:endParaRPr lang="en-US" b="0" dirty="0" smtClean="0">
              <a:effectLst/>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BB8DCC0E-7DBF-7C4A-B104-25FE08E3BB8F}" type="slidenum">
              <a:rPr lang="en-US" smtClean="0"/>
              <a:pPr/>
              <a:t>16</a:t>
            </a:fld>
            <a:endParaRPr lang="en-US"/>
          </a:p>
        </p:txBody>
      </p:sp>
    </p:spTree>
    <p:extLst>
      <p:ext uri="{BB962C8B-B14F-4D97-AF65-F5344CB8AC3E}">
        <p14:creationId xmlns:p14="http://schemas.microsoft.com/office/powerpoint/2010/main" val="41284544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The Geographic projection with an ellipsoid is a special case of </a:t>
            </a:r>
            <a:r>
              <a:rPr lang="en-US" sz="1200" b="0" i="0" u="none" strike="noStrike" kern="1200" dirty="0" err="1" smtClean="0">
                <a:solidFill>
                  <a:schemeClr val="tx1"/>
                </a:solidFill>
                <a:effectLst/>
                <a:latin typeface="+mn-lt"/>
                <a:ea typeface="+mn-ea"/>
                <a:cs typeface="+mn-cs"/>
              </a:rPr>
              <a:t>lat</a:t>
            </a:r>
            <a:r>
              <a:rPr lang="en-US" sz="1200" b="0" i="0" u="none" strike="noStrike" kern="1200" dirty="0" smtClean="0">
                <a:solidFill>
                  <a:schemeClr val="tx1"/>
                </a:solidFill>
                <a:effectLst/>
                <a:latin typeface="+mn-lt"/>
                <a:ea typeface="+mn-ea"/>
                <a:cs typeface="+mn-cs"/>
              </a:rPr>
              <a:t>-long or Plate </a:t>
            </a:r>
            <a:r>
              <a:rPr lang="en-US" sz="1200" b="0" i="0" u="none" strike="noStrike" kern="1200" dirty="0" err="1" smtClean="0">
                <a:solidFill>
                  <a:schemeClr val="tx1"/>
                </a:solidFill>
                <a:effectLst/>
                <a:latin typeface="+mn-lt"/>
                <a:ea typeface="+mn-ea"/>
                <a:cs typeface="+mn-cs"/>
              </a:rPr>
              <a:t>Carree</a:t>
            </a:r>
            <a:r>
              <a:rPr lang="en-US" sz="1200" b="0" i="0" u="none" strike="noStrike" kern="1200" dirty="0" smtClean="0">
                <a:solidFill>
                  <a:schemeClr val="tx1"/>
                </a:solidFill>
                <a:effectLst/>
                <a:latin typeface="+mn-lt"/>
                <a:ea typeface="+mn-ea"/>
                <a:cs typeface="+mn-cs"/>
              </a:rPr>
              <a:t>.  Its main use is to represent global data and it has a simple relationship between each pixel and corresponding latitude/longitude position.</a:t>
            </a:r>
            <a:endParaRPr lang="en-US" b="0" dirty="0" smtClean="0">
              <a:effectLst/>
            </a:endParaRPr>
          </a:p>
          <a:p>
            <a:pPr rtl="0"/>
            <a:r>
              <a:rPr lang="en-US" b="0" dirty="0" smtClean="0">
                <a:effectLst/>
              </a:rPr>
              <a:t/>
            </a:r>
            <a:br>
              <a:rPr lang="en-US" b="0" dirty="0" smtClean="0">
                <a:effectLst/>
              </a:rPr>
            </a:br>
            <a:r>
              <a:rPr lang="en-US" sz="1200" b="0" i="0" u="none" strike="noStrike" kern="1200" dirty="0" smtClean="0">
                <a:solidFill>
                  <a:schemeClr val="tx1"/>
                </a:solidFill>
                <a:effectLst/>
                <a:latin typeface="+mn-lt"/>
                <a:ea typeface="+mn-ea"/>
                <a:cs typeface="+mn-cs"/>
              </a:rPr>
              <a:t>Shown on the map are green circles and ovals.  Prior to undergoing geographic projection,  these circles were of equal size. This illustrates the distortion that takes place when data is geographically projected. If you work at higher latitudes, you might want to consider other projections to minimize distortion.</a:t>
            </a:r>
            <a:endParaRPr lang="en-US" b="0" dirty="0" smtClean="0">
              <a:effectLst/>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BB8DCC0E-7DBF-7C4A-B104-25FE08E3BB8F}" type="slidenum">
              <a:rPr lang="en-US" smtClean="0"/>
              <a:pPr/>
              <a:t>17</a:t>
            </a:fld>
            <a:endParaRPr lang="en-US"/>
          </a:p>
        </p:txBody>
      </p:sp>
    </p:spTree>
    <p:extLst>
      <p:ext uri="{BB962C8B-B14F-4D97-AF65-F5344CB8AC3E}">
        <p14:creationId xmlns:p14="http://schemas.microsoft.com/office/powerpoint/2010/main" val="40386729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Here are other examples of global projections and their representative distortion.  ESRI has added the satellite projection of GOES-16/ABI to it's list of supported projections.</a:t>
            </a:r>
            <a:endParaRPr lang="en-US" dirty="0"/>
          </a:p>
        </p:txBody>
      </p:sp>
      <p:sp>
        <p:nvSpPr>
          <p:cNvPr id="4" name="Slide Number Placeholder 3"/>
          <p:cNvSpPr>
            <a:spLocks noGrp="1"/>
          </p:cNvSpPr>
          <p:nvPr>
            <p:ph type="sldNum" sz="quarter" idx="10"/>
          </p:nvPr>
        </p:nvSpPr>
        <p:spPr/>
        <p:txBody>
          <a:bodyPr/>
          <a:lstStyle/>
          <a:p>
            <a:fld id="{BB8DCC0E-7DBF-7C4A-B104-25FE08E3BB8F}" type="slidenum">
              <a:rPr lang="en-US" smtClean="0"/>
              <a:pPr/>
              <a:t>18</a:t>
            </a:fld>
            <a:endParaRPr lang="en-US"/>
          </a:p>
        </p:txBody>
      </p:sp>
    </p:spTree>
    <p:extLst>
      <p:ext uri="{BB962C8B-B14F-4D97-AF65-F5344CB8AC3E}">
        <p14:creationId xmlns:p14="http://schemas.microsoft.com/office/powerpoint/2010/main" val="3176039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If your project requires shapes to be preserved,  a conformal projection such as Mercator or Lambert Conic should be used. </a:t>
            </a:r>
            <a:endParaRPr lang="en-US" dirty="0"/>
          </a:p>
        </p:txBody>
      </p:sp>
      <p:sp>
        <p:nvSpPr>
          <p:cNvPr id="4" name="Slide Number Placeholder 3"/>
          <p:cNvSpPr>
            <a:spLocks noGrp="1"/>
          </p:cNvSpPr>
          <p:nvPr>
            <p:ph type="sldNum" sz="quarter" idx="10"/>
          </p:nvPr>
        </p:nvSpPr>
        <p:spPr/>
        <p:txBody>
          <a:bodyPr/>
          <a:lstStyle/>
          <a:p>
            <a:fld id="{BB8DCC0E-7DBF-7C4A-B104-25FE08E3BB8F}" type="slidenum">
              <a:rPr lang="en-US" smtClean="0"/>
              <a:pPr/>
              <a:t>19</a:t>
            </a:fld>
            <a:endParaRPr lang="en-US"/>
          </a:p>
        </p:txBody>
      </p:sp>
    </p:spTree>
    <p:extLst>
      <p:ext uri="{BB962C8B-B14F-4D97-AF65-F5344CB8AC3E}">
        <p14:creationId xmlns:p14="http://schemas.microsoft.com/office/powerpoint/2010/main" val="8595411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If coverages across a map are to be compared, then a map that preserves area such as Albers Equal Area or Sinusoidal.</a:t>
            </a:r>
            <a:endParaRPr lang="en-US" dirty="0"/>
          </a:p>
        </p:txBody>
      </p:sp>
      <p:sp>
        <p:nvSpPr>
          <p:cNvPr id="4" name="Slide Number Placeholder 3"/>
          <p:cNvSpPr>
            <a:spLocks noGrp="1"/>
          </p:cNvSpPr>
          <p:nvPr>
            <p:ph type="sldNum" sz="quarter" idx="10"/>
          </p:nvPr>
        </p:nvSpPr>
        <p:spPr/>
        <p:txBody>
          <a:bodyPr/>
          <a:lstStyle/>
          <a:p>
            <a:fld id="{BB8DCC0E-7DBF-7C4A-B104-25FE08E3BB8F}" type="slidenum">
              <a:rPr lang="en-US" smtClean="0"/>
              <a:pPr/>
              <a:t>20</a:t>
            </a:fld>
            <a:endParaRPr lang="en-US"/>
          </a:p>
        </p:txBody>
      </p:sp>
    </p:spTree>
    <p:extLst>
      <p:ext uri="{BB962C8B-B14F-4D97-AF65-F5344CB8AC3E}">
        <p14:creationId xmlns:p14="http://schemas.microsoft.com/office/powerpoint/2010/main" val="21780649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u="none" strike="noStrike" kern="1200" dirty="0" smtClean="0">
                <a:solidFill>
                  <a:schemeClr val="tx1"/>
                </a:solidFill>
                <a:effectLst/>
                <a:latin typeface="+mn-lt"/>
                <a:ea typeface="+mn-ea"/>
                <a:cs typeface="+mn-cs"/>
              </a:rPr>
              <a:t>This training is one part of several tutorials within the NOAA </a:t>
            </a:r>
            <a:r>
              <a:rPr lang="en-US" sz="1200" b="0" i="0" u="none" strike="noStrike" kern="1200" dirty="0" err="1" smtClean="0">
                <a:solidFill>
                  <a:schemeClr val="tx1"/>
                </a:solidFill>
                <a:effectLst/>
                <a:latin typeface="+mn-lt"/>
                <a:ea typeface="+mn-ea"/>
                <a:cs typeface="+mn-cs"/>
              </a:rPr>
              <a:t>CoastWatch</a:t>
            </a:r>
            <a:r>
              <a:rPr lang="en-US" sz="1200" b="0" i="0" u="none" strike="noStrike" kern="1200" dirty="0" smtClean="0">
                <a:solidFill>
                  <a:schemeClr val="tx1"/>
                </a:solidFill>
                <a:effectLst/>
                <a:latin typeface="+mn-lt"/>
                <a:ea typeface="+mn-ea"/>
                <a:cs typeface="+mn-cs"/>
              </a:rPr>
              <a:t> Satellite Training Course.  The GIS tutorials consist of 3  modules and although the screenshots and examples use ArcGIS,  the principles apply to any GIS software packages.  Finally,  we've come a long way as this is the 20th year since the first formal </a:t>
            </a:r>
            <a:r>
              <a:rPr lang="en-US" sz="1200" b="0" i="0" u="none" strike="noStrike" kern="1200" dirty="0" err="1" smtClean="0">
                <a:solidFill>
                  <a:schemeClr val="tx1"/>
                </a:solidFill>
                <a:effectLst/>
                <a:latin typeface="+mn-lt"/>
                <a:ea typeface="+mn-ea"/>
                <a:cs typeface="+mn-cs"/>
              </a:rPr>
              <a:t>CoastWatch</a:t>
            </a:r>
            <a:r>
              <a:rPr lang="en-US" sz="1200" b="0" i="0" u="none" strike="noStrike" kern="1200" dirty="0" smtClean="0">
                <a:solidFill>
                  <a:schemeClr val="tx1"/>
                </a:solidFill>
                <a:effectLst/>
                <a:latin typeface="+mn-lt"/>
                <a:ea typeface="+mn-ea"/>
                <a:cs typeface="+mn-cs"/>
              </a:rPr>
              <a:t> Satellite GIS training given in the 2000.  By the end of this training,  you should have an understanding of the various ways to view and work with satellite data in GIS.</a:t>
            </a:r>
            <a:endParaRPr lang="en-US" dirty="0"/>
          </a:p>
        </p:txBody>
      </p:sp>
      <p:sp>
        <p:nvSpPr>
          <p:cNvPr id="4" name="Slide Number Placeholder 3"/>
          <p:cNvSpPr>
            <a:spLocks noGrp="1"/>
          </p:cNvSpPr>
          <p:nvPr>
            <p:ph type="sldNum" sz="quarter" idx="10"/>
          </p:nvPr>
        </p:nvSpPr>
        <p:spPr/>
        <p:txBody>
          <a:bodyPr/>
          <a:lstStyle/>
          <a:p>
            <a:fld id="{C0C3AC15-3A75-4EB7-8968-BCF212ACCF7C}" type="slidenum">
              <a:rPr lang="en-US" smtClean="0"/>
              <a:pPr/>
              <a:t>2</a:t>
            </a:fld>
            <a:endParaRPr lang="en-US"/>
          </a:p>
        </p:txBody>
      </p:sp>
    </p:spTree>
    <p:extLst>
      <p:ext uri="{BB962C8B-B14F-4D97-AF65-F5344CB8AC3E}">
        <p14:creationId xmlns:p14="http://schemas.microsoft.com/office/powerpoint/2010/main" val="19315011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In this course, we are focusing on Level 3 and 4 data, which is only available in Geographic projection. This is acceptable in many cases but if you work with polar areas or need more accurate results, you might want to consider working with Level-2 data and projecting it using the most appropriate projection for your purpose. This would reduce distortion by projecting the data just once into your preferred destination mapping.</a:t>
            </a:r>
            <a:endParaRPr lang="en-US" dirty="0"/>
          </a:p>
        </p:txBody>
      </p:sp>
      <p:sp>
        <p:nvSpPr>
          <p:cNvPr id="4" name="Slide Number Placeholder 3"/>
          <p:cNvSpPr>
            <a:spLocks noGrp="1"/>
          </p:cNvSpPr>
          <p:nvPr>
            <p:ph type="sldNum" sz="quarter" idx="10"/>
          </p:nvPr>
        </p:nvSpPr>
        <p:spPr/>
        <p:txBody>
          <a:bodyPr/>
          <a:lstStyle/>
          <a:p>
            <a:fld id="{BB8DCC0E-7DBF-7C4A-B104-25FE08E3BB8F}" type="slidenum">
              <a:rPr lang="en-US" smtClean="0"/>
              <a:pPr/>
              <a:t>21</a:t>
            </a:fld>
            <a:endParaRPr lang="en-US"/>
          </a:p>
        </p:txBody>
      </p:sp>
    </p:spTree>
    <p:extLst>
      <p:ext uri="{BB962C8B-B14F-4D97-AF65-F5344CB8AC3E}">
        <p14:creationId xmlns:p14="http://schemas.microsoft.com/office/powerpoint/2010/main" val="68517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In summary,  satellite data may be imagery or data.  </a:t>
            </a:r>
            <a:endParaRPr lang="en-US" b="0" dirty="0" smtClean="0">
              <a:effectLst/>
            </a:endParaRPr>
          </a:p>
          <a:p>
            <a:pPr rtl="0"/>
            <a:r>
              <a:rPr lang="en-US" b="0" dirty="0" smtClean="0">
                <a:effectLst/>
              </a:rPr>
              <a:t/>
            </a:r>
            <a:br>
              <a:rPr lang="en-US" b="0" dirty="0" smtClean="0">
                <a:effectLst/>
              </a:rPr>
            </a:br>
            <a:r>
              <a:rPr lang="en-US" sz="1200" b="0" i="0" u="none" strike="noStrike" kern="1200" dirty="0" smtClean="0">
                <a:solidFill>
                  <a:schemeClr val="tx1"/>
                </a:solidFill>
                <a:effectLst/>
                <a:latin typeface="+mn-lt"/>
                <a:ea typeface="+mn-ea"/>
                <a:cs typeface="+mn-cs"/>
              </a:rPr>
              <a:t>Data is required in order to utilize the satellite product in analysis.  </a:t>
            </a:r>
            <a:endParaRPr lang="en-US" b="0" dirty="0" smtClean="0">
              <a:effectLst/>
            </a:endParaRPr>
          </a:p>
          <a:p>
            <a:pPr rtl="0"/>
            <a:r>
              <a:rPr lang="en-US" b="0" dirty="0" smtClean="0">
                <a:effectLst/>
              </a:rPr>
              <a:t/>
            </a:r>
            <a:br>
              <a:rPr lang="en-US" b="0" dirty="0" smtClean="0">
                <a:effectLst/>
              </a:rPr>
            </a:br>
            <a:r>
              <a:rPr lang="en-US" sz="1200" b="0" i="0" u="none" strike="noStrike" kern="1200" dirty="0" smtClean="0">
                <a:solidFill>
                  <a:schemeClr val="tx1"/>
                </a:solidFill>
                <a:effectLst/>
                <a:latin typeface="+mn-lt"/>
                <a:ea typeface="+mn-ea"/>
                <a:cs typeface="+mn-cs"/>
              </a:rPr>
              <a:t>Most of the formats used for satellite products are GIS compatible,  but some considerations may be necessary regarding metadata, temporal/spatial binning, or projections.</a:t>
            </a:r>
            <a:endParaRPr lang="en-US" b="0" dirty="0" smtClean="0">
              <a:effectLst/>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BB8DCC0E-7DBF-7C4A-B104-25FE08E3BB8F}" type="slidenum">
              <a:rPr lang="en-US" smtClean="0"/>
              <a:pPr/>
              <a:t>22</a:t>
            </a:fld>
            <a:endParaRPr lang="en-US"/>
          </a:p>
        </p:txBody>
      </p:sp>
    </p:spTree>
    <p:extLst>
      <p:ext uri="{BB962C8B-B14F-4D97-AF65-F5344CB8AC3E}">
        <p14:creationId xmlns:p14="http://schemas.microsoft.com/office/powerpoint/2010/main" val="28873627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 This concludes the Using Satellite Data in GIS Data tutorial.  The second part of this tutorial is about Tools that enable you to get data into GIS.  Visit the </a:t>
            </a:r>
            <a:r>
              <a:rPr lang="en-US" sz="1200" b="0" i="0" u="none" strike="noStrike" kern="1200" dirty="0" err="1" smtClean="0">
                <a:solidFill>
                  <a:schemeClr val="tx1"/>
                </a:solidFill>
                <a:effectLst/>
                <a:latin typeface="+mn-lt"/>
                <a:ea typeface="+mn-ea"/>
                <a:cs typeface="+mn-cs"/>
              </a:rPr>
              <a:t>CoastWatch</a:t>
            </a:r>
            <a:r>
              <a:rPr lang="en-US" sz="1200" b="0" i="0" u="none" strike="noStrike" kern="1200" smtClean="0">
                <a:solidFill>
                  <a:schemeClr val="tx1"/>
                </a:solidFill>
                <a:effectLst/>
                <a:latin typeface="+mn-lt"/>
                <a:ea typeface="+mn-ea"/>
                <a:cs typeface="+mn-cs"/>
              </a:rPr>
              <a:t> website for more information.</a:t>
            </a:r>
            <a:endParaRPr lang="en-US"/>
          </a:p>
        </p:txBody>
      </p:sp>
      <p:sp>
        <p:nvSpPr>
          <p:cNvPr id="4" name="Slide Number Placeholder 3"/>
          <p:cNvSpPr>
            <a:spLocks noGrp="1"/>
          </p:cNvSpPr>
          <p:nvPr>
            <p:ph type="sldNum" sz="quarter" idx="10"/>
          </p:nvPr>
        </p:nvSpPr>
        <p:spPr/>
        <p:txBody>
          <a:bodyPr/>
          <a:lstStyle/>
          <a:p>
            <a:fld id="{BB8DCC0E-7DBF-7C4A-B104-25FE08E3BB8F}" type="slidenum">
              <a:rPr lang="en-US" smtClean="0"/>
              <a:pPr/>
              <a:t>23</a:t>
            </a:fld>
            <a:endParaRPr lang="en-US"/>
          </a:p>
        </p:txBody>
      </p:sp>
    </p:spTree>
    <p:extLst>
      <p:ext uri="{BB962C8B-B14F-4D97-AF65-F5344CB8AC3E}">
        <p14:creationId xmlns:p14="http://schemas.microsoft.com/office/powerpoint/2010/main" val="15103273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B8DCC0E-7DBF-7C4A-B104-25FE08E3BB8F}" type="slidenum">
              <a:rPr lang="en-US" smtClean="0"/>
              <a:pPr/>
              <a:t>24</a:t>
            </a:fld>
            <a:endParaRPr lang="en-US" dirty="0"/>
          </a:p>
        </p:txBody>
      </p:sp>
    </p:spTree>
    <p:extLst>
      <p:ext uri="{BB962C8B-B14F-4D97-AF65-F5344CB8AC3E}">
        <p14:creationId xmlns:p14="http://schemas.microsoft.com/office/powerpoint/2010/main" val="24242708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The objective of this tutorial is to present a description of the satellite imagery and products and considerations when using satellite data in a Geographic Information System or GIS. In terms of utilizing a satellite product,  we'll discuss Imagery and Data.</a:t>
            </a:r>
            <a:endParaRPr lang="en-US" dirty="0"/>
          </a:p>
        </p:txBody>
      </p:sp>
      <p:sp>
        <p:nvSpPr>
          <p:cNvPr id="4" name="Slide Number Placeholder 3"/>
          <p:cNvSpPr>
            <a:spLocks noGrp="1"/>
          </p:cNvSpPr>
          <p:nvPr>
            <p:ph type="sldNum" sz="quarter" idx="10"/>
          </p:nvPr>
        </p:nvSpPr>
        <p:spPr/>
        <p:txBody>
          <a:bodyPr/>
          <a:lstStyle/>
          <a:p>
            <a:fld id="{BB8DCC0E-7DBF-7C4A-B104-25FE08E3BB8F}" type="slidenum">
              <a:rPr lang="en-US" smtClean="0"/>
              <a:pPr/>
              <a:t>4</a:t>
            </a:fld>
            <a:endParaRPr lang="en-US"/>
          </a:p>
        </p:txBody>
      </p:sp>
    </p:spTree>
    <p:extLst>
      <p:ext uri="{BB962C8B-B14F-4D97-AF65-F5344CB8AC3E}">
        <p14:creationId xmlns:p14="http://schemas.microsoft.com/office/powerpoint/2010/main" val="3912894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One type of satellite product you may use in your GIS is satellite imagery.  Imagery is usually intended for visualization.  It may display one or more types of data or be generated from multiple inputs.  One of the most common examples is true color.  True color imagery may either be a photo or combination of visible bands (</a:t>
            </a:r>
            <a:r>
              <a:rPr lang="en-US" sz="1200" b="0" i="0" u="none" strike="noStrike" kern="1200" dirty="0" err="1" smtClean="0">
                <a:solidFill>
                  <a:schemeClr val="tx1"/>
                </a:solidFill>
                <a:effectLst/>
                <a:latin typeface="+mn-lt"/>
                <a:ea typeface="+mn-ea"/>
                <a:cs typeface="+mn-cs"/>
              </a:rPr>
              <a:t>red,green,blue</a:t>
            </a:r>
            <a:r>
              <a:rPr lang="en-US" sz="1200" b="0" i="0" u="none" strike="noStrike" kern="1200" dirty="0" smtClean="0">
                <a:solidFill>
                  <a:schemeClr val="tx1"/>
                </a:solidFill>
                <a:effectLst/>
                <a:latin typeface="+mn-lt"/>
                <a:ea typeface="+mn-ea"/>
                <a:cs typeface="+mn-cs"/>
              </a:rPr>
              <a:t>) where the environment is displayed in a similar way to how we see it with our eyes. Common imagery formats include PNG, JPEG, and </a:t>
            </a:r>
            <a:r>
              <a:rPr lang="en-US" sz="1200" b="0" i="0" u="none" strike="noStrike" kern="1200" dirty="0" err="1" smtClean="0">
                <a:solidFill>
                  <a:schemeClr val="tx1"/>
                </a:solidFill>
                <a:effectLst/>
                <a:latin typeface="+mn-lt"/>
                <a:ea typeface="+mn-ea"/>
                <a:cs typeface="+mn-cs"/>
              </a:rPr>
              <a:t>GeoTIFF</a:t>
            </a:r>
            <a:r>
              <a:rPr lang="en-US" sz="1200" b="0" i="0" u="none" strike="noStrike"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BB8DCC0E-7DBF-7C4A-B104-25FE08E3BB8F}" type="slidenum">
              <a:rPr lang="en-US" smtClean="0"/>
              <a:pPr/>
              <a:t>5</a:t>
            </a:fld>
            <a:endParaRPr lang="en-US"/>
          </a:p>
        </p:txBody>
      </p:sp>
    </p:spTree>
    <p:extLst>
      <p:ext uri="{BB962C8B-B14F-4D97-AF65-F5344CB8AC3E}">
        <p14:creationId xmlns:p14="http://schemas.microsoft.com/office/powerpoint/2010/main" val="1874220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When data are shown in imagery,  the pixel values are usually color values used to display the geophysical parameter.   So, imagery is essentially a picture.  And generally, within the GIS,  the image cannot be queried or classified.  However, some spatially-enabled formats such as </a:t>
            </a:r>
            <a:r>
              <a:rPr lang="en-US" sz="1200" b="0" i="0" u="none" strike="noStrike" kern="1200" dirty="0" err="1" smtClean="0">
                <a:solidFill>
                  <a:schemeClr val="tx1"/>
                </a:solidFill>
                <a:effectLst/>
                <a:latin typeface="+mn-lt"/>
                <a:ea typeface="+mn-ea"/>
                <a:cs typeface="+mn-cs"/>
              </a:rPr>
              <a:t>GeoTIFF</a:t>
            </a:r>
            <a:r>
              <a:rPr lang="en-US" sz="1200" b="0" i="0" u="none" strike="noStrike" kern="1200" dirty="0" smtClean="0">
                <a:solidFill>
                  <a:schemeClr val="tx1"/>
                </a:solidFill>
                <a:effectLst/>
                <a:latin typeface="+mn-lt"/>
                <a:ea typeface="+mn-ea"/>
                <a:cs typeface="+mn-cs"/>
              </a:rPr>
              <a:t> may contain the scaling equations that data went through to create the image and using tools within the GIS,  can be treated like data.</a:t>
            </a:r>
            <a:endParaRPr lang="en-US" dirty="0"/>
          </a:p>
        </p:txBody>
      </p:sp>
      <p:sp>
        <p:nvSpPr>
          <p:cNvPr id="4" name="Slide Number Placeholder 3"/>
          <p:cNvSpPr>
            <a:spLocks noGrp="1"/>
          </p:cNvSpPr>
          <p:nvPr>
            <p:ph type="sldNum" sz="quarter" idx="10"/>
          </p:nvPr>
        </p:nvSpPr>
        <p:spPr/>
        <p:txBody>
          <a:bodyPr/>
          <a:lstStyle/>
          <a:p>
            <a:fld id="{BB8DCC0E-7DBF-7C4A-B104-25FE08E3BB8F}" type="slidenum">
              <a:rPr lang="en-US" smtClean="0"/>
              <a:pPr/>
              <a:t>6</a:t>
            </a:fld>
            <a:endParaRPr lang="en-US"/>
          </a:p>
        </p:txBody>
      </p:sp>
    </p:spTree>
    <p:extLst>
      <p:ext uri="{BB962C8B-B14F-4D97-AF65-F5344CB8AC3E}">
        <p14:creationId xmlns:p14="http://schemas.microsoft.com/office/powerpoint/2010/main" val="38342770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Satellite Data, on the other hand, is different from imagery in that it contains the geophysical values of the observed parameter.  In other words,  looking at sea surface temperature data we have access to the actual temperature of the water.  This is an important distinction,  as data can often look like imagery,  but the actual values can be used in calculations and spatial operations in the GIS.  Common formats for satellite data include HDF, </a:t>
            </a:r>
            <a:r>
              <a:rPr lang="en-US" sz="1200" b="0" i="0" u="none" strike="noStrike" kern="1200" dirty="0" err="1" smtClean="0">
                <a:solidFill>
                  <a:schemeClr val="tx1"/>
                </a:solidFill>
                <a:effectLst/>
                <a:latin typeface="+mn-lt"/>
                <a:ea typeface="+mn-ea"/>
                <a:cs typeface="+mn-cs"/>
              </a:rPr>
              <a:t>NetCDF</a:t>
            </a:r>
            <a:r>
              <a:rPr lang="en-US" sz="1200" b="0" i="0" u="none" strike="noStrike" kern="1200" dirty="0" smtClean="0">
                <a:solidFill>
                  <a:schemeClr val="tx1"/>
                </a:solidFill>
                <a:effectLst/>
                <a:latin typeface="+mn-lt"/>
                <a:ea typeface="+mn-ea"/>
                <a:cs typeface="+mn-cs"/>
              </a:rPr>
              <a:t>, and </a:t>
            </a:r>
            <a:r>
              <a:rPr lang="en-US" sz="1200" b="0" i="0" u="none" strike="noStrike" kern="1200" dirty="0" err="1" smtClean="0">
                <a:solidFill>
                  <a:schemeClr val="tx1"/>
                </a:solidFill>
                <a:effectLst/>
                <a:latin typeface="+mn-lt"/>
                <a:ea typeface="+mn-ea"/>
                <a:cs typeface="+mn-cs"/>
              </a:rPr>
              <a:t>GeoTiff</a:t>
            </a:r>
            <a:r>
              <a:rPr lang="en-US" sz="1200" b="0" i="0" u="none" strike="noStrike"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BB8DCC0E-7DBF-7C4A-B104-25FE08E3BB8F}" type="slidenum">
              <a:rPr lang="en-US" smtClean="0"/>
              <a:pPr/>
              <a:t>7</a:t>
            </a:fld>
            <a:endParaRPr lang="en-US"/>
          </a:p>
        </p:txBody>
      </p:sp>
    </p:spTree>
    <p:extLst>
      <p:ext uri="{BB962C8B-B14F-4D97-AF65-F5344CB8AC3E}">
        <p14:creationId xmlns:p14="http://schemas.microsoft.com/office/powerpoint/2010/main" val="18683211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What are some of the considerations for working with satellite data?  One consideration is Metadata -- or data about the data.  Another is formats -- or how the data are stored.  Will my GIS recognize it?  </a:t>
            </a:r>
            <a:endParaRPr lang="en-US" b="0" dirty="0" smtClean="0">
              <a:effectLst/>
            </a:endParaRPr>
          </a:p>
          <a:p>
            <a:pPr rtl="0"/>
            <a:r>
              <a:rPr lang="en-US" b="0" dirty="0" smtClean="0">
                <a:effectLst/>
              </a:rPr>
              <a:t/>
            </a:r>
            <a:br>
              <a:rPr lang="en-US" b="0" dirty="0" smtClean="0">
                <a:effectLst/>
              </a:rPr>
            </a:br>
            <a:r>
              <a:rPr lang="en-US" sz="1200" b="0" i="0" u="none" strike="noStrike" kern="1200" dirty="0" smtClean="0">
                <a:solidFill>
                  <a:schemeClr val="tx1"/>
                </a:solidFill>
                <a:effectLst/>
                <a:latin typeface="+mn-lt"/>
                <a:ea typeface="+mn-ea"/>
                <a:cs typeface="+mn-cs"/>
              </a:rPr>
              <a:t>Another consideration is Resolution.  Resolution can be spatial or temporal.  i.e. a monthly composite, or spatial -- how much space does a single pixel cover.  Projection --  consists of a coordinate system and reference.  Projections are often selected based on the application of the data. And finally preparation.  In some cases, data must be worked with to get it to the desired state.  The GIS often does some of this for you,  but we'll discuss some of these cases shortly.</a:t>
            </a:r>
            <a:endParaRPr lang="en-US" b="0" dirty="0" smtClean="0">
              <a:effectLst/>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BB8DCC0E-7DBF-7C4A-B104-25FE08E3BB8F}" type="slidenum">
              <a:rPr lang="en-US" smtClean="0"/>
              <a:pPr/>
              <a:t>8</a:t>
            </a:fld>
            <a:endParaRPr lang="en-US"/>
          </a:p>
        </p:txBody>
      </p:sp>
    </p:spTree>
    <p:extLst>
      <p:ext uri="{BB962C8B-B14F-4D97-AF65-F5344CB8AC3E}">
        <p14:creationId xmlns:p14="http://schemas.microsoft.com/office/powerpoint/2010/main" val="33736793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Metadata. Working with GIS,  it's all about the metadata.  When combining different spatial layers,  it's critical they share the same reference system. Also, we need to know what has been done to the data so that in our application,  we fully understand any caveats or restrictions in working with the data.  Fortunately,  metadata has become more standardized.  Multiple standards have converged into ISO standards and for satellite data and geographic information,  there is guidance on what information to include making it much easier to understand the data we work with.  In the satellite data context,  metadata typically includes geographic and temporal coverage, resolution,  processing details,  projection information, and where to find out more information -- the Point-of-contact or website of where these data actually come from. </a:t>
            </a:r>
            <a:endParaRPr lang="en-US" dirty="0"/>
          </a:p>
        </p:txBody>
      </p:sp>
      <p:sp>
        <p:nvSpPr>
          <p:cNvPr id="4" name="Slide Number Placeholder 3"/>
          <p:cNvSpPr>
            <a:spLocks noGrp="1"/>
          </p:cNvSpPr>
          <p:nvPr>
            <p:ph type="sldNum" sz="quarter" idx="10"/>
          </p:nvPr>
        </p:nvSpPr>
        <p:spPr/>
        <p:txBody>
          <a:bodyPr/>
          <a:lstStyle/>
          <a:p>
            <a:fld id="{BB8DCC0E-7DBF-7C4A-B104-25FE08E3BB8F}" type="slidenum">
              <a:rPr lang="en-US" smtClean="0"/>
              <a:pPr/>
              <a:t>9</a:t>
            </a:fld>
            <a:endParaRPr lang="en-US"/>
          </a:p>
        </p:txBody>
      </p:sp>
    </p:spTree>
    <p:extLst>
      <p:ext uri="{BB962C8B-B14F-4D97-AF65-F5344CB8AC3E}">
        <p14:creationId xmlns:p14="http://schemas.microsoft.com/office/powerpoint/2010/main" val="18851287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We've discussed formats.  With respect to GIS,  we typically have two types of data -- vector and raster.  Most of the satellite data with spatial coverage will be stored in a raster friendly format.  These formats, like </a:t>
            </a:r>
            <a:r>
              <a:rPr lang="en-US" sz="1200" b="0" i="0" u="none" strike="noStrike" kern="1200" dirty="0" err="1" smtClean="0">
                <a:solidFill>
                  <a:schemeClr val="tx1"/>
                </a:solidFill>
                <a:effectLst/>
                <a:latin typeface="+mn-lt"/>
                <a:ea typeface="+mn-ea"/>
                <a:cs typeface="+mn-cs"/>
              </a:rPr>
              <a:t>NetCDF</a:t>
            </a:r>
            <a:r>
              <a:rPr lang="en-US" sz="1200" b="0" i="0" u="none" strike="noStrike" kern="1200" dirty="0" smtClean="0">
                <a:solidFill>
                  <a:schemeClr val="tx1"/>
                </a:solidFill>
                <a:effectLst/>
                <a:latin typeface="+mn-lt"/>
                <a:ea typeface="+mn-ea"/>
                <a:cs typeface="+mn-cs"/>
              </a:rPr>
              <a:t> or HDF, are considered self-described as they contain metadata and file-level metadata on how to read the data contained within the format.  Each format may have a prescribed way to store the geospatial information.  Is there a latitude/longitude for each pixel? Or must some operation be performed to calculate each pixels location?   Fortunately,  this is where the attributes or metadata assist in reading data, and </a:t>
            </a:r>
            <a:r>
              <a:rPr lang="en-US" sz="1200" b="0" i="0" u="none" strike="noStrike" kern="1200" dirty="0" err="1" smtClean="0">
                <a:solidFill>
                  <a:schemeClr val="tx1"/>
                </a:solidFill>
                <a:effectLst/>
                <a:latin typeface="+mn-lt"/>
                <a:ea typeface="+mn-ea"/>
                <a:cs typeface="+mn-cs"/>
              </a:rPr>
              <a:t>arcGIS</a:t>
            </a:r>
            <a:r>
              <a:rPr lang="en-US" sz="1200" b="0" i="0" u="none" strike="noStrike" kern="1200" dirty="0" smtClean="0">
                <a:solidFill>
                  <a:schemeClr val="tx1"/>
                </a:solidFill>
                <a:effectLst/>
                <a:latin typeface="+mn-lt"/>
                <a:ea typeface="+mn-ea"/>
                <a:cs typeface="+mn-cs"/>
              </a:rPr>
              <a:t> knows how to read the metadata on the fly to display the data correctly.</a:t>
            </a:r>
            <a:endParaRPr lang="en-US" dirty="0"/>
          </a:p>
        </p:txBody>
      </p:sp>
      <p:sp>
        <p:nvSpPr>
          <p:cNvPr id="4" name="Slide Number Placeholder 3"/>
          <p:cNvSpPr>
            <a:spLocks noGrp="1"/>
          </p:cNvSpPr>
          <p:nvPr>
            <p:ph type="sldNum" sz="quarter" idx="10"/>
          </p:nvPr>
        </p:nvSpPr>
        <p:spPr/>
        <p:txBody>
          <a:bodyPr/>
          <a:lstStyle/>
          <a:p>
            <a:fld id="{BB8DCC0E-7DBF-7C4A-B104-25FE08E3BB8F}" type="slidenum">
              <a:rPr lang="en-US" smtClean="0"/>
              <a:pPr/>
              <a:t>10</a:t>
            </a:fld>
            <a:endParaRPr lang="en-US"/>
          </a:p>
        </p:txBody>
      </p:sp>
    </p:spTree>
    <p:extLst>
      <p:ext uri="{BB962C8B-B14F-4D97-AF65-F5344CB8AC3E}">
        <p14:creationId xmlns:p14="http://schemas.microsoft.com/office/powerpoint/2010/main" val="451618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No photo">
    <p:spTree>
      <p:nvGrpSpPr>
        <p:cNvPr id="1" name=""/>
        <p:cNvGrpSpPr/>
        <p:nvPr/>
      </p:nvGrpSpPr>
      <p:grpSpPr>
        <a:xfrm>
          <a:off x="0" y="0"/>
          <a:ext cx="0" cy="0"/>
          <a:chOff x="0" y="0"/>
          <a:chExt cx="0" cy="0"/>
        </a:xfrm>
      </p:grpSpPr>
      <p:sp>
        <p:nvSpPr>
          <p:cNvPr id="2" name="Title 1"/>
          <p:cNvSpPr>
            <a:spLocks noGrp="1"/>
          </p:cNvSpPr>
          <p:nvPr>
            <p:ph type="title"/>
          </p:nvPr>
        </p:nvSpPr>
        <p:spPr>
          <a:xfrm>
            <a:off x="3168251" y="1327929"/>
            <a:ext cx="7313491" cy="788734"/>
          </a:xfrm>
          <a:prstGeom prst="rect">
            <a:avLst/>
          </a:prstGeom>
        </p:spPr>
        <p:txBody>
          <a:bodyPr/>
          <a:lstStyle>
            <a:lvl1pPr algn="l">
              <a:defRPr sz="3200" b="1">
                <a:solidFill>
                  <a:srgbClr val="1F4E79"/>
                </a:solidFill>
                <a:latin typeface="+mj-lt"/>
              </a:defRPr>
            </a:lvl1pPr>
          </a:lstStyle>
          <a:p>
            <a:r>
              <a:rPr lang="en-US" dirty="0"/>
              <a:t>Click to edit Master title style</a:t>
            </a:r>
          </a:p>
        </p:txBody>
      </p:sp>
      <p:sp>
        <p:nvSpPr>
          <p:cNvPr id="4" name="Text Placeholder 3"/>
          <p:cNvSpPr>
            <a:spLocks noGrp="1"/>
          </p:cNvSpPr>
          <p:nvPr>
            <p:ph type="body" sz="quarter" idx="10"/>
          </p:nvPr>
        </p:nvSpPr>
        <p:spPr>
          <a:xfrm>
            <a:off x="4269317" y="2707458"/>
            <a:ext cx="7313083" cy="1224439"/>
          </a:xfrm>
          <a:prstGeom prst="rect">
            <a:avLst/>
          </a:prstGeom>
        </p:spPr>
        <p:txBody>
          <a:bodyPr/>
          <a:lstStyle>
            <a:lvl1pPr algn="l">
              <a:defRPr>
                <a:solidFill>
                  <a:schemeClr val="tx1">
                    <a:lumMod val="85000"/>
                    <a:lumOff val="15000"/>
                  </a:schemeClr>
                </a:solidFill>
                <a:latin typeface="+mj-lt"/>
              </a:defRPr>
            </a:lvl1pPr>
          </a:lstStyle>
          <a:p>
            <a:pPr lvl="0"/>
            <a:r>
              <a:rPr lang="en-US" dirty="0"/>
              <a:t>Click to edit Master text styles</a:t>
            </a:r>
          </a:p>
        </p:txBody>
      </p:sp>
      <p:sp>
        <p:nvSpPr>
          <p:cNvPr id="8" name="Text Placeholder 7"/>
          <p:cNvSpPr>
            <a:spLocks noGrp="1"/>
          </p:cNvSpPr>
          <p:nvPr>
            <p:ph type="body" sz="quarter" idx="12" hasCustomPrompt="1"/>
          </p:nvPr>
        </p:nvSpPr>
        <p:spPr>
          <a:xfrm>
            <a:off x="154517" y="4807237"/>
            <a:ext cx="7313083" cy="577850"/>
          </a:xfrm>
          <a:prstGeom prst="rect">
            <a:avLst/>
          </a:prstGeom>
        </p:spPr>
        <p:txBody>
          <a:bodyPr>
            <a:normAutofit/>
          </a:bodyPr>
          <a:lstStyle>
            <a:lvl1pPr algn="l">
              <a:defRPr sz="1600">
                <a:solidFill>
                  <a:schemeClr val="tx1">
                    <a:lumMod val="85000"/>
                    <a:lumOff val="15000"/>
                  </a:schemeClr>
                </a:solidFill>
              </a:defRPr>
            </a:lvl1pPr>
          </a:lstStyle>
          <a:p>
            <a:pPr lvl="0"/>
            <a:r>
              <a:rPr lang="en-US" dirty="0"/>
              <a:t>Versioning</a:t>
            </a:r>
          </a:p>
        </p:txBody>
      </p:sp>
      <p:sp>
        <p:nvSpPr>
          <p:cNvPr id="3" name="Rectangle 2">
            <a:extLst>
              <a:ext uri="{FF2B5EF4-FFF2-40B4-BE49-F238E27FC236}">
                <a16:creationId xmlns:a16="http://schemas.microsoft.com/office/drawing/2014/main" id="{FD18F566-1EF1-8A41-9467-BDE1A35137B5}"/>
              </a:ext>
            </a:extLst>
          </p:cNvPr>
          <p:cNvSpPr/>
          <p:nvPr userDrawn="1"/>
        </p:nvSpPr>
        <p:spPr>
          <a:xfrm>
            <a:off x="372533" y="2201333"/>
            <a:ext cx="1557867" cy="8974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61079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74178A2-9729-9A41-ADA1-AD53DFF21CB9}"/>
              </a:ext>
            </a:extLst>
          </p:cNvPr>
          <p:cNvSpPr>
            <a:spLocks noGrp="1"/>
          </p:cNvSpPr>
          <p:nvPr>
            <p:ph type="title" orient="vert"/>
          </p:nvPr>
        </p:nvSpPr>
        <p:spPr>
          <a:xfrm>
            <a:off x="8724900" y="365125"/>
            <a:ext cx="2628900" cy="5811838"/>
          </a:xfrm>
        </p:spPr>
        <p:txBody>
          <a:bodyPr vert="eaVert"/>
          <a:lstStyle>
            <a:lvl1pPr>
              <a:defRPr b="0" i="0">
                <a:latin typeface="Arial Narrow" panose="020B0604020202020204" pitchFamily="34" charset="0"/>
                <a:cs typeface="Arial Narrow" panose="020B0604020202020204" pitchFamily="34" charset="0"/>
              </a:defRPr>
            </a:lvl1p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26494C40-8E1E-C441-85A3-ABACD818B6F3}"/>
              </a:ext>
            </a:extLst>
          </p:cNvPr>
          <p:cNvSpPr>
            <a:spLocks noGrp="1"/>
          </p:cNvSpPr>
          <p:nvPr>
            <p:ph type="body" orient="vert" idx="1"/>
          </p:nvPr>
        </p:nvSpPr>
        <p:spPr>
          <a:xfrm>
            <a:off x="838200" y="365125"/>
            <a:ext cx="7734300" cy="5811838"/>
          </a:xfrm>
        </p:spPr>
        <p:txBody>
          <a:bodyPr vert="eaVert"/>
          <a:lstStyle>
            <a:lvl1pPr>
              <a:defRPr>
                <a:solidFill>
                  <a:schemeClr val="tx1">
                    <a:lumMod val="85000"/>
                    <a:lumOff val="15000"/>
                  </a:schemeClr>
                </a:solidFill>
                <a:latin typeface="Arial" panose="020B0604020202020204" pitchFamily="34" charset="0"/>
                <a:cs typeface="Arial" panose="020B0604020202020204" pitchFamily="34" charset="0"/>
              </a:defRPr>
            </a:lvl1pPr>
            <a:lvl2pPr>
              <a:defRPr>
                <a:solidFill>
                  <a:schemeClr val="tx1">
                    <a:lumMod val="85000"/>
                    <a:lumOff val="15000"/>
                  </a:schemeClr>
                </a:solidFill>
                <a:latin typeface="Arial" panose="020B0604020202020204" pitchFamily="34" charset="0"/>
                <a:cs typeface="Arial" panose="020B0604020202020204" pitchFamily="34" charset="0"/>
              </a:defRPr>
            </a:lvl2pPr>
            <a:lvl3pPr>
              <a:defRPr>
                <a:solidFill>
                  <a:schemeClr val="tx1">
                    <a:lumMod val="85000"/>
                    <a:lumOff val="15000"/>
                  </a:schemeClr>
                </a:solidFill>
                <a:latin typeface="Arial" panose="020B0604020202020204" pitchFamily="34" charset="0"/>
                <a:cs typeface="Arial" panose="020B0604020202020204" pitchFamily="34" charset="0"/>
              </a:defRPr>
            </a:lvl3pPr>
            <a:lvl4pPr>
              <a:defRPr>
                <a:solidFill>
                  <a:schemeClr val="tx1">
                    <a:lumMod val="85000"/>
                    <a:lumOff val="15000"/>
                  </a:schemeClr>
                </a:solidFill>
                <a:latin typeface="Arial" panose="020B0604020202020204" pitchFamily="34" charset="0"/>
                <a:cs typeface="Arial" panose="020B0604020202020204" pitchFamily="34" charset="0"/>
              </a:defRPr>
            </a:lvl4pPr>
            <a:lvl5pPr>
              <a:defRPr>
                <a:solidFill>
                  <a:schemeClr val="tx1">
                    <a:lumMod val="85000"/>
                    <a:lumOff val="1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07501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F8A9E-8BB8-524A-9092-3A4A9D031861}"/>
              </a:ext>
            </a:extLst>
          </p:cNvPr>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675172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9255583"/>
      </p:ext>
    </p:extLst>
  </p:cSld>
  <p:clrMapOvr>
    <a:masterClrMapping/>
  </p:clrMapOvr>
  <p:hf hdr="0"/>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 No photo">
    <p:spTree>
      <p:nvGrpSpPr>
        <p:cNvPr id="1" name=""/>
        <p:cNvGrpSpPr/>
        <p:nvPr/>
      </p:nvGrpSpPr>
      <p:grpSpPr>
        <a:xfrm>
          <a:off x="0" y="0"/>
          <a:ext cx="0" cy="0"/>
          <a:chOff x="0" y="0"/>
          <a:chExt cx="0" cy="0"/>
        </a:xfrm>
      </p:grpSpPr>
      <p:sp>
        <p:nvSpPr>
          <p:cNvPr id="2" name="Title 1"/>
          <p:cNvSpPr>
            <a:spLocks noGrp="1"/>
          </p:cNvSpPr>
          <p:nvPr>
            <p:ph type="title"/>
          </p:nvPr>
        </p:nvSpPr>
        <p:spPr>
          <a:xfrm>
            <a:off x="3168251" y="1327929"/>
            <a:ext cx="7313491" cy="788734"/>
          </a:xfrm>
          <a:prstGeom prst="rect">
            <a:avLst/>
          </a:prstGeom>
        </p:spPr>
        <p:txBody>
          <a:bodyPr/>
          <a:lstStyle>
            <a:lvl1pPr algn="l">
              <a:defRPr sz="3200" b="1">
                <a:solidFill>
                  <a:srgbClr val="1F4E79"/>
                </a:solidFill>
                <a:latin typeface="+mj-lt"/>
              </a:defRPr>
            </a:lvl1pPr>
          </a:lstStyle>
          <a:p>
            <a:r>
              <a:rPr lang="en-US" dirty="0"/>
              <a:t>Click to edit Master title style</a:t>
            </a:r>
          </a:p>
        </p:txBody>
      </p:sp>
      <p:sp>
        <p:nvSpPr>
          <p:cNvPr id="4" name="Text Placeholder 3"/>
          <p:cNvSpPr>
            <a:spLocks noGrp="1"/>
          </p:cNvSpPr>
          <p:nvPr>
            <p:ph type="body" sz="quarter" idx="10"/>
          </p:nvPr>
        </p:nvSpPr>
        <p:spPr>
          <a:xfrm>
            <a:off x="4269317" y="2707458"/>
            <a:ext cx="7313083" cy="1224439"/>
          </a:xfrm>
          <a:prstGeom prst="rect">
            <a:avLst/>
          </a:prstGeom>
        </p:spPr>
        <p:txBody>
          <a:bodyPr/>
          <a:lstStyle>
            <a:lvl1pPr algn="l">
              <a:defRPr>
                <a:solidFill>
                  <a:schemeClr val="tx1">
                    <a:lumMod val="85000"/>
                    <a:lumOff val="15000"/>
                  </a:schemeClr>
                </a:solidFill>
                <a:latin typeface="+mj-lt"/>
              </a:defRPr>
            </a:lvl1pPr>
          </a:lstStyle>
          <a:p>
            <a:pPr lvl="0"/>
            <a:r>
              <a:rPr lang="en-US" dirty="0"/>
              <a:t>Click to edit Master text styles</a:t>
            </a:r>
          </a:p>
        </p:txBody>
      </p:sp>
      <p:sp>
        <p:nvSpPr>
          <p:cNvPr id="8" name="Text Placeholder 7"/>
          <p:cNvSpPr>
            <a:spLocks noGrp="1"/>
          </p:cNvSpPr>
          <p:nvPr>
            <p:ph type="body" sz="quarter" idx="12" hasCustomPrompt="1"/>
          </p:nvPr>
        </p:nvSpPr>
        <p:spPr>
          <a:xfrm>
            <a:off x="154517" y="4807237"/>
            <a:ext cx="7313083" cy="577850"/>
          </a:xfrm>
          <a:prstGeom prst="rect">
            <a:avLst/>
          </a:prstGeom>
        </p:spPr>
        <p:txBody>
          <a:bodyPr>
            <a:normAutofit/>
          </a:bodyPr>
          <a:lstStyle>
            <a:lvl1pPr algn="l">
              <a:defRPr sz="1600">
                <a:solidFill>
                  <a:schemeClr val="tx1">
                    <a:lumMod val="85000"/>
                    <a:lumOff val="15000"/>
                  </a:schemeClr>
                </a:solidFill>
              </a:defRPr>
            </a:lvl1pPr>
          </a:lstStyle>
          <a:p>
            <a:pPr lvl="0"/>
            <a:r>
              <a:rPr lang="en-US" dirty="0"/>
              <a:t>Versioning</a:t>
            </a:r>
          </a:p>
        </p:txBody>
      </p:sp>
      <p:sp>
        <p:nvSpPr>
          <p:cNvPr id="3" name="Rectangle 2">
            <a:extLst>
              <a:ext uri="{FF2B5EF4-FFF2-40B4-BE49-F238E27FC236}">
                <a16:creationId xmlns:a16="http://schemas.microsoft.com/office/drawing/2014/main" id="{FD18F566-1EF1-8A41-9467-BDE1A35137B5}"/>
              </a:ext>
            </a:extLst>
          </p:cNvPr>
          <p:cNvSpPr/>
          <p:nvPr userDrawn="1"/>
        </p:nvSpPr>
        <p:spPr>
          <a:xfrm>
            <a:off x="372533" y="2201333"/>
            <a:ext cx="1557867" cy="8974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1106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BF16-CB2D-0948-A94B-E8BCCF0DB9D1}"/>
              </a:ext>
            </a:extLst>
          </p:cNvPr>
          <p:cNvSpPr>
            <a:spLocks noGrp="1"/>
          </p:cNvSpPr>
          <p:nvPr>
            <p:ph type="title"/>
          </p:nvPr>
        </p:nvSpPr>
        <p:spPr/>
        <p:txBody>
          <a:bodyPr/>
          <a:lstStyle>
            <a:lvl1pPr>
              <a:defRPr b="0" i="0">
                <a:latin typeface="Arial Narrow" panose="020B0604020202020204" pitchFamily="34" charset="0"/>
                <a:cs typeface="Arial Narrow"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11932CA-76FF-2A48-8A85-97E2AEF69508}"/>
              </a:ext>
            </a:extLst>
          </p:cNvPr>
          <p:cNvSpPr>
            <a:spLocks noGrp="1"/>
          </p:cNvSpPr>
          <p:nvPr>
            <p:ph idx="1"/>
          </p:nvPr>
        </p:nvSpPr>
        <p:spPr/>
        <p:txBody>
          <a:bodyPr/>
          <a:lstStyle>
            <a:lvl1pPr>
              <a:defRPr>
                <a:solidFill>
                  <a:schemeClr val="tx1">
                    <a:lumMod val="85000"/>
                    <a:lumOff val="15000"/>
                  </a:schemeClr>
                </a:solidFill>
                <a:latin typeface="Helvetica" pitchFamily="2" charset="0"/>
              </a:defRPr>
            </a:lvl1pPr>
            <a:lvl2pPr>
              <a:defRPr>
                <a:solidFill>
                  <a:schemeClr val="tx1">
                    <a:lumMod val="85000"/>
                    <a:lumOff val="15000"/>
                  </a:schemeClr>
                </a:solidFill>
                <a:latin typeface="Helvetica" pitchFamily="2" charset="0"/>
              </a:defRPr>
            </a:lvl2pPr>
            <a:lvl3pPr>
              <a:defRPr>
                <a:solidFill>
                  <a:schemeClr val="tx1">
                    <a:lumMod val="85000"/>
                    <a:lumOff val="15000"/>
                  </a:schemeClr>
                </a:solidFill>
                <a:latin typeface="Helvetica" pitchFamily="2" charset="0"/>
              </a:defRPr>
            </a:lvl3pPr>
            <a:lvl4pPr>
              <a:defRPr>
                <a:solidFill>
                  <a:schemeClr val="tx1">
                    <a:lumMod val="85000"/>
                    <a:lumOff val="15000"/>
                  </a:schemeClr>
                </a:solidFill>
                <a:latin typeface="Helvetica" pitchFamily="2" charset="0"/>
              </a:defRPr>
            </a:lvl4pPr>
            <a:lvl5pPr>
              <a:defRPr>
                <a:solidFill>
                  <a:schemeClr val="tx1">
                    <a:lumMod val="85000"/>
                    <a:lumOff val="15000"/>
                  </a:schemeClr>
                </a:solidFill>
                <a:latin typeface="Helvetica"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338259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59900-D398-DA41-9CE3-E6288B74D538}"/>
              </a:ext>
            </a:extLst>
          </p:cNvPr>
          <p:cNvSpPr>
            <a:spLocks noGrp="1"/>
          </p:cNvSpPr>
          <p:nvPr>
            <p:ph type="title"/>
          </p:nvPr>
        </p:nvSpPr>
        <p:spPr/>
        <p:txBody>
          <a:bodyPr/>
          <a:lstStyle>
            <a:lvl1pPr>
              <a:defRPr b="0" i="0">
                <a:latin typeface="Arial Narrow" panose="020B0604020202020204" pitchFamily="34" charset="0"/>
                <a:cs typeface="Arial Narrow"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0A8386CA-3965-D140-BD89-F5D24D93D4A4}"/>
              </a:ext>
            </a:extLst>
          </p:cNvPr>
          <p:cNvSpPr>
            <a:spLocks noGrp="1"/>
          </p:cNvSpPr>
          <p:nvPr>
            <p:ph sz="half" idx="1"/>
          </p:nvPr>
        </p:nvSpPr>
        <p:spPr>
          <a:xfrm>
            <a:off x="838200" y="1825625"/>
            <a:ext cx="5181600" cy="4351338"/>
          </a:xfrm>
        </p:spPr>
        <p:txBody>
          <a:bodyPr/>
          <a:lstStyle>
            <a:lvl1pPr>
              <a:defRPr>
                <a:solidFill>
                  <a:schemeClr val="tx1">
                    <a:lumMod val="85000"/>
                    <a:lumOff val="15000"/>
                  </a:schemeClr>
                </a:solidFill>
                <a:latin typeface="Helvetica" pitchFamily="2" charset="0"/>
              </a:defRPr>
            </a:lvl1pPr>
            <a:lvl2pPr>
              <a:defRPr>
                <a:solidFill>
                  <a:schemeClr val="tx1">
                    <a:lumMod val="85000"/>
                    <a:lumOff val="15000"/>
                  </a:schemeClr>
                </a:solidFill>
                <a:latin typeface="Helvetica" pitchFamily="2" charset="0"/>
              </a:defRPr>
            </a:lvl2pPr>
            <a:lvl3pPr>
              <a:defRPr>
                <a:solidFill>
                  <a:schemeClr val="tx1">
                    <a:lumMod val="85000"/>
                    <a:lumOff val="15000"/>
                  </a:schemeClr>
                </a:solidFill>
                <a:latin typeface="Helvetica" pitchFamily="2" charset="0"/>
              </a:defRPr>
            </a:lvl3pPr>
            <a:lvl4pPr>
              <a:defRPr>
                <a:solidFill>
                  <a:schemeClr val="tx1">
                    <a:lumMod val="85000"/>
                    <a:lumOff val="15000"/>
                  </a:schemeClr>
                </a:solidFill>
                <a:latin typeface="Helvetica" pitchFamily="2" charset="0"/>
              </a:defRPr>
            </a:lvl4pPr>
            <a:lvl5pPr>
              <a:defRPr>
                <a:solidFill>
                  <a:schemeClr val="tx1">
                    <a:lumMod val="85000"/>
                    <a:lumOff val="15000"/>
                  </a:schemeClr>
                </a:solidFill>
                <a:latin typeface="Helvetica"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08457AD-47F6-9C42-857E-90A679AECFC5}"/>
              </a:ext>
            </a:extLst>
          </p:cNvPr>
          <p:cNvSpPr>
            <a:spLocks noGrp="1"/>
          </p:cNvSpPr>
          <p:nvPr>
            <p:ph sz="half" idx="2"/>
          </p:nvPr>
        </p:nvSpPr>
        <p:spPr>
          <a:xfrm>
            <a:off x="6172200" y="1825625"/>
            <a:ext cx="5181600" cy="4351338"/>
          </a:xfrm>
        </p:spPr>
        <p:txBody>
          <a:bodyPr/>
          <a:lstStyle>
            <a:lvl1pPr>
              <a:defRPr>
                <a:solidFill>
                  <a:schemeClr val="tx1">
                    <a:lumMod val="85000"/>
                    <a:lumOff val="15000"/>
                  </a:schemeClr>
                </a:solidFill>
                <a:latin typeface="Helvetica" pitchFamily="2" charset="0"/>
              </a:defRPr>
            </a:lvl1pPr>
            <a:lvl2pPr>
              <a:defRPr>
                <a:solidFill>
                  <a:schemeClr val="tx1">
                    <a:lumMod val="85000"/>
                    <a:lumOff val="15000"/>
                  </a:schemeClr>
                </a:solidFill>
                <a:latin typeface="Helvetica" pitchFamily="2" charset="0"/>
              </a:defRPr>
            </a:lvl2pPr>
            <a:lvl3pPr>
              <a:defRPr>
                <a:solidFill>
                  <a:schemeClr val="tx1">
                    <a:lumMod val="85000"/>
                    <a:lumOff val="15000"/>
                  </a:schemeClr>
                </a:solidFill>
                <a:latin typeface="Helvetica" pitchFamily="2" charset="0"/>
              </a:defRPr>
            </a:lvl3pPr>
            <a:lvl4pPr>
              <a:defRPr>
                <a:solidFill>
                  <a:schemeClr val="tx1">
                    <a:lumMod val="85000"/>
                    <a:lumOff val="15000"/>
                  </a:schemeClr>
                </a:solidFill>
                <a:latin typeface="Helvetica" pitchFamily="2" charset="0"/>
              </a:defRPr>
            </a:lvl4pPr>
            <a:lvl5pPr>
              <a:defRPr>
                <a:solidFill>
                  <a:schemeClr val="tx1">
                    <a:lumMod val="85000"/>
                    <a:lumOff val="15000"/>
                  </a:schemeClr>
                </a:solidFill>
                <a:latin typeface="Helvetica"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08454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CD416-7FF8-1246-8221-B998664D6EFD}"/>
              </a:ext>
            </a:extLst>
          </p:cNvPr>
          <p:cNvSpPr>
            <a:spLocks noGrp="1"/>
          </p:cNvSpPr>
          <p:nvPr>
            <p:ph type="title"/>
          </p:nvPr>
        </p:nvSpPr>
        <p:spPr>
          <a:xfrm>
            <a:off x="511740" y="11557"/>
            <a:ext cx="10515600" cy="1325563"/>
          </a:xfrm>
        </p:spPr>
        <p:txBody>
          <a:bodyPr/>
          <a:lstStyle>
            <a:lvl1pPr>
              <a:defRPr b="0" i="0">
                <a:latin typeface="Arial Narrow" panose="020B0604020202020204" pitchFamily="34" charset="0"/>
                <a:cs typeface="Arial Narrow"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A34529DA-6FB8-904C-8F0D-4593B452F3CB}"/>
              </a:ext>
            </a:extLst>
          </p:cNvPr>
          <p:cNvSpPr>
            <a:spLocks noGrp="1"/>
          </p:cNvSpPr>
          <p:nvPr>
            <p:ph type="body" idx="1"/>
          </p:nvPr>
        </p:nvSpPr>
        <p:spPr>
          <a:xfrm>
            <a:off x="839788" y="1681163"/>
            <a:ext cx="5157787" cy="823912"/>
          </a:xfrm>
        </p:spPr>
        <p:txBody>
          <a:bodyPr anchor="b"/>
          <a:lstStyle>
            <a:lvl1pPr marL="0" indent="0">
              <a:buNone/>
              <a:defRPr sz="2400" b="1">
                <a:solidFill>
                  <a:schemeClr val="tx1">
                    <a:lumMod val="85000"/>
                    <a:lumOff val="15000"/>
                  </a:schemeClr>
                </a:solidFill>
                <a:latin typeface="Helvetica"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B851ACB-A63D-D348-8309-3396A742EAA3}"/>
              </a:ext>
            </a:extLst>
          </p:cNvPr>
          <p:cNvSpPr>
            <a:spLocks noGrp="1"/>
          </p:cNvSpPr>
          <p:nvPr>
            <p:ph sz="half" idx="2"/>
          </p:nvPr>
        </p:nvSpPr>
        <p:spPr>
          <a:xfrm>
            <a:off x="839788" y="2505075"/>
            <a:ext cx="5157787" cy="3684588"/>
          </a:xfrm>
        </p:spPr>
        <p:txBody>
          <a:bodyPr/>
          <a:lstStyle>
            <a:lvl1pPr>
              <a:defRPr sz="2000">
                <a:solidFill>
                  <a:schemeClr val="tx1">
                    <a:lumMod val="85000"/>
                    <a:lumOff val="15000"/>
                  </a:schemeClr>
                </a:solidFill>
                <a:latin typeface="Helvetica" pitchFamily="2" charset="0"/>
              </a:defRPr>
            </a:lvl1pPr>
            <a:lvl2pPr>
              <a:defRPr sz="1800">
                <a:solidFill>
                  <a:schemeClr val="tx1">
                    <a:lumMod val="85000"/>
                    <a:lumOff val="15000"/>
                  </a:schemeClr>
                </a:solidFill>
                <a:latin typeface="Helvetica" pitchFamily="2" charset="0"/>
              </a:defRPr>
            </a:lvl2pPr>
            <a:lvl3pPr>
              <a:defRPr sz="1600">
                <a:solidFill>
                  <a:schemeClr val="tx1">
                    <a:lumMod val="85000"/>
                    <a:lumOff val="15000"/>
                  </a:schemeClr>
                </a:solidFill>
                <a:latin typeface="Helvetica" pitchFamily="2" charset="0"/>
              </a:defRPr>
            </a:lvl3pPr>
            <a:lvl4pPr>
              <a:defRPr>
                <a:solidFill>
                  <a:schemeClr val="tx1">
                    <a:lumMod val="85000"/>
                    <a:lumOff val="15000"/>
                  </a:schemeClr>
                </a:solidFill>
                <a:latin typeface="Helvetica" pitchFamily="2" charset="0"/>
              </a:defRPr>
            </a:lvl4pPr>
            <a:lvl5pPr>
              <a:defRPr>
                <a:solidFill>
                  <a:schemeClr val="tx1">
                    <a:lumMod val="85000"/>
                    <a:lumOff val="15000"/>
                  </a:schemeClr>
                </a:solidFill>
                <a:latin typeface="Helvetica" pitchFamily="2" charset="0"/>
              </a:defRPr>
            </a:lvl5pPr>
          </a:lstStyle>
          <a:p>
            <a:pPr lvl="0"/>
            <a:r>
              <a:rPr lang="en-US"/>
              <a:t>Click to edit Master text styles</a:t>
            </a:r>
          </a:p>
          <a:p>
            <a:pPr lvl="1"/>
            <a:r>
              <a:rPr lang="en-US"/>
              <a:t>Second level</a:t>
            </a:r>
          </a:p>
          <a:p>
            <a:pPr lvl="2"/>
            <a:r>
              <a:rPr lang="en-US"/>
              <a:t>Third level</a:t>
            </a:r>
          </a:p>
        </p:txBody>
      </p:sp>
      <p:sp>
        <p:nvSpPr>
          <p:cNvPr id="5" name="Text Placeholder 4">
            <a:extLst>
              <a:ext uri="{FF2B5EF4-FFF2-40B4-BE49-F238E27FC236}">
                <a16:creationId xmlns:a16="http://schemas.microsoft.com/office/drawing/2014/main" id="{CF0E3AEB-8FC2-CF4A-A367-0BB936A0763A}"/>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tx1">
                    <a:lumMod val="85000"/>
                    <a:lumOff val="15000"/>
                  </a:schemeClr>
                </a:solidFill>
                <a:latin typeface="Helvetica"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A150434-D083-FD45-B92C-D46D11FF075E}"/>
              </a:ext>
            </a:extLst>
          </p:cNvPr>
          <p:cNvSpPr>
            <a:spLocks noGrp="1"/>
          </p:cNvSpPr>
          <p:nvPr>
            <p:ph sz="quarter" idx="4"/>
          </p:nvPr>
        </p:nvSpPr>
        <p:spPr>
          <a:xfrm>
            <a:off x="6172200" y="2505075"/>
            <a:ext cx="5183188" cy="3684588"/>
          </a:xfrm>
        </p:spPr>
        <p:txBody>
          <a:bodyPr/>
          <a:lstStyle>
            <a:lvl1pPr>
              <a:defRPr sz="2000">
                <a:solidFill>
                  <a:schemeClr val="tx1">
                    <a:lumMod val="85000"/>
                    <a:lumOff val="15000"/>
                  </a:schemeClr>
                </a:solidFill>
                <a:latin typeface="Helvetica" pitchFamily="2" charset="0"/>
              </a:defRPr>
            </a:lvl1pPr>
            <a:lvl2pPr>
              <a:defRPr sz="1800">
                <a:solidFill>
                  <a:schemeClr val="tx1">
                    <a:lumMod val="85000"/>
                    <a:lumOff val="15000"/>
                  </a:schemeClr>
                </a:solidFill>
                <a:latin typeface="Helvetica" pitchFamily="2" charset="0"/>
              </a:defRPr>
            </a:lvl2pPr>
            <a:lvl3pPr>
              <a:defRPr sz="1600">
                <a:solidFill>
                  <a:schemeClr val="tx1">
                    <a:lumMod val="85000"/>
                    <a:lumOff val="15000"/>
                  </a:schemeClr>
                </a:solidFill>
                <a:latin typeface="Helvetica" pitchFamily="2" charset="0"/>
              </a:defRPr>
            </a:lvl3pPr>
            <a:lvl4pPr>
              <a:defRPr sz="1600">
                <a:solidFill>
                  <a:schemeClr val="tx1">
                    <a:lumMod val="85000"/>
                    <a:lumOff val="15000"/>
                  </a:schemeClr>
                </a:solidFill>
                <a:latin typeface="Helvetica" pitchFamily="2" charset="0"/>
              </a:defRPr>
            </a:lvl4pPr>
            <a:lvl5pPr>
              <a:defRPr sz="1600">
                <a:solidFill>
                  <a:schemeClr val="tx1">
                    <a:lumMod val="85000"/>
                    <a:lumOff val="15000"/>
                  </a:schemeClr>
                </a:solidFill>
                <a:latin typeface="Helvetica"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815058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0057C-1A9B-C643-BB87-965CA3F47503}"/>
              </a:ext>
            </a:extLst>
          </p:cNvPr>
          <p:cNvSpPr>
            <a:spLocks noGrp="1"/>
          </p:cNvSpPr>
          <p:nvPr>
            <p:ph type="title"/>
          </p:nvPr>
        </p:nvSpPr>
        <p:spPr/>
        <p:txBody>
          <a:bodyPr/>
          <a:lstStyle>
            <a:lvl1pPr>
              <a:defRPr b="0" i="0">
                <a:latin typeface="Arial Narrow" panose="020B0604020202020204" pitchFamily="34" charset="0"/>
                <a:cs typeface="Arial Narrow"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5359230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97055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C320B-34AE-B14B-AE77-70B64C1E2685}"/>
              </a:ext>
            </a:extLst>
          </p:cNvPr>
          <p:cNvSpPr>
            <a:spLocks noGrp="1"/>
          </p:cNvSpPr>
          <p:nvPr>
            <p:ph type="title"/>
          </p:nvPr>
        </p:nvSpPr>
        <p:spPr>
          <a:xfrm>
            <a:off x="839788" y="457200"/>
            <a:ext cx="3932237" cy="1600200"/>
          </a:xfrm>
        </p:spPr>
        <p:txBody>
          <a:bodyPr anchor="b"/>
          <a:lstStyle>
            <a:lvl1pPr>
              <a:defRPr sz="3200" b="0" i="0">
                <a:latin typeface="Arial Narrow" panose="020B0604020202020204" pitchFamily="34" charset="0"/>
                <a:cs typeface="Arial Narrow"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855B104-2B42-F140-BB9D-B81633259CA8}"/>
              </a:ext>
            </a:extLst>
          </p:cNvPr>
          <p:cNvSpPr>
            <a:spLocks noGrp="1"/>
          </p:cNvSpPr>
          <p:nvPr>
            <p:ph idx="1"/>
          </p:nvPr>
        </p:nvSpPr>
        <p:spPr>
          <a:xfrm>
            <a:off x="5183188" y="987425"/>
            <a:ext cx="6172200" cy="4873625"/>
          </a:xfrm>
        </p:spPr>
        <p:txBody>
          <a:bodyPr/>
          <a:lstStyle>
            <a:lvl1pPr>
              <a:defRPr sz="3200">
                <a:solidFill>
                  <a:schemeClr val="tx1">
                    <a:lumMod val="85000"/>
                    <a:lumOff val="15000"/>
                  </a:schemeClr>
                </a:solidFill>
                <a:latin typeface="Arial" panose="020B0604020202020204" pitchFamily="34" charset="0"/>
                <a:cs typeface="Arial" panose="020B0604020202020204" pitchFamily="34" charset="0"/>
              </a:defRPr>
            </a:lvl1pPr>
            <a:lvl2pPr>
              <a:defRPr sz="2800">
                <a:solidFill>
                  <a:schemeClr val="tx1">
                    <a:lumMod val="85000"/>
                    <a:lumOff val="15000"/>
                  </a:schemeClr>
                </a:solidFill>
                <a:latin typeface="Helvetica" pitchFamily="2" charset="0"/>
              </a:defRPr>
            </a:lvl2pPr>
            <a:lvl3pPr>
              <a:defRPr sz="2400">
                <a:solidFill>
                  <a:schemeClr val="tx1">
                    <a:lumMod val="85000"/>
                    <a:lumOff val="15000"/>
                  </a:schemeClr>
                </a:solidFill>
                <a:latin typeface="Helvetica" pitchFamily="2" charset="0"/>
              </a:defRPr>
            </a:lvl3pPr>
            <a:lvl4pPr>
              <a:defRPr sz="2000">
                <a:solidFill>
                  <a:schemeClr val="tx1">
                    <a:lumMod val="85000"/>
                    <a:lumOff val="15000"/>
                  </a:schemeClr>
                </a:solidFill>
                <a:latin typeface="Helvetica" pitchFamily="2" charset="0"/>
              </a:defRPr>
            </a:lvl4pPr>
            <a:lvl5pPr>
              <a:defRPr sz="2000">
                <a:solidFill>
                  <a:schemeClr val="tx1">
                    <a:lumMod val="85000"/>
                    <a:lumOff val="15000"/>
                  </a:schemeClr>
                </a:solidFill>
                <a:latin typeface="Helvetica" pitchFamily="2"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6F05154C-BB89-794A-AF62-2F04A48EC6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286159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4C3E2-0D05-AF44-BA5B-0334A3FF638E}"/>
              </a:ext>
            </a:extLst>
          </p:cNvPr>
          <p:cNvSpPr>
            <a:spLocks noGrp="1"/>
          </p:cNvSpPr>
          <p:nvPr>
            <p:ph type="title"/>
          </p:nvPr>
        </p:nvSpPr>
        <p:spPr>
          <a:xfrm>
            <a:off x="839788" y="457200"/>
            <a:ext cx="3932237" cy="1600200"/>
          </a:xfrm>
        </p:spPr>
        <p:txBody>
          <a:bodyPr anchor="b"/>
          <a:lstStyle>
            <a:lvl1pPr>
              <a:defRPr sz="3200" b="0" i="0">
                <a:latin typeface="Arial Narrow" panose="020B0604020202020204" pitchFamily="34" charset="0"/>
                <a:cs typeface="Arial Narrow" panose="020B0604020202020204" pitchFamily="34" charset="0"/>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2ED1C8DF-59E8-0945-BADB-892C79E8E3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48BC236F-9CFE-8446-8630-D2E1DF059F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1290377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F29B2-962D-DF4E-9467-B8B6D90F30D3}"/>
              </a:ext>
            </a:extLst>
          </p:cNvPr>
          <p:cNvSpPr>
            <a:spLocks noGrp="1"/>
          </p:cNvSpPr>
          <p:nvPr>
            <p:ph type="title"/>
          </p:nvPr>
        </p:nvSpPr>
        <p:spPr/>
        <p:txBody>
          <a:bodyPr/>
          <a:lstStyle>
            <a:lvl1pPr>
              <a:defRPr b="0" i="0">
                <a:latin typeface="Arial Narrow" panose="020B0604020202020204" pitchFamily="34" charset="0"/>
                <a:cs typeface="Arial Narrow" panose="020B0604020202020204" pitchFamily="34" charset="0"/>
              </a:defRPr>
            </a:lvl1p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0FB119A4-B3CF-DD43-928C-44D125EDDBA2}"/>
              </a:ext>
            </a:extLst>
          </p:cNvPr>
          <p:cNvSpPr>
            <a:spLocks noGrp="1"/>
          </p:cNvSpPr>
          <p:nvPr>
            <p:ph type="body" orient="vert" idx="1"/>
          </p:nvPr>
        </p:nvSpPr>
        <p:spPr>
          <a:xfrm>
            <a:off x="838200" y="1635125"/>
            <a:ext cx="10515600" cy="4351338"/>
          </a:xfrm>
        </p:spPr>
        <p:txBody>
          <a:bodyPr vert="eaVert"/>
          <a:lstStyle>
            <a:lvl1pPr>
              <a:defRPr>
                <a:solidFill>
                  <a:schemeClr val="tx1">
                    <a:lumMod val="85000"/>
                    <a:lumOff val="15000"/>
                  </a:schemeClr>
                </a:solidFill>
                <a:latin typeface="Arial" panose="020B0604020202020204" pitchFamily="34" charset="0"/>
                <a:cs typeface="Arial" panose="020B0604020202020204" pitchFamily="34" charset="0"/>
              </a:defRPr>
            </a:lvl1pPr>
            <a:lvl2pPr>
              <a:defRPr>
                <a:solidFill>
                  <a:schemeClr val="tx1">
                    <a:lumMod val="85000"/>
                    <a:lumOff val="15000"/>
                  </a:schemeClr>
                </a:solidFill>
                <a:latin typeface="Arial" panose="020B0604020202020204" pitchFamily="34" charset="0"/>
                <a:cs typeface="Arial" panose="020B0604020202020204" pitchFamily="34" charset="0"/>
              </a:defRPr>
            </a:lvl2pPr>
            <a:lvl3pPr>
              <a:defRPr>
                <a:solidFill>
                  <a:schemeClr val="tx1">
                    <a:lumMod val="85000"/>
                    <a:lumOff val="15000"/>
                  </a:schemeClr>
                </a:solidFill>
                <a:latin typeface="Arial" panose="020B0604020202020204" pitchFamily="34" charset="0"/>
                <a:cs typeface="Arial" panose="020B0604020202020204" pitchFamily="34" charset="0"/>
              </a:defRPr>
            </a:lvl3pPr>
            <a:lvl4pPr>
              <a:defRPr>
                <a:solidFill>
                  <a:schemeClr val="tx1">
                    <a:lumMod val="85000"/>
                    <a:lumOff val="15000"/>
                  </a:schemeClr>
                </a:solidFill>
                <a:latin typeface="Arial" panose="020B0604020202020204" pitchFamily="34" charset="0"/>
                <a:cs typeface="Arial" panose="020B0604020202020204" pitchFamily="34" charset="0"/>
              </a:defRPr>
            </a:lvl4pPr>
            <a:lvl5pPr>
              <a:defRPr>
                <a:solidFill>
                  <a:schemeClr val="tx1">
                    <a:lumMod val="85000"/>
                    <a:lumOff val="1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17950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C2B2890-2D22-AC46-A350-EFB5AC983E67}"/>
              </a:ext>
            </a:extLst>
          </p:cNvPr>
          <p:cNvSpPr/>
          <p:nvPr/>
        </p:nvSpPr>
        <p:spPr>
          <a:xfrm>
            <a:off x="-12253" y="0"/>
            <a:ext cx="12227564"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Freeform 6"/>
          <p:cNvSpPr/>
          <p:nvPr/>
        </p:nvSpPr>
        <p:spPr>
          <a:xfrm>
            <a:off x="-12253" y="4417161"/>
            <a:ext cx="12227564" cy="2457785"/>
          </a:xfrm>
          <a:custGeom>
            <a:avLst/>
            <a:gdLst>
              <a:gd name="connsiteX0" fmla="*/ 0 w 10289745"/>
              <a:gd name="connsiteY0" fmla="*/ 2348314 h 2694297"/>
              <a:gd name="connsiteX1" fmla="*/ 9145997 w 10289745"/>
              <a:gd name="connsiteY1" fmla="*/ 81 h 2694297"/>
              <a:gd name="connsiteX2" fmla="*/ 9145997 w 10289745"/>
              <a:gd name="connsiteY2" fmla="*/ 2436173 h 2694297"/>
              <a:gd name="connsiteX3" fmla="*/ 0 w 10289745"/>
              <a:gd name="connsiteY3" fmla="*/ 2348314 h 2694297"/>
              <a:gd name="connsiteX0" fmla="*/ 0 w 10289745"/>
              <a:gd name="connsiteY0" fmla="*/ 2348233 h 2694216"/>
              <a:gd name="connsiteX1" fmla="*/ 9145997 w 10289745"/>
              <a:gd name="connsiteY1" fmla="*/ 0 h 2694216"/>
              <a:gd name="connsiteX2" fmla="*/ 9145997 w 10289745"/>
              <a:gd name="connsiteY2" fmla="*/ 2436092 h 2694216"/>
              <a:gd name="connsiteX3" fmla="*/ 0 w 10289745"/>
              <a:gd name="connsiteY3" fmla="*/ 2348233 h 2694216"/>
              <a:gd name="connsiteX0" fmla="*/ 0 w 10289745"/>
              <a:gd name="connsiteY0" fmla="*/ 2348233 h 2694216"/>
              <a:gd name="connsiteX1" fmla="*/ 9145997 w 10289745"/>
              <a:gd name="connsiteY1" fmla="*/ 0 h 2694216"/>
              <a:gd name="connsiteX2" fmla="*/ 9145997 w 10289745"/>
              <a:gd name="connsiteY2" fmla="*/ 2436092 h 2694216"/>
              <a:gd name="connsiteX3" fmla="*/ 0 w 10289745"/>
              <a:gd name="connsiteY3" fmla="*/ 2348233 h 2694216"/>
              <a:gd name="connsiteX0" fmla="*/ 2 w 10271923"/>
              <a:gd name="connsiteY0" fmla="*/ 1961048 h 2259210"/>
              <a:gd name="connsiteX1" fmla="*/ 9115022 w 10271923"/>
              <a:gd name="connsiteY1" fmla="*/ 0 h 2259210"/>
              <a:gd name="connsiteX2" fmla="*/ 9145999 w 10271923"/>
              <a:gd name="connsiteY2" fmla="*/ 2048907 h 2259210"/>
              <a:gd name="connsiteX3" fmla="*/ 2 w 10271923"/>
              <a:gd name="connsiteY3" fmla="*/ 1961048 h 2259210"/>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1 w 10359948"/>
              <a:gd name="connsiteY0" fmla="*/ 2534080 h 2803153"/>
              <a:gd name="connsiteX1" fmla="*/ 9223441 w 10359948"/>
              <a:gd name="connsiteY1" fmla="*/ 0 h 2803153"/>
              <a:gd name="connsiteX2" fmla="*/ 9200208 w 10359948"/>
              <a:gd name="connsiteY2" fmla="*/ 2443835 h 2803153"/>
              <a:gd name="connsiteX3" fmla="*/ 1 w 10359948"/>
              <a:gd name="connsiteY3" fmla="*/ 2534080 h 2803153"/>
              <a:gd name="connsiteX0" fmla="*/ 2 w 10302373"/>
              <a:gd name="connsiteY0" fmla="*/ 2371463 h 2710654"/>
              <a:gd name="connsiteX1" fmla="*/ 9169233 w 10302373"/>
              <a:gd name="connsiteY1" fmla="*/ 0 h 2710654"/>
              <a:gd name="connsiteX2" fmla="*/ 9146000 w 10302373"/>
              <a:gd name="connsiteY2" fmla="*/ 2443835 h 2710654"/>
              <a:gd name="connsiteX3" fmla="*/ 2 w 10302373"/>
              <a:gd name="connsiteY3" fmla="*/ 2371463 h 2710654"/>
              <a:gd name="connsiteX0" fmla="*/ 22101 w 10324472"/>
              <a:gd name="connsiteY0" fmla="*/ 2371463 h 2601940"/>
              <a:gd name="connsiteX1" fmla="*/ 9191332 w 10324472"/>
              <a:gd name="connsiteY1" fmla="*/ 0 h 2601940"/>
              <a:gd name="connsiteX2" fmla="*/ 9168099 w 10324472"/>
              <a:gd name="connsiteY2" fmla="*/ 2443835 h 2601940"/>
              <a:gd name="connsiteX3" fmla="*/ 22101 w 10324472"/>
              <a:gd name="connsiteY3" fmla="*/ 2371463 h 2601940"/>
              <a:gd name="connsiteX0" fmla="*/ 454248 w 10756619"/>
              <a:gd name="connsiteY0" fmla="*/ 2371463 h 2635640"/>
              <a:gd name="connsiteX1" fmla="*/ 9623479 w 10756619"/>
              <a:gd name="connsiteY1" fmla="*/ 0 h 2635640"/>
              <a:gd name="connsiteX2" fmla="*/ 9600246 w 10756619"/>
              <a:gd name="connsiteY2" fmla="*/ 2443835 h 2635640"/>
              <a:gd name="connsiteX3" fmla="*/ 2243166 w 10756619"/>
              <a:gd name="connsiteY3" fmla="*/ 2466974 h 2635640"/>
              <a:gd name="connsiteX4" fmla="*/ 454248 w 10756619"/>
              <a:gd name="connsiteY4" fmla="*/ 2371463 h 2635640"/>
              <a:gd name="connsiteX0" fmla="*/ 1153431 w 11456764"/>
              <a:gd name="connsiteY0" fmla="*/ 2371463 h 2641277"/>
              <a:gd name="connsiteX1" fmla="*/ 10322662 w 11456764"/>
              <a:gd name="connsiteY1" fmla="*/ 0 h 2641277"/>
              <a:gd name="connsiteX2" fmla="*/ 10299429 w 11456764"/>
              <a:gd name="connsiteY2" fmla="*/ 2443835 h 2641277"/>
              <a:gd name="connsiteX3" fmla="*/ 1137944 w 11456764"/>
              <a:gd name="connsiteY3" fmla="*/ 2482461 h 2641277"/>
              <a:gd name="connsiteX4" fmla="*/ 1153431 w 11456764"/>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482461"/>
              <a:gd name="connsiteX1" fmla="*/ 9184718 w 10318820"/>
              <a:gd name="connsiteY1" fmla="*/ 0 h 2482461"/>
              <a:gd name="connsiteX2" fmla="*/ 9161485 w 10318820"/>
              <a:gd name="connsiteY2" fmla="*/ 2443835 h 2482461"/>
              <a:gd name="connsiteX3" fmla="*/ 0 w 10318820"/>
              <a:gd name="connsiteY3" fmla="*/ 2482461 h 2482461"/>
              <a:gd name="connsiteX4" fmla="*/ 15487 w 10318820"/>
              <a:gd name="connsiteY4" fmla="*/ 2371463 h 2482461"/>
              <a:gd name="connsiteX0" fmla="*/ 15487 w 10252186"/>
              <a:gd name="connsiteY0" fmla="*/ 2371463 h 2482461"/>
              <a:gd name="connsiteX1" fmla="*/ 9184718 w 10252186"/>
              <a:gd name="connsiteY1" fmla="*/ 0 h 2482461"/>
              <a:gd name="connsiteX2" fmla="*/ 9022088 w 10252186"/>
              <a:gd name="connsiteY2" fmla="*/ 2242499 h 2482461"/>
              <a:gd name="connsiteX3" fmla="*/ 0 w 10252186"/>
              <a:gd name="connsiteY3" fmla="*/ 2482461 h 2482461"/>
              <a:gd name="connsiteX4" fmla="*/ 15487 w 10252186"/>
              <a:gd name="connsiteY4" fmla="*/ 2371463 h 2482461"/>
              <a:gd name="connsiteX0" fmla="*/ 15487 w 10311181"/>
              <a:gd name="connsiteY0" fmla="*/ 2371463 h 2482461"/>
              <a:gd name="connsiteX1" fmla="*/ 9184718 w 10311181"/>
              <a:gd name="connsiteY1" fmla="*/ 0 h 2482461"/>
              <a:gd name="connsiteX2" fmla="*/ 9145996 w 10311181"/>
              <a:gd name="connsiteY2" fmla="*/ 2443835 h 2482461"/>
              <a:gd name="connsiteX3" fmla="*/ 0 w 10311181"/>
              <a:gd name="connsiteY3" fmla="*/ 2482461 h 2482461"/>
              <a:gd name="connsiteX4" fmla="*/ 15487 w 10311181"/>
              <a:gd name="connsiteY4" fmla="*/ 2371463 h 2482461"/>
              <a:gd name="connsiteX0" fmla="*/ 15487 w 9184718"/>
              <a:gd name="connsiteY0" fmla="*/ 2371463 h 2482461"/>
              <a:gd name="connsiteX1" fmla="*/ 9184718 w 9184718"/>
              <a:gd name="connsiteY1" fmla="*/ 0 h 2482461"/>
              <a:gd name="connsiteX2" fmla="*/ 9145996 w 9184718"/>
              <a:gd name="connsiteY2" fmla="*/ 2443835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0 w 9215696"/>
              <a:gd name="connsiteY0" fmla="*/ 2371463 h 2482461"/>
              <a:gd name="connsiteX1" fmla="*/ 9215696 w 9215696"/>
              <a:gd name="connsiteY1" fmla="*/ 0 h 2482461"/>
              <a:gd name="connsiteX2" fmla="*/ 9207951 w 9215696"/>
              <a:gd name="connsiteY2" fmla="*/ 2459323 h 2482461"/>
              <a:gd name="connsiteX3" fmla="*/ 30978 w 9215696"/>
              <a:gd name="connsiteY3" fmla="*/ 2482461 h 2482461"/>
              <a:gd name="connsiteX4" fmla="*/ 0 w 9215696"/>
              <a:gd name="connsiteY4" fmla="*/ 2371463 h 2482461"/>
              <a:gd name="connsiteX0" fmla="*/ 0 w 9215696"/>
              <a:gd name="connsiteY0" fmla="*/ 2371463 h 2497949"/>
              <a:gd name="connsiteX1" fmla="*/ 9215696 w 9215696"/>
              <a:gd name="connsiteY1" fmla="*/ 0 h 2497949"/>
              <a:gd name="connsiteX2" fmla="*/ 9207951 w 9215696"/>
              <a:gd name="connsiteY2" fmla="*/ 2459323 h 2497949"/>
              <a:gd name="connsiteX3" fmla="*/ 2 w 9215696"/>
              <a:gd name="connsiteY3" fmla="*/ 2497949 h 2497949"/>
              <a:gd name="connsiteX4" fmla="*/ 0 w 9215696"/>
              <a:gd name="connsiteY4" fmla="*/ 2371463 h 2497949"/>
              <a:gd name="connsiteX0" fmla="*/ 0 w 9215696"/>
              <a:gd name="connsiteY0" fmla="*/ 2371463 h 2474718"/>
              <a:gd name="connsiteX1" fmla="*/ 9215696 w 9215696"/>
              <a:gd name="connsiteY1" fmla="*/ 0 h 2474718"/>
              <a:gd name="connsiteX2" fmla="*/ 9207951 w 9215696"/>
              <a:gd name="connsiteY2" fmla="*/ 2459323 h 2474718"/>
              <a:gd name="connsiteX3" fmla="*/ 30979 w 9215696"/>
              <a:gd name="connsiteY3" fmla="*/ 2474718 h 2474718"/>
              <a:gd name="connsiteX4" fmla="*/ 0 w 9215696"/>
              <a:gd name="connsiteY4" fmla="*/ 2371463 h 2474718"/>
              <a:gd name="connsiteX0" fmla="*/ 0 w 9208117"/>
              <a:gd name="connsiteY0" fmla="*/ 2371463 h 2474718"/>
              <a:gd name="connsiteX1" fmla="*/ 9184719 w 9208117"/>
              <a:gd name="connsiteY1" fmla="*/ 0 h 2474718"/>
              <a:gd name="connsiteX2" fmla="*/ 9207951 w 9208117"/>
              <a:gd name="connsiteY2" fmla="*/ 2459323 h 2474718"/>
              <a:gd name="connsiteX3" fmla="*/ 30979 w 9208117"/>
              <a:gd name="connsiteY3" fmla="*/ 2474718 h 2474718"/>
              <a:gd name="connsiteX4" fmla="*/ 0 w 9208117"/>
              <a:gd name="connsiteY4" fmla="*/ 2371463 h 2474718"/>
              <a:gd name="connsiteX0" fmla="*/ 0 w 9184719"/>
              <a:gd name="connsiteY0" fmla="*/ 2371463 h 2474718"/>
              <a:gd name="connsiteX1" fmla="*/ 9184719 w 9184719"/>
              <a:gd name="connsiteY1" fmla="*/ 0 h 2474718"/>
              <a:gd name="connsiteX2" fmla="*/ 9115020 w 9184719"/>
              <a:gd name="connsiteY2" fmla="*/ 2381886 h 2474718"/>
              <a:gd name="connsiteX3" fmla="*/ 30979 w 9184719"/>
              <a:gd name="connsiteY3" fmla="*/ 2474718 h 2474718"/>
              <a:gd name="connsiteX4" fmla="*/ 0 w 9184719"/>
              <a:gd name="connsiteY4" fmla="*/ 2371463 h 2474718"/>
              <a:gd name="connsiteX0" fmla="*/ 0 w 9184719"/>
              <a:gd name="connsiteY0" fmla="*/ 2371463 h 2474718"/>
              <a:gd name="connsiteX1" fmla="*/ 9184719 w 9184719"/>
              <a:gd name="connsiteY1" fmla="*/ 0 h 2474718"/>
              <a:gd name="connsiteX2" fmla="*/ 9169230 w 9184719"/>
              <a:gd name="connsiteY2" fmla="*/ 2451580 h 2474718"/>
              <a:gd name="connsiteX3" fmla="*/ 30979 w 9184719"/>
              <a:gd name="connsiteY3" fmla="*/ 2474718 h 2474718"/>
              <a:gd name="connsiteX4" fmla="*/ 0 w 9184719"/>
              <a:gd name="connsiteY4" fmla="*/ 2371463 h 2474718"/>
              <a:gd name="connsiteX0" fmla="*/ 0 w 9167786"/>
              <a:gd name="connsiteY0" fmla="*/ 2375696 h 2474718"/>
              <a:gd name="connsiteX1" fmla="*/ 9167786 w 9167786"/>
              <a:gd name="connsiteY1" fmla="*/ 0 h 2474718"/>
              <a:gd name="connsiteX2" fmla="*/ 9152297 w 9167786"/>
              <a:gd name="connsiteY2" fmla="*/ 2451580 h 2474718"/>
              <a:gd name="connsiteX3" fmla="*/ 14046 w 9167786"/>
              <a:gd name="connsiteY3" fmla="*/ 2474718 h 2474718"/>
              <a:gd name="connsiteX4" fmla="*/ 0 w 9167786"/>
              <a:gd name="connsiteY4" fmla="*/ 2375696 h 2474718"/>
              <a:gd name="connsiteX0" fmla="*/ 2887 w 9170673"/>
              <a:gd name="connsiteY0" fmla="*/ 2375696 h 2474718"/>
              <a:gd name="connsiteX1" fmla="*/ 9170673 w 9170673"/>
              <a:gd name="connsiteY1" fmla="*/ 0 h 2474718"/>
              <a:gd name="connsiteX2" fmla="*/ 9155184 w 9170673"/>
              <a:gd name="connsiteY2" fmla="*/ 2451580 h 2474718"/>
              <a:gd name="connsiteX3" fmla="*/ 0 w 9170673"/>
              <a:gd name="connsiteY3" fmla="*/ 2474718 h 2474718"/>
              <a:gd name="connsiteX4" fmla="*/ 2887 w 9170673"/>
              <a:gd name="connsiteY4" fmla="*/ 2375696 h 2474718"/>
              <a:gd name="connsiteX0" fmla="*/ 2887 w 9170673"/>
              <a:gd name="connsiteY0" fmla="*/ 2375696 h 2457785"/>
              <a:gd name="connsiteX1" fmla="*/ 9170673 w 9170673"/>
              <a:gd name="connsiteY1" fmla="*/ 0 h 2457785"/>
              <a:gd name="connsiteX2" fmla="*/ 9155184 w 9170673"/>
              <a:gd name="connsiteY2" fmla="*/ 2451580 h 2457785"/>
              <a:gd name="connsiteX3" fmla="*/ 0 w 9170673"/>
              <a:gd name="connsiteY3" fmla="*/ 2457785 h 2457785"/>
              <a:gd name="connsiteX4" fmla="*/ 2887 w 9170673"/>
              <a:gd name="connsiteY4" fmla="*/ 2375696 h 2457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0673" h="2457785">
                <a:moveTo>
                  <a:pt x="2887" y="2375696"/>
                </a:moveTo>
                <a:cubicBezTo>
                  <a:pt x="23548" y="2372367"/>
                  <a:pt x="7344315" y="2502055"/>
                  <a:pt x="9170673" y="0"/>
                </a:cubicBezTo>
                <a:cubicBezTo>
                  <a:pt x="9168091" y="819774"/>
                  <a:pt x="9157766" y="1631806"/>
                  <a:pt x="9155184" y="2451580"/>
                </a:cubicBezTo>
                <a:lnTo>
                  <a:pt x="0" y="2457785"/>
                </a:lnTo>
                <a:cubicBezTo>
                  <a:pt x="-1" y="2415623"/>
                  <a:pt x="2888" y="2417858"/>
                  <a:pt x="2887" y="2375696"/>
                </a:cubicBez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4" name="Picture 3">
            <a:extLst>
              <a:ext uri="{FF2B5EF4-FFF2-40B4-BE49-F238E27FC236}">
                <a16:creationId xmlns:a16="http://schemas.microsoft.com/office/drawing/2014/main" id="{10612DAB-F549-C644-9EBC-190A720B67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8000" y="5405168"/>
            <a:ext cx="1243781" cy="1243781"/>
          </a:xfrm>
          <a:prstGeom prst="rect">
            <a:avLst/>
          </a:prstGeom>
        </p:spPr>
      </p:pic>
      <p:pic>
        <p:nvPicPr>
          <p:cNvPr id="6" name="Picture 5">
            <a:extLst>
              <a:ext uri="{FF2B5EF4-FFF2-40B4-BE49-F238E27FC236}">
                <a16:creationId xmlns:a16="http://schemas.microsoft.com/office/drawing/2014/main" id="{C56FA27C-78E9-784D-82E5-9872FFE94C92}"/>
              </a:ext>
            </a:extLst>
          </p:cNvPr>
          <p:cNvPicPr>
            <a:picLocks noChangeAspect="1"/>
          </p:cNvPicPr>
          <p:nvPr/>
        </p:nvPicPr>
        <p:blipFill>
          <a:blip r:embed="rId5">
            <a:extLst>
              <a:ext uri="{28A0092B-C50C-407E-A947-70E740481C1C}">
                <a14:useLocalDpi xmlns:a14="http://schemas.microsoft.com/office/drawing/2010/main" val="0"/>
              </a:ext>
            </a:extLst>
          </a:blip>
          <a:srcRect b="41786"/>
          <a:stretch>
            <a:fillRect/>
          </a:stretch>
        </p:blipFill>
        <p:spPr>
          <a:xfrm>
            <a:off x="-17878" y="-97099"/>
            <a:ext cx="9144000" cy="2422610"/>
          </a:xfrm>
          <a:prstGeom prst="rect">
            <a:avLst/>
          </a:prstGeom>
        </p:spPr>
      </p:pic>
    </p:spTree>
    <p:extLst>
      <p:ext uri="{BB962C8B-B14F-4D97-AF65-F5344CB8AC3E}">
        <p14:creationId xmlns:p14="http://schemas.microsoft.com/office/powerpoint/2010/main" val="3110462366"/>
      </p:ext>
    </p:extLst>
  </p:cSld>
  <p:clrMap bg1="lt1" tx1="dk1" bg2="lt2" tx2="dk2" accent1="accent1" accent2="accent2" accent3="accent3" accent4="accent4" accent5="accent5" accent6="accent6" hlink="hlink" folHlink="folHlink"/>
  <p:sldLayoutIdLst>
    <p:sldLayoutId id="2147483718" r:id="rId1"/>
  </p:sldLayoutIdLst>
  <p:hf hdr="0"/>
  <p:txStyles>
    <p:titleStyle>
      <a:lvl1pPr algn="r" defTabSz="457200" rtl="0" eaLnBrk="1" latinLnBrk="0" hangingPunct="1">
        <a:lnSpc>
          <a:spcPct val="80000"/>
        </a:lnSpc>
        <a:spcBef>
          <a:spcPct val="0"/>
        </a:spcBef>
        <a:buNone/>
        <a:defRPr sz="4400" b="1" i="0" kern="1200">
          <a:solidFill>
            <a:schemeClr val="accent1"/>
          </a:solidFill>
          <a:latin typeface="+mj-lt"/>
          <a:ea typeface="+mj-ea"/>
          <a:cs typeface="Arial Narrow Bold"/>
        </a:defRPr>
      </a:lvl1pPr>
    </p:titleStyle>
    <p:bodyStyle>
      <a:lvl1pPr marL="0" indent="0" algn="r" defTabSz="457200" rtl="0" eaLnBrk="1" latinLnBrk="0" hangingPunct="1">
        <a:spcBef>
          <a:spcPct val="20000"/>
        </a:spcBef>
        <a:buFont typeface="Arial"/>
        <a:buNone/>
        <a:defRPr sz="2400" kern="120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32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2800" kern="120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sz="2800"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28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CEE55A1-21A6-8745-87BE-5048B86435FC}"/>
              </a:ext>
            </a:extLst>
          </p:cNvPr>
          <p:cNvSpPr/>
          <p:nvPr/>
        </p:nvSpPr>
        <p:spPr bwMode="auto">
          <a:xfrm>
            <a:off x="0" y="6418968"/>
            <a:ext cx="12192000" cy="448171"/>
          </a:xfrm>
          <a:prstGeom prst="rect">
            <a:avLst/>
          </a:prstGeom>
          <a:solidFill>
            <a:srgbClr val="5B9BD5">
              <a:lumMod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0">
              <a:lnSpc>
                <a:spcPct val="93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bg1">
                    <a:lumMod val="85000"/>
                  </a:schemeClr>
                </a:solidFill>
                <a:effectLst/>
                <a:uLnTx/>
                <a:uFillTx/>
                <a:latin typeface="Helvetica" pitchFamily="2" charset="0"/>
              </a:rPr>
              <a:t>            NOAA </a:t>
            </a:r>
            <a:r>
              <a:rPr kumimoji="0" lang="en-US" sz="1800" b="0" i="0" u="none" strike="noStrike" kern="0" cap="none" spc="0" normalizeH="0" baseline="0" noProof="0" dirty="0" err="1">
                <a:ln>
                  <a:noFill/>
                </a:ln>
                <a:solidFill>
                  <a:schemeClr val="bg1">
                    <a:lumMod val="85000"/>
                  </a:schemeClr>
                </a:solidFill>
                <a:effectLst/>
                <a:uLnTx/>
                <a:uFillTx/>
                <a:latin typeface="Helvetica" pitchFamily="2" charset="0"/>
              </a:rPr>
              <a:t>CoastWatch</a:t>
            </a:r>
            <a:r>
              <a:rPr kumimoji="0" lang="en-US" sz="1800" b="0" i="0" u="none" strike="noStrike" kern="0" cap="none" spc="0" normalizeH="0" baseline="0" noProof="0" dirty="0">
                <a:ln>
                  <a:noFill/>
                </a:ln>
                <a:solidFill>
                  <a:schemeClr val="bg1">
                    <a:lumMod val="85000"/>
                  </a:schemeClr>
                </a:solidFill>
                <a:effectLst/>
                <a:uLnTx/>
                <a:uFillTx/>
                <a:latin typeface="Helvetica" pitchFamily="2" charset="0"/>
              </a:rPr>
              <a:t>                        https://coastwatch.noaa.gov                </a:t>
            </a:r>
            <a:r>
              <a:rPr kumimoji="0" lang="en-US" sz="1800" b="0" i="0" u="none" strike="noStrike" kern="0" cap="none" spc="0" normalizeH="0" baseline="0" noProof="0" dirty="0" smtClean="0">
                <a:ln>
                  <a:noFill/>
                </a:ln>
                <a:solidFill>
                  <a:schemeClr val="bg1">
                    <a:lumMod val="85000"/>
                  </a:schemeClr>
                </a:solidFill>
                <a:effectLst/>
                <a:uLnTx/>
                <a:uFillTx/>
                <a:latin typeface="Helvetica" pitchFamily="2" charset="0"/>
              </a:rPr>
              <a:t>   Training 2020, Virtual                 </a:t>
            </a:r>
            <a:fld id="{4B43E285-B9B9-4D04-81F9-6AE689C31A2B}" type="slidenum">
              <a:rPr kumimoji="0" lang="en-US" sz="1800" b="0" i="0" u="none" strike="noStrike" kern="0" cap="none" spc="0" normalizeH="0" baseline="0" noProof="0" smtClean="0">
                <a:ln>
                  <a:noFill/>
                </a:ln>
                <a:solidFill>
                  <a:schemeClr val="bg1">
                    <a:lumMod val="85000"/>
                  </a:schemeClr>
                </a:solidFill>
                <a:effectLst/>
                <a:uLnTx/>
                <a:uFillTx/>
                <a:latin typeface="Helvetica" pitchFamily="2" charset="0"/>
              </a:rPr>
              <a:t>‹#›</a:t>
            </a:fld>
            <a:endParaRPr kumimoji="0" lang="en-US" sz="1800" b="0" i="0" u="none" strike="noStrike" kern="0" cap="none" spc="0" normalizeH="0" baseline="0" noProof="0" dirty="0">
              <a:ln>
                <a:noFill/>
              </a:ln>
              <a:solidFill>
                <a:schemeClr val="bg1">
                  <a:lumMod val="85000"/>
                </a:schemeClr>
              </a:solidFill>
              <a:effectLst/>
              <a:uLnTx/>
              <a:uFillTx/>
              <a:latin typeface="Helvetica" pitchFamily="2" charset="0"/>
            </a:endParaRPr>
          </a:p>
        </p:txBody>
      </p:sp>
      <p:sp>
        <p:nvSpPr>
          <p:cNvPr id="2" name="Title Placeholder 1">
            <a:extLst>
              <a:ext uri="{FF2B5EF4-FFF2-40B4-BE49-F238E27FC236}">
                <a16:creationId xmlns:a16="http://schemas.microsoft.com/office/drawing/2014/main" id="{02464191-0C6D-9C48-BACD-641397A6E2F2}"/>
              </a:ext>
            </a:extLst>
          </p:cNvPr>
          <p:cNvSpPr>
            <a:spLocks noGrp="1"/>
          </p:cNvSpPr>
          <p:nvPr>
            <p:ph type="title"/>
          </p:nvPr>
        </p:nvSpPr>
        <p:spPr>
          <a:xfrm>
            <a:off x="528298" y="1155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04A8761-AB78-C24F-B03C-69741C7283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8F7AB226-BFEC-F448-A3A3-C87336ECC7FE}"/>
              </a:ext>
            </a:extLst>
          </p:cNvPr>
          <p:cNvSpPr/>
          <p:nvPr/>
        </p:nvSpPr>
        <p:spPr>
          <a:xfrm>
            <a:off x="0" y="0"/>
            <a:ext cx="12192000" cy="91440"/>
          </a:xfrm>
          <a:prstGeom prst="rect">
            <a:avLst/>
          </a:prstGeom>
          <a:solidFill>
            <a:srgbClr val="1F4E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0" name="Picture 9">
            <a:extLst>
              <a:ext uri="{FF2B5EF4-FFF2-40B4-BE49-F238E27FC236}">
                <a16:creationId xmlns:a16="http://schemas.microsoft.com/office/drawing/2014/main" id="{6B4DDC21-659A-7D4B-B7BE-E60EB83E8D1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44806" y="6418969"/>
            <a:ext cx="411480" cy="411480"/>
          </a:xfrm>
          <a:prstGeom prst="rect">
            <a:avLst/>
          </a:prstGeom>
        </p:spPr>
      </p:pic>
    </p:spTree>
    <p:extLst>
      <p:ext uri="{BB962C8B-B14F-4D97-AF65-F5344CB8AC3E}">
        <p14:creationId xmlns:p14="http://schemas.microsoft.com/office/powerpoint/2010/main" val="4207367166"/>
      </p:ext>
    </p:extLst>
  </p:cSld>
  <p:clrMap bg1="lt1" tx1="dk1" bg2="lt2" tx2="dk2" accent1="accent1" accent2="accent2" accent3="accent3" accent4="accent4" accent5="accent5" accent6="accent6" hlink="hlink" folHlink="folHlink"/>
  <p:sldLayoutIdLst>
    <p:sldLayoutId id="2147483705"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9" r:id="rId12"/>
  </p:sldLayoutIdLst>
  <p:hf hdr="0"/>
  <p:txStyles>
    <p:titleStyle>
      <a:lvl1pPr algn="l" defTabSz="914400" rtl="0" eaLnBrk="1" latinLnBrk="0" hangingPunct="1">
        <a:lnSpc>
          <a:spcPct val="90000"/>
        </a:lnSpc>
        <a:spcBef>
          <a:spcPct val="0"/>
        </a:spcBef>
        <a:buNone/>
        <a:defRPr sz="3200" b="0" i="0" kern="1200">
          <a:solidFill>
            <a:schemeClr val="accent5">
              <a:lumMod val="50000"/>
            </a:schemeClr>
          </a:solidFill>
          <a:latin typeface="Arial Narrow" panose="020B0604020202020204" pitchFamily="34" charset="0"/>
          <a:ea typeface="+mj-ea"/>
          <a:cs typeface="Arial Narrow"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mailto:coastwatch.info@noaa.gov" TargetMode="External"/><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4.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15.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3.xml"/><Relationship Id="rId7" Type="http://schemas.openxmlformats.org/officeDocument/2006/relationships/image" Target="../media/image16.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12.xml"/><Relationship Id="rId9"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png"/><Relationship Id="rId5" Type="http://schemas.openxmlformats.org/officeDocument/2006/relationships/image" Target="../media/image17.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4.png"/><Relationship Id="rId5" Type="http://schemas.openxmlformats.org/officeDocument/2006/relationships/image" Target="../media/image18.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4.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png"/><Relationship Id="rId5" Type="http://schemas.openxmlformats.org/officeDocument/2006/relationships/image" Target="../media/image19.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5.xml"/><Relationship Id="rId7" Type="http://schemas.openxmlformats.org/officeDocument/2006/relationships/image" Target="../media/image22.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25.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4.png"/><Relationship Id="rId5" Type="http://schemas.openxmlformats.org/officeDocument/2006/relationships/image" Target="../media/image28.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4.pn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audio" Target="../media/media6.m4a"/><Relationship Id="rId7" Type="http://schemas.openxmlformats.org/officeDocument/2006/relationships/image" Target="../media/image7.png"/><Relationship Id="rId12" Type="http://schemas.openxmlformats.org/officeDocument/2006/relationships/image" Target="../media/image4.png"/><Relationship Id="rId2" Type="http://schemas.microsoft.com/office/2007/relationships/media" Target="../media/media6.m4a"/><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9.png"/><Relationship Id="rId5" Type="http://schemas.openxmlformats.org/officeDocument/2006/relationships/notesSlide" Target="../notesSlides/notesSlide5.xml"/><Relationship Id="rId10" Type="http://schemas.openxmlformats.org/officeDocument/2006/relationships/oleObject" Target="../embeddings/oleObject3.bin"/><Relationship Id="rId4" Type="http://schemas.openxmlformats.org/officeDocument/2006/relationships/slideLayout" Target="../slideLayouts/slideLayout5.xml"/><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8257" y="2029926"/>
            <a:ext cx="8087884" cy="788734"/>
          </a:xfrm>
        </p:spPr>
        <p:txBody>
          <a:bodyPr>
            <a:normAutofit fontScale="90000"/>
          </a:bodyPr>
          <a:lstStyle/>
          <a:p>
            <a:pPr algn="ctr"/>
            <a:r>
              <a:rPr lang="en-US" sz="4000" dirty="0" smtClean="0"/>
              <a:t>Using Satellite Data in GIS - Data</a:t>
            </a:r>
            <a:br>
              <a:rPr lang="en-US" sz="4000" dirty="0" smtClean="0"/>
            </a:br>
            <a:r>
              <a:rPr lang="en-US" sz="4000" dirty="0"/>
              <a:t/>
            </a:r>
            <a:br>
              <a:rPr lang="en-US" sz="4000" dirty="0"/>
            </a:br>
            <a:r>
              <a:rPr lang="en-US" sz="4000" dirty="0"/>
              <a:t>NOAA </a:t>
            </a:r>
            <a:r>
              <a:rPr lang="en-US" sz="4000" dirty="0" err="1"/>
              <a:t>Coastwatch</a:t>
            </a:r>
            <a:r>
              <a:rPr lang="en-US" sz="4000" dirty="0"/>
              <a:t> Satellite Course</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10" name="Text Placeholder 4">
            <a:extLst>
              <a:ext uri="{FF2B5EF4-FFF2-40B4-BE49-F238E27FC236}">
                <a16:creationId xmlns:a16="http://schemas.microsoft.com/office/drawing/2014/main" id="{AABA175F-114F-9349-9205-5C900171E7A8}"/>
              </a:ext>
            </a:extLst>
          </p:cNvPr>
          <p:cNvSpPr>
            <a:spLocks noGrp="1"/>
          </p:cNvSpPr>
          <p:nvPr>
            <p:ph type="body" sz="quarter" idx="12"/>
          </p:nvPr>
        </p:nvSpPr>
        <p:spPr>
          <a:xfrm>
            <a:off x="154517" y="6427310"/>
            <a:ext cx="7313083" cy="577850"/>
          </a:xfrm>
        </p:spPr>
        <p:txBody>
          <a:bodyPr>
            <a:noAutofit/>
          </a:bodyPr>
          <a:lstStyle/>
          <a:p>
            <a:r>
              <a:rPr lang="en-US" dirty="0"/>
              <a:t>Last Updated: </a:t>
            </a:r>
            <a:fld id="{37EC2EF2-4593-4697-821A-2723A4F7C407}" type="datetime1">
              <a:rPr lang="en-US" smtClean="0"/>
              <a:t>10/20/2020</a:t>
            </a:fld>
            <a:endParaRPr lang="en-US" dirty="0"/>
          </a:p>
        </p:txBody>
      </p:sp>
      <p:sp>
        <p:nvSpPr>
          <p:cNvPr id="11" name="Text Placeholder 4">
            <a:extLst>
              <a:ext uri="{FF2B5EF4-FFF2-40B4-BE49-F238E27FC236}">
                <a16:creationId xmlns:a16="http://schemas.microsoft.com/office/drawing/2014/main" id="{AABA175F-114F-9349-9205-5C900171E7A8}"/>
              </a:ext>
            </a:extLst>
          </p:cNvPr>
          <p:cNvSpPr>
            <a:spLocks noGrp="1"/>
          </p:cNvSpPr>
          <p:nvPr>
            <p:ph type="body" sz="quarter" idx="12"/>
          </p:nvPr>
        </p:nvSpPr>
        <p:spPr>
          <a:xfrm>
            <a:off x="154517" y="6427310"/>
            <a:ext cx="7313083" cy="577850"/>
          </a:xfrm>
        </p:spPr>
        <p:txBody>
          <a:bodyPr>
            <a:noAutofit/>
          </a:bodyPr>
          <a:lstStyle/>
          <a:p>
            <a:r>
              <a:rPr lang="en-US" dirty="0"/>
              <a:t>Last Updated: </a:t>
            </a:r>
            <a:fld id="{37EC2EF2-4593-4697-821A-2723A4F7C407}" type="datetime1">
              <a:rPr lang="en-US" smtClean="0"/>
              <a:t>10/20/2020</a:t>
            </a:fld>
            <a:endParaRPr lang="en-US" dirty="0"/>
          </a:p>
        </p:txBody>
      </p:sp>
      <p:sp>
        <p:nvSpPr>
          <p:cNvPr id="13" name="Rectangle 12"/>
          <p:cNvSpPr/>
          <p:nvPr/>
        </p:nvSpPr>
        <p:spPr>
          <a:xfrm>
            <a:off x="7953580" y="6296286"/>
            <a:ext cx="2467342" cy="369332"/>
          </a:xfrm>
          <a:prstGeom prst="rect">
            <a:avLst/>
          </a:prstGeom>
        </p:spPr>
        <p:txBody>
          <a:bodyPr wrap="none">
            <a:spAutoFit/>
          </a:bodyPr>
          <a:lstStyle/>
          <a:p>
            <a:r>
              <a:rPr lang="en-US" dirty="0">
                <a:hlinkClick r:id="rId6"/>
              </a:rPr>
              <a:t>coastwatch.info@noaa.gov</a:t>
            </a:r>
            <a:endParaRPr lang="en-US" dirty="0"/>
          </a:p>
        </p:txBody>
      </p:sp>
    </p:spTree>
    <p:extLst>
      <p:ext uri="{BB962C8B-B14F-4D97-AF65-F5344CB8AC3E}">
        <p14:creationId xmlns:p14="http://schemas.microsoft.com/office/powerpoint/2010/main" val="2133213474"/>
      </p:ext>
    </p:extLst>
  </p:cSld>
  <p:clrMapOvr>
    <a:masterClrMapping/>
  </p:clrMapOvr>
  <mc:AlternateContent xmlns:mc="http://schemas.openxmlformats.org/markup-compatibility/2006" xmlns:p14="http://schemas.microsoft.com/office/powerpoint/2010/main">
    <mc:Choice Requires="p14">
      <p:transition spd="slow" p14:dur="2000" advTm="7729"/>
    </mc:Choice>
    <mc:Fallback xmlns="">
      <p:transition spd="slow" advTm="77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Format</a:t>
            </a:r>
            <a:endParaRPr lang="en-US" dirty="0"/>
          </a:p>
        </p:txBody>
      </p:sp>
      <p:sp>
        <p:nvSpPr>
          <p:cNvPr id="3" name="Content Placeholder 2"/>
          <p:cNvSpPr>
            <a:spLocks noGrp="1"/>
          </p:cNvSpPr>
          <p:nvPr>
            <p:ph idx="1"/>
          </p:nvPr>
        </p:nvSpPr>
        <p:spPr>
          <a:xfrm>
            <a:off x="1274299" y="1586475"/>
            <a:ext cx="10515600" cy="4351338"/>
          </a:xfrm>
        </p:spPr>
        <p:txBody>
          <a:bodyPr>
            <a:normAutofit fontScale="70000" lnSpcReduction="20000"/>
          </a:bodyPr>
          <a:lstStyle/>
          <a:p>
            <a:pPr fontAlgn="base"/>
            <a:r>
              <a:rPr lang="en-US" sz="3600" dirty="0" smtClean="0"/>
              <a:t>Level of embedded metadata – ‘self-describing’</a:t>
            </a:r>
          </a:p>
          <a:p>
            <a:pPr fontAlgn="base"/>
            <a:endParaRPr lang="en-US" sz="3600" dirty="0" smtClean="0"/>
          </a:p>
          <a:p>
            <a:pPr fontAlgn="base"/>
            <a:r>
              <a:rPr lang="en-US" sz="3600" dirty="0" smtClean="0"/>
              <a:t>Data storage</a:t>
            </a:r>
          </a:p>
          <a:p>
            <a:pPr lvl="1" fontAlgn="base"/>
            <a:r>
              <a:rPr lang="en-US" sz="3200" dirty="0" smtClean="0"/>
              <a:t>Scaling / Offset</a:t>
            </a:r>
          </a:p>
          <a:p>
            <a:pPr lvl="1" fontAlgn="base"/>
            <a:r>
              <a:rPr lang="en-US" sz="3200" dirty="0" smtClean="0"/>
              <a:t>Compression</a:t>
            </a:r>
            <a:endParaRPr lang="en-US" sz="3200" dirty="0"/>
          </a:p>
          <a:p>
            <a:pPr fontAlgn="base"/>
            <a:endParaRPr lang="en-US" sz="4000" dirty="0" smtClean="0"/>
          </a:p>
          <a:p>
            <a:pPr fontAlgn="base"/>
            <a:r>
              <a:rPr lang="en-US" sz="4000" dirty="0" smtClean="0"/>
              <a:t>Geolocation Information</a:t>
            </a:r>
          </a:p>
          <a:p>
            <a:pPr lvl="1" fontAlgn="base"/>
            <a:r>
              <a:rPr lang="en-US" sz="3600" dirty="0" smtClean="0"/>
              <a:t>Tags</a:t>
            </a:r>
          </a:p>
          <a:p>
            <a:pPr lvl="1" fontAlgn="base"/>
            <a:r>
              <a:rPr lang="en-US" sz="3600" dirty="0" smtClean="0"/>
              <a:t>Attributes</a:t>
            </a:r>
          </a:p>
          <a:p>
            <a:pPr lvl="1" fontAlgn="base"/>
            <a:endParaRPr lang="en-US" sz="3600" dirty="0"/>
          </a:p>
          <a:p>
            <a:pPr fontAlgn="base"/>
            <a:r>
              <a:rPr lang="en-US" sz="4000" dirty="0" smtClean="0"/>
              <a:t>Complexity and Compatibility</a:t>
            </a:r>
          </a:p>
          <a:p>
            <a:pPr fontAlgn="base"/>
            <a:endParaRPr lang="en-US" sz="3200" dirty="0"/>
          </a:p>
          <a:p>
            <a:pPr marL="0" indent="0">
              <a:buNone/>
            </a:pPr>
            <a:endParaRPr lang="en-US" dirty="0"/>
          </a:p>
        </p:txBody>
      </p:sp>
      <p:sp>
        <p:nvSpPr>
          <p:cNvPr id="4" name="Rectangle 3"/>
          <p:cNvSpPr/>
          <p:nvPr/>
        </p:nvSpPr>
        <p:spPr>
          <a:xfrm>
            <a:off x="9606933" y="2232806"/>
            <a:ext cx="2556214" cy="1015663"/>
          </a:xfrm>
          <a:prstGeom prst="rect">
            <a:avLst/>
          </a:prstGeom>
          <a:noFill/>
        </p:spPr>
        <p:txBody>
          <a:bodyPr wrap="none" lIns="91440" tIns="45720" rIns="91440" bIns="45720">
            <a:spAutoFit/>
          </a:bodyPr>
          <a:lstStyle/>
          <a:p>
            <a:pPr algn="ctr"/>
            <a:r>
              <a:rPr lang="en-US" sz="6000" b="0" cap="none" spc="0" dirty="0" err="1" smtClean="0">
                <a:ln w="0"/>
                <a:solidFill>
                  <a:schemeClr val="accent1"/>
                </a:solidFill>
                <a:effectLst>
                  <a:outerShdw blurRad="38100" dist="25400" dir="5400000" algn="ctr" rotWithShape="0">
                    <a:srgbClr val="6E747A">
                      <a:alpha val="43000"/>
                    </a:srgbClr>
                  </a:outerShdw>
                </a:effectLst>
              </a:rPr>
              <a:t>NetCDF</a:t>
            </a:r>
            <a:endParaRPr lang="en-US" sz="5400" b="0" cap="none" spc="0" dirty="0">
              <a:ln w="0"/>
              <a:solidFill>
                <a:schemeClr val="accent1"/>
              </a:solidFill>
              <a:effectLst>
                <a:outerShdw blurRad="38100" dist="25400" dir="5400000" algn="ctr" rotWithShape="0">
                  <a:srgbClr val="6E747A">
                    <a:alpha val="43000"/>
                  </a:srgbClr>
                </a:outerShdw>
              </a:effectLst>
            </a:endParaRPr>
          </a:p>
        </p:txBody>
      </p:sp>
      <p:sp>
        <p:nvSpPr>
          <p:cNvPr id="6" name="Rectangle 5"/>
          <p:cNvSpPr/>
          <p:nvPr/>
        </p:nvSpPr>
        <p:spPr>
          <a:xfrm>
            <a:off x="9833038" y="3079285"/>
            <a:ext cx="1332416" cy="923330"/>
          </a:xfrm>
          <a:prstGeom prst="rect">
            <a:avLst/>
          </a:prstGeom>
          <a:noFill/>
        </p:spPr>
        <p:txBody>
          <a:bodyPr wrap="none" lIns="91440" tIns="45720" rIns="91440" bIns="45720">
            <a:spAutoFit/>
          </a:bodyPr>
          <a:lstStyle/>
          <a:p>
            <a:pPr algn="ctr"/>
            <a:r>
              <a:rPr lang="en-US" sz="5400" b="0" cap="none" spc="0" dirty="0" smtClean="0">
                <a:ln w="0"/>
                <a:solidFill>
                  <a:schemeClr val="accent4">
                    <a:lumMod val="75000"/>
                  </a:schemeClr>
                </a:solidFill>
                <a:effectLst>
                  <a:outerShdw blurRad="38100" dist="25400" dir="5400000" algn="ctr" rotWithShape="0">
                    <a:srgbClr val="6E747A">
                      <a:alpha val="43000"/>
                    </a:srgbClr>
                  </a:outerShdw>
                </a:effectLst>
              </a:rPr>
              <a:t>TIFF</a:t>
            </a:r>
            <a:endParaRPr lang="en-US" sz="5400" b="0" cap="none" spc="0" dirty="0">
              <a:ln w="0"/>
              <a:solidFill>
                <a:schemeClr val="accent4">
                  <a:lumMod val="75000"/>
                </a:schemeClr>
              </a:solidFill>
              <a:effectLst>
                <a:outerShdw blurRad="38100" dist="25400" dir="5400000" algn="ctr" rotWithShape="0">
                  <a:srgbClr val="6E747A">
                    <a:alpha val="43000"/>
                  </a:srgbClr>
                </a:outerShdw>
              </a:effectLst>
            </a:endParaRPr>
          </a:p>
        </p:txBody>
      </p:sp>
      <p:sp>
        <p:nvSpPr>
          <p:cNvPr id="7" name="Rectangle 6"/>
          <p:cNvSpPr/>
          <p:nvPr/>
        </p:nvSpPr>
        <p:spPr>
          <a:xfrm>
            <a:off x="8536982" y="2907770"/>
            <a:ext cx="1287532" cy="830997"/>
          </a:xfrm>
          <a:prstGeom prst="rect">
            <a:avLst/>
          </a:prstGeom>
          <a:noFill/>
        </p:spPr>
        <p:txBody>
          <a:bodyPr wrap="none" lIns="91440" tIns="45720" rIns="91440" bIns="45720">
            <a:spAutoFit/>
          </a:bodyPr>
          <a:lstStyle/>
          <a:p>
            <a:pPr algn="ctr"/>
            <a:r>
              <a:rPr lang="en-US" sz="4800" b="0" cap="none" spc="0" dirty="0" smtClean="0">
                <a:ln w="0"/>
                <a:solidFill>
                  <a:srgbClr val="FF0000"/>
                </a:solidFill>
                <a:effectLst>
                  <a:outerShdw blurRad="38100" dist="25400" dir="5400000" algn="ctr" rotWithShape="0">
                    <a:srgbClr val="6E747A">
                      <a:alpha val="43000"/>
                    </a:srgbClr>
                  </a:outerShdw>
                </a:effectLst>
              </a:rPr>
              <a:t>PNG</a:t>
            </a:r>
            <a:endParaRPr lang="en-US" sz="5400" b="0" cap="none" spc="0" dirty="0">
              <a:ln w="0"/>
              <a:solidFill>
                <a:srgbClr val="FF0000"/>
              </a:solidFill>
              <a:effectLst>
                <a:outerShdw blurRad="38100" dist="25400" dir="5400000" algn="ctr" rotWithShape="0">
                  <a:srgbClr val="6E747A">
                    <a:alpha val="43000"/>
                  </a:srgbClr>
                </a:outerShdw>
              </a:effectLst>
            </a:endParaRPr>
          </a:p>
        </p:txBody>
      </p:sp>
      <p:sp>
        <p:nvSpPr>
          <p:cNvPr id="8" name="Rectangle 7"/>
          <p:cNvSpPr/>
          <p:nvPr/>
        </p:nvSpPr>
        <p:spPr>
          <a:xfrm>
            <a:off x="8932201" y="1710680"/>
            <a:ext cx="1359668" cy="923330"/>
          </a:xfrm>
          <a:prstGeom prst="rect">
            <a:avLst/>
          </a:prstGeom>
          <a:noFill/>
        </p:spPr>
        <p:txBody>
          <a:bodyPr wrap="none" lIns="91440" tIns="45720" rIns="91440" bIns="45720">
            <a:spAutoFit/>
          </a:bodyPr>
          <a:lstStyle/>
          <a:p>
            <a:pPr algn="ctr"/>
            <a:r>
              <a:rPr lang="en-US" sz="5400" b="0" cap="none" spc="0" dirty="0" smtClean="0">
                <a:ln w="0"/>
                <a:solidFill>
                  <a:schemeClr val="accent2">
                    <a:lumMod val="60000"/>
                    <a:lumOff val="40000"/>
                  </a:schemeClr>
                </a:solidFill>
                <a:effectLst>
                  <a:outerShdw blurRad="38100" dist="25400" dir="5400000" algn="ctr" rotWithShape="0">
                    <a:srgbClr val="6E747A">
                      <a:alpha val="43000"/>
                    </a:srgbClr>
                  </a:outerShdw>
                </a:effectLst>
              </a:rPr>
              <a:t>HDF</a:t>
            </a:r>
            <a:endParaRPr lang="en-US" sz="5400" b="0" cap="none" spc="0" dirty="0">
              <a:ln w="0"/>
              <a:solidFill>
                <a:schemeClr val="accent2">
                  <a:lumMod val="60000"/>
                  <a:lumOff val="40000"/>
                </a:schemeClr>
              </a:solidFill>
              <a:effectLst>
                <a:outerShdw blurRad="38100" dist="25400" dir="5400000" algn="ctr" rotWithShape="0">
                  <a:srgbClr val="6E747A">
                    <a:alpha val="43000"/>
                  </a:srgbClr>
                </a:outerShdw>
              </a:effectLst>
            </a:endParaRPr>
          </a:p>
        </p:txBody>
      </p:sp>
      <p:sp>
        <p:nvSpPr>
          <p:cNvPr id="9" name="Rectangle 8"/>
          <p:cNvSpPr/>
          <p:nvPr/>
        </p:nvSpPr>
        <p:spPr>
          <a:xfrm>
            <a:off x="7952348" y="3728299"/>
            <a:ext cx="2480166" cy="830997"/>
          </a:xfrm>
          <a:prstGeom prst="rect">
            <a:avLst/>
          </a:prstGeom>
          <a:noFill/>
        </p:spPr>
        <p:txBody>
          <a:bodyPr wrap="square" lIns="91440" tIns="45720" rIns="91440" bIns="45720">
            <a:spAutoFit/>
          </a:bodyPr>
          <a:lstStyle/>
          <a:p>
            <a:pPr algn="ctr"/>
            <a:r>
              <a:rPr lang="en-US" sz="4800" b="0" cap="none" spc="0" dirty="0" err="1" smtClean="0">
                <a:ln w="0"/>
                <a:solidFill>
                  <a:schemeClr val="bg2">
                    <a:lumMod val="50000"/>
                  </a:schemeClr>
                </a:solidFill>
                <a:effectLst>
                  <a:outerShdw blurRad="38100" dist="25400" dir="5400000" algn="ctr" rotWithShape="0">
                    <a:srgbClr val="6E747A">
                      <a:alpha val="43000"/>
                    </a:srgbClr>
                  </a:outerShdw>
                </a:effectLst>
              </a:rPr>
              <a:t>GeoTIFF</a:t>
            </a:r>
            <a:endParaRPr lang="en-US" sz="5400" b="0" cap="none" spc="0" dirty="0">
              <a:ln w="0"/>
              <a:solidFill>
                <a:schemeClr val="bg2">
                  <a:lumMod val="50000"/>
                </a:schemeClr>
              </a:solidFill>
              <a:effectLst>
                <a:outerShdw blurRad="38100" dist="25400" dir="5400000" algn="ctr" rotWithShape="0">
                  <a:srgbClr val="6E747A">
                    <a:alpha val="43000"/>
                  </a:srgbClr>
                </a:outerShdw>
              </a:effectLst>
            </a:endParaRPr>
          </a:p>
        </p:txBody>
      </p:sp>
      <p:sp>
        <p:nvSpPr>
          <p:cNvPr id="10" name="Rectangle 9"/>
          <p:cNvSpPr/>
          <p:nvPr/>
        </p:nvSpPr>
        <p:spPr>
          <a:xfrm>
            <a:off x="9612035" y="4465105"/>
            <a:ext cx="1531060" cy="923330"/>
          </a:xfrm>
          <a:prstGeom prst="rect">
            <a:avLst/>
          </a:prstGeom>
          <a:noFill/>
        </p:spPr>
        <p:txBody>
          <a:bodyPr wrap="none" lIns="91440" tIns="45720" rIns="91440" bIns="45720">
            <a:spAutoFit/>
          </a:bodyPr>
          <a:lstStyle/>
          <a:p>
            <a:pPr algn="ctr"/>
            <a:r>
              <a:rPr lang="en-US" sz="5400" b="0" cap="none" spc="0" dirty="0" smtClean="0">
                <a:ln w="0"/>
                <a:solidFill>
                  <a:schemeClr val="accent6">
                    <a:lumMod val="75000"/>
                  </a:schemeClr>
                </a:solidFill>
                <a:effectLst>
                  <a:outerShdw blurRad="38100" dist="25400" dir="5400000" algn="ctr" rotWithShape="0">
                    <a:srgbClr val="6E747A">
                      <a:alpha val="43000"/>
                    </a:srgbClr>
                  </a:outerShdw>
                </a:effectLst>
              </a:rPr>
              <a:t>JPEG</a:t>
            </a:r>
            <a:endParaRPr lang="en-US" sz="5400" b="0" cap="none" spc="0" dirty="0">
              <a:ln w="0"/>
              <a:solidFill>
                <a:schemeClr val="accent6">
                  <a:lumMod val="75000"/>
                </a:schemeClr>
              </a:solidFill>
              <a:effectLst>
                <a:outerShdw blurRad="38100" dist="25400" dir="5400000" algn="ctr" rotWithShape="0">
                  <a:srgbClr val="6E747A">
                    <a:alpha val="43000"/>
                  </a:srgbClr>
                </a:outerShdw>
              </a:effectLst>
            </a:endParaRPr>
          </a:p>
        </p:txBody>
      </p:sp>
      <p:sp>
        <p:nvSpPr>
          <p:cNvPr id="11" name="Rectangle 10"/>
          <p:cNvSpPr/>
          <p:nvPr/>
        </p:nvSpPr>
        <p:spPr>
          <a:xfrm>
            <a:off x="9773386" y="1300076"/>
            <a:ext cx="2019527" cy="646331"/>
          </a:xfrm>
          <a:prstGeom prst="rect">
            <a:avLst/>
          </a:prstGeom>
          <a:noFill/>
        </p:spPr>
        <p:txBody>
          <a:bodyPr wrap="none" lIns="91440" tIns="45720" rIns="91440" bIns="45720">
            <a:spAutoFit/>
          </a:bodyPr>
          <a:lstStyle/>
          <a:p>
            <a:pPr algn="ctr"/>
            <a:r>
              <a:rPr lang="en-US" sz="3600" b="0" cap="none" spc="0" dirty="0" smtClean="0">
                <a:ln w="0"/>
                <a:solidFill>
                  <a:schemeClr val="accent6">
                    <a:lumMod val="75000"/>
                  </a:schemeClr>
                </a:solidFill>
                <a:effectLst>
                  <a:outerShdw blurRad="38100" dist="25400" dir="5400000" algn="ctr" rotWithShape="0">
                    <a:srgbClr val="6E747A">
                      <a:alpha val="43000"/>
                    </a:srgbClr>
                  </a:outerShdw>
                </a:effectLst>
              </a:rPr>
              <a:t>JPEG2000</a:t>
            </a:r>
            <a:endParaRPr lang="en-US" sz="5400" b="0" cap="none" spc="0" dirty="0">
              <a:ln w="0"/>
              <a:solidFill>
                <a:schemeClr val="accent6">
                  <a:lumMod val="75000"/>
                </a:schemeClr>
              </a:solidFill>
              <a:effectLst>
                <a:outerShdw blurRad="38100" dist="25400" dir="5400000" algn="ctr" rotWithShape="0">
                  <a:srgbClr val="6E747A">
                    <a:alpha val="43000"/>
                  </a:srgbClr>
                </a:outerShdw>
              </a:effectLst>
            </a:endParaRPr>
          </a:p>
        </p:txBody>
      </p:sp>
      <p:sp>
        <p:nvSpPr>
          <p:cNvPr id="12" name="Rectangle 11"/>
          <p:cNvSpPr/>
          <p:nvPr/>
        </p:nvSpPr>
        <p:spPr>
          <a:xfrm>
            <a:off x="10402352" y="3860876"/>
            <a:ext cx="1140633" cy="830997"/>
          </a:xfrm>
          <a:prstGeom prst="rect">
            <a:avLst/>
          </a:prstGeom>
          <a:noFill/>
        </p:spPr>
        <p:txBody>
          <a:bodyPr wrap="none" lIns="91440" tIns="45720" rIns="91440" bIns="45720">
            <a:spAutoFit/>
          </a:bodyPr>
          <a:lstStyle/>
          <a:p>
            <a:pPr algn="ctr"/>
            <a:r>
              <a:rPr lang="en-US" sz="4800" b="0" cap="none" spc="0" dirty="0" smtClean="0">
                <a:ln w="0"/>
                <a:solidFill>
                  <a:schemeClr val="accent1">
                    <a:lumMod val="60000"/>
                    <a:lumOff val="40000"/>
                  </a:schemeClr>
                </a:solidFill>
                <a:effectLst>
                  <a:outerShdw blurRad="38100" dist="25400" dir="5400000" algn="ctr" rotWithShape="0">
                    <a:srgbClr val="6E747A">
                      <a:alpha val="43000"/>
                    </a:srgbClr>
                  </a:outerShdw>
                </a:effectLst>
              </a:rPr>
              <a:t>CSV</a:t>
            </a:r>
            <a:endParaRPr lang="en-US" sz="5400" b="0" cap="none" spc="0" dirty="0">
              <a:ln w="0"/>
              <a:solidFill>
                <a:schemeClr val="accent1">
                  <a:lumMod val="60000"/>
                  <a:lumOff val="40000"/>
                </a:schemeClr>
              </a:solidFill>
              <a:effectLst>
                <a:outerShdw blurRad="38100" dist="25400" dir="5400000" algn="ctr" rotWithShape="0">
                  <a:srgbClr val="6E747A">
                    <a:alpha val="43000"/>
                  </a:srgbClr>
                </a:outerShdw>
              </a:effectLst>
            </a:endParaRPr>
          </a:p>
        </p:txBody>
      </p:sp>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01596066"/>
      </p:ext>
    </p:extLst>
  </p:cSld>
  <p:clrMapOvr>
    <a:masterClrMapping/>
  </p:clrMapOvr>
  <mc:AlternateContent xmlns:mc="http://schemas.openxmlformats.org/markup-compatibility/2006" xmlns:p14="http://schemas.microsoft.com/office/powerpoint/2010/main">
    <mc:Choice Requires="p14">
      <p:transition spd="slow" p14:dur="2000" advTm="44656"/>
    </mc:Choice>
    <mc:Fallback xmlns="">
      <p:transition spd="slow" advTm="446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Satellite Data Product Resolution</a:t>
            </a:r>
            <a:endParaRPr lang="en-US" dirty="0"/>
          </a:p>
        </p:txBody>
      </p:sp>
      <p:sp>
        <p:nvSpPr>
          <p:cNvPr id="3" name="Content Placeholder 2"/>
          <p:cNvSpPr>
            <a:spLocks noGrp="1"/>
          </p:cNvSpPr>
          <p:nvPr>
            <p:ph idx="1"/>
          </p:nvPr>
        </p:nvSpPr>
        <p:spPr>
          <a:xfrm>
            <a:off x="1274299" y="1586475"/>
            <a:ext cx="10515600" cy="4351338"/>
          </a:xfrm>
        </p:spPr>
        <p:txBody>
          <a:bodyPr/>
          <a:lstStyle/>
          <a:p>
            <a:pPr fontAlgn="base"/>
            <a:r>
              <a:rPr lang="en-US" sz="3600" dirty="0" smtClean="0"/>
              <a:t>Spatial resolutions</a:t>
            </a:r>
          </a:p>
          <a:p>
            <a:pPr lvl="1" fontAlgn="base"/>
            <a:r>
              <a:rPr lang="en-US" sz="3200" dirty="0" smtClean="0"/>
              <a:t>meters to hundreds of kilometers</a:t>
            </a:r>
          </a:p>
          <a:p>
            <a:pPr lvl="1" fontAlgn="base"/>
            <a:endParaRPr lang="en-US" sz="3200" dirty="0" smtClean="0"/>
          </a:p>
          <a:p>
            <a:pPr fontAlgn="base"/>
            <a:r>
              <a:rPr lang="en-US" sz="3600" dirty="0" smtClean="0"/>
              <a:t>Temporal resolutions</a:t>
            </a:r>
          </a:p>
          <a:p>
            <a:pPr lvl="1" fontAlgn="base"/>
            <a:r>
              <a:rPr lang="en-US" sz="2800" dirty="0" smtClean="0"/>
              <a:t>Minutes to days, weeks, or months</a:t>
            </a:r>
          </a:p>
          <a:p>
            <a:pPr lvl="1" fontAlgn="base"/>
            <a:endParaRPr lang="en-US" sz="2800" dirty="0"/>
          </a:p>
          <a:p>
            <a:pPr fontAlgn="base"/>
            <a:r>
              <a:rPr lang="en-US" sz="3200" dirty="0" smtClean="0"/>
              <a:t>How are data combined?</a:t>
            </a:r>
            <a:endParaRPr lang="en-US" dirty="0" smtClean="0"/>
          </a:p>
          <a:p>
            <a:pPr marL="0" indent="0">
              <a:buNone/>
            </a:pPr>
            <a:endParaRPr lang="en-US" dirty="0"/>
          </a:p>
        </p:txBody>
      </p:sp>
      <p:pic>
        <p:nvPicPr>
          <p:cNvPr id="4" name="Picture 3"/>
          <p:cNvPicPr>
            <a:picLocks noChangeAspect="1"/>
          </p:cNvPicPr>
          <p:nvPr/>
        </p:nvPicPr>
        <p:blipFill rotWithShape="1">
          <a:blip r:embed="rId5"/>
          <a:srcRect l="2796" r="4970"/>
          <a:stretch/>
        </p:blipFill>
        <p:spPr>
          <a:xfrm>
            <a:off x="8153399" y="1586475"/>
            <a:ext cx="3143251" cy="3410426"/>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8523963" y="4996901"/>
            <a:ext cx="3265936" cy="646331"/>
          </a:xfrm>
          <a:prstGeom prst="rect">
            <a:avLst/>
          </a:prstGeom>
          <a:noFill/>
        </p:spPr>
        <p:txBody>
          <a:bodyPr wrap="square" rtlCol="0">
            <a:spAutoFit/>
          </a:bodyPr>
          <a:lstStyle/>
          <a:p>
            <a:r>
              <a:rPr lang="en-US" dirty="0" smtClean="0"/>
              <a:t>Resolutions from various chlorophyll-a products</a:t>
            </a:r>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23198355"/>
      </p:ext>
    </p:extLst>
  </p:cSld>
  <p:clrMapOvr>
    <a:masterClrMapping/>
  </p:clrMapOvr>
  <mc:AlternateContent xmlns:mc="http://schemas.openxmlformats.org/markup-compatibility/2006" xmlns:p14="http://schemas.microsoft.com/office/powerpoint/2010/main">
    <mc:Choice Requires="p14">
      <p:transition spd="slow" p14:dur="2000" advTm="70515"/>
    </mc:Choice>
    <mc:Fallback xmlns="">
      <p:transition spd="slow" advTm="705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1448" y="349759"/>
            <a:ext cx="10515600" cy="1325563"/>
          </a:xfrm>
        </p:spPr>
        <p:txBody>
          <a:bodyPr/>
          <a:lstStyle/>
          <a:p>
            <a:r>
              <a:rPr lang="en-US" dirty="0" smtClean="0"/>
              <a:t>Binning</a:t>
            </a:r>
            <a:endParaRPr lang="en-US" dirty="0"/>
          </a:p>
        </p:txBody>
      </p:sp>
      <p:pic>
        <p:nvPicPr>
          <p:cNvPr id="5" name="Picture 4"/>
          <p:cNvPicPr>
            <a:picLocks noChangeAspect="1"/>
          </p:cNvPicPr>
          <p:nvPr/>
        </p:nvPicPr>
        <p:blipFill>
          <a:blip r:embed="rId5"/>
          <a:stretch>
            <a:fillRect/>
          </a:stretch>
        </p:blipFill>
        <p:spPr>
          <a:xfrm>
            <a:off x="6798565" y="1171280"/>
            <a:ext cx="5042421" cy="3798083"/>
          </a:xfrm>
          <a:prstGeom prst="rect">
            <a:avLst/>
          </a:prstGeom>
        </p:spPr>
      </p:pic>
      <p:pic>
        <p:nvPicPr>
          <p:cNvPr id="6" name="Picture 5"/>
          <p:cNvPicPr>
            <a:picLocks noChangeAspect="1"/>
          </p:cNvPicPr>
          <p:nvPr/>
        </p:nvPicPr>
        <p:blipFill>
          <a:blip r:embed="rId6"/>
          <a:stretch>
            <a:fillRect/>
          </a:stretch>
        </p:blipFill>
        <p:spPr>
          <a:xfrm>
            <a:off x="540389" y="1629602"/>
            <a:ext cx="2257740" cy="3105583"/>
          </a:xfrm>
          <a:prstGeom prst="rect">
            <a:avLst/>
          </a:prstGeom>
        </p:spPr>
      </p:pic>
      <p:pic>
        <p:nvPicPr>
          <p:cNvPr id="7" name="Picture 6"/>
          <p:cNvPicPr>
            <a:picLocks noChangeAspect="1"/>
          </p:cNvPicPr>
          <p:nvPr/>
        </p:nvPicPr>
        <p:blipFill rotWithShape="1">
          <a:blip r:embed="rId7"/>
          <a:srcRect b="14934"/>
          <a:stretch/>
        </p:blipFill>
        <p:spPr>
          <a:xfrm>
            <a:off x="2767649" y="1675322"/>
            <a:ext cx="2438740" cy="3103710"/>
          </a:xfrm>
          <a:prstGeom prst="rect">
            <a:avLst/>
          </a:prstGeom>
        </p:spPr>
      </p:pic>
      <p:sp>
        <p:nvSpPr>
          <p:cNvPr id="9" name="Right Arrow 8"/>
          <p:cNvSpPr/>
          <p:nvPr/>
        </p:nvSpPr>
        <p:spPr>
          <a:xfrm>
            <a:off x="5471160" y="2595675"/>
            <a:ext cx="975360" cy="10363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68961" y="4824752"/>
            <a:ext cx="4397376" cy="646331"/>
          </a:xfrm>
          <a:prstGeom prst="rect">
            <a:avLst/>
          </a:prstGeom>
          <a:noFill/>
        </p:spPr>
        <p:txBody>
          <a:bodyPr wrap="square" rtlCol="0">
            <a:spAutoFit/>
          </a:bodyPr>
          <a:lstStyle/>
          <a:p>
            <a:r>
              <a:rPr lang="en-US" dirty="0" smtClean="0"/>
              <a:t>One day of granules used for </a:t>
            </a:r>
            <a:r>
              <a:rPr lang="en-US" dirty="0" err="1" smtClean="0"/>
              <a:t>CoastWatch</a:t>
            </a:r>
            <a:r>
              <a:rPr lang="en-US" dirty="0" smtClean="0"/>
              <a:t> Sector of chlorophyll-a from VIIRS</a:t>
            </a:r>
            <a:endParaRPr lang="en-US" dirty="0"/>
          </a:p>
        </p:txBody>
      </p:sp>
      <p:sp>
        <p:nvSpPr>
          <p:cNvPr id="8" name="TextBox 7"/>
          <p:cNvSpPr txBox="1"/>
          <p:nvPr/>
        </p:nvSpPr>
        <p:spPr>
          <a:xfrm>
            <a:off x="7321622" y="5004776"/>
            <a:ext cx="4397376" cy="369332"/>
          </a:xfrm>
          <a:prstGeom prst="rect">
            <a:avLst/>
          </a:prstGeom>
          <a:noFill/>
        </p:spPr>
        <p:txBody>
          <a:bodyPr wrap="square" rtlCol="0">
            <a:spAutoFit/>
          </a:bodyPr>
          <a:lstStyle/>
          <a:p>
            <a:r>
              <a:rPr lang="en-US" dirty="0" smtClean="0"/>
              <a:t>One day coverage for </a:t>
            </a:r>
            <a:r>
              <a:rPr lang="en-US" dirty="0" err="1" smtClean="0"/>
              <a:t>CoastWatch</a:t>
            </a:r>
            <a:r>
              <a:rPr lang="en-US" dirty="0" smtClean="0"/>
              <a:t> ‘Sector’</a:t>
            </a: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89341721"/>
      </p:ext>
    </p:extLst>
  </p:cSld>
  <p:clrMapOvr>
    <a:masterClrMapping/>
  </p:clrMapOvr>
  <mc:AlternateContent xmlns:mc="http://schemas.openxmlformats.org/markup-compatibility/2006" xmlns:p14="http://schemas.microsoft.com/office/powerpoint/2010/main">
    <mc:Choice Requires="p14">
      <p:transition spd="slow" p14:dur="2000" advTm="18656"/>
    </mc:Choice>
    <mc:Fallback xmlns="">
      <p:transition spd="slow" advTm="186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1448" y="349759"/>
            <a:ext cx="10515600" cy="1325563"/>
          </a:xfrm>
        </p:spPr>
        <p:txBody>
          <a:bodyPr/>
          <a:lstStyle/>
          <a:p>
            <a:r>
              <a:rPr lang="en-US" dirty="0" smtClean="0"/>
              <a:t>Binning: Overlapping Data</a:t>
            </a:r>
            <a:endParaRPr lang="en-US" dirty="0"/>
          </a:p>
        </p:txBody>
      </p:sp>
      <p:pic>
        <p:nvPicPr>
          <p:cNvPr id="6" name="Picture 5"/>
          <p:cNvPicPr>
            <a:picLocks noChangeAspect="1"/>
          </p:cNvPicPr>
          <p:nvPr/>
        </p:nvPicPr>
        <p:blipFill>
          <a:blip r:embed="rId5"/>
          <a:stretch>
            <a:fillRect/>
          </a:stretch>
        </p:blipFill>
        <p:spPr>
          <a:xfrm>
            <a:off x="540389" y="1629602"/>
            <a:ext cx="2257740" cy="3105583"/>
          </a:xfrm>
          <a:prstGeom prst="rect">
            <a:avLst/>
          </a:prstGeom>
        </p:spPr>
      </p:pic>
      <p:pic>
        <p:nvPicPr>
          <p:cNvPr id="7" name="Picture 6"/>
          <p:cNvPicPr>
            <a:picLocks noChangeAspect="1"/>
          </p:cNvPicPr>
          <p:nvPr/>
        </p:nvPicPr>
        <p:blipFill rotWithShape="1">
          <a:blip r:embed="rId6"/>
          <a:srcRect b="14934"/>
          <a:stretch/>
        </p:blipFill>
        <p:spPr>
          <a:xfrm>
            <a:off x="2767649" y="1675322"/>
            <a:ext cx="2438740" cy="3103710"/>
          </a:xfrm>
          <a:prstGeom prst="rect">
            <a:avLst/>
          </a:prstGeom>
        </p:spPr>
      </p:pic>
      <p:sp>
        <p:nvSpPr>
          <p:cNvPr id="9" name="Right Arrow 8"/>
          <p:cNvSpPr/>
          <p:nvPr/>
        </p:nvSpPr>
        <p:spPr>
          <a:xfrm>
            <a:off x="5268162" y="2595675"/>
            <a:ext cx="975360" cy="10363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68961" y="4824752"/>
            <a:ext cx="4397376" cy="646331"/>
          </a:xfrm>
          <a:prstGeom prst="rect">
            <a:avLst/>
          </a:prstGeom>
          <a:noFill/>
        </p:spPr>
        <p:txBody>
          <a:bodyPr wrap="square" rtlCol="0">
            <a:spAutoFit/>
          </a:bodyPr>
          <a:lstStyle/>
          <a:p>
            <a:r>
              <a:rPr lang="en-US" dirty="0" smtClean="0"/>
              <a:t>One day coverage for </a:t>
            </a:r>
            <a:r>
              <a:rPr lang="en-US" dirty="0" err="1" smtClean="0"/>
              <a:t>CoastWatch</a:t>
            </a:r>
            <a:r>
              <a:rPr lang="en-US" dirty="0" smtClean="0"/>
              <a:t> Sector of chlorophyll-a from VIIRS</a:t>
            </a:r>
            <a:endParaRPr lang="en-US" dirty="0"/>
          </a:p>
        </p:txBody>
      </p:sp>
      <p:grpSp>
        <p:nvGrpSpPr>
          <p:cNvPr id="8" name="Group 7"/>
          <p:cNvGrpSpPr/>
          <p:nvPr/>
        </p:nvGrpSpPr>
        <p:grpSpPr>
          <a:xfrm>
            <a:off x="6293303" y="1005763"/>
            <a:ext cx="5898697" cy="4465320"/>
            <a:chOff x="5410200" y="899160"/>
            <a:chExt cx="6583187" cy="4983480"/>
          </a:xfrm>
        </p:grpSpPr>
        <p:pic>
          <p:nvPicPr>
            <p:cNvPr id="11" name="Picture 10"/>
            <p:cNvPicPr>
              <a:picLocks noChangeAspect="1"/>
            </p:cNvPicPr>
            <p:nvPr/>
          </p:nvPicPr>
          <p:blipFill>
            <a:blip r:embed="rId7">
              <a:extLst>
                <a:ext uri="{BEBA8EAE-BF5A-486C-A8C5-ECC9F3942E4B}">
                  <a14:imgProps xmlns:a14="http://schemas.microsoft.com/office/drawing/2010/main">
                    <a14:imgLayer r:embed="rId8">
                      <a14:imgEffect>
                        <a14:colorTemperature colorTemp="6861"/>
                      </a14:imgEffect>
                      <a14:imgEffect>
                        <a14:saturation sat="88000"/>
                      </a14:imgEffect>
                      <a14:imgEffect>
                        <a14:brightnessContrast bright="-12000" contrast="-43000"/>
                      </a14:imgEffect>
                    </a14:imgLayer>
                  </a14:imgProps>
                </a:ext>
              </a:extLst>
            </a:blip>
            <a:stretch>
              <a:fillRect/>
            </a:stretch>
          </p:blipFill>
          <p:spPr>
            <a:xfrm>
              <a:off x="5410693" y="914758"/>
              <a:ext cx="6582694" cy="4944165"/>
            </a:xfrm>
            <a:prstGeom prst="rect">
              <a:avLst/>
            </a:prstGeom>
          </p:spPr>
        </p:pic>
        <p:sp>
          <p:nvSpPr>
            <p:cNvPr id="12" name="Freeform 11"/>
            <p:cNvSpPr/>
            <p:nvPr/>
          </p:nvSpPr>
          <p:spPr>
            <a:xfrm>
              <a:off x="5410200" y="929640"/>
              <a:ext cx="1935480" cy="4953000"/>
            </a:xfrm>
            <a:custGeom>
              <a:avLst/>
              <a:gdLst>
                <a:gd name="connsiteX0" fmla="*/ 15240 w 1935480"/>
                <a:gd name="connsiteY0" fmla="*/ 685800 h 4953000"/>
                <a:gd name="connsiteX1" fmla="*/ 396240 w 1935480"/>
                <a:gd name="connsiteY1" fmla="*/ 1371600 h 4953000"/>
                <a:gd name="connsiteX2" fmla="*/ 701040 w 1935480"/>
                <a:gd name="connsiteY2" fmla="*/ 2087880 h 4953000"/>
                <a:gd name="connsiteX3" fmla="*/ 1036320 w 1935480"/>
                <a:gd name="connsiteY3" fmla="*/ 2956560 h 4953000"/>
                <a:gd name="connsiteX4" fmla="*/ 1447800 w 1935480"/>
                <a:gd name="connsiteY4" fmla="*/ 4114800 h 4953000"/>
                <a:gd name="connsiteX5" fmla="*/ 1554480 w 1935480"/>
                <a:gd name="connsiteY5" fmla="*/ 4693920 h 4953000"/>
                <a:gd name="connsiteX6" fmla="*/ 1615440 w 1935480"/>
                <a:gd name="connsiteY6" fmla="*/ 4953000 h 4953000"/>
                <a:gd name="connsiteX7" fmla="*/ 1935480 w 1935480"/>
                <a:gd name="connsiteY7" fmla="*/ 4953000 h 4953000"/>
                <a:gd name="connsiteX8" fmla="*/ 1691640 w 1935480"/>
                <a:gd name="connsiteY8" fmla="*/ 3962400 h 4953000"/>
                <a:gd name="connsiteX9" fmla="*/ 1463040 w 1935480"/>
                <a:gd name="connsiteY9" fmla="*/ 2621280 h 4953000"/>
                <a:gd name="connsiteX10" fmla="*/ 1356360 w 1935480"/>
                <a:gd name="connsiteY10" fmla="*/ 1539240 h 4953000"/>
                <a:gd name="connsiteX11" fmla="*/ 1234440 w 1935480"/>
                <a:gd name="connsiteY11" fmla="*/ 365760 h 4953000"/>
                <a:gd name="connsiteX12" fmla="*/ 1234440 w 1935480"/>
                <a:gd name="connsiteY12" fmla="*/ 0 h 4953000"/>
                <a:gd name="connsiteX13" fmla="*/ 0 w 1935480"/>
                <a:gd name="connsiteY13" fmla="*/ 0 h 4953000"/>
                <a:gd name="connsiteX14" fmla="*/ 15240 w 1935480"/>
                <a:gd name="connsiteY14" fmla="*/ 746760 h 495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35480" h="4953000">
                  <a:moveTo>
                    <a:pt x="15240" y="685800"/>
                  </a:moveTo>
                  <a:lnTo>
                    <a:pt x="396240" y="1371600"/>
                  </a:lnTo>
                  <a:lnTo>
                    <a:pt x="701040" y="2087880"/>
                  </a:lnTo>
                  <a:lnTo>
                    <a:pt x="1036320" y="2956560"/>
                  </a:lnTo>
                  <a:lnTo>
                    <a:pt x="1447800" y="4114800"/>
                  </a:lnTo>
                  <a:lnTo>
                    <a:pt x="1554480" y="4693920"/>
                  </a:lnTo>
                  <a:lnTo>
                    <a:pt x="1615440" y="4953000"/>
                  </a:lnTo>
                  <a:lnTo>
                    <a:pt x="1935480" y="4953000"/>
                  </a:lnTo>
                  <a:lnTo>
                    <a:pt x="1691640" y="3962400"/>
                  </a:lnTo>
                  <a:lnTo>
                    <a:pt x="1463040" y="2621280"/>
                  </a:lnTo>
                  <a:lnTo>
                    <a:pt x="1356360" y="1539240"/>
                  </a:lnTo>
                  <a:lnTo>
                    <a:pt x="1234440" y="365760"/>
                  </a:lnTo>
                  <a:lnTo>
                    <a:pt x="1234440" y="0"/>
                  </a:lnTo>
                  <a:lnTo>
                    <a:pt x="0" y="0"/>
                  </a:lnTo>
                  <a:lnTo>
                    <a:pt x="15240" y="746760"/>
                  </a:lnTo>
                </a:path>
              </a:pathLst>
            </a:custGeom>
            <a:solidFill>
              <a:schemeClr val="tx2">
                <a:lumMod val="20000"/>
                <a:lumOff val="80000"/>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7650480" y="899160"/>
              <a:ext cx="2423160" cy="4937760"/>
            </a:xfrm>
            <a:custGeom>
              <a:avLst/>
              <a:gdLst>
                <a:gd name="connsiteX0" fmla="*/ 0 w 2423160"/>
                <a:gd name="connsiteY0" fmla="*/ 0 h 4937760"/>
                <a:gd name="connsiteX1" fmla="*/ 914400 w 2423160"/>
                <a:gd name="connsiteY1" fmla="*/ 1417320 h 4937760"/>
                <a:gd name="connsiteX2" fmla="*/ 1402080 w 2423160"/>
                <a:gd name="connsiteY2" fmla="*/ 2529840 h 4937760"/>
                <a:gd name="connsiteX3" fmla="*/ 1691640 w 2423160"/>
                <a:gd name="connsiteY3" fmla="*/ 3383280 h 4937760"/>
                <a:gd name="connsiteX4" fmla="*/ 1920240 w 2423160"/>
                <a:gd name="connsiteY4" fmla="*/ 4191000 h 4937760"/>
                <a:gd name="connsiteX5" fmla="*/ 2103120 w 2423160"/>
                <a:gd name="connsiteY5" fmla="*/ 4846320 h 4937760"/>
                <a:gd name="connsiteX6" fmla="*/ 2103120 w 2423160"/>
                <a:gd name="connsiteY6" fmla="*/ 4937760 h 4937760"/>
                <a:gd name="connsiteX7" fmla="*/ 2423160 w 2423160"/>
                <a:gd name="connsiteY7" fmla="*/ 4937760 h 4937760"/>
                <a:gd name="connsiteX8" fmla="*/ 2255520 w 2423160"/>
                <a:gd name="connsiteY8" fmla="*/ 4175760 h 4937760"/>
                <a:gd name="connsiteX9" fmla="*/ 2011680 w 2423160"/>
                <a:gd name="connsiteY9" fmla="*/ 3032760 h 4937760"/>
                <a:gd name="connsiteX10" fmla="*/ 1844040 w 2423160"/>
                <a:gd name="connsiteY10" fmla="*/ 1722120 h 4937760"/>
                <a:gd name="connsiteX11" fmla="*/ 1783080 w 2423160"/>
                <a:gd name="connsiteY11" fmla="*/ 701040 h 4937760"/>
                <a:gd name="connsiteX12" fmla="*/ 1752600 w 2423160"/>
                <a:gd name="connsiteY12" fmla="*/ 30480 h 4937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23160" h="4937760">
                  <a:moveTo>
                    <a:pt x="0" y="0"/>
                  </a:moveTo>
                  <a:lnTo>
                    <a:pt x="914400" y="1417320"/>
                  </a:lnTo>
                  <a:lnTo>
                    <a:pt x="1402080" y="2529840"/>
                  </a:lnTo>
                  <a:lnTo>
                    <a:pt x="1691640" y="3383280"/>
                  </a:lnTo>
                  <a:lnTo>
                    <a:pt x="1920240" y="4191000"/>
                  </a:lnTo>
                  <a:lnTo>
                    <a:pt x="2103120" y="4846320"/>
                  </a:lnTo>
                  <a:lnTo>
                    <a:pt x="2103120" y="4937760"/>
                  </a:lnTo>
                  <a:lnTo>
                    <a:pt x="2423160" y="4937760"/>
                  </a:lnTo>
                  <a:lnTo>
                    <a:pt x="2255520" y="4175760"/>
                  </a:lnTo>
                  <a:lnTo>
                    <a:pt x="2011680" y="3032760"/>
                  </a:lnTo>
                  <a:lnTo>
                    <a:pt x="1844040" y="1722120"/>
                  </a:lnTo>
                  <a:lnTo>
                    <a:pt x="1783080" y="701040"/>
                  </a:lnTo>
                  <a:lnTo>
                    <a:pt x="1752600" y="30480"/>
                  </a:lnTo>
                </a:path>
              </a:pathLst>
            </a:custGeom>
            <a:solidFill>
              <a:schemeClr val="bg1">
                <a:alpha val="5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10378440" y="914400"/>
              <a:ext cx="1600200" cy="3063240"/>
            </a:xfrm>
            <a:custGeom>
              <a:avLst/>
              <a:gdLst>
                <a:gd name="connsiteX0" fmla="*/ 0 w 1600200"/>
                <a:gd name="connsiteY0" fmla="*/ 15240 h 3063240"/>
                <a:gd name="connsiteX1" fmla="*/ 441960 w 1600200"/>
                <a:gd name="connsiteY1" fmla="*/ 502920 h 3063240"/>
                <a:gd name="connsiteX2" fmla="*/ 731520 w 1600200"/>
                <a:gd name="connsiteY2" fmla="*/ 1036320 h 3063240"/>
                <a:gd name="connsiteX3" fmla="*/ 1158240 w 1600200"/>
                <a:gd name="connsiteY3" fmla="*/ 1844040 h 3063240"/>
                <a:gd name="connsiteX4" fmla="*/ 1371600 w 1600200"/>
                <a:gd name="connsiteY4" fmla="*/ 2331720 h 3063240"/>
                <a:gd name="connsiteX5" fmla="*/ 1600200 w 1600200"/>
                <a:gd name="connsiteY5" fmla="*/ 3063240 h 3063240"/>
                <a:gd name="connsiteX6" fmla="*/ 1600200 w 1600200"/>
                <a:gd name="connsiteY6" fmla="*/ 0 h 3063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0200" h="3063240">
                  <a:moveTo>
                    <a:pt x="0" y="15240"/>
                  </a:moveTo>
                  <a:lnTo>
                    <a:pt x="441960" y="502920"/>
                  </a:lnTo>
                  <a:lnTo>
                    <a:pt x="731520" y="1036320"/>
                  </a:lnTo>
                  <a:lnTo>
                    <a:pt x="1158240" y="1844040"/>
                  </a:lnTo>
                  <a:lnTo>
                    <a:pt x="1371600" y="2331720"/>
                  </a:lnTo>
                  <a:lnTo>
                    <a:pt x="1600200" y="3063240"/>
                  </a:lnTo>
                  <a:lnTo>
                    <a:pt x="1600200" y="0"/>
                  </a:lnTo>
                </a:path>
              </a:pathLst>
            </a:custGeom>
            <a:solidFill>
              <a:schemeClr val="bg1">
                <a:lumMod val="95000"/>
                <a:alpha val="5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p:cNvSpPr txBox="1"/>
          <p:nvPr/>
        </p:nvSpPr>
        <p:spPr>
          <a:xfrm>
            <a:off x="6150755" y="5487915"/>
            <a:ext cx="6470997" cy="338554"/>
          </a:xfrm>
          <a:prstGeom prst="rect">
            <a:avLst/>
          </a:prstGeom>
          <a:noFill/>
        </p:spPr>
        <p:txBody>
          <a:bodyPr wrap="square" rtlCol="0">
            <a:spAutoFit/>
          </a:bodyPr>
          <a:lstStyle/>
          <a:p>
            <a:r>
              <a:rPr lang="en-US" sz="1600" dirty="0" smtClean="0"/>
              <a:t>One day coverage for </a:t>
            </a:r>
            <a:r>
              <a:rPr lang="en-US" sz="1600" dirty="0" err="1" smtClean="0"/>
              <a:t>CoastWatch</a:t>
            </a:r>
            <a:r>
              <a:rPr lang="en-US" sz="1600" dirty="0" smtClean="0"/>
              <a:t> Sector of chlorophyll-a from VIIRS</a:t>
            </a:r>
            <a:endParaRPr lang="en-US" sz="1600" dirty="0"/>
          </a:p>
        </p:txBody>
      </p:sp>
      <p:pic>
        <p:nvPicPr>
          <p:cNvPr id="20" name="Audio 1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04527201"/>
      </p:ext>
    </p:extLst>
  </p:cSld>
  <p:clrMapOvr>
    <a:masterClrMapping/>
  </p:clrMapOvr>
  <mc:AlternateContent xmlns:mc="http://schemas.openxmlformats.org/markup-compatibility/2006" xmlns:p14="http://schemas.microsoft.com/office/powerpoint/2010/main">
    <mc:Choice Requires="p14">
      <p:transition spd="slow" p14:dur="2000" advTm="19929"/>
    </mc:Choice>
    <mc:Fallback xmlns="">
      <p:transition spd="slow" advTm="199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1448" y="349759"/>
            <a:ext cx="10515600" cy="1325563"/>
          </a:xfrm>
        </p:spPr>
        <p:txBody>
          <a:bodyPr/>
          <a:lstStyle/>
          <a:p>
            <a:r>
              <a:rPr lang="en-US" dirty="0" smtClean="0"/>
              <a:t>Binning</a:t>
            </a:r>
            <a:endParaRPr lang="en-US" dirty="0"/>
          </a:p>
        </p:txBody>
      </p:sp>
      <p:sp>
        <p:nvSpPr>
          <p:cNvPr id="11" name="TextBox 10"/>
          <p:cNvSpPr txBox="1"/>
          <p:nvPr/>
        </p:nvSpPr>
        <p:spPr>
          <a:xfrm>
            <a:off x="472440" y="1516824"/>
            <a:ext cx="4632960" cy="4524315"/>
          </a:xfrm>
          <a:prstGeom prst="rect">
            <a:avLst/>
          </a:prstGeom>
          <a:noFill/>
        </p:spPr>
        <p:txBody>
          <a:bodyPr wrap="square" rtlCol="0">
            <a:spAutoFit/>
          </a:bodyPr>
          <a:lstStyle/>
          <a:p>
            <a:pPr marL="285750" indent="-285750">
              <a:buFont typeface="Arial" panose="020B0604020202020204" pitchFamily="34" charset="0"/>
              <a:buChar char="•"/>
            </a:pPr>
            <a:r>
              <a:rPr lang="en-US" sz="3200" dirty="0" smtClean="0"/>
              <a:t>Binning may  be the minimum, maximum, average, most recent, or valid value of overlapping pixels</a:t>
            </a:r>
          </a:p>
          <a:p>
            <a:pPr marL="285750" indent="-285750">
              <a:buFont typeface="Arial" panose="020B0604020202020204" pitchFamily="34" charset="0"/>
              <a:buChar char="•"/>
            </a:pPr>
            <a:endParaRPr lang="en-US" sz="3200" dirty="0" smtClean="0"/>
          </a:p>
          <a:p>
            <a:pPr marL="285750" indent="-285750">
              <a:buFont typeface="Arial" panose="020B0604020202020204" pitchFamily="34" charset="0"/>
              <a:buChar char="•"/>
            </a:pPr>
            <a:r>
              <a:rPr lang="en-US" sz="3200" dirty="0" smtClean="0"/>
              <a:t>Shaded area shows pixels affected for a single daily composite</a:t>
            </a:r>
            <a:endParaRPr lang="en-US" sz="3200" dirty="0"/>
          </a:p>
        </p:txBody>
      </p:sp>
      <p:sp>
        <p:nvSpPr>
          <p:cNvPr id="9" name="TextBox 8"/>
          <p:cNvSpPr txBox="1"/>
          <p:nvPr/>
        </p:nvSpPr>
        <p:spPr>
          <a:xfrm>
            <a:off x="5854077" y="5692881"/>
            <a:ext cx="5269792" cy="369332"/>
          </a:xfrm>
          <a:prstGeom prst="rect">
            <a:avLst/>
          </a:prstGeom>
          <a:noFill/>
        </p:spPr>
        <p:txBody>
          <a:bodyPr wrap="square" rtlCol="0">
            <a:spAutoFit/>
          </a:bodyPr>
          <a:lstStyle/>
          <a:p>
            <a:r>
              <a:rPr lang="en-US" dirty="0" smtClean="0"/>
              <a:t>Example of overlapping VIIRS granules in shaded area</a:t>
            </a:r>
            <a:endParaRPr lang="en-US" dirty="0"/>
          </a:p>
        </p:txBody>
      </p:sp>
      <p:pic>
        <p:nvPicPr>
          <p:cNvPr id="5" name="Picture 4"/>
          <p:cNvPicPr>
            <a:picLocks noChangeAspect="1"/>
          </p:cNvPicPr>
          <p:nvPr/>
        </p:nvPicPr>
        <p:blipFill>
          <a:blip r:embed="rId5"/>
          <a:stretch>
            <a:fillRect/>
          </a:stretch>
        </p:blipFill>
        <p:spPr>
          <a:xfrm>
            <a:off x="4992810" y="748738"/>
            <a:ext cx="6992326" cy="4887007"/>
          </a:xfrm>
          <a:prstGeom prst="rect">
            <a:avLst/>
          </a:prstGeom>
          <a:ln>
            <a:solidFill>
              <a:schemeClr val="accent1"/>
            </a:solidFill>
          </a:ln>
        </p:spPr>
      </p:pic>
      <p:grpSp>
        <p:nvGrpSpPr>
          <p:cNvPr id="19" name="Group 18"/>
          <p:cNvGrpSpPr/>
          <p:nvPr/>
        </p:nvGrpSpPr>
        <p:grpSpPr>
          <a:xfrm>
            <a:off x="4983480" y="1280160"/>
            <a:ext cx="7025640" cy="3078480"/>
            <a:chOff x="4983480" y="1280160"/>
            <a:chExt cx="7025640" cy="3078480"/>
          </a:xfrm>
          <a:solidFill>
            <a:schemeClr val="bg1">
              <a:alpha val="78000"/>
            </a:schemeClr>
          </a:solidFill>
        </p:grpSpPr>
        <p:sp>
          <p:nvSpPr>
            <p:cNvPr id="7" name="Freeform 6"/>
            <p:cNvSpPr/>
            <p:nvPr/>
          </p:nvSpPr>
          <p:spPr>
            <a:xfrm>
              <a:off x="4998720" y="1280160"/>
              <a:ext cx="3779520" cy="655320"/>
            </a:xfrm>
            <a:custGeom>
              <a:avLst/>
              <a:gdLst>
                <a:gd name="connsiteX0" fmla="*/ 0 w 5547360"/>
                <a:gd name="connsiteY0" fmla="*/ 853440 h 944880"/>
                <a:gd name="connsiteX1" fmla="*/ 5547360 w 5547360"/>
                <a:gd name="connsiteY1" fmla="*/ 0 h 944880"/>
                <a:gd name="connsiteX2" fmla="*/ 5547360 w 5547360"/>
                <a:gd name="connsiteY2" fmla="*/ 91440 h 944880"/>
                <a:gd name="connsiteX3" fmla="*/ 15240 w 5547360"/>
                <a:gd name="connsiteY3" fmla="*/ 944880 h 944880"/>
                <a:gd name="connsiteX0" fmla="*/ 0 w 5547360"/>
                <a:gd name="connsiteY0" fmla="*/ 853440 h 944880"/>
                <a:gd name="connsiteX1" fmla="*/ 5547360 w 5547360"/>
                <a:gd name="connsiteY1" fmla="*/ 0 h 944880"/>
                <a:gd name="connsiteX2" fmla="*/ 3749040 w 5547360"/>
                <a:gd name="connsiteY2" fmla="*/ 365760 h 944880"/>
                <a:gd name="connsiteX3" fmla="*/ 15240 w 5547360"/>
                <a:gd name="connsiteY3" fmla="*/ 944880 h 944880"/>
                <a:gd name="connsiteX0" fmla="*/ 0 w 3779520"/>
                <a:gd name="connsiteY0" fmla="*/ 563880 h 655320"/>
                <a:gd name="connsiteX1" fmla="*/ 3779520 w 3779520"/>
                <a:gd name="connsiteY1" fmla="*/ 0 h 655320"/>
                <a:gd name="connsiteX2" fmla="*/ 3749040 w 3779520"/>
                <a:gd name="connsiteY2" fmla="*/ 76200 h 655320"/>
                <a:gd name="connsiteX3" fmla="*/ 15240 w 3779520"/>
                <a:gd name="connsiteY3" fmla="*/ 655320 h 655320"/>
              </a:gdLst>
              <a:ahLst/>
              <a:cxnLst>
                <a:cxn ang="0">
                  <a:pos x="connsiteX0" y="connsiteY0"/>
                </a:cxn>
                <a:cxn ang="0">
                  <a:pos x="connsiteX1" y="connsiteY1"/>
                </a:cxn>
                <a:cxn ang="0">
                  <a:pos x="connsiteX2" y="connsiteY2"/>
                </a:cxn>
                <a:cxn ang="0">
                  <a:pos x="connsiteX3" y="connsiteY3"/>
                </a:cxn>
              </a:cxnLst>
              <a:rect l="l" t="t" r="r" b="b"/>
              <a:pathLst>
                <a:path w="3779520" h="655320">
                  <a:moveTo>
                    <a:pt x="0" y="563880"/>
                  </a:moveTo>
                  <a:lnTo>
                    <a:pt x="3779520" y="0"/>
                  </a:lnTo>
                  <a:lnTo>
                    <a:pt x="3749040" y="76200"/>
                  </a:lnTo>
                  <a:lnTo>
                    <a:pt x="15240" y="655320"/>
                  </a:lnTo>
                </a:path>
              </a:pathLst>
            </a:custGeom>
            <a:grp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8260080" y="1676400"/>
              <a:ext cx="3749040" cy="685800"/>
            </a:xfrm>
            <a:custGeom>
              <a:avLst/>
              <a:gdLst>
                <a:gd name="connsiteX0" fmla="*/ 6019800 w 6065520"/>
                <a:gd name="connsiteY0" fmla="*/ 91440 h 1005840"/>
                <a:gd name="connsiteX1" fmla="*/ 30480 w 6065520"/>
                <a:gd name="connsiteY1" fmla="*/ 1005840 h 1005840"/>
                <a:gd name="connsiteX2" fmla="*/ 0 w 6065520"/>
                <a:gd name="connsiteY2" fmla="*/ 929640 h 1005840"/>
                <a:gd name="connsiteX3" fmla="*/ 6065520 w 6065520"/>
                <a:gd name="connsiteY3" fmla="*/ 0 h 1005840"/>
                <a:gd name="connsiteX0" fmla="*/ 5989320 w 6035040"/>
                <a:gd name="connsiteY0" fmla="*/ 91440 h 1005840"/>
                <a:gd name="connsiteX1" fmla="*/ 0 w 6035040"/>
                <a:gd name="connsiteY1" fmla="*/ 1005840 h 1005840"/>
                <a:gd name="connsiteX2" fmla="*/ 3505200 w 6035040"/>
                <a:gd name="connsiteY2" fmla="*/ 381000 h 1005840"/>
                <a:gd name="connsiteX3" fmla="*/ 6035040 w 6035040"/>
                <a:gd name="connsiteY3" fmla="*/ 0 h 1005840"/>
                <a:gd name="connsiteX0" fmla="*/ 3703320 w 3749040"/>
                <a:gd name="connsiteY0" fmla="*/ 91440 h 685800"/>
                <a:gd name="connsiteX1" fmla="*/ 0 w 3749040"/>
                <a:gd name="connsiteY1" fmla="*/ 685800 h 685800"/>
                <a:gd name="connsiteX2" fmla="*/ 1219200 w 3749040"/>
                <a:gd name="connsiteY2" fmla="*/ 381000 h 685800"/>
                <a:gd name="connsiteX3" fmla="*/ 3749040 w 3749040"/>
                <a:gd name="connsiteY3" fmla="*/ 0 h 685800"/>
                <a:gd name="connsiteX0" fmla="*/ 3703320 w 3749040"/>
                <a:gd name="connsiteY0" fmla="*/ 91440 h 685800"/>
                <a:gd name="connsiteX1" fmla="*/ 0 w 3749040"/>
                <a:gd name="connsiteY1" fmla="*/ 685800 h 685800"/>
                <a:gd name="connsiteX2" fmla="*/ 30480 w 3749040"/>
                <a:gd name="connsiteY2" fmla="*/ 609600 h 685800"/>
                <a:gd name="connsiteX3" fmla="*/ 3749040 w 3749040"/>
                <a:gd name="connsiteY3" fmla="*/ 0 h 685800"/>
              </a:gdLst>
              <a:ahLst/>
              <a:cxnLst>
                <a:cxn ang="0">
                  <a:pos x="connsiteX0" y="connsiteY0"/>
                </a:cxn>
                <a:cxn ang="0">
                  <a:pos x="connsiteX1" y="connsiteY1"/>
                </a:cxn>
                <a:cxn ang="0">
                  <a:pos x="connsiteX2" y="connsiteY2"/>
                </a:cxn>
                <a:cxn ang="0">
                  <a:pos x="connsiteX3" y="connsiteY3"/>
                </a:cxn>
              </a:cxnLst>
              <a:rect l="l" t="t" r="r" b="b"/>
              <a:pathLst>
                <a:path w="3749040" h="685800">
                  <a:moveTo>
                    <a:pt x="3703320" y="91440"/>
                  </a:moveTo>
                  <a:lnTo>
                    <a:pt x="0" y="685800"/>
                  </a:lnTo>
                  <a:lnTo>
                    <a:pt x="30480" y="609600"/>
                  </a:lnTo>
                  <a:lnTo>
                    <a:pt x="3749040" y="0"/>
                  </a:lnTo>
                </a:path>
              </a:pathLst>
            </a:custGeom>
            <a:grp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4983480" y="3474720"/>
              <a:ext cx="3703320" cy="594360"/>
            </a:xfrm>
            <a:custGeom>
              <a:avLst/>
              <a:gdLst>
                <a:gd name="connsiteX0" fmla="*/ 0 w 5699760"/>
                <a:gd name="connsiteY0" fmla="*/ 853440 h 929640"/>
                <a:gd name="connsiteX1" fmla="*/ 5699760 w 5699760"/>
                <a:gd name="connsiteY1" fmla="*/ 0 h 929640"/>
                <a:gd name="connsiteX2" fmla="*/ 5699760 w 5699760"/>
                <a:gd name="connsiteY2" fmla="*/ 76200 h 929640"/>
                <a:gd name="connsiteX3" fmla="*/ 30480 w 5699760"/>
                <a:gd name="connsiteY3" fmla="*/ 929640 h 929640"/>
                <a:gd name="connsiteX0" fmla="*/ 0 w 5699760"/>
                <a:gd name="connsiteY0" fmla="*/ 807720 h 883920"/>
                <a:gd name="connsiteX1" fmla="*/ 5455920 w 5699760"/>
                <a:gd name="connsiteY1" fmla="*/ 0 h 883920"/>
                <a:gd name="connsiteX2" fmla="*/ 5699760 w 5699760"/>
                <a:gd name="connsiteY2" fmla="*/ 30480 h 883920"/>
                <a:gd name="connsiteX3" fmla="*/ 30480 w 5699760"/>
                <a:gd name="connsiteY3" fmla="*/ 883920 h 883920"/>
                <a:gd name="connsiteX0" fmla="*/ 0 w 5455920"/>
                <a:gd name="connsiteY0" fmla="*/ 807720 h 883920"/>
                <a:gd name="connsiteX1" fmla="*/ 5455920 w 5455920"/>
                <a:gd name="connsiteY1" fmla="*/ 0 h 883920"/>
                <a:gd name="connsiteX2" fmla="*/ 3703320 w 5455920"/>
                <a:gd name="connsiteY2" fmla="*/ 320040 h 883920"/>
                <a:gd name="connsiteX3" fmla="*/ 30480 w 5455920"/>
                <a:gd name="connsiteY3" fmla="*/ 883920 h 883920"/>
                <a:gd name="connsiteX0" fmla="*/ 0 w 3703320"/>
                <a:gd name="connsiteY0" fmla="*/ 518160 h 594360"/>
                <a:gd name="connsiteX1" fmla="*/ 3688080 w 3703320"/>
                <a:gd name="connsiteY1" fmla="*/ 0 h 594360"/>
                <a:gd name="connsiteX2" fmla="*/ 3703320 w 3703320"/>
                <a:gd name="connsiteY2" fmla="*/ 30480 h 594360"/>
                <a:gd name="connsiteX3" fmla="*/ 30480 w 3703320"/>
                <a:gd name="connsiteY3" fmla="*/ 594360 h 594360"/>
              </a:gdLst>
              <a:ahLst/>
              <a:cxnLst>
                <a:cxn ang="0">
                  <a:pos x="connsiteX0" y="connsiteY0"/>
                </a:cxn>
                <a:cxn ang="0">
                  <a:pos x="connsiteX1" y="connsiteY1"/>
                </a:cxn>
                <a:cxn ang="0">
                  <a:pos x="connsiteX2" y="connsiteY2"/>
                </a:cxn>
                <a:cxn ang="0">
                  <a:pos x="connsiteX3" y="connsiteY3"/>
                </a:cxn>
              </a:cxnLst>
              <a:rect l="l" t="t" r="r" b="b"/>
              <a:pathLst>
                <a:path w="3703320" h="594360">
                  <a:moveTo>
                    <a:pt x="0" y="518160"/>
                  </a:moveTo>
                  <a:lnTo>
                    <a:pt x="3688080" y="0"/>
                  </a:lnTo>
                  <a:lnTo>
                    <a:pt x="3703320" y="30480"/>
                  </a:lnTo>
                  <a:lnTo>
                    <a:pt x="30480" y="594360"/>
                  </a:lnTo>
                </a:path>
              </a:pathLst>
            </a:custGeom>
            <a:grp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9006840" y="3840480"/>
              <a:ext cx="2987040" cy="518160"/>
            </a:xfrm>
            <a:custGeom>
              <a:avLst/>
              <a:gdLst>
                <a:gd name="connsiteX0" fmla="*/ 4937760 w 4953000"/>
                <a:gd name="connsiteY0" fmla="*/ 0 h 853440"/>
                <a:gd name="connsiteX1" fmla="*/ 0 w 4953000"/>
                <a:gd name="connsiteY1" fmla="*/ 746760 h 853440"/>
                <a:gd name="connsiteX2" fmla="*/ 45720 w 4953000"/>
                <a:gd name="connsiteY2" fmla="*/ 853440 h 853440"/>
                <a:gd name="connsiteX3" fmla="*/ 4953000 w 4953000"/>
                <a:gd name="connsiteY3" fmla="*/ 106680 h 853440"/>
                <a:gd name="connsiteX0" fmla="*/ 4937760 w 4953000"/>
                <a:gd name="connsiteY0" fmla="*/ 0 h 746760"/>
                <a:gd name="connsiteX1" fmla="*/ 0 w 4953000"/>
                <a:gd name="connsiteY1" fmla="*/ 746760 h 746760"/>
                <a:gd name="connsiteX2" fmla="*/ 2042160 w 4953000"/>
                <a:gd name="connsiteY2" fmla="*/ 518160 h 746760"/>
                <a:gd name="connsiteX3" fmla="*/ 4953000 w 4953000"/>
                <a:gd name="connsiteY3" fmla="*/ 106680 h 746760"/>
                <a:gd name="connsiteX0" fmla="*/ 2971800 w 2987040"/>
                <a:gd name="connsiteY0" fmla="*/ 0 h 518160"/>
                <a:gd name="connsiteX1" fmla="*/ 0 w 2987040"/>
                <a:gd name="connsiteY1" fmla="*/ 457200 h 518160"/>
                <a:gd name="connsiteX2" fmla="*/ 76200 w 2987040"/>
                <a:gd name="connsiteY2" fmla="*/ 518160 h 518160"/>
                <a:gd name="connsiteX3" fmla="*/ 2987040 w 2987040"/>
                <a:gd name="connsiteY3" fmla="*/ 106680 h 518160"/>
              </a:gdLst>
              <a:ahLst/>
              <a:cxnLst>
                <a:cxn ang="0">
                  <a:pos x="connsiteX0" y="connsiteY0"/>
                </a:cxn>
                <a:cxn ang="0">
                  <a:pos x="connsiteX1" y="connsiteY1"/>
                </a:cxn>
                <a:cxn ang="0">
                  <a:pos x="connsiteX2" y="connsiteY2"/>
                </a:cxn>
                <a:cxn ang="0">
                  <a:pos x="connsiteX3" y="connsiteY3"/>
                </a:cxn>
              </a:cxnLst>
              <a:rect l="l" t="t" r="r" b="b"/>
              <a:pathLst>
                <a:path w="2987040" h="518160">
                  <a:moveTo>
                    <a:pt x="2971800" y="0"/>
                  </a:moveTo>
                  <a:lnTo>
                    <a:pt x="0" y="457200"/>
                  </a:lnTo>
                  <a:lnTo>
                    <a:pt x="76200" y="518160"/>
                  </a:lnTo>
                  <a:lnTo>
                    <a:pt x="2987040" y="106680"/>
                  </a:lnTo>
                </a:path>
              </a:pathLst>
            </a:custGeom>
            <a:grp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Freeform 16"/>
          <p:cNvSpPr/>
          <p:nvPr/>
        </p:nvSpPr>
        <p:spPr>
          <a:xfrm>
            <a:off x="8717280" y="5547360"/>
            <a:ext cx="304800" cy="106680"/>
          </a:xfrm>
          <a:custGeom>
            <a:avLst/>
            <a:gdLst>
              <a:gd name="connsiteX0" fmla="*/ 0 w 2194560"/>
              <a:gd name="connsiteY0" fmla="*/ 335280 h 381000"/>
              <a:gd name="connsiteX1" fmla="*/ 0 w 2194560"/>
              <a:gd name="connsiteY1" fmla="*/ 335280 h 381000"/>
              <a:gd name="connsiteX2" fmla="*/ 2179320 w 2194560"/>
              <a:gd name="connsiteY2" fmla="*/ 0 h 381000"/>
              <a:gd name="connsiteX3" fmla="*/ 2194560 w 2194560"/>
              <a:gd name="connsiteY3" fmla="*/ 76200 h 381000"/>
              <a:gd name="connsiteX4" fmla="*/ 228600 w 2194560"/>
              <a:gd name="connsiteY4" fmla="*/ 381000 h 381000"/>
              <a:gd name="connsiteX0" fmla="*/ 0 w 2179320"/>
              <a:gd name="connsiteY0" fmla="*/ 335280 h 381000"/>
              <a:gd name="connsiteX1" fmla="*/ 0 w 2179320"/>
              <a:gd name="connsiteY1" fmla="*/ 335280 h 381000"/>
              <a:gd name="connsiteX2" fmla="*/ 2179320 w 2179320"/>
              <a:gd name="connsiteY2" fmla="*/ 0 h 381000"/>
              <a:gd name="connsiteX3" fmla="*/ 243840 w 2179320"/>
              <a:gd name="connsiteY3" fmla="*/ 289560 h 381000"/>
              <a:gd name="connsiteX4" fmla="*/ 228600 w 2179320"/>
              <a:gd name="connsiteY4" fmla="*/ 381000 h 381000"/>
              <a:gd name="connsiteX0" fmla="*/ 0 w 304800"/>
              <a:gd name="connsiteY0" fmla="*/ 60960 h 106680"/>
              <a:gd name="connsiteX1" fmla="*/ 0 w 304800"/>
              <a:gd name="connsiteY1" fmla="*/ 60960 h 106680"/>
              <a:gd name="connsiteX2" fmla="*/ 304800 w 304800"/>
              <a:gd name="connsiteY2" fmla="*/ 0 h 106680"/>
              <a:gd name="connsiteX3" fmla="*/ 243840 w 304800"/>
              <a:gd name="connsiteY3" fmla="*/ 15240 h 106680"/>
              <a:gd name="connsiteX4" fmla="*/ 228600 w 304800"/>
              <a:gd name="connsiteY4" fmla="*/ 106680 h 106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106680">
                <a:moveTo>
                  <a:pt x="0" y="60960"/>
                </a:moveTo>
                <a:lnTo>
                  <a:pt x="0" y="60960"/>
                </a:lnTo>
                <a:lnTo>
                  <a:pt x="304800" y="0"/>
                </a:lnTo>
                <a:lnTo>
                  <a:pt x="243840" y="15240"/>
                </a:lnTo>
                <a:lnTo>
                  <a:pt x="228600" y="106680"/>
                </a:lnTo>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4983480" y="731520"/>
            <a:ext cx="5745480" cy="3108960"/>
          </a:xfrm>
          <a:custGeom>
            <a:avLst/>
            <a:gdLst>
              <a:gd name="connsiteX0" fmla="*/ 0 w 5958840"/>
              <a:gd name="connsiteY0" fmla="*/ 0 h 4922520"/>
              <a:gd name="connsiteX1" fmla="*/ 15240 w 5958840"/>
              <a:gd name="connsiteY1" fmla="*/ 533400 h 4922520"/>
              <a:gd name="connsiteX2" fmla="*/ 502920 w 5958840"/>
              <a:gd name="connsiteY2" fmla="*/ 1219200 h 4922520"/>
              <a:gd name="connsiteX3" fmla="*/ 1036320 w 5958840"/>
              <a:gd name="connsiteY3" fmla="*/ 2011680 h 4922520"/>
              <a:gd name="connsiteX4" fmla="*/ 1630680 w 5958840"/>
              <a:gd name="connsiteY4" fmla="*/ 3063240 h 4922520"/>
              <a:gd name="connsiteX5" fmla="*/ 2118360 w 5958840"/>
              <a:gd name="connsiteY5" fmla="*/ 3962400 h 4922520"/>
              <a:gd name="connsiteX6" fmla="*/ 2606040 w 5958840"/>
              <a:gd name="connsiteY6" fmla="*/ 4922520 h 4922520"/>
              <a:gd name="connsiteX7" fmla="*/ 5958840 w 5958840"/>
              <a:gd name="connsiteY7" fmla="*/ 4922520 h 4922520"/>
              <a:gd name="connsiteX8" fmla="*/ 5821680 w 5958840"/>
              <a:gd name="connsiteY8" fmla="*/ 3337560 h 4922520"/>
              <a:gd name="connsiteX9" fmla="*/ 5715000 w 5958840"/>
              <a:gd name="connsiteY9" fmla="*/ 2407920 h 4922520"/>
              <a:gd name="connsiteX10" fmla="*/ 5638800 w 5958840"/>
              <a:gd name="connsiteY10" fmla="*/ 1173480 h 4922520"/>
              <a:gd name="connsiteX11" fmla="*/ 5562600 w 5958840"/>
              <a:gd name="connsiteY11" fmla="*/ 320040 h 4922520"/>
              <a:gd name="connsiteX12" fmla="*/ 5547360 w 5958840"/>
              <a:gd name="connsiteY12" fmla="*/ 15240 h 4922520"/>
              <a:gd name="connsiteX0" fmla="*/ 0 w 5958840"/>
              <a:gd name="connsiteY0" fmla="*/ 0 h 4922520"/>
              <a:gd name="connsiteX1" fmla="*/ 15240 w 5958840"/>
              <a:gd name="connsiteY1" fmla="*/ 533400 h 4922520"/>
              <a:gd name="connsiteX2" fmla="*/ 502920 w 5958840"/>
              <a:gd name="connsiteY2" fmla="*/ 1219200 h 4922520"/>
              <a:gd name="connsiteX3" fmla="*/ 1036320 w 5958840"/>
              <a:gd name="connsiteY3" fmla="*/ 2011680 h 4922520"/>
              <a:gd name="connsiteX4" fmla="*/ 1630680 w 5958840"/>
              <a:gd name="connsiteY4" fmla="*/ 3063240 h 4922520"/>
              <a:gd name="connsiteX5" fmla="*/ 1615440 w 5958840"/>
              <a:gd name="connsiteY5" fmla="*/ 3063240 h 4922520"/>
              <a:gd name="connsiteX6" fmla="*/ 2606040 w 5958840"/>
              <a:gd name="connsiteY6" fmla="*/ 4922520 h 4922520"/>
              <a:gd name="connsiteX7" fmla="*/ 5958840 w 5958840"/>
              <a:gd name="connsiteY7" fmla="*/ 4922520 h 4922520"/>
              <a:gd name="connsiteX8" fmla="*/ 5821680 w 5958840"/>
              <a:gd name="connsiteY8" fmla="*/ 3337560 h 4922520"/>
              <a:gd name="connsiteX9" fmla="*/ 5715000 w 5958840"/>
              <a:gd name="connsiteY9" fmla="*/ 2407920 h 4922520"/>
              <a:gd name="connsiteX10" fmla="*/ 5638800 w 5958840"/>
              <a:gd name="connsiteY10" fmla="*/ 1173480 h 4922520"/>
              <a:gd name="connsiteX11" fmla="*/ 5562600 w 5958840"/>
              <a:gd name="connsiteY11" fmla="*/ 320040 h 4922520"/>
              <a:gd name="connsiteX12" fmla="*/ 5547360 w 5958840"/>
              <a:gd name="connsiteY12" fmla="*/ 15240 h 4922520"/>
              <a:gd name="connsiteX0" fmla="*/ 0 w 5958840"/>
              <a:gd name="connsiteY0" fmla="*/ 0 h 4922520"/>
              <a:gd name="connsiteX1" fmla="*/ 15240 w 5958840"/>
              <a:gd name="connsiteY1" fmla="*/ 533400 h 4922520"/>
              <a:gd name="connsiteX2" fmla="*/ 502920 w 5958840"/>
              <a:gd name="connsiteY2" fmla="*/ 1219200 h 4922520"/>
              <a:gd name="connsiteX3" fmla="*/ 1036320 w 5958840"/>
              <a:gd name="connsiteY3" fmla="*/ 2011680 h 4922520"/>
              <a:gd name="connsiteX4" fmla="*/ 1630680 w 5958840"/>
              <a:gd name="connsiteY4" fmla="*/ 3063240 h 4922520"/>
              <a:gd name="connsiteX5" fmla="*/ 1615440 w 5958840"/>
              <a:gd name="connsiteY5" fmla="*/ 3063240 h 4922520"/>
              <a:gd name="connsiteX6" fmla="*/ 1661160 w 5958840"/>
              <a:gd name="connsiteY6" fmla="*/ 3108960 h 4922520"/>
              <a:gd name="connsiteX7" fmla="*/ 5958840 w 5958840"/>
              <a:gd name="connsiteY7" fmla="*/ 4922520 h 4922520"/>
              <a:gd name="connsiteX8" fmla="*/ 5821680 w 5958840"/>
              <a:gd name="connsiteY8" fmla="*/ 3337560 h 4922520"/>
              <a:gd name="connsiteX9" fmla="*/ 5715000 w 5958840"/>
              <a:gd name="connsiteY9" fmla="*/ 2407920 h 4922520"/>
              <a:gd name="connsiteX10" fmla="*/ 5638800 w 5958840"/>
              <a:gd name="connsiteY10" fmla="*/ 1173480 h 4922520"/>
              <a:gd name="connsiteX11" fmla="*/ 5562600 w 5958840"/>
              <a:gd name="connsiteY11" fmla="*/ 320040 h 4922520"/>
              <a:gd name="connsiteX12" fmla="*/ 5547360 w 5958840"/>
              <a:gd name="connsiteY12" fmla="*/ 15240 h 4922520"/>
              <a:gd name="connsiteX0" fmla="*/ 0 w 5821680"/>
              <a:gd name="connsiteY0" fmla="*/ 0 h 3337560"/>
              <a:gd name="connsiteX1" fmla="*/ 15240 w 5821680"/>
              <a:gd name="connsiteY1" fmla="*/ 533400 h 3337560"/>
              <a:gd name="connsiteX2" fmla="*/ 502920 w 5821680"/>
              <a:gd name="connsiteY2" fmla="*/ 1219200 h 3337560"/>
              <a:gd name="connsiteX3" fmla="*/ 1036320 w 5821680"/>
              <a:gd name="connsiteY3" fmla="*/ 2011680 h 3337560"/>
              <a:gd name="connsiteX4" fmla="*/ 1630680 w 5821680"/>
              <a:gd name="connsiteY4" fmla="*/ 3063240 h 3337560"/>
              <a:gd name="connsiteX5" fmla="*/ 1615440 w 5821680"/>
              <a:gd name="connsiteY5" fmla="*/ 3063240 h 3337560"/>
              <a:gd name="connsiteX6" fmla="*/ 1661160 w 5821680"/>
              <a:gd name="connsiteY6" fmla="*/ 3108960 h 3337560"/>
              <a:gd name="connsiteX7" fmla="*/ 5745480 w 5821680"/>
              <a:gd name="connsiteY7" fmla="*/ 2484120 h 3337560"/>
              <a:gd name="connsiteX8" fmla="*/ 5821680 w 5821680"/>
              <a:gd name="connsiteY8" fmla="*/ 3337560 h 3337560"/>
              <a:gd name="connsiteX9" fmla="*/ 5715000 w 5821680"/>
              <a:gd name="connsiteY9" fmla="*/ 2407920 h 3337560"/>
              <a:gd name="connsiteX10" fmla="*/ 5638800 w 5821680"/>
              <a:gd name="connsiteY10" fmla="*/ 1173480 h 3337560"/>
              <a:gd name="connsiteX11" fmla="*/ 5562600 w 5821680"/>
              <a:gd name="connsiteY11" fmla="*/ 320040 h 3337560"/>
              <a:gd name="connsiteX12" fmla="*/ 5547360 w 5821680"/>
              <a:gd name="connsiteY12" fmla="*/ 15240 h 3337560"/>
              <a:gd name="connsiteX0" fmla="*/ 0 w 5745480"/>
              <a:gd name="connsiteY0" fmla="*/ 0 h 3108960"/>
              <a:gd name="connsiteX1" fmla="*/ 15240 w 5745480"/>
              <a:gd name="connsiteY1" fmla="*/ 533400 h 3108960"/>
              <a:gd name="connsiteX2" fmla="*/ 502920 w 5745480"/>
              <a:gd name="connsiteY2" fmla="*/ 1219200 h 3108960"/>
              <a:gd name="connsiteX3" fmla="*/ 1036320 w 5745480"/>
              <a:gd name="connsiteY3" fmla="*/ 2011680 h 3108960"/>
              <a:gd name="connsiteX4" fmla="*/ 1630680 w 5745480"/>
              <a:gd name="connsiteY4" fmla="*/ 3063240 h 3108960"/>
              <a:gd name="connsiteX5" fmla="*/ 1615440 w 5745480"/>
              <a:gd name="connsiteY5" fmla="*/ 3063240 h 3108960"/>
              <a:gd name="connsiteX6" fmla="*/ 1661160 w 5745480"/>
              <a:gd name="connsiteY6" fmla="*/ 3108960 h 3108960"/>
              <a:gd name="connsiteX7" fmla="*/ 5745480 w 5745480"/>
              <a:gd name="connsiteY7" fmla="*/ 2484120 h 3108960"/>
              <a:gd name="connsiteX8" fmla="*/ 5745480 w 5745480"/>
              <a:gd name="connsiteY8" fmla="*/ 2377440 h 3108960"/>
              <a:gd name="connsiteX9" fmla="*/ 5715000 w 5745480"/>
              <a:gd name="connsiteY9" fmla="*/ 2407920 h 3108960"/>
              <a:gd name="connsiteX10" fmla="*/ 5638800 w 5745480"/>
              <a:gd name="connsiteY10" fmla="*/ 1173480 h 3108960"/>
              <a:gd name="connsiteX11" fmla="*/ 5562600 w 5745480"/>
              <a:gd name="connsiteY11" fmla="*/ 320040 h 3108960"/>
              <a:gd name="connsiteX12" fmla="*/ 5547360 w 5745480"/>
              <a:gd name="connsiteY12" fmla="*/ 15240 h 310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45480" h="3108960">
                <a:moveTo>
                  <a:pt x="0" y="0"/>
                </a:moveTo>
                <a:lnTo>
                  <a:pt x="15240" y="533400"/>
                </a:lnTo>
                <a:lnTo>
                  <a:pt x="502920" y="1219200"/>
                </a:lnTo>
                <a:lnTo>
                  <a:pt x="1036320" y="2011680"/>
                </a:lnTo>
                <a:lnTo>
                  <a:pt x="1630680" y="3063240"/>
                </a:lnTo>
                <a:lnTo>
                  <a:pt x="1615440" y="3063240"/>
                </a:lnTo>
                <a:lnTo>
                  <a:pt x="1661160" y="3108960"/>
                </a:lnTo>
                <a:lnTo>
                  <a:pt x="5745480" y="2484120"/>
                </a:lnTo>
                <a:lnTo>
                  <a:pt x="5745480" y="2377440"/>
                </a:lnTo>
                <a:lnTo>
                  <a:pt x="5715000" y="2407920"/>
                </a:lnTo>
                <a:lnTo>
                  <a:pt x="5638800" y="1173480"/>
                </a:lnTo>
                <a:lnTo>
                  <a:pt x="5562600" y="320040"/>
                </a:lnTo>
                <a:lnTo>
                  <a:pt x="5547360" y="15240"/>
                </a:lnTo>
              </a:path>
            </a:pathLst>
          </a:custGeom>
          <a:solidFill>
            <a:schemeClr val="bg1">
              <a:alpha val="7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30055038"/>
      </p:ext>
    </p:extLst>
  </p:cSld>
  <p:clrMapOvr>
    <a:masterClrMapping/>
  </p:clrMapOvr>
  <mc:AlternateContent xmlns:mc="http://schemas.openxmlformats.org/markup-compatibility/2006" xmlns:p14="http://schemas.microsoft.com/office/powerpoint/2010/main">
    <mc:Choice Requires="p14">
      <p:transition spd="slow" p14:dur="2000" advTm="37408"/>
    </mc:Choice>
    <mc:Fallback xmlns="">
      <p:transition spd="slow" advTm="374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Satellite Data </a:t>
            </a:r>
            <a:r>
              <a:rPr lang="en-US" dirty="0" smtClean="0"/>
              <a:t>Product Projections</a:t>
            </a:r>
            <a:endParaRPr lang="en-US" dirty="0"/>
          </a:p>
        </p:txBody>
      </p:sp>
      <p:sp>
        <p:nvSpPr>
          <p:cNvPr id="3" name="Content Placeholder 2"/>
          <p:cNvSpPr>
            <a:spLocks noGrp="1"/>
          </p:cNvSpPr>
          <p:nvPr>
            <p:ph idx="1"/>
          </p:nvPr>
        </p:nvSpPr>
        <p:spPr>
          <a:xfrm>
            <a:off x="1118724" y="1586475"/>
            <a:ext cx="7715787" cy="4351338"/>
          </a:xfrm>
        </p:spPr>
        <p:txBody>
          <a:bodyPr>
            <a:normAutofit fontScale="92500" lnSpcReduction="20000"/>
          </a:bodyPr>
          <a:lstStyle/>
          <a:p>
            <a:pPr fontAlgn="base"/>
            <a:r>
              <a:rPr lang="en-US" sz="3600" dirty="0" smtClean="0"/>
              <a:t>Satellite sensor view  (Swath / Level-2)</a:t>
            </a:r>
          </a:p>
          <a:p>
            <a:pPr lvl="1" fontAlgn="base"/>
            <a:r>
              <a:rPr lang="en-US" sz="3200" dirty="0" smtClean="0"/>
              <a:t>Irregularly/nonlinearly spaced</a:t>
            </a:r>
          </a:p>
          <a:p>
            <a:pPr lvl="1" fontAlgn="base"/>
            <a:r>
              <a:rPr lang="en-US" sz="3200" dirty="0" smtClean="0"/>
              <a:t>May include unique structure based on sensor</a:t>
            </a:r>
          </a:p>
          <a:p>
            <a:pPr lvl="1" fontAlgn="base"/>
            <a:r>
              <a:rPr lang="en-US" sz="3200" dirty="0" smtClean="0"/>
              <a:t>Geolocations with respect to Ellipsoid and Datum</a:t>
            </a:r>
          </a:p>
          <a:p>
            <a:pPr lvl="1" fontAlgn="base"/>
            <a:endParaRPr lang="en-US" sz="3200" dirty="0" smtClean="0"/>
          </a:p>
          <a:p>
            <a:pPr fontAlgn="base"/>
            <a:r>
              <a:rPr lang="en-US" sz="3600" dirty="0" smtClean="0"/>
              <a:t>Mapped  (Gridded / Level-3, -4)</a:t>
            </a:r>
          </a:p>
          <a:p>
            <a:pPr lvl="1" fontAlgn="base"/>
            <a:r>
              <a:rPr lang="en-US" sz="3200" dirty="0" smtClean="0"/>
              <a:t>Coordinate system</a:t>
            </a:r>
          </a:p>
          <a:p>
            <a:pPr lvl="1" fontAlgn="base"/>
            <a:r>
              <a:rPr lang="en-US" sz="3200" dirty="0" smtClean="0"/>
              <a:t>Locations with respect to Ellipsoid and Datum</a:t>
            </a:r>
            <a:endParaRPr lang="en-US" sz="3600" dirty="0"/>
          </a:p>
          <a:p>
            <a:pPr marL="0" indent="0">
              <a:buNone/>
            </a:pPr>
            <a:endParaRPr lang="en-US" dirty="0"/>
          </a:p>
        </p:txBody>
      </p:sp>
      <p:pic>
        <p:nvPicPr>
          <p:cNvPr id="1026" name="Picture 2" descr="https://www.star.nesdis.noaa.gov/socd/coastwatch/viirs/acspo/L2/2020/214/20200801073000-OSPO-L2P_GHRSST-SSTsubskin-VIIRS_NPP-ACSPO_V2.61-v02.0-fv01.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33778" y="2157180"/>
            <a:ext cx="2962800" cy="2871056"/>
          </a:xfrm>
          <a:prstGeom prst="rect">
            <a:avLst/>
          </a:prstGeom>
          <a:noFill/>
          <a:extLst>
            <a:ext uri="{909E8E84-426E-40DD-AFC4-6F175D3DCCD1}">
              <a14:hiddenFill xmlns:a14="http://schemas.microsoft.com/office/drawing/2010/main">
                <a:solidFill>
                  <a:srgbClr val="FFFFFF"/>
                </a:solidFill>
              </a14:hiddenFill>
            </a:ext>
          </a:extLst>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6687276"/>
      </p:ext>
    </p:extLst>
  </p:cSld>
  <p:clrMapOvr>
    <a:masterClrMapping/>
  </p:clrMapOvr>
  <mc:AlternateContent xmlns:mc="http://schemas.openxmlformats.org/markup-compatibility/2006" xmlns:p14="http://schemas.microsoft.com/office/powerpoint/2010/main">
    <mc:Choice Requires="p14">
      <p:transition spd="slow" p14:dur="2000" advTm="69321"/>
    </mc:Choice>
    <mc:Fallback xmlns="">
      <p:transition spd="slow" advTm="693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Satellite Data </a:t>
            </a:r>
            <a:r>
              <a:rPr lang="en-US" dirty="0" smtClean="0"/>
              <a:t>Product Projections</a:t>
            </a:r>
            <a:endParaRPr lang="en-US" dirty="0"/>
          </a:p>
        </p:txBody>
      </p:sp>
      <p:sp>
        <p:nvSpPr>
          <p:cNvPr id="3" name="Content Placeholder 2"/>
          <p:cNvSpPr>
            <a:spLocks noGrp="1"/>
          </p:cNvSpPr>
          <p:nvPr>
            <p:ph idx="1"/>
          </p:nvPr>
        </p:nvSpPr>
        <p:spPr>
          <a:xfrm>
            <a:off x="831085" y="1605092"/>
            <a:ext cx="6696221" cy="4749987"/>
          </a:xfrm>
        </p:spPr>
        <p:txBody>
          <a:bodyPr>
            <a:normAutofit fontScale="92500" lnSpcReduction="20000"/>
          </a:bodyPr>
          <a:lstStyle/>
          <a:p>
            <a:pPr fontAlgn="base"/>
            <a:r>
              <a:rPr lang="en-US" sz="3600" dirty="0" smtClean="0"/>
              <a:t>Coordinate Systems</a:t>
            </a:r>
          </a:p>
          <a:p>
            <a:pPr lvl="1" fontAlgn="base"/>
            <a:r>
              <a:rPr lang="en-US" sz="3200" dirty="0" smtClean="0"/>
              <a:t>Projection constructs</a:t>
            </a:r>
          </a:p>
          <a:p>
            <a:pPr lvl="1" fontAlgn="base"/>
            <a:r>
              <a:rPr lang="en-US" sz="3200" dirty="0" smtClean="0"/>
              <a:t>Preserves one of the following (not all are listed):</a:t>
            </a:r>
          </a:p>
          <a:p>
            <a:pPr lvl="2" fontAlgn="base"/>
            <a:r>
              <a:rPr lang="en-US" sz="2400" dirty="0" err="1" smtClean="0"/>
              <a:t>Conformality</a:t>
            </a:r>
            <a:r>
              <a:rPr lang="en-US" sz="2400" dirty="0" smtClean="0"/>
              <a:t> (Shape)</a:t>
            </a:r>
          </a:p>
          <a:p>
            <a:pPr lvl="2" fontAlgn="base"/>
            <a:r>
              <a:rPr lang="en-US" sz="2400" dirty="0" smtClean="0"/>
              <a:t>Area</a:t>
            </a:r>
          </a:p>
          <a:p>
            <a:pPr lvl="2" fontAlgn="base"/>
            <a:r>
              <a:rPr lang="en-US" sz="2400" dirty="0" smtClean="0"/>
              <a:t>Direction</a:t>
            </a:r>
          </a:p>
          <a:p>
            <a:pPr lvl="2" fontAlgn="base"/>
            <a:r>
              <a:rPr lang="en-US" sz="2400" dirty="0" smtClean="0"/>
              <a:t>Distance</a:t>
            </a:r>
          </a:p>
          <a:p>
            <a:pPr fontAlgn="base"/>
            <a:r>
              <a:rPr lang="en-US" sz="3200" dirty="0" smtClean="0"/>
              <a:t>Chosen based on application / scale</a:t>
            </a:r>
          </a:p>
          <a:p>
            <a:pPr fontAlgn="base"/>
            <a:endParaRPr lang="en-US" sz="3200" dirty="0" smtClean="0"/>
          </a:p>
          <a:p>
            <a:pPr fontAlgn="base"/>
            <a:r>
              <a:rPr lang="en-US" sz="3200" dirty="0" smtClean="0"/>
              <a:t>Spatial distortion results from mapping</a:t>
            </a:r>
            <a:endParaRPr lang="en-US" sz="3200" dirty="0"/>
          </a:p>
          <a:p>
            <a:pPr marL="0" indent="0">
              <a:buNone/>
            </a:pPr>
            <a:endParaRPr lang="en-US" dirty="0"/>
          </a:p>
        </p:txBody>
      </p:sp>
      <p:sp>
        <p:nvSpPr>
          <p:cNvPr id="5" name="Flowchart: Connector 4"/>
          <p:cNvSpPr/>
          <p:nvPr/>
        </p:nvSpPr>
        <p:spPr>
          <a:xfrm>
            <a:off x="9432680" y="1419261"/>
            <a:ext cx="1066800" cy="1066800"/>
          </a:xfrm>
          <a:prstGeom prst="flowChartConnector">
            <a:avLst/>
          </a:prstGeom>
          <a:gradFill flip="none" rotWithShape="1">
            <a:gsLst>
              <a:gs pos="0">
                <a:schemeClr val="accent1">
                  <a:tint val="66000"/>
                  <a:satMod val="160000"/>
                </a:schemeClr>
              </a:gs>
              <a:gs pos="51000">
                <a:srgbClr val="FFC000"/>
              </a:gs>
              <a:gs pos="83000">
                <a:schemeClr val="accent1">
                  <a:tint val="23500"/>
                  <a:satMod val="160000"/>
                </a:scheme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lowchart: Direct Access Storage 3"/>
          <p:cNvSpPr/>
          <p:nvPr/>
        </p:nvSpPr>
        <p:spPr>
          <a:xfrm rot="5400000" flipH="1">
            <a:off x="8895291" y="1283663"/>
            <a:ext cx="2141578" cy="1130500"/>
          </a:xfrm>
          <a:prstGeom prst="flowChartMagneticDrum">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Connector 5"/>
          <p:cNvSpPr/>
          <p:nvPr/>
        </p:nvSpPr>
        <p:spPr>
          <a:xfrm>
            <a:off x="7939204" y="3384522"/>
            <a:ext cx="1066800" cy="1066800"/>
          </a:xfrm>
          <a:prstGeom prst="flowChartConnector">
            <a:avLst/>
          </a:prstGeom>
          <a:gradFill flip="none" rotWithShape="1">
            <a:gsLst>
              <a:gs pos="0">
                <a:schemeClr val="accent1">
                  <a:tint val="66000"/>
                  <a:satMod val="160000"/>
                </a:schemeClr>
              </a:gs>
              <a:gs pos="51000">
                <a:srgbClr val="FFC000"/>
              </a:gs>
              <a:gs pos="83000">
                <a:schemeClr val="accent1">
                  <a:tint val="23500"/>
                  <a:satMod val="160000"/>
                </a:scheme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lowchart: Process 6"/>
          <p:cNvSpPr/>
          <p:nvPr/>
        </p:nvSpPr>
        <p:spPr>
          <a:xfrm>
            <a:off x="7214018" y="3164655"/>
            <a:ext cx="2325342" cy="578071"/>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3713 w 10000"/>
              <a:gd name="connsiteY0" fmla="*/ 3022 h 10000"/>
              <a:gd name="connsiteX1" fmla="*/ 10000 w 10000"/>
              <a:gd name="connsiteY1" fmla="*/ 0 h 10000"/>
              <a:gd name="connsiteX2" fmla="*/ 10000 w 10000"/>
              <a:gd name="connsiteY2" fmla="*/ 10000 h 10000"/>
              <a:gd name="connsiteX3" fmla="*/ 0 w 10000"/>
              <a:gd name="connsiteY3" fmla="*/ 10000 h 10000"/>
              <a:gd name="connsiteX4" fmla="*/ 3713 w 10000"/>
              <a:gd name="connsiteY4" fmla="*/ 3022 h 10000"/>
              <a:gd name="connsiteX0" fmla="*/ 3713 w 10000"/>
              <a:gd name="connsiteY0" fmla="*/ 377 h 7355"/>
              <a:gd name="connsiteX1" fmla="*/ 8144 w 10000"/>
              <a:gd name="connsiteY1" fmla="*/ 0 h 7355"/>
              <a:gd name="connsiteX2" fmla="*/ 10000 w 10000"/>
              <a:gd name="connsiteY2" fmla="*/ 7355 h 7355"/>
              <a:gd name="connsiteX3" fmla="*/ 0 w 10000"/>
              <a:gd name="connsiteY3" fmla="*/ 7355 h 7355"/>
              <a:gd name="connsiteX4" fmla="*/ 3713 w 10000"/>
              <a:gd name="connsiteY4" fmla="*/ 377 h 7355"/>
              <a:gd name="connsiteX0" fmla="*/ 3713 w 10000"/>
              <a:gd name="connsiteY0" fmla="*/ 0 h 9487"/>
              <a:gd name="connsiteX1" fmla="*/ 8144 w 10000"/>
              <a:gd name="connsiteY1" fmla="*/ 258 h 9487"/>
              <a:gd name="connsiteX2" fmla="*/ 10000 w 10000"/>
              <a:gd name="connsiteY2" fmla="*/ 9487 h 9487"/>
              <a:gd name="connsiteX3" fmla="*/ 0 w 10000"/>
              <a:gd name="connsiteY3" fmla="*/ 9487 h 9487"/>
              <a:gd name="connsiteX4" fmla="*/ 3713 w 10000"/>
              <a:gd name="connsiteY4" fmla="*/ 0 h 9487"/>
              <a:gd name="connsiteX0" fmla="*/ 3713 w 10000"/>
              <a:gd name="connsiteY0" fmla="*/ 269 h 10269"/>
              <a:gd name="connsiteX1" fmla="*/ 7423 w 10000"/>
              <a:gd name="connsiteY1" fmla="*/ 0 h 10269"/>
              <a:gd name="connsiteX2" fmla="*/ 10000 w 10000"/>
              <a:gd name="connsiteY2" fmla="*/ 10269 h 10269"/>
              <a:gd name="connsiteX3" fmla="*/ 0 w 10000"/>
              <a:gd name="connsiteY3" fmla="*/ 10269 h 10269"/>
              <a:gd name="connsiteX4" fmla="*/ 3713 w 10000"/>
              <a:gd name="connsiteY4" fmla="*/ 269 h 10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269">
                <a:moveTo>
                  <a:pt x="3713" y="269"/>
                </a:moveTo>
                <a:lnTo>
                  <a:pt x="7423" y="0"/>
                </a:lnTo>
                <a:lnTo>
                  <a:pt x="10000" y="10269"/>
                </a:lnTo>
                <a:lnTo>
                  <a:pt x="0" y="10269"/>
                </a:lnTo>
                <a:lnTo>
                  <a:pt x="3713" y="269"/>
                </a:lnTo>
                <a:close/>
              </a:path>
            </a:pathLst>
          </a:custGeom>
          <a:solidFill>
            <a:schemeClr val="accent1">
              <a:alpha val="3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Connector 7"/>
          <p:cNvSpPr/>
          <p:nvPr/>
        </p:nvSpPr>
        <p:spPr>
          <a:xfrm>
            <a:off x="10362364" y="3986502"/>
            <a:ext cx="1066800" cy="1066800"/>
          </a:xfrm>
          <a:prstGeom prst="flowChartConnector">
            <a:avLst/>
          </a:prstGeom>
          <a:gradFill flip="none" rotWithShape="1">
            <a:gsLst>
              <a:gs pos="0">
                <a:schemeClr val="accent1">
                  <a:tint val="66000"/>
                  <a:satMod val="160000"/>
                </a:schemeClr>
              </a:gs>
              <a:gs pos="51000">
                <a:srgbClr val="FFC000"/>
              </a:gs>
              <a:gs pos="83000">
                <a:schemeClr val="accent1">
                  <a:tint val="23500"/>
                  <a:satMod val="160000"/>
                </a:scheme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
          <p:cNvSpPr/>
          <p:nvPr/>
        </p:nvSpPr>
        <p:spPr>
          <a:xfrm>
            <a:off x="10209964" y="3231633"/>
            <a:ext cx="1362243" cy="1500387"/>
          </a:xfrm>
          <a:prstGeom prst="triangle">
            <a:avLst/>
          </a:prstGeom>
          <a:gradFill flip="none" rotWithShape="1">
            <a:gsLst>
              <a:gs pos="68150">
                <a:srgbClr val="A0B7E1">
                  <a:alpha val="36000"/>
                </a:srgbClr>
              </a:gs>
              <a:gs pos="0">
                <a:schemeClr val="accent1">
                  <a:lumMod val="0"/>
                  <a:lumOff val="100000"/>
                  <a:alpha val="49000"/>
                </a:schemeClr>
              </a:gs>
              <a:gs pos="35000">
                <a:schemeClr val="accent1">
                  <a:lumMod val="0"/>
                  <a:lumOff val="100000"/>
                </a:schemeClr>
              </a:gs>
              <a:gs pos="100000">
                <a:schemeClr val="accent1">
                  <a:lumMod val="100000"/>
                </a:schemeClr>
              </a:gs>
            </a:gsLst>
            <a:path path="circle">
              <a:fillToRect l="50000" t="-80000" r="50000" b="18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0642510" y="1094680"/>
            <a:ext cx="1154162" cy="369332"/>
          </a:xfrm>
          <a:prstGeom prst="rect">
            <a:avLst/>
          </a:prstGeom>
          <a:noFill/>
        </p:spPr>
        <p:txBody>
          <a:bodyPr wrap="none" rtlCol="0">
            <a:spAutoFit/>
          </a:bodyPr>
          <a:lstStyle/>
          <a:p>
            <a:r>
              <a:rPr lang="en-US" dirty="0" smtClean="0"/>
              <a:t>Cylindrical</a:t>
            </a:r>
            <a:endParaRPr lang="en-US" dirty="0"/>
          </a:p>
        </p:txBody>
      </p:sp>
      <p:sp>
        <p:nvSpPr>
          <p:cNvPr id="11" name="TextBox 10"/>
          <p:cNvSpPr txBox="1"/>
          <p:nvPr/>
        </p:nvSpPr>
        <p:spPr>
          <a:xfrm>
            <a:off x="10539867" y="5120954"/>
            <a:ext cx="702436" cy="369332"/>
          </a:xfrm>
          <a:prstGeom prst="rect">
            <a:avLst/>
          </a:prstGeom>
          <a:noFill/>
        </p:spPr>
        <p:txBody>
          <a:bodyPr wrap="none" rtlCol="0">
            <a:spAutoFit/>
          </a:bodyPr>
          <a:lstStyle/>
          <a:p>
            <a:r>
              <a:rPr lang="en-US" dirty="0" smtClean="0"/>
              <a:t>Conic</a:t>
            </a:r>
            <a:endParaRPr lang="en-US" dirty="0"/>
          </a:p>
        </p:txBody>
      </p:sp>
      <p:sp>
        <p:nvSpPr>
          <p:cNvPr id="12" name="TextBox 11"/>
          <p:cNvSpPr txBox="1"/>
          <p:nvPr/>
        </p:nvSpPr>
        <p:spPr>
          <a:xfrm>
            <a:off x="7903148" y="4519869"/>
            <a:ext cx="1130438" cy="369332"/>
          </a:xfrm>
          <a:prstGeom prst="rect">
            <a:avLst/>
          </a:prstGeom>
          <a:noFill/>
        </p:spPr>
        <p:txBody>
          <a:bodyPr wrap="none" rtlCol="0">
            <a:spAutoFit/>
          </a:bodyPr>
          <a:lstStyle/>
          <a:p>
            <a:r>
              <a:rPr lang="en-US" dirty="0" smtClean="0"/>
              <a:t>Azimuthal</a:t>
            </a:r>
            <a:endParaRPr lang="en-US" dirty="0"/>
          </a:p>
        </p:txBody>
      </p:sp>
      <p:sp>
        <p:nvSpPr>
          <p:cNvPr id="13" name="TextBox 12"/>
          <p:cNvSpPr txBox="1"/>
          <p:nvPr/>
        </p:nvSpPr>
        <p:spPr>
          <a:xfrm>
            <a:off x="6924995" y="1246380"/>
            <a:ext cx="2108591" cy="646331"/>
          </a:xfrm>
          <a:prstGeom prst="rect">
            <a:avLst/>
          </a:prstGeom>
          <a:noFill/>
        </p:spPr>
        <p:txBody>
          <a:bodyPr wrap="none" rtlCol="0">
            <a:spAutoFit/>
          </a:bodyPr>
          <a:lstStyle/>
          <a:p>
            <a:pPr algn="ctr"/>
            <a:r>
              <a:rPr lang="en-US" dirty="0" smtClean="0"/>
              <a:t>Map construct types</a:t>
            </a:r>
            <a:br>
              <a:rPr lang="en-US" dirty="0" smtClean="0"/>
            </a:br>
            <a:r>
              <a:rPr lang="en-US" dirty="0" smtClean="0"/>
              <a:t>(not all are shown)</a:t>
            </a:r>
            <a:endParaRPr lang="en-US" dirty="0"/>
          </a:p>
        </p:txBody>
      </p:sp>
      <p:pic>
        <p:nvPicPr>
          <p:cNvPr id="16" name="Audio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40511717"/>
      </p:ext>
    </p:extLst>
  </p:cSld>
  <p:clrMapOvr>
    <a:masterClrMapping/>
  </p:clrMapOvr>
  <mc:AlternateContent xmlns:mc="http://schemas.openxmlformats.org/markup-compatibility/2006" xmlns:p14="http://schemas.microsoft.com/office/powerpoint/2010/main">
    <mc:Choice Requires="p14">
      <p:transition spd="slow" p14:dur="2000" advTm="50290"/>
    </mc:Choice>
    <mc:Fallback xmlns="">
      <p:transition spd="slow" advTm="502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8298" y="11557"/>
            <a:ext cx="11133434" cy="1325563"/>
          </a:xfrm>
        </p:spPr>
        <p:txBody>
          <a:bodyPr/>
          <a:lstStyle/>
          <a:p>
            <a:r>
              <a:rPr lang="en-US" dirty="0" smtClean="0"/>
              <a:t>Geographic (WGS84)</a:t>
            </a:r>
            <a:endParaRPr lang="en-US" dirty="0"/>
          </a:p>
        </p:txBody>
      </p:sp>
      <p:pic>
        <p:nvPicPr>
          <p:cNvPr id="3" name="Picture 2"/>
          <p:cNvPicPr>
            <a:picLocks noChangeAspect="1"/>
          </p:cNvPicPr>
          <p:nvPr/>
        </p:nvPicPr>
        <p:blipFill>
          <a:blip r:embed="rId5"/>
          <a:stretch>
            <a:fillRect/>
          </a:stretch>
        </p:blipFill>
        <p:spPr>
          <a:xfrm>
            <a:off x="2824475" y="1146917"/>
            <a:ext cx="9164329" cy="4639322"/>
          </a:xfrm>
          <a:prstGeom prst="rect">
            <a:avLst/>
          </a:prstGeom>
        </p:spPr>
      </p:pic>
      <p:sp>
        <p:nvSpPr>
          <p:cNvPr id="4" name="TextBox 3"/>
          <p:cNvSpPr txBox="1"/>
          <p:nvPr/>
        </p:nvSpPr>
        <p:spPr>
          <a:xfrm>
            <a:off x="4266782" y="5786239"/>
            <a:ext cx="5946436" cy="369332"/>
          </a:xfrm>
          <a:prstGeom prst="rect">
            <a:avLst/>
          </a:prstGeom>
          <a:noFill/>
        </p:spPr>
        <p:txBody>
          <a:bodyPr wrap="none" rtlCol="0">
            <a:spAutoFit/>
          </a:bodyPr>
          <a:lstStyle/>
          <a:p>
            <a:r>
              <a:rPr lang="en-US" dirty="0" err="1" smtClean="0"/>
              <a:t>Tissot’s</a:t>
            </a:r>
            <a:r>
              <a:rPr lang="en-US" dirty="0" smtClean="0"/>
              <a:t> indicatrix of circles illustrating distortion across a map</a:t>
            </a:r>
            <a:endParaRPr lang="en-US" dirty="0"/>
          </a:p>
        </p:txBody>
      </p:sp>
      <p:sp>
        <p:nvSpPr>
          <p:cNvPr id="5" name="Arc 4"/>
          <p:cNvSpPr/>
          <p:nvPr/>
        </p:nvSpPr>
        <p:spPr>
          <a:xfrm rot="2716409">
            <a:off x="-3765061" y="737083"/>
            <a:ext cx="5458987" cy="5458987"/>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7" name="Straight Connector 6"/>
          <p:cNvCxnSpPr/>
          <p:nvPr/>
        </p:nvCxnSpPr>
        <p:spPr>
          <a:xfrm>
            <a:off x="1234440" y="1146917"/>
            <a:ext cx="0" cy="4639322"/>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24658" y="5786239"/>
            <a:ext cx="1715021" cy="369332"/>
          </a:xfrm>
          <a:prstGeom prst="rect">
            <a:avLst/>
          </a:prstGeom>
          <a:noFill/>
        </p:spPr>
        <p:txBody>
          <a:bodyPr wrap="none" rtlCol="0">
            <a:spAutoFit/>
          </a:bodyPr>
          <a:lstStyle/>
          <a:p>
            <a:r>
              <a:rPr lang="en-US" dirty="0" smtClean="0"/>
              <a:t>Projection Plane</a:t>
            </a:r>
            <a:endParaRPr lang="en-US" dirty="0"/>
          </a:p>
        </p:txBody>
      </p:sp>
      <p:sp>
        <p:nvSpPr>
          <p:cNvPr id="12" name="TextBox 11"/>
          <p:cNvSpPr txBox="1"/>
          <p:nvPr/>
        </p:nvSpPr>
        <p:spPr>
          <a:xfrm>
            <a:off x="128850" y="1496672"/>
            <a:ext cx="882293" cy="646331"/>
          </a:xfrm>
          <a:prstGeom prst="rect">
            <a:avLst/>
          </a:prstGeom>
          <a:noFill/>
        </p:spPr>
        <p:txBody>
          <a:bodyPr wrap="none" rtlCol="0">
            <a:spAutoFit/>
          </a:bodyPr>
          <a:lstStyle/>
          <a:p>
            <a:r>
              <a:rPr lang="en-US" dirty="0" smtClean="0"/>
              <a:t>Earth’s</a:t>
            </a:r>
            <a:br>
              <a:rPr lang="en-US" dirty="0" smtClean="0"/>
            </a:br>
            <a:r>
              <a:rPr lang="en-US" dirty="0" smtClean="0"/>
              <a:t>Surface</a:t>
            </a:r>
            <a:endParaRPr lang="en-US" dirty="0"/>
          </a:p>
        </p:txBody>
      </p:sp>
      <p:cxnSp>
        <p:nvCxnSpPr>
          <p:cNvPr id="14" name="Straight Arrow Connector 13"/>
          <p:cNvCxnSpPr/>
          <p:nvPr/>
        </p:nvCxnSpPr>
        <p:spPr>
          <a:xfrm flipH="1">
            <a:off x="1382168" y="3322320"/>
            <a:ext cx="21803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036320" y="1600200"/>
            <a:ext cx="19812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036320" y="5303520"/>
            <a:ext cx="19812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76482079"/>
      </p:ext>
    </p:extLst>
  </p:cSld>
  <p:clrMapOvr>
    <a:masterClrMapping/>
  </p:clrMapOvr>
  <mc:AlternateContent xmlns:mc="http://schemas.openxmlformats.org/markup-compatibility/2006" xmlns:p14="http://schemas.microsoft.com/office/powerpoint/2010/main">
    <mc:Choice Requires="p14">
      <p:transition spd="slow" p14:dur="2000" advTm="31792"/>
    </mc:Choice>
    <mc:Fallback xmlns="">
      <p:transition spd="slow" advTm="317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8297" y="11557"/>
            <a:ext cx="11402475" cy="1325563"/>
          </a:xfrm>
        </p:spPr>
        <p:txBody>
          <a:bodyPr/>
          <a:lstStyle/>
          <a:p>
            <a:r>
              <a:rPr lang="en-US" dirty="0" smtClean="0"/>
              <a:t>    Mercator (WGS84)       GOES-16 (GRS80)            Azimuthal Equidistant</a:t>
            </a:r>
            <a:endParaRPr lang="en-US" dirty="0"/>
          </a:p>
        </p:txBody>
      </p:sp>
      <p:sp>
        <p:nvSpPr>
          <p:cNvPr id="4" name="TextBox 3"/>
          <p:cNvSpPr txBox="1"/>
          <p:nvPr/>
        </p:nvSpPr>
        <p:spPr>
          <a:xfrm>
            <a:off x="2908854" y="5786239"/>
            <a:ext cx="5946436" cy="369332"/>
          </a:xfrm>
          <a:prstGeom prst="rect">
            <a:avLst/>
          </a:prstGeom>
          <a:noFill/>
        </p:spPr>
        <p:txBody>
          <a:bodyPr wrap="none" rtlCol="0">
            <a:spAutoFit/>
          </a:bodyPr>
          <a:lstStyle/>
          <a:p>
            <a:r>
              <a:rPr lang="en-US" dirty="0" err="1" smtClean="0"/>
              <a:t>Tissot’s</a:t>
            </a:r>
            <a:r>
              <a:rPr lang="en-US" dirty="0" smtClean="0"/>
              <a:t> indicatrix of circles illustrating distortion across a map</a:t>
            </a:r>
            <a:endParaRPr lang="en-US" dirty="0"/>
          </a:p>
        </p:txBody>
      </p:sp>
      <p:pic>
        <p:nvPicPr>
          <p:cNvPr id="5" name="Picture 4"/>
          <p:cNvPicPr>
            <a:picLocks noChangeAspect="1"/>
          </p:cNvPicPr>
          <p:nvPr/>
        </p:nvPicPr>
        <p:blipFill>
          <a:blip r:embed="rId5"/>
          <a:stretch>
            <a:fillRect/>
          </a:stretch>
        </p:blipFill>
        <p:spPr>
          <a:xfrm>
            <a:off x="888576" y="1641271"/>
            <a:ext cx="2442504" cy="3670927"/>
          </a:xfrm>
          <a:prstGeom prst="rect">
            <a:avLst/>
          </a:prstGeom>
        </p:spPr>
      </p:pic>
      <p:pic>
        <p:nvPicPr>
          <p:cNvPr id="6" name="Picture 5"/>
          <p:cNvPicPr>
            <a:picLocks noChangeAspect="1"/>
          </p:cNvPicPr>
          <p:nvPr/>
        </p:nvPicPr>
        <p:blipFill>
          <a:blip r:embed="rId6"/>
          <a:stretch>
            <a:fillRect/>
          </a:stretch>
        </p:blipFill>
        <p:spPr>
          <a:xfrm>
            <a:off x="3820016" y="1527050"/>
            <a:ext cx="3947314" cy="3899371"/>
          </a:xfrm>
          <a:prstGeom prst="rect">
            <a:avLst/>
          </a:prstGeom>
        </p:spPr>
      </p:pic>
      <p:pic>
        <p:nvPicPr>
          <p:cNvPr id="7" name="Picture 6"/>
          <p:cNvPicPr>
            <a:picLocks noChangeAspect="1"/>
          </p:cNvPicPr>
          <p:nvPr/>
        </p:nvPicPr>
        <p:blipFill>
          <a:blip r:embed="rId7"/>
          <a:stretch>
            <a:fillRect/>
          </a:stretch>
        </p:blipFill>
        <p:spPr>
          <a:xfrm>
            <a:off x="8018273" y="1352812"/>
            <a:ext cx="3899974" cy="4010979"/>
          </a:xfrm>
          <a:prstGeom prst="rect">
            <a:avLst/>
          </a:prstGeom>
        </p:spPr>
      </p:pic>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04161425"/>
      </p:ext>
    </p:extLst>
  </p:cSld>
  <p:clrMapOvr>
    <a:masterClrMapping/>
  </p:clrMapOvr>
  <mc:AlternateContent xmlns:mc="http://schemas.openxmlformats.org/markup-compatibility/2006" xmlns:p14="http://schemas.microsoft.com/office/powerpoint/2010/main">
    <mc:Choice Requires="p14">
      <p:transition spd="slow" p14:dur="2000" advTm="7991"/>
    </mc:Choice>
    <mc:Fallback xmlns="">
      <p:transition spd="slow" advTm="79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Satellite Data </a:t>
            </a:r>
            <a:r>
              <a:rPr lang="en-US" dirty="0" smtClean="0"/>
              <a:t>Product Projections - </a:t>
            </a:r>
            <a:r>
              <a:rPr lang="en-US" dirty="0" err="1" smtClean="0"/>
              <a:t>Conformality</a:t>
            </a:r>
            <a:endParaRPr lang="en-US" dirty="0"/>
          </a:p>
        </p:txBody>
      </p:sp>
      <p:sp>
        <p:nvSpPr>
          <p:cNvPr id="3" name="Content Placeholder 2"/>
          <p:cNvSpPr>
            <a:spLocks noGrp="1"/>
          </p:cNvSpPr>
          <p:nvPr>
            <p:ph idx="1"/>
          </p:nvPr>
        </p:nvSpPr>
        <p:spPr>
          <a:xfrm>
            <a:off x="1274299" y="1586475"/>
            <a:ext cx="5450058" cy="4351338"/>
          </a:xfrm>
        </p:spPr>
        <p:txBody>
          <a:bodyPr>
            <a:normAutofit fontScale="92500" lnSpcReduction="10000"/>
          </a:bodyPr>
          <a:lstStyle/>
          <a:p>
            <a:pPr fontAlgn="base"/>
            <a:r>
              <a:rPr lang="en-US" sz="3600" dirty="0" smtClean="0"/>
              <a:t>Shape is preserved</a:t>
            </a:r>
          </a:p>
          <a:p>
            <a:pPr fontAlgn="base"/>
            <a:r>
              <a:rPr lang="en-US" sz="3600" dirty="0" smtClean="0"/>
              <a:t>Representative of actual feature</a:t>
            </a:r>
          </a:p>
          <a:p>
            <a:pPr fontAlgn="base"/>
            <a:r>
              <a:rPr lang="en-US" sz="3600" dirty="0" smtClean="0"/>
              <a:t>Useful for preserving shape</a:t>
            </a:r>
          </a:p>
          <a:p>
            <a:pPr fontAlgn="base"/>
            <a:r>
              <a:rPr lang="en-US" sz="3600" dirty="0" smtClean="0"/>
              <a:t>Lambert Conformal Conic</a:t>
            </a:r>
          </a:p>
          <a:p>
            <a:pPr fontAlgn="base"/>
            <a:r>
              <a:rPr lang="en-US" sz="3600" dirty="0" smtClean="0"/>
              <a:t>Mercator</a:t>
            </a:r>
          </a:p>
          <a:p>
            <a:pPr lvl="1" fontAlgn="base"/>
            <a:r>
              <a:rPr lang="en-US" sz="3200" dirty="0"/>
              <a:t>Straight lines have constant </a:t>
            </a:r>
            <a:r>
              <a:rPr lang="en-US" sz="3200" dirty="0" smtClean="0"/>
              <a:t>bearing</a:t>
            </a:r>
            <a:endParaRPr lang="en-US" sz="2800" dirty="0"/>
          </a:p>
          <a:p>
            <a:pPr marL="0" indent="0">
              <a:buNone/>
            </a:pPr>
            <a:endParaRPr lang="en-US" dirty="0"/>
          </a:p>
        </p:txBody>
      </p:sp>
      <p:pic>
        <p:nvPicPr>
          <p:cNvPr id="4" name="Picture 3"/>
          <p:cNvPicPr>
            <a:picLocks noChangeAspect="1"/>
          </p:cNvPicPr>
          <p:nvPr/>
        </p:nvPicPr>
        <p:blipFill>
          <a:blip r:embed="rId5"/>
          <a:stretch>
            <a:fillRect/>
          </a:stretch>
        </p:blipFill>
        <p:spPr>
          <a:xfrm>
            <a:off x="6950524" y="1191971"/>
            <a:ext cx="4839375" cy="48679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7294835" y="6050804"/>
            <a:ext cx="4150752" cy="369332"/>
          </a:xfrm>
          <a:prstGeom prst="rect">
            <a:avLst/>
          </a:prstGeom>
          <a:noFill/>
        </p:spPr>
        <p:txBody>
          <a:bodyPr wrap="none" rtlCol="0">
            <a:spAutoFit/>
          </a:bodyPr>
          <a:lstStyle/>
          <a:p>
            <a:r>
              <a:rPr lang="en-US" dirty="0" smtClean="0"/>
              <a:t>Lambert Conformal Conic preserves shape</a:t>
            </a:r>
            <a:endParaRPr lang="en-US" dirty="0"/>
          </a:p>
        </p:txBody>
      </p:sp>
      <p:pic>
        <p:nvPicPr>
          <p:cNvPr id="7" name="Picture 6"/>
          <p:cNvPicPr>
            <a:picLocks noChangeAspect="1"/>
          </p:cNvPicPr>
          <p:nvPr/>
        </p:nvPicPr>
        <p:blipFill>
          <a:blip r:embed="rId6"/>
          <a:stretch>
            <a:fillRect/>
          </a:stretch>
        </p:blipFill>
        <p:spPr>
          <a:xfrm>
            <a:off x="8239317" y="119996"/>
            <a:ext cx="1149241" cy="963536"/>
          </a:xfrm>
          <a:prstGeom prst="rect">
            <a:avLst/>
          </a:prstGeom>
        </p:spPr>
      </p:pic>
      <p:pic>
        <p:nvPicPr>
          <p:cNvPr id="8" name="Picture 7"/>
          <p:cNvPicPr>
            <a:picLocks noChangeAspect="1"/>
          </p:cNvPicPr>
          <p:nvPr/>
        </p:nvPicPr>
        <p:blipFill>
          <a:blip r:embed="rId7"/>
          <a:stretch>
            <a:fillRect/>
          </a:stretch>
        </p:blipFill>
        <p:spPr>
          <a:xfrm>
            <a:off x="9682721" y="193634"/>
            <a:ext cx="1459231" cy="854297"/>
          </a:xfrm>
          <a:prstGeom prst="rect">
            <a:avLst/>
          </a:prstGeom>
        </p:spPr>
      </p:pic>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20288144"/>
      </p:ext>
    </p:extLst>
  </p:cSld>
  <p:clrMapOvr>
    <a:masterClrMapping/>
  </p:clrMapOvr>
  <mc:AlternateContent xmlns:mc="http://schemas.openxmlformats.org/markup-compatibility/2006" xmlns:p14="http://schemas.microsoft.com/office/powerpoint/2010/main">
    <mc:Choice Requires="p14">
      <p:transition spd="slow" p14:dur="2000" advTm="8436"/>
    </mc:Choice>
    <mc:Fallback xmlns="">
      <p:transition spd="slow" advTm="84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26027" y="1833859"/>
            <a:ext cx="9694525" cy="4023360"/>
          </a:xfrm>
        </p:spPr>
        <p:txBody>
          <a:bodyPr>
            <a:normAutofit fontScale="70000" lnSpcReduction="20000"/>
          </a:bodyPr>
          <a:lstStyle/>
          <a:p>
            <a:pPr marL="282575" indent="-282575">
              <a:lnSpc>
                <a:spcPct val="110000"/>
              </a:lnSpc>
              <a:buClr>
                <a:schemeClr val="accent2"/>
              </a:buClr>
              <a:buFont typeface="Arial" pitchFamily="34" charset="0"/>
              <a:buChar char="•"/>
            </a:pPr>
            <a:r>
              <a:rPr lang="en-US" sz="3600" dirty="0" smtClean="0"/>
              <a:t>Component of the </a:t>
            </a:r>
            <a:r>
              <a:rPr lang="en-US" sz="3600" i="1" dirty="0" smtClean="0"/>
              <a:t>NOAA </a:t>
            </a:r>
            <a:r>
              <a:rPr lang="en-US" sz="3600" i="1" dirty="0" err="1" smtClean="0"/>
              <a:t>CoastWatch</a:t>
            </a:r>
            <a:r>
              <a:rPr lang="en-US" sz="3600" i="1" dirty="0" smtClean="0"/>
              <a:t> Satellite Training Course</a:t>
            </a:r>
          </a:p>
          <a:p>
            <a:pPr marL="282575" indent="-282575">
              <a:lnSpc>
                <a:spcPct val="110000"/>
              </a:lnSpc>
              <a:buClr>
                <a:schemeClr val="accent2"/>
              </a:buClr>
              <a:buFont typeface="Arial" pitchFamily="34" charset="0"/>
              <a:buChar char="•"/>
            </a:pPr>
            <a:endParaRPr lang="en-US" sz="3600" i="1" dirty="0"/>
          </a:p>
          <a:p>
            <a:pPr marL="282575" indent="-282575">
              <a:lnSpc>
                <a:spcPct val="110000"/>
              </a:lnSpc>
              <a:buClr>
                <a:schemeClr val="accent2"/>
              </a:buClr>
              <a:buFont typeface="Arial" pitchFamily="34" charset="0"/>
              <a:buChar char="•"/>
            </a:pPr>
            <a:r>
              <a:rPr lang="en-US" sz="3600" dirty="0" smtClean="0"/>
              <a:t>Comprised of 3 modules:  Data, Tools, Exercise(s)</a:t>
            </a:r>
          </a:p>
          <a:p>
            <a:pPr marL="282575" indent="-282575">
              <a:lnSpc>
                <a:spcPct val="110000"/>
              </a:lnSpc>
              <a:buClr>
                <a:schemeClr val="accent2"/>
              </a:buClr>
              <a:buFont typeface="Arial" pitchFamily="34" charset="0"/>
              <a:buChar char="•"/>
            </a:pPr>
            <a:endParaRPr lang="en-US" sz="3600" dirty="0" smtClean="0"/>
          </a:p>
          <a:p>
            <a:pPr marL="282575" indent="-282575">
              <a:lnSpc>
                <a:spcPct val="110000"/>
              </a:lnSpc>
              <a:buClr>
                <a:schemeClr val="accent2"/>
              </a:buClr>
              <a:buFont typeface="Arial" pitchFamily="34" charset="0"/>
              <a:buChar char="•"/>
            </a:pPr>
            <a:r>
              <a:rPr lang="en-US" sz="3600" dirty="0" smtClean="0"/>
              <a:t>Uses ESRI ArcMap, but techniques work with QGIS and other GIS software</a:t>
            </a:r>
          </a:p>
          <a:p>
            <a:pPr marL="282575" indent="-282575">
              <a:lnSpc>
                <a:spcPct val="110000"/>
              </a:lnSpc>
              <a:buClr>
                <a:schemeClr val="accent2"/>
              </a:buClr>
              <a:buFont typeface="Arial" pitchFamily="34" charset="0"/>
              <a:buChar char="•"/>
            </a:pPr>
            <a:endParaRPr lang="en-US" dirty="0"/>
          </a:p>
          <a:p>
            <a:pPr marL="282575" indent="-282575">
              <a:lnSpc>
                <a:spcPct val="110000"/>
              </a:lnSpc>
              <a:buClr>
                <a:schemeClr val="accent2"/>
              </a:buClr>
              <a:buFont typeface="Arial" pitchFamily="34" charset="0"/>
              <a:buChar char="•"/>
            </a:pPr>
            <a:r>
              <a:rPr lang="en-US" sz="3600" dirty="0" smtClean="0"/>
              <a:t>Updated from </a:t>
            </a:r>
            <a:r>
              <a:rPr lang="en-US" sz="3600" dirty="0" err="1" smtClean="0"/>
              <a:t>CoastWatch</a:t>
            </a:r>
            <a:r>
              <a:rPr lang="en-US" sz="3600" dirty="0" smtClean="0"/>
              <a:t> Satellite GIS training originally given in 2000 for avenue-based ArcView 3.1</a:t>
            </a:r>
          </a:p>
          <a:p>
            <a:pPr marL="282575" indent="-282575">
              <a:lnSpc>
                <a:spcPct val="110000"/>
              </a:lnSpc>
              <a:buClr>
                <a:schemeClr val="accent2"/>
              </a:buClr>
              <a:buFont typeface="Arial" pitchFamily="34" charset="0"/>
              <a:buChar char="•"/>
            </a:pPr>
            <a:endParaRPr lang="en-US" dirty="0"/>
          </a:p>
        </p:txBody>
      </p:sp>
      <p:sp>
        <p:nvSpPr>
          <p:cNvPr id="6" name="Title 1"/>
          <p:cNvSpPr>
            <a:spLocks noGrp="1"/>
          </p:cNvSpPr>
          <p:nvPr>
            <p:ph type="title"/>
          </p:nvPr>
        </p:nvSpPr>
        <p:spPr>
          <a:xfrm>
            <a:off x="1097280" y="286603"/>
            <a:ext cx="10058400" cy="1450757"/>
          </a:xfrm>
        </p:spPr>
        <p:txBody>
          <a:bodyPr/>
          <a:lstStyle/>
          <a:p>
            <a:r>
              <a:rPr lang="en-US" dirty="0" smtClean="0"/>
              <a:t>This Training</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19420682"/>
      </p:ext>
    </p:extLst>
  </p:cSld>
  <p:clrMapOvr>
    <a:masterClrMapping/>
  </p:clrMapOvr>
  <mc:AlternateContent xmlns:mc="http://schemas.openxmlformats.org/markup-compatibility/2006" xmlns:p14="http://schemas.microsoft.com/office/powerpoint/2010/main">
    <mc:Choice Requires="p14">
      <p:transition spd="slow" p14:dur="2000" advTm="30432"/>
    </mc:Choice>
    <mc:Fallback xmlns="">
      <p:transition spd="slow" advTm="304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Satellite Data </a:t>
            </a:r>
            <a:r>
              <a:rPr lang="en-US" dirty="0" smtClean="0"/>
              <a:t>Product Projections - Area</a:t>
            </a:r>
            <a:endParaRPr lang="en-US" dirty="0"/>
          </a:p>
        </p:txBody>
      </p:sp>
      <p:sp>
        <p:nvSpPr>
          <p:cNvPr id="3" name="Content Placeholder 2"/>
          <p:cNvSpPr>
            <a:spLocks noGrp="1"/>
          </p:cNvSpPr>
          <p:nvPr>
            <p:ph idx="1"/>
          </p:nvPr>
        </p:nvSpPr>
        <p:spPr>
          <a:xfrm>
            <a:off x="1274299" y="1586475"/>
            <a:ext cx="5450058" cy="4351338"/>
          </a:xfrm>
        </p:spPr>
        <p:txBody>
          <a:bodyPr>
            <a:normAutofit/>
          </a:bodyPr>
          <a:lstStyle/>
          <a:p>
            <a:pPr fontAlgn="base"/>
            <a:r>
              <a:rPr lang="en-US" sz="3600" dirty="0" smtClean="0"/>
              <a:t>Area is preserved</a:t>
            </a:r>
          </a:p>
          <a:p>
            <a:pPr fontAlgn="base"/>
            <a:endParaRPr lang="en-US" sz="3600" dirty="0" smtClean="0"/>
          </a:p>
          <a:p>
            <a:pPr fontAlgn="base"/>
            <a:r>
              <a:rPr lang="en-US" sz="3600" dirty="0" smtClean="0"/>
              <a:t>Area measurements consistent across map</a:t>
            </a:r>
          </a:p>
          <a:p>
            <a:pPr fontAlgn="base"/>
            <a:endParaRPr lang="en-US" sz="3600" dirty="0" smtClean="0"/>
          </a:p>
          <a:p>
            <a:pPr fontAlgn="base"/>
            <a:r>
              <a:rPr lang="en-US" sz="3600" dirty="0" smtClean="0"/>
              <a:t>Useful for comparison</a:t>
            </a:r>
            <a:endParaRPr lang="en-US" sz="3200" dirty="0"/>
          </a:p>
          <a:p>
            <a:pPr marL="0" indent="0">
              <a:buNone/>
            </a:pPr>
            <a:endParaRPr lang="en-US" dirty="0"/>
          </a:p>
        </p:txBody>
      </p:sp>
      <p:pic>
        <p:nvPicPr>
          <p:cNvPr id="4" name="Picture 3"/>
          <p:cNvPicPr>
            <a:picLocks noChangeAspect="1"/>
          </p:cNvPicPr>
          <p:nvPr/>
        </p:nvPicPr>
        <p:blipFill>
          <a:blip r:embed="rId5"/>
          <a:stretch>
            <a:fillRect/>
          </a:stretch>
        </p:blipFill>
        <p:spPr>
          <a:xfrm>
            <a:off x="6950524" y="1079385"/>
            <a:ext cx="4839375" cy="48584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7966554" y="5937813"/>
            <a:ext cx="3255507" cy="369332"/>
          </a:xfrm>
          <a:prstGeom prst="rect">
            <a:avLst/>
          </a:prstGeom>
          <a:noFill/>
        </p:spPr>
        <p:txBody>
          <a:bodyPr wrap="none" rtlCol="0">
            <a:spAutoFit/>
          </a:bodyPr>
          <a:lstStyle/>
          <a:p>
            <a:r>
              <a:rPr lang="en-US" dirty="0" smtClean="0"/>
              <a:t>Albers Equal-area preserves area</a:t>
            </a:r>
            <a:endParaRPr lang="en-US" dirty="0"/>
          </a:p>
        </p:txBody>
      </p:sp>
      <p:pic>
        <p:nvPicPr>
          <p:cNvPr id="6" name="Picture 5"/>
          <p:cNvPicPr>
            <a:picLocks noChangeAspect="1"/>
          </p:cNvPicPr>
          <p:nvPr/>
        </p:nvPicPr>
        <p:blipFill>
          <a:blip r:embed="rId6"/>
          <a:stretch>
            <a:fillRect/>
          </a:stretch>
        </p:blipFill>
        <p:spPr>
          <a:xfrm>
            <a:off x="8862827" y="297586"/>
            <a:ext cx="1014768" cy="753503"/>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70839217"/>
      </p:ext>
    </p:extLst>
  </p:cSld>
  <p:clrMapOvr>
    <a:masterClrMapping/>
  </p:clrMapOvr>
  <mc:AlternateContent xmlns:mc="http://schemas.openxmlformats.org/markup-compatibility/2006" xmlns:p14="http://schemas.microsoft.com/office/powerpoint/2010/main">
    <mc:Choice Requires="p14">
      <p:transition spd="slow" p14:dur="2000" advTm="9277"/>
    </mc:Choice>
    <mc:Fallback xmlns="">
      <p:transition spd="slow" advTm="92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Satellite Data </a:t>
            </a:r>
            <a:r>
              <a:rPr lang="en-US" dirty="0" smtClean="0"/>
              <a:t>Preparation</a:t>
            </a:r>
            <a:endParaRPr lang="en-US" dirty="0"/>
          </a:p>
        </p:txBody>
      </p:sp>
      <p:sp>
        <p:nvSpPr>
          <p:cNvPr id="3" name="Content Placeholder 2"/>
          <p:cNvSpPr>
            <a:spLocks noGrp="1"/>
          </p:cNvSpPr>
          <p:nvPr>
            <p:ph idx="1"/>
          </p:nvPr>
        </p:nvSpPr>
        <p:spPr>
          <a:xfrm>
            <a:off x="1274299" y="1586475"/>
            <a:ext cx="5553176" cy="4351338"/>
          </a:xfrm>
        </p:spPr>
        <p:txBody>
          <a:bodyPr>
            <a:normAutofit fontScale="92500" lnSpcReduction="10000"/>
          </a:bodyPr>
          <a:lstStyle/>
          <a:p>
            <a:pPr fontAlgn="base"/>
            <a:r>
              <a:rPr lang="en-US" sz="3600" dirty="0" err="1" smtClean="0"/>
              <a:t>Reprojection</a:t>
            </a:r>
            <a:r>
              <a:rPr lang="en-US" sz="3600" dirty="0" smtClean="0"/>
              <a:t> required?</a:t>
            </a:r>
          </a:p>
          <a:p>
            <a:pPr fontAlgn="base"/>
            <a:endParaRPr lang="en-US" sz="3600" dirty="0" smtClean="0"/>
          </a:p>
          <a:p>
            <a:pPr fontAlgn="base"/>
            <a:r>
              <a:rPr lang="en-US" sz="3600" dirty="0" smtClean="0"/>
              <a:t>Metadata complete?</a:t>
            </a:r>
          </a:p>
          <a:p>
            <a:pPr fontAlgn="base"/>
            <a:endParaRPr lang="en-US" sz="3600" dirty="0" smtClean="0"/>
          </a:p>
          <a:p>
            <a:pPr fontAlgn="base"/>
            <a:r>
              <a:rPr lang="en-US" sz="3600" dirty="0" smtClean="0"/>
              <a:t>Values accessible?</a:t>
            </a:r>
          </a:p>
          <a:p>
            <a:pPr fontAlgn="base"/>
            <a:endParaRPr lang="en-US" sz="3600" dirty="0"/>
          </a:p>
          <a:p>
            <a:pPr fontAlgn="base"/>
            <a:r>
              <a:rPr lang="en-US" sz="3600" dirty="0" smtClean="0"/>
              <a:t>Compositing or binning required?</a:t>
            </a:r>
            <a:endParaRPr lang="en-US" sz="3200" dirty="0"/>
          </a:p>
          <a:p>
            <a:pPr marL="0" indent="0">
              <a:buNone/>
            </a:pPr>
            <a:endParaRPr lang="en-US" dirty="0"/>
          </a:p>
        </p:txBody>
      </p:sp>
      <p:pic>
        <p:nvPicPr>
          <p:cNvPr id="5" name="Picture 4"/>
          <p:cNvPicPr>
            <a:picLocks noChangeAspect="1"/>
          </p:cNvPicPr>
          <p:nvPr/>
        </p:nvPicPr>
        <p:blipFill>
          <a:blip r:embed="rId5"/>
          <a:stretch>
            <a:fillRect/>
          </a:stretch>
        </p:blipFill>
        <p:spPr>
          <a:xfrm>
            <a:off x="6148518" y="1071183"/>
            <a:ext cx="5647242" cy="4476291"/>
          </a:xfrm>
          <a:prstGeom prst="rect">
            <a:avLst/>
          </a:prstGeom>
          <a:ln>
            <a:noFill/>
          </a:ln>
          <a:effectLst>
            <a:outerShdw blurRad="190500" algn="tl" rotWithShape="0">
              <a:srgbClr val="000000">
                <a:alpha val="70000"/>
              </a:srgbClr>
            </a:outerShdw>
          </a:effec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81977347"/>
      </p:ext>
    </p:extLst>
  </p:cSld>
  <p:clrMapOvr>
    <a:masterClrMapping/>
  </p:clrMapOvr>
  <mc:AlternateContent xmlns:mc="http://schemas.openxmlformats.org/markup-compatibility/2006" xmlns:p14="http://schemas.microsoft.com/office/powerpoint/2010/main">
    <mc:Choice Requires="p14">
      <p:transition spd="slow" p14:dur="2000" advTm="25440"/>
    </mc:Choice>
    <mc:Fallback xmlns="">
      <p:transition spd="slow" advTm="254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1448" y="349759"/>
            <a:ext cx="10515600" cy="1325563"/>
          </a:xfrm>
        </p:spPr>
        <p:txBody>
          <a:bodyPr/>
          <a:lstStyle/>
          <a:p>
            <a:r>
              <a:rPr lang="en-US" dirty="0" smtClean="0"/>
              <a:t>Summary</a:t>
            </a:r>
            <a:endParaRPr lang="en-US" dirty="0"/>
          </a:p>
        </p:txBody>
      </p:sp>
      <p:sp>
        <p:nvSpPr>
          <p:cNvPr id="3" name="Content Placeholder 2"/>
          <p:cNvSpPr>
            <a:spLocks noGrp="1"/>
          </p:cNvSpPr>
          <p:nvPr>
            <p:ph sz="half" idx="1"/>
          </p:nvPr>
        </p:nvSpPr>
        <p:spPr>
          <a:xfrm>
            <a:off x="1242289" y="2060948"/>
            <a:ext cx="6397376" cy="3956394"/>
          </a:xfrm>
        </p:spPr>
        <p:txBody>
          <a:bodyPr>
            <a:normAutofit/>
          </a:bodyPr>
          <a:lstStyle/>
          <a:p>
            <a:pPr fontAlgn="base"/>
            <a:r>
              <a:rPr lang="en-US" sz="3200" dirty="0"/>
              <a:t>Imagery</a:t>
            </a:r>
          </a:p>
          <a:p>
            <a:pPr fontAlgn="base"/>
            <a:endParaRPr lang="en-US" sz="3200" dirty="0" smtClean="0"/>
          </a:p>
          <a:p>
            <a:pPr fontAlgn="base"/>
            <a:r>
              <a:rPr lang="en-US" sz="3200" dirty="0" smtClean="0"/>
              <a:t>Data</a:t>
            </a:r>
            <a:endParaRPr lang="en-US" sz="3200" dirty="0"/>
          </a:p>
          <a:p>
            <a:pPr fontAlgn="base"/>
            <a:endParaRPr lang="en-US" sz="3200" dirty="0" smtClean="0"/>
          </a:p>
          <a:p>
            <a:pPr fontAlgn="base"/>
            <a:r>
              <a:rPr lang="en-US" sz="3200" dirty="0" smtClean="0"/>
              <a:t>Data considerations and preparation</a:t>
            </a:r>
            <a:endParaRPr lang="en-US" sz="3200" dirty="0"/>
          </a:p>
        </p:txBody>
      </p:sp>
      <p:pic>
        <p:nvPicPr>
          <p:cNvPr id="4" name="Picture 3"/>
          <p:cNvPicPr>
            <a:picLocks noChangeAspect="1"/>
          </p:cNvPicPr>
          <p:nvPr/>
        </p:nvPicPr>
        <p:blipFill>
          <a:blip r:embed="rId5"/>
          <a:stretch>
            <a:fillRect/>
          </a:stretch>
        </p:blipFill>
        <p:spPr>
          <a:xfrm>
            <a:off x="6343186" y="704588"/>
            <a:ext cx="5629353" cy="4916609"/>
          </a:xfrm>
          <a:prstGeom prst="rect">
            <a:avLst/>
          </a:prstGeom>
        </p:spPr>
      </p:pic>
      <p:sp>
        <p:nvSpPr>
          <p:cNvPr id="5" name="TextBox 4"/>
          <p:cNvSpPr txBox="1"/>
          <p:nvPr/>
        </p:nvSpPr>
        <p:spPr>
          <a:xfrm>
            <a:off x="7863840" y="5648010"/>
            <a:ext cx="2273251" cy="369332"/>
          </a:xfrm>
          <a:prstGeom prst="rect">
            <a:avLst/>
          </a:prstGeom>
          <a:noFill/>
        </p:spPr>
        <p:txBody>
          <a:bodyPr wrap="none" rtlCol="0">
            <a:spAutoFit/>
          </a:bodyPr>
          <a:lstStyle/>
          <a:p>
            <a:r>
              <a:rPr lang="en-US" dirty="0" smtClean="0"/>
              <a:t>S-NPP VIIRS SST image</a:t>
            </a:r>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80333272"/>
      </p:ext>
    </p:extLst>
  </p:cSld>
  <p:clrMapOvr>
    <a:masterClrMapping/>
  </p:clrMapOvr>
  <mc:AlternateContent xmlns:mc="http://schemas.openxmlformats.org/markup-compatibility/2006" xmlns:p14="http://schemas.microsoft.com/office/powerpoint/2010/main">
    <mc:Choice Requires="p14">
      <p:transition spd="slow" p14:dur="2000" advTm="20929"/>
    </mc:Choice>
    <mc:Fallback xmlns="">
      <p:transition spd="slow" advTm="209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2338257" y="2029926"/>
            <a:ext cx="8087884" cy="788734"/>
          </a:xfrm>
        </p:spPr>
        <p:txBody>
          <a:bodyPr>
            <a:normAutofit/>
          </a:bodyPr>
          <a:lstStyle/>
          <a:p>
            <a:r>
              <a:rPr lang="en-US" sz="4000" dirty="0" smtClean="0"/>
              <a:t>Using Satellite Data in GIS:  Data</a:t>
            </a:r>
            <a:endParaRPr lang="en-US" sz="4000" dirty="0"/>
          </a:p>
        </p:txBody>
      </p:sp>
      <p:sp>
        <p:nvSpPr>
          <p:cNvPr id="10" name="Text Placeholder 6"/>
          <p:cNvSpPr>
            <a:spLocks noGrp="1"/>
          </p:cNvSpPr>
          <p:nvPr>
            <p:ph type="body" sz="quarter" idx="12"/>
          </p:nvPr>
        </p:nvSpPr>
        <p:spPr>
          <a:xfrm>
            <a:off x="154517" y="4807237"/>
            <a:ext cx="7313083" cy="577850"/>
          </a:xfrm>
        </p:spPr>
        <p:txBody>
          <a:bodyPr>
            <a:normAutofit/>
          </a:bodyPr>
          <a:lstStyle/>
          <a:p>
            <a:r>
              <a:rPr lang="en-US" dirty="0"/>
              <a:t>Versioning:</a:t>
            </a:r>
            <a:br>
              <a:rPr lang="en-US" dirty="0"/>
            </a:br>
            <a:r>
              <a:rPr lang="en-US" dirty="0" smtClean="0"/>
              <a:t>2020, </a:t>
            </a:r>
            <a:r>
              <a:rPr lang="en-US" dirty="0" err="1" smtClean="0"/>
              <a:t>Soracco</a:t>
            </a:r>
            <a:endParaRPr lang="en-US" dirty="0" smtClean="0"/>
          </a:p>
        </p:txBody>
      </p:sp>
      <p:sp>
        <p:nvSpPr>
          <p:cNvPr id="11" name="Text Placeholder 8"/>
          <p:cNvSpPr>
            <a:spLocks noGrp="1"/>
          </p:cNvSpPr>
          <p:nvPr>
            <p:ph type="body" sz="quarter" idx="10"/>
          </p:nvPr>
        </p:nvSpPr>
        <p:spPr>
          <a:xfrm>
            <a:off x="3567642" y="2849730"/>
            <a:ext cx="7313083" cy="1224439"/>
          </a:xfrm>
        </p:spPr>
        <p:txBody>
          <a:bodyPr>
            <a:normAutofit lnSpcReduction="10000"/>
          </a:bodyPr>
          <a:lstStyle/>
          <a:p>
            <a:pPr>
              <a:spcBef>
                <a:spcPts val="800"/>
              </a:spcBef>
            </a:pPr>
            <a:r>
              <a:rPr lang="en-US" dirty="0" smtClean="0"/>
              <a:t>Michael </a:t>
            </a:r>
            <a:r>
              <a:rPr lang="en-US" dirty="0" err="1" smtClean="0"/>
              <a:t>Soracco</a:t>
            </a:r>
            <a:r>
              <a:rPr lang="en-US" dirty="0"/>
              <a:t/>
            </a:r>
            <a:br>
              <a:rPr lang="en-US" dirty="0"/>
            </a:br>
            <a:r>
              <a:rPr lang="en-US" dirty="0" smtClean="0"/>
              <a:t>NOAA Affiliate for NOAA </a:t>
            </a:r>
            <a:r>
              <a:rPr lang="en-US" dirty="0" err="1" smtClean="0"/>
              <a:t>CoastWatch</a:t>
            </a:r>
            <a:endParaRPr lang="en-US" dirty="0" smtClean="0"/>
          </a:p>
          <a:p>
            <a:pPr>
              <a:spcBef>
                <a:spcPts val="0"/>
              </a:spcBef>
            </a:pPr>
            <a:r>
              <a:rPr lang="en-US" dirty="0" smtClean="0"/>
              <a:t>College Park, MD</a:t>
            </a:r>
            <a:endParaRPr lang="en-US" dirty="0"/>
          </a:p>
          <a:p>
            <a:pPr>
              <a:spcBef>
                <a:spcPts val="800"/>
              </a:spcBef>
            </a:pPr>
            <a:endParaRPr lang="en-US" dirty="0"/>
          </a:p>
          <a:p>
            <a:endParaRPr lang="en-US" dirty="0"/>
          </a:p>
        </p:txBody>
      </p:sp>
      <p:sp>
        <p:nvSpPr>
          <p:cNvPr id="12" name="TextBox 11"/>
          <p:cNvSpPr txBox="1"/>
          <p:nvPr/>
        </p:nvSpPr>
        <p:spPr>
          <a:xfrm>
            <a:off x="3567642" y="4129836"/>
            <a:ext cx="2539478" cy="646331"/>
          </a:xfrm>
          <a:prstGeom prst="rect">
            <a:avLst/>
          </a:prstGeom>
          <a:noFill/>
        </p:spPr>
        <p:txBody>
          <a:bodyPr wrap="none" rtlCol="0">
            <a:spAutoFit/>
          </a:bodyPr>
          <a:lstStyle/>
          <a:p>
            <a:r>
              <a:rPr lang="en-US" dirty="0" smtClean="0"/>
              <a:t>https://coastwatch.noaa.gov</a:t>
            </a:r>
            <a:br>
              <a:rPr lang="en-US" dirty="0" smtClean="0"/>
            </a:br>
            <a:r>
              <a:rPr lang="en-US" dirty="0" smtClean="0"/>
              <a:t>coastwatch.info@noaa.gov</a:t>
            </a: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9905896"/>
      </p:ext>
    </p:extLst>
  </p:cSld>
  <p:clrMapOvr>
    <a:masterClrMapping/>
  </p:clrMapOvr>
  <mc:AlternateContent xmlns:mc="http://schemas.openxmlformats.org/markup-compatibility/2006" xmlns:p14="http://schemas.microsoft.com/office/powerpoint/2010/main">
    <mc:Choice Requires="p14">
      <p:transition spd="slow" p14:dur="2000" advTm="6080"/>
    </mc:Choice>
    <mc:Fallback xmlns="">
      <p:transition spd="slow" advTm="60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89595CA-4FCB-5444-887A-1F01798924BE}"/>
              </a:ext>
            </a:extLst>
          </p:cNvPr>
          <p:cNvSpPr>
            <a:spLocks noGrp="1"/>
          </p:cNvSpPr>
          <p:nvPr>
            <p:ph type="sldNum" sz="quarter" idx="4294967295"/>
          </p:nvPr>
        </p:nvSpPr>
        <p:spPr/>
        <p:txBody>
          <a:bodyPr/>
          <a:lstStyle/>
          <a:p>
            <a:fld id="{4F6F23CF-7BCB-1C46-9584-7002207BC3BE}" type="slidenum">
              <a:rPr lang="en-US" smtClean="0"/>
              <a:pPr/>
              <a:t>24</a:t>
            </a:fld>
            <a:endParaRPr lang="en-US" dirty="0"/>
          </a:p>
        </p:txBody>
      </p:sp>
      <p:sp>
        <p:nvSpPr>
          <p:cNvPr id="4" name="Footer Placeholder 3">
            <a:extLst>
              <a:ext uri="{FF2B5EF4-FFF2-40B4-BE49-F238E27FC236}">
                <a16:creationId xmlns:a16="http://schemas.microsoft.com/office/drawing/2014/main" id="{FF653A2A-41EC-5441-B7F6-1C572BF52446}"/>
              </a:ext>
            </a:extLst>
          </p:cNvPr>
          <p:cNvSpPr>
            <a:spLocks noGrp="1"/>
          </p:cNvSpPr>
          <p:nvPr>
            <p:ph type="ftr" sz="quarter" idx="4294967295"/>
          </p:nvPr>
        </p:nvSpPr>
        <p:spPr/>
        <p:txBody>
          <a:bodyPr/>
          <a:lstStyle/>
          <a:p>
            <a:r>
              <a:rPr lang="en-US" dirty="0"/>
              <a:t>CoastWatch West Coast Node                                          http://coastwatch.pfeg.noaa.gov</a:t>
            </a:r>
          </a:p>
        </p:txBody>
      </p:sp>
      <p:sp>
        <p:nvSpPr>
          <p:cNvPr id="8" name="Title 7">
            <a:extLst>
              <a:ext uri="{FF2B5EF4-FFF2-40B4-BE49-F238E27FC236}">
                <a16:creationId xmlns:a16="http://schemas.microsoft.com/office/drawing/2014/main" id="{5D12C294-2922-3448-920E-134FF87FA16B}"/>
              </a:ext>
            </a:extLst>
          </p:cNvPr>
          <p:cNvSpPr>
            <a:spLocks noGrp="1"/>
          </p:cNvSpPr>
          <p:nvPr>
            <p:ph type="title"/>
          </p:nvPr>
        </p:nvSpPr>
        <p:spPr>
          <a:xfrm>
            <a:off x="528297" y="11557"/>
            <a:ext cx="11392769" cy="1325563"/>
          </a:xfrm>
        </p:spPr>
        <p:txBody>
          <a:bodyPr/>
          <a:lstStyle/>
          <a:p>
            <a:r>
              <a:rPr lang="en-US" dirty="0"/>
              <a:t>NOAA </a:t>
            </a:r>
            <a:r>
              <a:rPr lang="en-US" dirty="0" err="1"/>
              <a:t>CoastWatch</a:t>
            </a:r>
            <a:r>
              <a:rPr lang="en-US" dirty="0"/>
              <a:t> Satellite Course - Narrated Presentations</a:t>
            </a:r>
          </a:p>
        </p:txBody>
      </p:sp>
      <p:sp>
        <p:nvSpPr>
          <p:cNvPr id="10" name="Google Shape;756;p26">
            <a:extLst>
              <a:ext uri="{FF2B5EF4-FFF2-40B4-BE49-F238E27FC236}">
                <a16:creationId xmlns:a16="http://schemas.microsoft.com/office/drawing/2014/main" id="{76527262-0E9D-5841-8E95-02AD4F36042A}"/>
              </a:ext>
            </a:extLst>
          </p:cNvPr>
          <p:cNvSpPr txBox="1"/>
          <p:nvPr/>
        </p:nvSpPr>
        <p:spPr>
          <a:xfrm>
            <a:off x="1030958" y="1555750"/>
            <a:ext cx="8741692" cy="5293716"/>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7F7F7F"/>
              </a:buClr>
              <a:buSzPts val="3200"/>
              <a:buFont typeface="Arial"/>
              <a:buChar char="•"/>
            </a:pPr>
            <a:r>
              <a:rPr lang="en-US" sz="3600" dirty="0">
                <a:solidFill>
                  <a:schemeClr val="bg1">
                    <a:lumMod val="65000"/>
                  </a:schemeClr>
                </a:solidFill>
                <a:latin typeface="Arial Narrow" panose="020B0606020202030204" pitchFamily="34" charset="0"/>
                <a:ea typeface="Calibri"/>
                <a:cs typeface="Calibri"/>
                <a:sym typeface="Calibri"/>
              </a:rPr>
              <a:t>Satellite 101 – Part 1 </a:t>
            </a:r>
            <a:endParaRPr lang="en-US" sz="2000" dirty="0">
              <a:solidFill>
                <a:schemeClr val="bg1">
                  <a:lumMod val="65000"/>
                </a:schemeClr>
              </a:solidFill>
              <a:latin typeface="Arial Narrow" panose="020B0606020202030204" pitchFamily="34" charset="0"/>
              <a:sym typeface="Calibri"/>
            </a:endParaRPr>
          </a:p>
          <a:p>
            <a:pPr marL="285750" marR="0" lvl="0" indent="-285750" algn="l" rtl="0">
              <a:spcBef>
                <a:spcPts val="0"/>
              </a:spcBef>
              <a:spcAft>
                <a:spcPts val="0"/>
              </a:spcAft>
              <a:buClr>
                <a:srgbClr val="7F7F7F"/>
              </a:buClr>
              <a:buSzPts val="3200"/>
              <a:buFont typeface="Arial"/>
              <a:buChar char="•"/>
            </a:pPr>
            <a:r>
              <a:rPr lang="en-US" sz="3600" dirty="0">
                <a:solidFill>
                  <a:schemeClr val="bg1">
                    <a:lumMod val="65000"/>
                  </a:schemeClr>
                </a:solidFill>
                <a:latin typeface="Arial Narrow" panose="020B0606020202030204" pitchFamily="34" charset="0"/>
                <a:ea typeface="Calibri"/>
                <a:cs typeface="Calibri"/>
                <a:sym typeface="Calibri"/>
              </a:rPr>
              <a:t>Satellite 101 – Part 2 </a:t>
            </a:r>
            <a:endParaRPr sz="2000" dirty="0">
              <a:solidFill>
                <a:schemeClr val="bg1">
                  <a:lumMod val="65000"/>
                </a:schemeClr>
              </a:solidFill>
              <a:latin typeface="Arial Narrow" panose="020B0606020202030204" pitchFamily="34" charset="0"/>
            </a:endParaRPr>
          </a:p>
          <a:p>
            <a:pPr marL="285750" marR="0" lvl="0" indent="-285750" algn="l" rtl="0">
              <a:spcBef>
                <a:spcPts val="0"/>
              </a:spcBef>
              <a:spcAft>
                <a:spcPts val="0"/>
              </a:spcAft>
              <a:buClr>
                <a:srgbClr val="7F7F7F"/>
              </a:buClr>
              <a:buSzPts val="3200"/>
              <a:buFont typeface="Arial"/>
              <a:buChar char="•"/>
            </a:pPr>
            <a:r>
              <a:rPr lang="en-US" sz="3600" dirty="0">
                <a:solidFill>
                  <a:schemeClr val="bg1">
                    <a:lumMod val="65000"/>
                  </a:schemeClr>
                </a:solidFill>
                <a:latin typeface="Arial Narrow" panose="020B0606020202030204" pitchFamily="34" charset="0"/>
                <a:ea typeface="Calibri"/>
                <a:cs typeface="Calibri"/>
                <a:sym typeface="Calibri"/>
              </a:rPr>
              <a:t>Fundamentals of Ocean Color </a:t>
            </a:r>
            <a:endParaRPr sz="2000" dirty="0">
              <a:solidFill>
                <a:schemeClr val="bg1">
                  <a:lumMod val="65000"/>
                </a:schemeClr>
              </a:solidFill>
              <a:latin typeface="Arial Narrow" panose="020B0606020202030204" pitchFamily="34" charset="0"/>
            </a:endParaRPr>
          </a:p>
          <a:p>
            <a:pPr marL="285750" marR="0" lvl="0" indent="-285750" algn="l" rtl="0">
              <a:spcBef>
                <a:spcPts val="0"/>
              </a:spcBef>
              <a:spcAft>
                <a:spcPts val="0"/>
              </a:spcAft>
              <a:buClr>
                <a:srgbClr val="7F7F7F"/>
              </a:buClr>
              <a:buSzPts val="3200"/>
              <a:buFont typeface="Arial"/>
              <a:buChar char="•"/>
            </a:pPr>
            <a:r>
              <a:rPr lang="en-US" sz="3600" dirty="0">
                <a:solidFill>
                  <a:schemeClr val="bg1">
                    <a:lumMod val="65000"/>
                  </a:schemeClr>
                </a:solidFill>
                <a:latin typeface="Arial Narrow" panose="020B0606020202030204" pitchFamily="34" charset="0"/>
                <a:ea typeface="Calibri"/>
                <a:cs typeface="Calibri"/>
                <a:sym typeface="Calibri"/>
              </a:rPr>
              <a:t>Fundamentals of Sea-Surface Temperature</a:t>
            </a:r>
            <a:endParaRPr sz="2000" dirty="0">
              <a:solidFill>
                <a:schemeClr val="bg1">
                  <a:lumMod val="65000"/>
                </a:schemeClr>
              </a:solidFill>
              <a:latin typeface="Arial Narrow" panose="020B0606020202030204" pitchFamily="34" charset="0"/>
            </a:endParaRPr>
          </a:p>
          <a:p>
            <a:pPr marL="285750" marR="0" lvl="0" indent="-285750" algn="l" rtl="0">
              <a:spcBef>
                <a:spcPts val="0"/>
              </a:spcBef>
              <a:spcAft>
                <a:spcPts val="0"/>
              </a:spcAft>
              <a:buClr>
                <a:srgbClr val="7F7F7F"/>
              </a:buClr>
              <a:buSzPts val="3200"/>
              <a:buFont typeface="Arial"/>
              <a:buChar char="•"/>
            </a:pPr>
            <a:r>
              <a:rPr lang="en-US" sz="3600" dirty="0">
                <a:solidFill>
                  <a:schemeClr val="bg1">
                    <a:lumMod val="65000"/>
                  </a:schemeClr>
                </a:solidFill>
                <a:latin typeface="Arial Narrow" panose="020B0606020202030204" pitchFamily="34" charset="0"/>
                <a:ea typeface="Calibri"/>
                <a:cs typeface="Calibri"/>
                <a:sym typeface="Calibri"/>
              </a:rPr>
              <a:t>Fundamentals of Altimetry, Wind and Salinity</a:t>
            </a:r>
          </a:p>
          <a:p>
            <a:pPr marL="285750" indent="-285750">
              <a:buClr>
                <a:srgbClr val="7F7F7F"/>
              </a:buClr>
              <a:buSzPts val="3200"/>
              <a:buFont typeface="Arial"/>
              <a:buChar char="•"/>
            </a:pPr>
            <a:r>
              <a:rPr lang="en-US" sz="3600" dirty="0">
                <a:solidFill>
                  <a:schemeClr val="bg1">
                    <a:lumMod val="65000"/>
                  </a:schemeClr>
                </a:solidFill>
                <a:latin typeface="Arial Narrow" panose="020B0606020202030204" pitchFamily="34" charset="0"/>
                <a:ea typeface="Calibri"/>
                <a:cs typeface="Calibri"/>
                <a:sym typeface="Calibri"/>
              </a:rPr>
              <a:t>Introduction to </a:t>
            </a:r>
            <a:r>
              <a:rPr lang="en-US" sz="3600" dirty="0" smtClean="0">
                <a:solidFill>
                  <a:schemeClr val="bg1">
                    <a:lumMod val="65000"/>
                  </a:schemeClr>
                </a:solidFill>
                <a:latin typeface="Arial Narrow" panose="020B0606020202030204" pitchFamily="34" charset="0"/>
                <a:ea typeface="Calibri"/>
                <a:cs typeface="Calibri"/>
                <a:sym typeface="Calibri"/>
              </a:rPr>
              <a:t>ERDDAP</a:t>
            </a:r>
          </a:p>
          <a:p>
            <a:pPr marL="285750" indent="-285750">
              <a:buClr>
                <a:srgbClr val="7F7F7F"/>
              </a:buClr>
              <a:buSzPts val="3200"/>
              <a:buFont typeface="Arial"/>
              <a:buChar char="•"/>
            </a:pPr>
            <a:r>
              <a:rPr lang="en-US" sz="3600" dirty="0" smtClean="0">
                <a:solidFill>
                  <a:schemeClr val="bg1">
                    <a:lumMod val="65000"/>
                  </a:schemeClr>
                </a:solidFill>
                <a:latin typeface="Arial Narrow" panose="020B0606020202030204" pitchFamily="34" charset="0"/>
                <a:ea typeface="Calibri"/>
                <a:cs typeface="Calibri"/>
                <a:sym typeface="Calibri"/>
              </a:rPr>
              <a:t>What Dataset to Choose?</a:t>
            </a:r>
            <a:endParaRPr lang="en-US" sz="3600" dirty="0">
              <a:solidFill>
                <a:schemeClr val="bg1">
                  <a:lumMod val="65000"/>
                </a:schemeClr>
              </a:solidFill>
              <a:latin typeface="Arial Narrow" panose="020B0606020202030204" pitchFamily="34" charset="0"/>
              <a:ea typeface="Calibri"/>
              <a:cs typeface="Calibri"/>
              <a:sym typeface="Calibri"/>
            </a:endParaRPr>
          </a:p>
          <a:p>
            <a:pPr marL="285750" marR="0" lvl="0" indent="-285750" algn="l" rtl="0">
              <a:spcBef>
                <a:spcPts val="0"/>
              </a:spcBef>
              <a:spcAft>
                <a:spcPts val="0"/>
              </a:spcAft>
              <a:buClr>
                <a:srgbClr val="7F7F7F"/>
              </a:buClr>
              <a:buSzPts val="3200"/>
              <a:buFont typeface="Arial"/>
              <a:buChar char="•"/>
            </a:pPr>
            <a:r>
              <a:rPr lang="en-US" sz="3600" b="1" dirty="0">
                <a:latin typeface="Arial Narrow" panose="020B0606020202030204" pitchFamily="34" charset="0"/>
                <a:ea typeface="Calibri"/>
                <a:cs typeface="Calibri"/>
                <a:sym typeface="Calibri"/>
              </a:rPr>
              <a:t>Bringing Satellite Data into ARCGIS </a:t>
            </a:r>
          </a:p>
          <a:p>
            <a:pPr marR="0" lvl="0" algn="l" rtl="0">
              <a:spcBef>
                <a:spcPts val="0"/>
              </a:spcBef>
              <a:spcAft>
                <a:spcPts val="0"/>
              </a:spcAft>
              <a:buClr>
                <a:srgbClr val="7F7F7F"/>
              </a:buClr>
              <a:buSzPts val="3200"/>
            </a:pPr>
            <a:endParaRPr dirty="0">
              <a:solidFill>
                <a:schemeClr val="bg1">
                  <a:lumMod val="65000"/>
                </a:schemeClr>
              </a:solidFill>
            </a:endParaRPr>
          </a:p>
          <a:p>
            <a:pPr marL="285750" marR="0" lvl="0" indent="-82550" algn="l" rtl="0">
              <a:spcBef>
                <a:spcPts val="0"/>
              </a:spcBef>
              <a:spcAft>
                <a:spcPts val="0"/>
              </a:spcAft>
              <a:buClr>
                <a:schemeClr val="dk1"/>
              </a:buClr>
              <a:buSzPts val="3200"/>
              <a:buFont typeface="Arial"/>
              <a:buNone/>
            </a:pPr>
            <a:endParaRPr sz="3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61830372"/>
      </p:ext>
    </p:extLst>
  </p:cSld>
  <p:clrMapOvr>
    <a:masterClrMapping/>
  </p:clrMapOvr>
  <mc:AlternateContent xmlns:mc="http://schemas.openxmlformats.org/markup-compatibility/2006" xmlns:p14="http://schemas.microsoft.com/office/powerpoint/2010/main">
    <mc:Choice Requires="p14">
      <p:transition spd="slow" p14:dur="2000" advTm="20025"/>
    </mc:Choice>
    <mc:Fallback xmlns="">
      <p:transition spd="slow" advTm="20025"/>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2338257" y="2029926"/>
            <a:ext cx="8087884" cy="788734"/>
          </a:xfrm>
        </p:spPr>
        <p:txBody>
          <a:bodyPr>
            <a:normAutofit/>
          </a:bodyPr>
          <a:lstStyle/>
          <a:p>
            <a:r>
              <a:rPr lang="en-US" sz="4000" dirty="0" smtClean="0"/>
              <a:t>Using Satellite Data in GIS:  Data</a:t>
            </a:r>
            <a:endParaRPr lang="en-US" sz="4000" dirty="0"/>
          </a:p>
        </p:txBody>
      </p:sp>
      <p:sp>
        <p:nvSpPr>
          <p:cNvPr id="10" name="Text Placeholder 6"/>
          <p:cNvSpPr>
            <a:spLocks noGrp="1"/>
          </p:cNvSpPr>
          <p:nvPr>
            <p:ph type="body" sz="quarter" idx="12"/>
          </p:nvPr>
        </p:nvSpPr>
        <p:spPr>
          <a:xfrm>
            <a:off x="154517" y="4807237"/>
            <a:ext cx="7313083" cy="577850"/>
          </a:xfrm>
        </p:spPr>
        <p:txBody>
          <a:bodyPr>
            <a:normAutofit lnSpcReduction="10000"/>
          </a:bodyPr>
          <a:lstStyle/>
          <a:p>
            <a:r>
              <a:rPr lang="en-US" dirty="0"/>
              <a:t>Versioning:</a:t>
            </a:r>
            <a:br>
              <a:rPr lang="en-US" dirty="0"/>
            </a:br>
            <a:r>
              <a:rPr lang="en-US" dirty="0" smtClean="0"/>
              <a:t>2020, </a:t>
            </a:r>
            <a:r>
              <a:rPr lang="en-US" dirty="0" err="1" smtClean="0"/>
              <a:t>Soracco</a:t>
            </a:r>
            <a:endParaRPr lang="en-US" dirty="0" smtClean="0"/>
          </a:p>
        </p:txBody>
      </p:sp>
      <p:sp>
        <p:nvSpPr>
          <p:cNvPr id="11" name="Text Placeholder 8"/>
          <p:cNvSpPr>
            <a:spLocks noGrp="1"/>
          </p:cNvSpPr>
          <p:nvPr>
            <p:ph type="body" sz="quarter" idx="10"/>
          </p:nvPr>
        </p:nvSpPr>
        <p:spPr>
          <a:xfrm>
            <a:off x="3567642" y="2849730"/>
            <a:ext cx="7313083" cy="1224439"/>
          </a:xfrm>
        </p:spPr>
        <p:txBody>
          <a:bodyPr>
            <a:normAutofit/>
          </a:bodyPr>
          <a:lstStyle/>
          <a:p>
            <a:pPr>
              <a:spcBef>
                <a:spcPts val="800"/>
              </a:spcBef>
            </a:pPr>
            <a:r>
              <a:rPr lang="en-US" dirty="0" smtClean="0"/>
              <a:t>Michael </a:t>
            </a:r>
            <a:r>
              <a:rPr lang="en-US" dirty="0" err="1" smtClean="0"/>
              <a:t>Soracco</a:t>
            </a:r>
            <a:r>
              <a:rPr lang="en-US" dirty="0"/>
              <a:t/>
            </a:r>
            <a:br>
              <a:rPr lang="en-US" dirty="0"/>
            </a:br>
            <a:r>
              <a:rPr lang="en-US" dirty="0" smtClean="0"/>
              <a:t>NOAA Affiliate for NOAA </a:t>
            </a:r>
            <a:r>
              <a:rPr lang="en-US" dirty="0" err="1" smtClean="0"/>
              <a:t>CoastWatch</a:t>
            </a:r>
            <a:endParaRPr lang="en-US" dirty="0" smtClean="0"/>
          </a:p>
          <a:p>
            <a:pPr>
              <a:spcBef>
                <a:spcPts val="0"/>
              </a:spcBef>
            </a:pPr>
            <a:r>
              <a:rPr lang="en-US" dirty="0" smtClean="0"/>
              <a:t>College Park, MD</a:t>
            </a:r>
            <a:endParaRPr lang="en-US" dirty="0"/>
          </a:p>
          <a:p>
            <a:pPr>
              <a:spcBef>
                <a:spcPts val="800"/>
              </a:spcBef>
            </a:pPr>
            <a:endParaRPr lang="en-US" dirty="0"/>
          </a:p>
          <a:p>
            <a:endParaRPr lang="en-US" dirty="0"/>
          </a:p>
        </p:txBody>
      </p:sp>
      <p:sp>
        <p:nvSpPr>
          <p:cNvPr id="12" name="TextBox 11"/>
          <p:cNvSpPr txBox="1"/>
          <p:nvPr/>
        </p:nvSpPr>
        <p:spPr>
          <a:xfrm>
            <a:off x="3567642" y="4129836"/>
            <a:ext cx="2539478" cy="646331"/>
          </a:xfrm>
          <a:prstGeom prst="rect">
            <a:avLst/>
          </a:prstGeom>
          <a:noFill/>
        </p:spPr>
        <p:txBody>
          <a:bodyPr wrap="none" rtlCol="0">
            <a:spAutoFit/>
          </a:bodyPr>
          <a:lstStyle/>
          <a:p>
            <a:r>
              <a:rPr lang="en-US" dirty="0" smtClean="0"/>
              <a:t>https://coastwatch.noaa.gov</a:t>
            </a:r>
            <a:br>
              <a:rPr lang="en-US" dirty="0" smtClean="0"/>
            </a:br>
            <a:r>
              <a:rPr lang="en-US" dirty="0" smtClean="0"/>
              <a:t>coastwatch.info@noaa.gov</a:t>
            </a: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7320417"/>
      </p:ext>
    </p:extLst>
  </p:cSld>
  <p:clrMapOvr>
    <a:masterClrMapping/>
  </p:clrMapOvr>
  <mc:AlternateContent xmlns:mc="http://schemas.openxmlformats.org/markup-compatibility/2006" xmlns:p14="http://schemas.microsoft.com/office/powerpoint/2010/main">
    <mc:Choice Requires="p14">
      <p:transition spd="slow" p14:dur="2000" advTm="6613"/>
    </mc:Choice>
    <mc:Fallback xmlns="">
      <p:transition spd="slow" advTm="66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1448" y="349759"/>
            <a:ext cx="10515600" cy="1325563"/>
          </a:xfrm>
        </p:spPr>
        <p:txBody>
          <a:bodyPr/>
          <a:lstStyle/>
          <a:p>
            <a:r>
              <a:rPr lang="en-US" dirty="0" smtClean="0"/>
              <a:t>Overview</a:t>
            </a:r>
            <a:endParaRPr lang="en-US" dirty="0"/>
          </a:p>
        </p:txBody>
      </p:sp>
      <p:sp>
        <p:nvSpPr>
          <p:cNvPr id="3" name="Content Placeholder 2"/>
          <p:cNvSpPr>
            <a:spLocks noGrp="1"/>
          </p:cNvSpPr>
          <p:nvPr>
            <p:ph sz="half" idx="1"/>
          </p:nvPr>
        </p:nvSpPr>
        <p:spPr>
          <a:xfrm>
            <a:off x="1242289" y="2060948"/>
            <a:ext cx="6397376" cy="3956394"/>
          </a:xfrm>
        </p:spPr>
        <p:txBody>
          <a:bodyPr>
            <a:normAutofit/>
          </a:bodyPr>
          <a:lstStyle/>
          <a:p>
            <a:pPr fontAlgn="base"/>
            <a:r>
              <a:rPr lang="en-US" sz="3200" dirty="0"/>
              <a:t>Imagery</a:t>
            </a:r>
          </a:p>
          <a:p>
            <a:pPr fontAlgn="base"/>
            <a:endParaRPr lang="en-US" sz="3200" dirty="0" smtClean="0"/>
          </a:p>
          <a:p>
            <a:pPr fontAlgn="base"/>
            <a:r>
              <a:rPr lang="en-US" sz="3200" dirty="0" smtClean="0"/>
              <a:t>Data</a:t>
            </a:r>
            <a:endParaRPr lang="en-US" sz="3200" dirty="0"/>
          </a:p>
          <a:p>
            <a:pPr fontAlgn="base"/>
            <a:endParaRPr lang="en-US" sz="3200" dirty="0" smtClean="0"/>
          </a:p>
          <a:p>
            <a:pPr fontAlgn="base"/>
            <a:r>
              <a:rPr lang="en-US" sz="3200" dirty="0" smtClean="0"/>
              <a:t>Data considerations and preparation</a:t>
            </a:r>
            <a:endParaRPr lang="en-US" sz="3200" dirty="0"/>
          </a:p>
        </p:txBody>
      </p:sp>
      <p:pic>
        <p:nvPicPr>
          <p:cNvPr id="4" name="Picture 3"/>
          <p:cNvPicPr>
            <a:picLocks noChangeAspect="1"/>
          </p:cNvPicPr>
          <p:nvPr/>
        </p:nvPicPr>
        <p:blipFill>
          <a:blip r:embed="rId5"/>
          <a:stretch>
            <a:fillRect/>
          </a:stretch>
        </p:blipFill>
        <p:spPr>
          <a:xfrm>
            <a:off x="6343186" y="704588"/>
            <a:ext cx="5629353" cy="4916609"/>
          </a:xfrm>
          <a:prstGeom prst="rect">
            <a:avLst/>
          </a:prstGeom>
        </p:spPr>
      </p:pic>
      <p:sp>
        <p:nvSpPr>
          <p:cNvPr id="5" name="TextBox 4"/>
          <p:cNvSpPr txBox="1"/>
          <p:nvPr/>
        </p:nvSpPr>
        <p:spPr>
          <a:xfrm>
            <a:off x="7863840" y="5648010"/>
            <a:ext cx="2273251" cy="369332"/>
          </a:xfrm>
          <a:prstGeom prst="rect">
            <a:avLst/>
          </a:prstGeom>
          <a:noFill/>
        </p:spPr>
        <p:txBody>
          <a:bodyPr wrap="none" rtlCol="0">
            <a:spAutoFit/>
          </a:bodyPr>
          <a:lstStyle/>
          <a:p>
            <a:r>
              <a:rPr lang="en-US" dirty="0" smtClean="0"/>
              <a:t>S-NPP VIIRS SST image</a:t>
            </a:r>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70016420"/>
      </p:ext>
    </p:extLst>
  </p:cSld>
  <p:clrMapOvr>
    <a:masterClrMapping/>
  </p:clrMapOvr>
  <mc:AlternateContent xmlns:mc="http://schemas.openxmlformats.org/markup-compatibility/2006" xmlns:p14="http://schemas.microsoft.com/office/powerpoint/2010/main">
    <mc:Choice Requires="p14">
      <p:transition spd="slow" p14:dur="2000" advTm="16624"/>
    </mc:Choice>
    <mc:Fallback xmlns="">
      <p:transition spd="slow" advTm="166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Satellite Imagery</a:t>
            </a:r>
            <a:endParaRPr lang="en-US" dirty="0"/>
          </a:p>
        </p:txBody>
      </p:sp>
      <p:sp>
        <p:nvSpPr>
          <p:cNvPr id="3" name="Content Placeholder 2"/>
          <p:cNvSpPr>
            <a:spLocks noGrp="1"/>
          </p:cNvSpPr>
          <p:nvPr>
            <p:ph idx="1"/>
          </p:nvPr>
        </p:nvSpPr>
        <p:spPr>
          <a:xfrm>
            <a:off x="1583788" y="1628678"/>
            <a:ext cx="4760741" cy="4351338"/>
          </a:xfrm>
        </p:spPr>
        <p:txBody>
          <a:bodyPr>
            <a:normAutofit/>
          </a:bodyPr>
          <a:lstStyle/>
          <a:p>
            <a:pPr marL="228600" lvl="1">
              <a:spcBef>
                <a:spcPts val="1000"/>
              </a:spcBef>
            </a:pPr>
            <a:r>
              <a:rPr lang="en-US" sz="3200" dirty="0" smtClean="0"/>
              <a:t>Visualization</a:t>
            </a:r>
          </a:p>
          <a:p>
            <a:pPr marL="228600" lvl="1">
              <a:spcBef>
                <a:spcPts val="1000"/>
              </a:spcBef>
            </a:pPr>
            <a:endParaRPr lang="en-US" sz="3200" dirty="0" smtClean="0"/>
          </a:p>
          <a:p>
            <a:pPr marL="228600" lvl="1">
              <a:spcBef>
                <a:spcPts val="1000"/>
              </a:spcBef>
            </a:pPr>
            <a:r>
              <a:rPr lang="en-US" sz="3200" dirty="0" smtClean="0"/>
              <a:t>Scaled data</a:t>
            </a:r>
          </a:p>
          <a:p>
            <a:pPr marL="228600" lvl="1">
              <a:spcBef>
                <a:spcPts val="1000"/>
              </a:spcBef>
            </a:pPr>
            <a:endParaRPr lang="en-US" sz="3200" dirty="0" smtClean="0"/>
          </a:p>
          <a:p>
            <a:pPr marL="228600" lvl="1">
              <a:spcBef>
                <a:spcPts val="1000"/>
              </a:spcBef>
            </a:pPr>
            <a:r>
              <a:rPr lang="en-US" sz="3200" dirty="0" smtClean="0"/>
              <a:t>Formats</a:t>
            </a:r>
            <a:r>
              <a:rPr lang="en-US" sz="3200" dirty="0"/>
              <a:t>:   PNG, JPEG, </a:t>
            </a:r>
            <a:r>
              <a:rPr lang="en-US" sz="3200" dirty="0" err="1"/>
              <a:t>GeoTIFF</a:t>
            </a:r>
            <a:endParaRPr lang="en-US" sz="3200" dirty="0"/>
          </a:p>
          <a:p>
            <a:pPr marL="228600" lvl="1">
              <a:spcBef>
                <a:spcPts val="1000"/>
              </a:spcBef>
            </a:pPr>
            <a:endParaRPr lang="en-US" sz="3200" dirty="0"/>
          </a:p>
          <a:p>
            <a:endParaRPr lang="en-US" sz="3600" dirty="0"/>
          </a:p>
        </p:txBody>
      </p:sp>
      <p:pic>
        <p:nvPicPr>
          <p:cNvPr id="6" name="Picture 5"/>
          <p:cNvPicPr>
            <a:picLocks noChangeAspect="1"/>
          </p:cNvPicPr>
          <p:nvPr/>
        </p:nvPicPr>
        <p:blipFill>
          <a:blip r:embed="rId5"/>
          <a:stretch>
            <a:fillRect/>
          </a:stretch>
        </p:blipFill>
        <p:spPr>
          <a:xfrm>
            <a:off x="6569613" y="610772"/>
            <a:ext cx="5059716" cy="50597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p:cNvSpPr txBox="1"/>
          <p:nvPr/>
        </p:nvSpPr>
        <p:spPr>
          <a:xfrm>
            <a:off x="7666891" y="5670488"/>
            <a:ext cx="3109697" cy="369332"/>
          </a:xfrm>
          <a:prstGeom prst="rect">
            <a:avLst/>
          </a:prstGeom>
          <a:noFill/>
        </p:spPr>
        <p:txBody>
          <a:bodyPr wrap="none" rtlCol="0">
            <a:spAutoFit/>
          </a:bodyPr>
          <a:lstStyle/>
          <a:p>
            <a:r>
              <a:rPr lang="en-US" dirty="0" smtClean="0"/>
              <a:t>S-NPP VIIRS True Color Imagery</a:t>
            </a:r>
            <a:endParaRPr lang="en-US"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78656923"/>
      </p:ext>
    </p:extLst>
  </p:cSld>
  <p:clrMapOvr>
    <a:masterClrMapping/>
  </p:clrMapOvr>
  <mc:AlternateContent xmlns:mc="http://schemas.openxmlformats.org/markup-compatibility/2006" xmlns:p14="http://schemas.microsoft.com/office/powerpoint/2010/main">
    <mc:Choice Requires="p14">
      <p:transition spd="slow" p14:dur="2000" advTm="30667"/>
    </mc:Choice>
    <mc:Fallback xmlns="">
      <p:transition spd="slow" advTm="306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of 8-bit Image</a:t>
            </a:r>
            <a:endParaRPr lang="en-US" dirty="0"/>
          </a:p>
        </p:txBody>
      </p:sp>
      <p:graphicFrame>
        <p:nvGraphicFramePr>
          <p:cNvPr id="3" name="Object 5"/>
          <p:cNvGraphicFramePr>
            <a:graphicFrameLocks noChangeAspect="1"/>
          </p:cNvGraphicFramePr>
          <p:nvPr>
            <p:extLst>
              <p:ext uri="{D42A27DB-BD31-4B8C-83A1-F6EECF244321}">
                <p14:modId xmlns:p14="http://schemas.microsoft.com/office/powerpoint/2010/main" val="2209943850"/>
              </p:ext>
            </p:extLst>
          </p:nvPr>
        </p:nvGraphicFramePr>
        <p:xfrm>
          <a:off x="4516046" y="780438"/>
          <a:ext cx="7233367" cy="4725623"/>
        </p:xfrm>
        <a:graphic>
          <a:graphicData uri="http://schemas.openxmlformats.org/presentationml/2006/ole">
            <mc:AlternateContent xmlns:mc="http://schemas.openxmlformats.org/markup-compatibility/2006">
              <mc:Choice xmlns:v="urn:schemas-microsoft-com:vml" Requires="v">
                <p:oleObj spid="_x0000_s1143" name="Photo Editor Photo" r:id="rId6" imgW="5695238" imgH="3742857" progId="MSPhotoEd.3">
                  <p:embed/>
                </p:oleObj>
              </mc:Choice>
              <mc:Fallback>
                <p:oleObj name="Photo Editor Photo" r:id="rId6" imgW="5695238" imgH="3742857" progId="MSPhotoEd.3">
                  <p:embed/>
                  <p:pic>
                    <p:nvPicPr>
                      <p:cNvPr id="29701" name="Object 5"/>
                      <p:cNvPicPr>
                        <a:picLocks noChangeAspect="1" noChangeArrowheads="1"/>
                      </p:cNvPicPr>
                      <p:nvPr/>
                    </p:nvPicPr>
                    <p:blipFill>
                      <a:blip r:embed="rId7">
                        <a:extLst>
                          <a:ext uri="{28A0092B-C50C-407E-A947-70E740481C1C}">
                            <a14:useLocalDpi xmlns:a14="http://schemas.microsoft.com/office/drawing/2010/main" val="0"/>
                          </a:ext>
                        </a:extLst>
                      </a:blip>
                      <a:srcRect l="520" t="992" r="749" b="793"/>
                      <a:stretch>
                        <a:fillRect/>
                      </a:stretch>
                    </p:blipFill>
                    <p:spPr bwMode="auto">
                      <a:xfrm>
                        <a:off x="4516046" y="780438"/>
                        <a:ext cx="7233367" cy="4725623"/>
                      </a:xfrm>
                      <a:prstGeom prst="rect">
                        <a:avLst/>
                      </a:prstGeom>
                      <a:noFill/>
                      <a:ln w="3175">
                        <a:solidFill>
                          <a:schemeClr val="tx1"/>
                        </a:solidFill>
                        <a:miter lim="800000"/>
                        <a:headEnd/>
                        <a:tailEnd/>
                      </a:ln>
                      <a:effectLst/>
                    </p:spPr>
                  </p:pic>
                </p:oleObj>
              </mc:Fallback>
            </mc:AlternateContent>
          </a:graphicData>
        </a:graphic>
      </p:graphicFrame>
      <p:graphicFrame>
        <p:nvGraphicFramePr>
          <p:cNvPr id="4" name="Object 6"/>
          <p:cNvGraphicFramePr>
            <a:graphicFrameLocks noChangeAspect="1"/>
          </p:cNvGraphicFramePr>
          <p:nvPr>
            <p:extLst>
              <p:ext uri="{D42A27DB-BD31-4B8C-83A1-F6EECF244321}">
                <p14:modId xmlns:p14="http://schemas.microsoft.com/office/powerpoint/2010/main" val="1725672892"/>
              </p:ext>
            </p:extLst>
          </p:nvPr>
        </p:nvGraphicFramePr>
        <p:xfrm>
          <a:off x="2064668" y="1699712"/>
          <a:ext cx="1503363" cy="3314700"/>
        </p:xfrm>
        <a:graphic>
          <a:graphicData uri="http://schemas.openxmlformats.org/presentationml/2006/ole">
            <mc:AlternateContent xmlns:mc="http://schemas.openxmlformats.org/markup-compatibility/2006">
              <mc:Choice xmlns:v="urn:schemas-microsoft-com:vml" Requires="v">
                <p:oleObj spid="_x0000_s1144" name="Photo Editor Photo" r:id="rId8" imgW="1819529" imgH="3895238" progId="MSPhotoEd.3">
                  <p:embed/>
                </p:oleObj>
              </mc:Choice>
              <mc:Fallback>
                <p:oleObj name="Photo Editor Photo" r:id="rId8" imgW="1819529" imgH="3895238" progId="MSPhotoEd.3">
                  <p:embed/>
                  <p:pic>
                    <p:nvPicPr>
                      <p:cNvPr id="29702" name="Object 6"/>
                      <p:cNvPicPr>
                        <a:picLocks noChangeAspect="1" noChangeArrowheads="1"/>
                      </p:cNvPicPr>
                      <p:nvPr/>
                    </p:nvPicPr>
                    <p:blipFill>
                      <a:blip r:embed="rId9">
                        <a:extLst>
                          <a:ext uri="{28A0092B-C50C-407E-A947-70E740481C1C}">
                            <a14:useLocalDpi xmlns:a14="http://schemas.microsoft.com/office/drawing/2010/main" val="0"/>
                          </a:ext>
                        </a:extLst>
                      </a:blip>
                      <a:srcRect l="3651" t="757"/>
                      <a:stretch>
                        <a:fillRect/>
                      </a:stretch>
                    </p:blipFill>
                    <p:spPr bwMode="auto">
                      <a:xfrm>
                        <a:off x="2064668" y="1699712"/>
                        <a:ext cx="1503363" cy="3314700"/>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5" name="Group 14"/>
          <p:cNvGrpSpPr/>
          <p:nvPr/>
        </p:nvGrpSpPr>
        <p:grpSpPr>
          <a:xfrm>
            <a:off x="4908713" y="1618749"/>
            <a:ext cx="3381375" cy="3395663"/>
            <a:chOff x="6690519" y="2482357"/>
            <a:chExt cx="3381375" cy="3395663"/>
          </a:xfrm>
        </p:grpSpPr>
        <p:grpSp>
          <p:nvGrpSpPr>
            <p:cNvPr id="11" name="Group 19"/>
            <p:cNvGrpSpPr>
              <a:grpSpLocks/>
            </p:cNvGrpSpPr>
            <p:nvPr/>
          </p:nvGrpSpPr>
          <p:grpSpPr bwMode="auto">
            <a:xfrm>
              <a:off x="6690519" y="2482357"/>
              <a:ext cx="3381375" cy="3395663"/>
              <a:chOff x="2016" y="876"/>
              <a:chExt cx="2130" cy="2139"/>
            </a:xfrm>
          </p:grpSpPr>
          <p:sp>
            <p:nvSpPr>
              <p:cNvPr id="12" name="Rectangle 10"/>
              <p:cNvSpPr>
                <a:spLocks noChangeArrowheads="1"/>
              </p:cNvSpPr>
              <p:nvPr/>
            </p:nvSpPr>
            <p:spPr bwMode="auto">
              <a:xfrm>
                <a:off x="2016" y="1680"/>
                <a:ext cx="1313" cy="1335"/>
              </a:xfrm>
              <a:prstGeom prst="rect">
                <a:avLst/>
              </a:prstGeom>
              <a:solidFill>
                <a:schemeClr val="folHlink">
                  <a:alpha val="50000"/>
                </a:schemeClr>
              </a:solidFill>
              <a:ln>
                <a:noFill/>
              </a:ln>
              <a:effectLst/>
              <a:scene3d>
                <a:camera prst="legacyPerspectiveTopRight"/>
                <a:lightRig rig="legacyFlat3" dir="b"/>
              </a:scene3d>
              <a:sp3d extrusionH="121893000" prstMaterial="legacyMatte">
                <a:bevelT w="13500" h="13500" prst="angle"/>
                <a:bevelB w="13500" h="13500" prst="angle"/>
                <a:extrusionClr>
                  <a:schemeClr val="folHlink"/>
                </a:extrusionClr>
                <a:contourClr>
                  <a:schemeClr val="folHlink"/>
                </a:contourClr>
              </a:sp3d>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flatTx/>
              </a:bodyPr>
              <a:lstStyle/>
              <a:p>
                <a:endParaRPr lang="en-US"/>
              </a:p>
            </p:txBody>
          </p:sp>
          <p:sp>
            <p:nvSpPr>
              <p:cNvPr id="13" name="Freeform 14"/>
              <p:cNvSpPr>
                <a:spLocks/>
              </p:cNvSpPr>
              <p:nvPr/>
            </p:nvSpPr>
            <p:spPr bwMode="auto">
              <a:xfrm>
                <a:off x="3168" y="876"/>
                <a:ext cx="978" cy="372"/>
              </a:xfrm>
              <a:custGeom>
                <a:avLst/>
                <a:gdLst>
                  <a:gd name="T0" fmla="*/ 0 w 990"/>
                  <a:gd name="T1" fmla="*/ 378 h 378"/>
                  <a:gd name="T2" fmla="*/ 990 w 990"/>
                  <a:gd name="T3" fmla="*/ 0 h 378"/>
                  <a:gd name="T4" fmla="*/ 870 w 990"/>
                  <a:gd name="T5" fmla="*/ 96 h 378"/>
                  <a:gd name="T6" fmla="*/ 390 w 990"/>
                  <a:gd name="T7" fmla="*/ 264 h 378"/>
                </a:gdLst>
                <a:ahLst/>
                <a:cxnLst>
                  <a:cxn ang="0">
                    <a:pos x="T0" y="T1"/>
                  </a:cxn>
                  <a:cxn ang="0">
                    <a:pos x="T2" y="T3"/>
                  </a:cxn>
                  <a:cxn ang="0">
                    <a:pos x="T4" y="T5"/>
                  </a:cxn>
                  <a:cxn ang="0">
                    <a:pos x="T6" y="T7"/>
                  </a:cxn>
                </a:cxnLst>
                <a:rect l="0" t="0" r="r" b="b"/>
                <a:pathLst>
                  <a:path w="990" h="378">
                    <a:moveTo>
                      <a:pt x="0" y="378"/>
                    </a:moveTo>
                    <a:lnTo>
                      <a:pt x="990" y="0"/>
                    </a:lnTo>
                    <a:lnTo>
                      <a:pt x="870" y="96"/>
                    </a:lnTo>
                    <a:lnTo>
                      <a:pt x="390" y="264"/>
                    </a:lnTo>
                  </a:path>
                </a:pathLst>
              </a:custGeom>
              <a:solidFill>
                <a:srgbClr val="6B6B6B"/>
              </a:solidFill>
              <a:ln>
                <a:noFill/>
              </a:ln>
              <a:effectLst/>
              <a:extLst>
                <a:ext uri="{91240B29-F687-4F45-9708-019B960494DF}">
                  <a14:hiddenLine xmlns:a14="http://schemas.microsoft.com/office/drawing/2010/main" w="25400" cap="flat" cmpd="sng">
                    <a:solidFill>
                      <a:srgbClr val="FF0000"/>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4" name="Freeform 17"/>
              <p:cNvSpPr>
                <a:spLocks/>
              </p:cNvSpPr>
              <p:nvPr/>
            </p:nvSpPr>
            <p:spPr bwMode="auto">
              <a:xfrm>
                <a:off x="3828" y="876"/>
                <a:ext cx="306" cy="450"/>
              </a:xfrm>
              <a:custGeom>
                <a:avLst/>
                <a:gdLst>
                  <a:gd name="T0" fmla="*/ 0 w 306"/>
                  <a:gd name="T1" fmla="*/ 300 h 450"/>
                  <a:gd name="T2" fmla="*/ 306 w 306"/>
                  <a:gd name="T3" fmla="*/ 0 h 450"/>
                  <a:gd name="T4" fmla="*/ 126 w 306"/>
                  <a:gd name="T5" fmla="*/ 450 h 450"/>
                  <a:gd name="T6" fmla="*/ 18 w 306"/>
                  <a:gd name="T7" fmla="*/ 366 h 450"/>
                </a:gdLst>
                <a:ahLst/>
                <a:cxnLst>
                  <a:cxn ang="0">
                    <a:pos x="T0" y="T1"/>
                  </a:cxn>
                  <a:cxn ang="0">
                    <a:pos x="T2" y="T3"/>
                  </a:cxn>
                  <a:cxn ang="0">
                    <a:pos x="T4" y="T5"/>
                  </a:cxn>
                  <a:cxn ang="0">
                    <a:pos x="T6" y="T7"/>
                  </a:cxn>
                </a:cxnLst>
                <a:rect l="0" t="0" r="r" b="b"/>
                <a:pathLst>
                  <a:path w="306" h="450">
                    <a:moveTo>
                      <a:pt x="0" y="300"/>
                    </a:moveTo>
                    <a:lnTo>
                      <a:pt x="306" y="0"/>
                    </a:lnTo>
                    <a:lnTo>
                      <a:pt x="126" y="450"/>
                    </a:lnTo>
                    <a:lnTo>
                      <a:pt x="18" y="366"/>
                    </a:lnTo>
                  </a:path>
                </a:pathLst>
              </a:custGeom>
              <a:solidFill>
                <a:srgbClr val="9E9E9E"/>
              </a:solidFill>
              <a:ln>
                <a:noFill/>
              </a:ln>
              <a:effectLst/>
              <a:extLst>
                <a:ext uri="{91240B29-F687-4F45-9708-019B960494DF}">
                  <a14:hiddenLine xmlns:a14="http://schemas.microsoft.com/office/drawing/2010/main" w="25400" cap="flat" cmpd="sng">
                    <a:solidFill>
                      <a:srgbClr val="FF0000"/>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aphicFrame>
          <p:nvGraphicFramePr>
            <p:cNvPr id="5" name="Object 21"/>
            <p:cNvGraphicFramePr>
              <a:graphicFrameLocks noChangeAspect="1"/>
            </p:cNvGraphicFramePr>
            <p:nvPr>
              <p:extLst>
                <p:ext uri="{D42A27DB-BD31-4B8C-83A1-F6EECF244321}">
                  <p14:modId xmlns:p14="http://schemas.microsoft.com/office/powerpoint/2010/main" val="15274636"/>
                </p:ext>
              </p:extLst>
            </p:nvPr>
          </p:nvGraphicFramePr>
          <p:xfrm>
            <a:off x="6712744" y="3771406"/>
            <a:ext cx="2039938" cy="2093913"/>
          </p:xfrm>
          <a:graphic>
            <a:graphicData uri="http://schemas.openxmlformats.org/presentationml/2006/ole">
              <mc:AlternateContent xmlns:mc="http://schemas.openxmlformats.org/markup-compatibility/2006">
                <mc:Choice xmlns:v="urn:schemas-microsoft-com:vml" Requires="v">
                  <p:oleObj spid="_x0000_s1145" name="Photo Editor Photo" r:id="rId10" imgW="2838846" imgH="2142857" progId="MSPhotoEd.3">
                    <p:embed/>
                  </p:oleObj>
                </mc:Choice>
                <mc:Fallback>
                  <p:oleObj name="Photo Editor Photo" r:id="rId10" imgW="2838846" imgH="2142857" progId="MSPhotoEd.3">
                    <p:embed/>
                    <p:pic>
                      <p:nvPicPr>
                        <p:cNvPr id="29717" name="Object 21"/>
                        <p:cNvPicPr>
                          <a:picLocks noChangeAspect="1" noChangeArrowheads="1"/>
                        </p:cNvPicPr>
                        <p:nvPr/>
                      </p:nvPicPr>
                      <p:blipFill>
                        <a:blip r:embed="rId11">
                          <a:extLst>
                            <a:ext uri="{28A0092B-C50C-407E-A947-70E740481C1C}">
                              <a14:useLocalDpi xmlns:a14="http://schemas.microsoft.com/office/drawing/2010/main" val="0"/>
                            </a:ext>
                          </a:extLst>
                        </a:blip>
                        <a:srcRect l="1286" t="1111" r="25056"/>
                        <a:stretch>
                          <a:fillRect/>
                        </a:stretch>
                      </p:blipFill>
                      <p:spPr bwMode="auto">
                        <a:xfrm>
                          <a:off x="6712744" y="3771406"/>
                          <a:ext cx="2039938" cy="2093913"/>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8" name="Text Box 28"/>
          <p:cNvSpPr txBox="1">
            <a:spLocks noChangeArrowheads="1"/>
          </p:cNvSpPr>
          <p:nvPr/>
        </p:nvSpPr>
        <p:spPr bwMode="auto">
          <a:xfrm>
            <a:off x="5090191" y="3155524"/>
            <a:ext cx="192513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400" dirty="0"/>
              <a:t>186       191      </a:t>
            </a:r>
            <a:r>
              <a:rPr lang="en-US" altLang="en-US" sz="1400" dirty="0" smtClean="0"/>
              <a:t>    </a:t>
            </a:r>
            <a:r>
              <a:rPr lang="en-US" altLang="en-US" sz="1400" dirty="0"/>
              <a:t>228      </a:t>
            </a:r>
          </a:p>
        </p:txBody>
      </p:sp>
      <p:sp>
        <p:nvSpPr>
          <p:cNvPr id="9" name="Text Box 29"/>
          <p:cNvSpPr txBox="1">
            <a:spLocks noChangeArrowheads="1"/>
          </p:cNvSpPr>
          <p:nvPr/>
        </p:nvSpPr>
        <p:spPr bwMode="auto">
          <a:xfrm>
            <a:off x="4987030" y="3823578"/>
            <a:ext cx="196174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400" dirty="0"/>
              <a:t>  102        153     </a:t>
            </a:r>
            <a:r>
              <a:rPr lang="en-US" altLang="en-US" sz="1400" dirty="0" smtClean="0"/>
              <a:t>    </a:t>
            </a:r>
            <a:r>
              <a:rPr lang="en-US" altLang="en-US" sz="1400" dirty="0"/>
              <a:t>142        </a:t>
            </a:r>
          </a:p>
        </p:txBody>
      </p:sp>
      <p:sp>
        <p:nvSpPr>
          <p:cNvPr id="10" name="Text Box 30"/>
          <p:cNvSpPr txBox="1">
            <a:spLocks noChangeArrowheads="1"/>
          </p:cNvSpPr>
          <p:nvPr/>
        </p:nvSpPr>
        <p:spPr bwMode="auto">
          <a:xfrm>
            <a:off x="5066897" y="4480529"/>
            <a:ext cx="1868562" cy="307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400" dirty="0"/>
              <a:t>94         </a:t>
            </a:r>
            <a:r>
              <a:rPr lang="en-US" altLang="en-US" sz="1400" dirty="0" smtClean="0"/>
              <a:t>  126        106     </a:t>
            </a:r>
            <a:endParaRPr lang="en-US" altLang="en-US" sz="1400" dirty="0"/>
          </a:p>
        </p:txBody>
      </p:sp>
      <p:sp>
        <p:nvSpPr>
          <p:cNvPr id="16" name="TextBox 15"/>
          <p:cNvSpPr txBox="1"/>
          <p:nvPr/>
        </p:nvSpPr>
        <p:spPr>
          <a:xfrm>
            <a:off x="5133486" y="5561923"/>
            <a:ext cx="6313203" cy="369332"/>
          </a:xfrm>
          <a:prstGeom prst="rect">
            <a:avLst/>
          </a:prstGeom>
          <a:noFill/>
        </p:spPr>
        <p:txBody>
          <a:bodyPr wrap="none" rtlCol="0">
            <a:spAutoFit/>
          </a:bodyPr>
          <a:lstStyle/>
          <a:p>
            <a:r>
              <a:rPr lang="en-US" dirty="0" smtClean="0"/>
              <a:t>8-bit (0-255) image of Sea Surface Temperature stored in </a:t>
            </a:r>
            <a:r>
              <a:rPr lang="en-US" dirty="0" err="1" smtClean="0"/>
              <a:t>GeoTIFF</a:t>
            </a:r>
            <a:endParaRPr lang="en-US" dirty="0"/>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13846800"/>
      </p:ext>
    </p:extLst>
  </p:cSld>
  <p:clrMapOvr>
    <a:masterClrMapping/>
  </p:clrMapOvr>
  <mc:AlternateContent xmlns:mc="http://schemas.openxmlformats.org/markup-compatibility/2006" xmlns:p14="http://schemas.microsoft.com/office/powerpoint/2010/main">
    <mc:Choice Requires="p14">
      <p:transition spd="slow" p14:dur="2000" advTm="27344"/>
    </mc:Choice>
    <mc:Fallback xmlns="">
      <p:transition spd="slow" advTm="273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Satellite Data</a:t>
            </a:r>
            <a:endParaRPr lang="en-US" dirty="0"/>
          </a:p>
        </p:txBody>
      </p:sp>
      <p:sp>
        <p:nvSpPr>
          <p:cNvPr id="3" name="Content Placeholder 2"/>
          <p:cNvSpPr>
            <a:spLocks noGrp="1"/>
          </p:cNvSpPr>
          <p:nvPr>
            <p:ph idx="1"/>
          </p:nvPr>
        </p:nvSpPr>
        <p:spPr>
          <a:xfrm>
            <a:off x="1218027" y="1656813"/>
            <a:ext cx="5154638" cy="4351338"/>
          </a:xfrm>
        </p:spPr>
        <p:txBody>
          <a:bodyPr>
            <a:normAutofit/>
          </a:bodyPr>
          <a:lstStyle/>
          <a:p>
            <a:pPr fontAlgn="base"/>
            <a:r>
              <a:rPr lang="en-US" sz="3600" dirty="0" smtClean="0"/>
              <a:t>Calculations</a:t>
            </a:r>
          </a:p>
          <a:p>
            <a:pPr fontAlgn="base"/>
            <a:endParaRPr lang="en-US" sz="3600" dirty="0" smtClean="0"/>
          </a:p>
          <a:p>
            <a:pPr fontAlgn="base"/>
            <a:r>
              <a:rPr lang="en-US" sz="3600" dirty="0" smtClean="0"/>
              <a:t>Values</a:t>
            </a:r>
          </a:p>
          <a:p>
            <a:pPr fontAlgn="base"/>
            <a:endParaRPr lang="en-US" sz="3600" dirty="0"/>
          </a:p>
          <a:p>
            <a:pPr fontAlgn="base"/>
            <a:r>
              <a:rPr lang="en-US" sz="3600" dirty="0" smtClean="0"/>
              <a:t>Formats</a:t>
            </a:r>
            <a:r>
              <a:rPr lang="en-US" sz="3600" dirty="0"/>
              <a:t>:  HDF, </a:t>
            </a:r>
            <a:r>
              <a:rPr lang="en-US" sz="3600" dirty="0" err="1"/>
              <a:t>NetCDF</a:t>
            </a:r>
            <a:r>
              <a:rPr lang="en-US" sz="3600" dirty="0"/>
              <a:t>, 32-bit </a:t>
            </a:r>
            <a:r>
              <a:rPr lang="en-US" sz="3600" dirty="0" err="1"/>
              <a:t>GeoTIFF</a:t>
            </a:r>
            <a:endParaRPr lang="en-US" sz="3600" dirty="0"/>
          </a:p>
          <a:p>
            <a:pPr marL="0" indent="0">
              <a:buNone/>
            </a:pPr>
            <a:endParaRPr lang="en-US" sz="3600" dirty="0"/>
          </a:p>
        </p:txBody>
      </p:sp>
      <p:pic>
        <p:nvPicPr>
          <p:cNvPr id="5" name="Picture 4"/>
          <p:cNvPicPr>
            <a:picLocks noChangeAspect="1"/>
          </p:cNvPicPr>
          <p:nvPr/>
        </p:nvPicPr>
        <p:blipFill>
          <a:blip r:embed="rId5"/>
          <a:stretch>
            <a:fillRect/>
          </a:stretch>
        </p:blipFill>
        <p:spPr>
          <a:xfrm>
            <a:off x="5654774" y="516548"/>
            <a:ext cx="6129434" cy="53215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6926874" y="5839337"/>
            <a:ext cx="4117024" cy="369332"/>
          </a:xfrm>
          <a:prstGeom prst="rect">
            <a:avLst/>
          </a:prstGeom>
          <a:noFill/>
        </p:spPr>
        <p:txBody>
          <a:bodyPr wrap="none" rtlCol="0">
            <a:spAutoFit/>
          </a:bodyPr>
          <a:lstStyle/>
          <a:p>
            <a:r>
              <a:rPr lang="en-US" dirty="0" smtClean="0"/>
              <a:t>S-NPP VIIRS Chlorophyll-a Science Quality</a:t>
            </a:r>
            <a:endParaRPr lang="en-US" dirty="0"/>
          </a:p>
        </p:txBody>
      </p:sp>
      <p:sp>
        <p:nvSpPr>
          <p:cNvPr id="7" name="Rectangular Callout 6"/>
          <p:cNvSpPr/>
          <p:nvPr/>
        </p:nvSpPr>
        <p:spPr>
          <a:xfrm>
            <a:off x="7582486" y="3502855"/>
            <a:ext cx="661182" cy="407963"/>
          </a:xfrm>
          <a:prstGeom prst="wedgeRectCallout">
            <a:avLst>
              <a:gd name="adj1" fmla="val -18705"/>
              <a:gd name="adj2" fmla="val 9008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5.31</a:t>
            </a:r>
            <a:endParaRPr lang="en-US" dirty="0">
              <a:solidFill>
                <a:schemeClr val="tx1"/>
              </a:solidFill>
            </a:endParaRP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49245883"/>
      </p:ext>
    </p:extLst>
  </p:cSld>
  <p:clrMapOvr>
    <a:masterClrMapping/>
  </p:clrMapOvr>
  <mc:AlternateContent xmlns:mc="http://schemas.openxmlformats.org/markup-compatibility/2006" xmlns:p14="http://schemas.microsoft.com/office/powerpoint/2010/main">
    <mc:Choice Requires="p14">
      <p:transition spd="slow" p14:dur="2000" advTm="30477"/>
    </mc:Choice>
    <mc:Fallback xmlns="">
      <p:transition spd="slow" advTm="304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Considerations</a:t>
            </a:r>
            <a:endParaRPr lang="en-US" dirty="0"/>
          </a:p>
        </p:txBody>
      </p:sp>
      <p:sp>
        <p:nvSpPr>
          <p:cNvPr id="3" name="Content Placeholder 2"/>
          <p:cNvSpPr>
            <a:spLocks noGrp="1"/>
          </p:cNvSpPr>
          <p:nvPr>
            <p:ph idx="1"/>
          </p:nvPr>
        </p:nvSpPr>
        <p:spPr>
          <a:xfrm>
            <a:off x="1274299" y="1586475"/>
            <a:ext cx="10515600" cy="4351338"/>
          </a:xfrm>
        </p:spPr>
        <p:txBody>
          <a:bodyPr>
            <a:normAutofit fontScale="70000" lnSpcReduction="20000"/>
          </a:bodyPr>
          <a:lstStyle/>
          <a:p>
            <a:pPr fontAlgn="base"/>
            <a:r>
              <a:rPr lang="en-US" sz="3600" dirty="0" smtClean="0"/>
              <a:t>Metadata</a:t>
            </a:r>
          </a:p>
          <a:p>
            <a:pPr fontAlgn="base"/>
            <a:endParaRPr lang="en-US" sz="3600" dirty="0"/>
          </a:p>
          <a:p>
            <a:pPr fontAlgn="base"/>
            <a:r>
              <a:rPr lang="en-US" sz="3600" dirty="0" smtClean="0"/>
              <a:t>Format</a:t>
            </a:r>
          </a:p>
          <a:p>
            <a:pPr fontAlgn="base"/>
            <a:endParaRPr lang="en-US" sz="3600" dirty="0"/>
          </a:p>
          <a:p>
            <a:pPr fontAlgn="base"/>
            <a:r>
              <a:rPr lang="en-US" sz="3600" dirty="0" smtClean="0"/>
              <a:t>Resolution</a:t>
            </a:r>
          </a:p>
          <a:p>
            <a:pPr fontAlgn="base"/>
            <a:endParaRPr lang="en-US" sz="3600" dirty="0"/>
          </a:p>
          <a:p>
            <a:pPr fontAlgn="base"/>
            <a:r>
              <a:rPr lang="en-US" sz="3600" dirty="0"/>
              <a:t>Projection</a:t>
            </a:r>
          </a:p>
          <a:p>
            <a:pPr lvl="1" fontAlgn="base"/>
            <a:r>
              <a:rPr lang="en-US" sz="3200" dirty="0"/>
              <a:t>Coordinate system</a:t>
            </a:r>
          </a:p>
          <a:p>
            <a:pPr lvl="1" fontAlgn="base"/>
            <a:r>
              <a:rPr lang="en-US" sz="3200" dirty="0" smtClean="0"/>
              <a:t>Datum</a:t>
            </a:r>
          </a:p>
          <a:p>
            <a:pPr lvl="1" fontAlgn="base"/>
            <a:endParaRPr lang="en-US" sz="3200" dirty="0"/>
          </a:p>
          <a:p>
            <a:pPr fontAlgn="base"/>
            <a:r>
              <a:rPr lang="en-US" sz="3600" dirty="0" smtClean="0"/>
              <a:t>Preparation</a:t>
            </a:r>
            <a:endParaRPr lang="en-US" sz="3600" dirty="0"/>
          </a:p>
          <a:p>
            <a:pPr marL="0" indent="0">
              <a:buNone/>
            </a:pPr>
            <a:endParaRPr lang="en-US" dirty="0"/>
          </a:p>
        </p:txBody>
      </p:sp>
      <p:pic>
        <p:nvPicPr>
          <p:cNvPr id="4" name="Picture 3"/>
          <p:cNvPicPr>
            <a:picLocks noChangeAspect="1"/>
          </p:cNvPicPr>
          <p:nvPr/>
        </p:nvPicPr>
        <p:blipFill>
          <a:blip r:embed="rId5"/>
          <a:stretch>
            <a:fillRect/>
          </a:stretch>
        </p:blipFill>
        <p:spPr>
          <a:xfrm>
            <a:off x="6028615" y="984739"/>
            <a:ext cx="5585092" cy="45986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6028615" y="5554413"/>
            <a:ext cx="5677836" cy="369332"/>
          </a:xfrm>
          <a:prstGeom prst="rect">
            <a:avLst/>
          </a:prstGeom>
          <a:noFill/>
        </p:spPr>
        <p:txBody>
          <a:bodyPr wrap="none" rtlCol="0">
            <a:spAutoFit/>
          </a:bodyPr>
          <a:lstStyle/>
          <a:p>
            <a:r>
              <a:rPr lang="en-US" dirty="0" smtClean="0"/>
              <a:t>NOAA Blended SST in North Polar Stereographic Projection</a:t>
            </a:r>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17569038"/>
      </p:ext>
    </p:extLst>
  </p:cSld>
  <p:clrMapOvr>
    <a:masterClrMapping/>
  </p:clrMapOvr>
  <mc:AlternateContent xmlns:mc="http://schemas.openxmlformats.org/markup-compatibility/2006" xmlns:p14="http://schemas.microsoft.com/office/powerpoint/2010/main">
    <mc:Choice Requires="p14">
      <p:transition spd="slow" p14:dur="2000" advTm="41073"/>
    </mc:Choice>
    <mc:Fallback xmlns="">
      <p:transition spd="slow" advTm="410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Metadata</a:t>
            </a:r>
            <a:endParaRPr lang="en-US" dirty="0"/>
          </a:p>
        </p:txBody>
      </p:sp>
      <p:sp>
        <p:nvSpPr>
          <p:cNvPr id="3" name="Content Placeholder 2"/>
          <p:cNvSpPr>
            <a:spLocks noGrp="1"/>
          </p:cNvSpPr>
          <p:nvPr>
            <p:ph idx="1"/>
          </p:nvPr>
        </p:nvSpPr>
        <p:spPr>
          <a:xfrm>
            <a:off x="1274299" y="1586475"/>
            <a:ext cx="10515600" cy="4351338"/>
          </a:xfrm>
        </p:spPr>
        <p:txBody>
          <a:bodyPr/>
          <a:lstStyle/>
          <a:p>
            <a:pPr fontAlgn="base"/>
            <a:r>
              <a:rPr lang="en-US" sz="3600" dirty="0" smtClean="0"/>
              <a:t>Information about the data – usually standardized</a:t>
            </a:r>
          </a:p>
          <a:p>
            <a:pPr fontAlgn="base"/>
            <a:endParaRPr lang="en-US" sz="3600" dirty="0" smtClean="0"/>
          </a:p>
          <a:p>
            <a:pPr fontAlgn="base"/>
            <a:r>
              <a:rPr lang="en-US" sz="3600" dirty="0" smtClean="0"/>
              <a:t>Methods used in collection / processing</a:t>
            </a:r>
          </a:p>
          <a:p>
            <a:pPr fontAlgn="base"/>
            <a:endParaRPr lang="en-US" sz="3600" dirty="0" smtClean="0"/>
          </a:p>
          <a:p>
            <a:pPr fontAlgn="base"/>
            <a:r>
              <a:rPr lang="en-US" sz="3600" dirty="0" smtClean="0"/>
              <a:t>Custodian / Point-of-contact</a:t>
            </a:r>
          </a:p>
          <a:p>
            <a:pPr fontAlgn="base"/>
            <a:endParaRPr lang="en-US" sz="3200" dirty="0"/>
          </a:p>
          <a:p>
            <a:pPr marL="0" indent="0">
              <a:buNone/>
            </a:pP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30739601"/>
      </p:ext>
    </p:extLst>
  </p:cSld>
  <p:clrMapOvr>
    <a:masterClrMapping/>
  </p:clrMapOvr>
  <mc:AlternateContent xmlns:mc="http://schemas.openxmlformats.org/markup-compatibility/2006" xmlns:p14="http://schemas.microsoft.com/office/powerpoint/2010/main">
    <mc:Choice Requires="p14">
      <p:transition spd="slow" p14:dur="2000" advTm="47679"/>
    </mc:Choice>
    <mc:Fallback xmlns="">
      <p:transition spd="slow" advTm="476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1_NOAA Title Options">
  <a:themeElements>
    <a:clrScheme name="Custom 11">
      <a:dk1>
        <a:sysClr val="windowText" lastClr="000000"/>
      </a:dk1>
      <a:lt1>
        <a:sysClr val="window" lastClr="FFFFFF"/>
      </a:lt1>
      <a:dk2>
        <a:srgbClr val="00467F"/>
      </a:dk2>
      <a:lt2>
        <a:srgbClr val="CCE7EA"/>
      </a:lt2>
      <a:accent1>
        <a:srgbClr val="008998"/>
      </a:accent1>
      <a:accent2>
        <a:srgbClr val="CC9C4A"/>
      </a:accent2>
      <a:accent3>
        <a:srgbClr val="EA7125"/>
      </a:accent3>
      <a:accent4>
        <a:srgbClr val="738539"/>
      </a:accent4>
      <a:accent5>
        <a:srgbClr val="9C552D"/>
      </a:accent5>
      <a:accent6>
        <a:srgbClr val="C0311A"/>
      </a:accent6>
      <a:hlink>
        <a:srgbClr val="0000FF"/>
      </a:hlink>
      <a:folHlink>
        <a:srgbClr val="800080"/>
      </a:folHlink>
    </a:clrScheme>
    <a:fontScheme name="Horizon">
      <a:maj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SLIDETEMPLATE_oceans2019_seatt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SLIDETEMPLATE_oceans2019_seattle</Template>
  <TotalTime>4333</TotalTime>
  <Words>2885</Words>
  <Application>Microsoft Office PowerPoint</Application>
  <PresentationFormat>Widescreen</PresentationFormat>
  <Paragraphs>243</Paragraphs>
  <Slides>24</Slides>
  <Notes>23</Notes>
  <HiddenSlides>0</HiddenSlides>
  <MMClips>23</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1</vt:i4>
      </vt:variant>
      <vt:variant>
        <vt:lpstr>Slide Titles</vt:lpstr>
      </vt:variant>
      <vt:variant>
        <vt:i4>24</vt:i4>
      </vt:variant>
    </vt:vector>
  </HeadingPairs>
  <TitlesOfParts>
    <vt:vector size="33" baseType="lpstr">
      <vt:lpstr>Arial</vt:lpstr>
      <vt:lpstr>Arial Narrow</vt:lpstr>
      <vt:lpstr>Arial Narrow Bold</vt:lpstr>
      <vt:lpstr>Calibri</vt:lpstr>
      <vt:lpstr>Calibri Light</vt:lpstr>
      <vt:lpstr>Helvetica</vt:lpstr>
      <vt:lpstr>1_NOAA Title Options</vt:lpstr>
      <vt:lpstr>SLIDETEMPLATE_oceans2019_seattle</vt:lpstr>
      <vt:lpstr>Photo Editor Photo</vt:lpstr>
      <vt:lpstr>Using Satellite Data in GIS - Data  NOAA Coastwatch Satellite Course</vt:lpstr>
      <vt:lpstr>This Training</vt:lpstr>
      <vt:lpstr>Using Satellite Data in GIS:  Data</vt:lpstr>
      <vt:lpstr>Overview</vt:lpstr>
      <vt:lpstr>Satellite Imagery</vt:lpstr>
      <vt:lpstr>Example of 8-bit Image</vt:lpstr>
      <vt:lpstr>Satellite Data</vt:lpstr>
      <vt:lpstr>Data Considerations</vt:lpstr>
      <vt:lpstr>Metadata</vt:lpstr>
      <vt:lpstr>Format</vt:lpstr>
      <vt:lpstr>Satellite Data Product Resolution</vt:lpstr>
      <vt:lpstr>Binning</vt:lpstr>
      <vt:lpstr>Binning: Overlapping Data</vt:lpstr>
      <vt:lpstr>Binning</vt:lpstr>
      <vt:lpstr>Satellite Data Product Projections</vt:lpstr>
      <vt:lpstr>Satellite Data Product Projections</vt:lpstr>
      <vt:lpstr>Geographic (WGS84)</vt:lpstr>
      <vt:lpstr>    Mercator (WGS84)       GOES-16 (GRS80)            Azimuthal Equidistant</vt:lpstr>
      <vt:lpstr>Satellite Data Product Projections - Conformality</vt:lpstr>
      <vt:lpstr>Satellite Data Product Projections - Area</vt:lpstr>
      <vt:lpstr>Satellite Data Preparation</vt:lpstr>
      <vt:lpstr>Summary</vt:lpstr>
      <vt:lpstr>Using Satellite Data in GIS:  Data</vt:lpstr>
      <vt:lpstr>NOAA CoastWatch Satellite Course - Narrated Presentations</vt:lpstr>
    </vt:vector>
  </TitlesOfParts>
  <Company>NOAA / NESDIS / STAR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CoastWatch Software</dc:title>
  <dc:creator>michael.soracco</dc:creator>
  <cp:lastModifiedBy>Melanie Abecassis</cp:lastModifiedBy>
  <cp:revision>188</cp:revision>
  <dcterms:created xsi:type="dcterms:W3CDTF">2019-10-26T20:02:34Z</dcterms:created>
  <dcterms:modified xsi:type="dcterms:W3CDTF">2020-10-20T21:06:18Z</dcterms:modified>
</cp:coreProperties>
</file>