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17" r:id="rId1"/>
    <p:sldMasterId id="2147483703" r:id="rId2"/>
  </p:sldMasterIdLst>
  <p:notesMasterIdLst>
    <p:notesMasterId r:id="rId34"/>
  </p:notesMasterIdLst>
  <p:handoutMasterIdLst>
    <p:handoutMasterId r:id="rId35"/>
  </p:handoutMasterIdLst>
  <p:sldIdLst>
    <p:sldId id="256" r:id="rId3"/>
    <p:sldId id="280" r:id="rId4"/>
    <p:sldId id="284" r:id="rId5"/>
    <p:sldId id="287" r:id="rId6"/>
    <p:sldId id="257" r:id="rId7"/>
    <p:sldId id="259" r:id="rId8"/>
    <p:sldId id="276" r:id="rId9"/>
    <p:sldId id="277" r:id="rId10"/>
    <p:sldId id="261" r:id="rId11"/>
    <p:sldId id="262" r:id="rId12"/>
    <p:sldId id="278" r:id="rId13"/>
    <p:sldId id="264" r:id="rId14"/>
    <p:sldId id="265" r:id="rId15"/>
    <p:sldId id="263" r:id="rId16"/>
    <p:sldId id="266" r:id="rId17"/>
    <p:sldId id="334" r:id="rId18"/>
    <p:sldId id="308" r:id="rId19"/>
    <p:sldId id="267" r:id="rId20"/>
    <p:sldId id="268" r:id="rId21"/>
    <p:sldId id="269" r:id="rId22"/>
    <p:sldId id="270" r:id="rId23"/>
    <p:sldId id="271" r:id="rId24"/>
    <p:sldId id="272" r:id="rId25"/>
    <p:sldId id="274" r:id="rId26"/>
    <p:sldId id="347" r:id="rId27"/>
    <p:sldId id="346" r:id="rId28"/>
    <p:sldId id="345" r:id="rId29"/>
    <p:sldId id="275" r:id="rId30"/>
    <p:sldId id="279" r:id="rId31"/>
    <p:sldId id="348" r:id="rId32"/>
    <p:sldId id="349"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20" userDrawn="1">
          <p15:clr>
            <a:srgbClr val="A4A3A4"/>
          </p15:clr>
        </p15:guide>
        <p15:guide id="2" orient="horz" pos="696" userDrawn="1">
          <p15:clr>
            <a:srgbClr val="A4A3A4"/>
          </p15:clr>
        </p15:guide>
        <p15:guide id="3"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6EAA"/>
    <a:srgbClr val="1F4E79"/>
    <a:srgbClr val="B830FF"/>
    <a:srgbClr val="1E5C90"/>
    <a:srgbClr val="D7E7F5"/>
    <a:srgbClr val="81B2DF"/>
    <a:srgbClr val="5B9B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339" autoAdjust="0"/>
    <p:restoredTop sz="80559" autoAdjust="0"/>
  </p:normalViewPr>
  <p:slideViewPr>
    <p:cSldViewPr snapToGrid="0" snapToObjects="1">
      <p:cViewPr varScale="1">
        <p:scale>
          <a:sx n="55" d="100"/>
          <a:sy n="55" d="100"/>
        </p:scale>
        <p:origin x="968" y="56"/>
      </p:cViewPr>
      <p:guideLst>
        <p:guide orient="horz" pos="1920"/>
        <p:guide orient="horz" pos="696"/>
        <p:guide pos="3840"/>
      </p:guideLst>
    </p:cSldViewPr>
  </p:slideViewPr>
  <p:notesTextViewPr>
    <p:cViewPr>
      <p:scale>
        <a:sx n="100" d="100"/>
        <a:sy n="100" d="100"/>
      </p:scale>
      <p:origin x="0" y="0"/>
    </p:cViewPr>
  </p:notesTextViewPr>
  <p:sorterViewPr>
    <p:cViewPr>
      <p:scale>
        <a:sx n="66" d="100"/>
        <a:sy n="66" d="100"/>
      </p:scale>
      <p:origin x="0" y="-11214"/>
    </p:cViewPr>
  </p:sorterViewPr>
  <p:notesViewPr>
    <p:cSldViewPr snapToGrid="0" snapToObjects="1" showGuides="1">
      <p:cViewPr varScale="1">
        <p:scale>
          <a:sx n="63" d="100"/>
          <a:sy n="63" d="100"/>
        </p:scale>
        <p:origin x="-3066"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handoutMaster" Target="handoutMasters/handoutMaster1.xml"/><Relationship Id="rId8" Type="http://schemas.openxmlformats.org/officeDocument/2006/relationships/slide" Target="slides/slide6.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775BF4A-9CB1-5747-B319-707DA98CEC20}" type="datetime1">
              <a:rPr lang="en-US" smtClean="0"/>
              <a:pPr/>
              <a:t>10/20/2020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0A22459-1A81-CA4B-89BB-FCE38A3AE18F}" type="slidenum">
              <a:rPr lang="en-US" smtClean="0"/>
              <a:pPr/>
              <a:t>‹#›</a:t>
            </a:fld>
            <a:endParaRPr lang="en-US"/>
          </a:p>
        </p:txBody>
      </p:sp>
    </p:spTree>
    <p:extLst>
      <p:ext uri="{BB962C8B-B14F-4D97-AF65-F5344CB8AC3E}">
        <p14:creationId xmlns:p14="http://schemas.microsoft.com/office/powerpoint/2010/main" val="269203048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2BC7567-D5EA-874F-8815-73DC5E77631E}" type="datetime1">
              <a:rPr lang="en-US" smtClean="0"/>
              <a:pPr/>
              <a:t>10/20/2020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8DCC0E-7DBF-7C4A-B104-25FE08E3BB8F}" type="slidenum">
              <a:rPr lang="en-US" smtClean="0"/>
              <a:pPr/>
              <a:t>‹#›</a:t>
            </a:fld>
            <a:endParaRPr lang="en-US"/>
          </a:p>
        </p:txBody>
      </p:sp>
    </p:spTree>
    <p:extLst>
      <p:ext uri="{BB962C8B-B14F-4D97-AF65-F5344CB8AC3E}">
        <p14:creationId xmlns:p14="http://schemas.microsoft.com/office/powerpoint/2010/main" val="426032343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b="0" i="0" u="none" strike="noStrike"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0C3AC15-3A75-4EB7-8968-BCF212ACCF7C}"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One of the tools within the </a:t>
            </a:r>
            <a:r>
              <a:rPr lang="en-US" sz="1200" b="0" i="0" u="none" strike="noStrike" kern="1200" dirty="0" err="1" smtClean="0">
                <a:solidFill>
                  <a:schemeClr val="tx1"/>
                </a:solidFill>
                <a:effectLst/>
                <a:latin typeface="+mn-lt"/>
                <a:ea typeface="+mn-ea"/>
                <a:cs typeface="+mn-cs"/>
              </a:rPr>
              <a:t>Multidimension</a:t>
            </a:r>
            <a:r>
              <a:rPr lang="en-US" sz="1200" b="0" i="0" u="none" strike="noStrike" kern="1200" dirty="0" smtClean="0">
                <a:solidFill>
                  <a:schemeClr val="tx1"/>
                </a:solidFill>
                <a:effectLst/>
                <a:latin typeface="+mn-lt"/>
                <a:ea typeface="+mn-ea"/>
                <a:cs typeface="+mn-cs"/>
              </a:rPr>
              <a:t> Toolbox is the 'make </a:t>
            </a:r>
            <a:r>
              <a:rPr lang="en-US" sz="1200" b="0" i="0" u="none" strike="noStrike" kern="1200" dirty="0" err="1" smtClean="0">
                <a:solidFill>
                  <a:schemeClr val="tx1"/>
                </a:solidFill>
                <a:effectLst/>
                <a:latin typeface="+mn-lt"/>
                <a:ea typeface="+mn-ea"/>
                <a:cs typeface="+mn-cs"/>
              </a:rPr>
              <a:t>OpenDAP</a:t>
            </a:r>
            <a:r>
              <a:rPr lang="en-US" sz="1200" b="0" i="0" u="none" strike="noStrike" kern="1200" dirty="0" smtClean="0">
                <a:solidFill>
                  <a:schemeClr val="tx1"/>
                </a:solidFill>
                <a:effectLst/>
                <a:latin typeface="+mn-lt"/>
                <a:ea typeface="+mn-ea"/>
                <a:cs typeface="+mn-cs"/>
              </a:rPr>
              <a:t> Raster Layer.'  This is essentially the ArcMap version of a THREDDS </a:t>
            </a:r>
            <a:r>
              <a:rPr lang="en-US" sz="1200" b="0" i="0" u="none" strike="noStrike" kern="1200" dirty="0" err="1" smtClean="0">
                <a:solidFill>
                  <a:schemeClr val="tx1"/>
                </a:solidFill>
                <a:effectLst/>
                <a:latin typeface="+mn-lt"/>
                <a:ea typeface="+mn-ea"/>
                <a:cs typeface="+mn-cs"/>
              </a:rPr>
              <a:t>OpenDAP</a:t>
            </a:r>
            <a:r>
              <a:rPr lang="en-US" sz="1200" b="0" i="0" u="none" strike="noStrike" kern="1200" dirty="0" smtClean="0">
                <a:solidFill>
                  <a:schemeClr val="tx1"/>
                </a:solidFill>
                <a:effectLst/>
                <a:latin typeface="+mn-lt"/>
                <a:ea typeface="+mn-ea"/>
                <a:cs typeface="+mn-cs"/>
              </a:rPr>
              <a:t> page or ERDDAP GRIDDAP page. </a:t>
            </a:r>
            <a:endParaRPr lang="en-US" b="0" dirty="0" smtClean="0">
              <a:effectLst/>
            </a:endParaRPr>
          </a:p>
          <a:p>
            <a:pPr rtl="0"/>
            <a:r>
              <a:rPr lang="en-US" sz="1200" b="0" i="0" u="none" strike="noStrike" kern="1200" dirty="0" smtClean="0">
                <a:solidFill>
                  <a:schemeClr val="tx1"/>
                </a:solidFill>
                <a:effectLst/>
                <a:latin typeface="+mn-lt"/>
                <a:ea typeface="+mn-ea"/>
                <a:cs typeface="+mn-cs"/>
              </a:rPr>
              <a:t>You merely enter the base </a:t>
            </a:r>
            <a:r>
              <a:rPr lang="en-US" sz="1200" b="0" i="0" u="none" strike="noStrike" kern="1200" dirty="0" err="1" smtClean="0">
                <a:solidFill>
                  <a:schemeClr val="tx1"/>
                </a:solidFill>
                <a:effectLst/>
                <a:latin typeface="+mn-lt"/>
                <a:ea typeface="+mn-ea"/>
                <a:cs typeface="+mn-cs"/>
              </a:rPr>
              <a:t>url</a:t>
            </a:r>
            <a:r>
              <a:rPr lang="en-US" sz="1200" b="0" i="0" u="none" strike="noStrike" kern="1200" dirty="0" smtClean="0">
                <a:solidFill>
                  <a:schemeClr val="tx1"/>
                </a:solidFill>
                <a:effectLst/>
                <a:latin typeface="+mn-lt"/>
                <a:ea typeface="+mn-ea"/>
                <a:cs typeface="+mn-cs"/>
              </a:rPr>
              <a:t> of the </a:t>
            </a:r>
            <a:r>
              <a:rPr lang="en-US" sz="1200" b="0" i="0" u="none" strike="noStrike" kern="1200" dirty="0" err="1" smtClean="0">
                <a:solidFill>
                  <a:schemeClr val="tx1"/>
                </a:solidFill>
                <a:effectLst/>
                <a:latin typeface="+mn-lt"/>
                <a:ea typeface="+mn-ea"/>
                <a:cs typeface="+mn-cs"/>
              </a:rPr>
              <a:t>OpenDAP</a:t>
            </a:r>
            <a:r>
              <a:rPr lang="en-US" sz="1200" b="0" i="0" u="none" strike="noStrike" kern="1200" dirty="0" smtClean="0">
                <a:solidFill>
                  <a:schemeClr val="tx1"/>
                </a:solidFill>
                <a:effectLst/>
                <a:latin typeface="+mn-lt"/>
                <a:ea typeface="+mn-ea"/>
                <a:cs typeface="+mn-cs"/>
              </a:rPr>
              <a:t> service for your desired data -- again, not always easily found-- enter the variable and any subset information and it'll import the data.  </a:t>
            </a:r>
            <a:endParaRPr lang="en-US" b="0" dirty="0" smtClean="0">
              <a:effectLst/>
            </a:endParaRPr>
          </a:p>
          <a:p>
            <a:pPr rtl="0"/>
            <a:r>
              <a:rPr lang="en-US" b="0" dirty="0" smtClean="0">
                <a:effectLst/>
              </a:rPr>
              <a:t/>
            </a:r>
            <a:br>
              <a:rPr lang="en-US" b="0" dirty="0" smtClean="0">
                <a:effectLst/>
              </a:rPr>
            </a:br>
            <a:r>
              <a:rPr lang="en-US" sz="1200" b="0" i="0" u="none" strike="noStrike" kern="1200" dirty="0" smtClean="0">
                <a:solidFill>
                  <a:schemeClr val="tx1"/>
                </a:solidFill>
                <a:effectLst/>
                <a:latin typeface="+mn-lt"/>
                <a:ea typeface="+mn-ea"/>
                <a:cs typeface="+mn-cs"/>
              </a:rPr>
              <a:t>I've had mixed results with this tool,  but when it works it does a good job.  You will need to add some </a:t>
            </a:r>
            <a:r>
              <a:rPr lang="en-US" sz="1200" b="0" i="0" u="none" strike="noStrike" kern="1200" dirty="0" err="1" smtClean="0">
                <a:solidFill>
                  <a:schemeClr val="tx1"/>
                </a:solidFill>
                <a:effectLst/>
                <a:latin typeface="+mn-lt"/>
                <a:ea typeface="+mn-ea"/>
                <a:cs typeface="+mn-cs"/>
              </a:rPr>
              <a:t>symbology</a:t>
            </a:r>
            <a:r>
              <a:rPr lang="en-US" sz="1200" b="0" i="0" u="none" strike="noStrike" kern="1200" dirty="0" smtClean="0">
                <a:solidFill>
                  <a:schemeClr val="tx1"/>
                </a:solidFill>
                <a:effectLst/>
                <a:latin typeface="+mn-lt"/>
                <a:ea typeface="+mn-ea"/>
                <a:cs typeface="+mn-cs"/>
              </a:rPr>
              <a:t> and enable time to maximize its usefulness and enable time.  .  Because this  requests data from external </a:t>
            </a:r>
            <a:r>
              <a:rPr lang="en-US" sz="1200" b="0" i="0" u="none" strike="noStrike" kern="1200" dirty="0" err="1" smtClean="0">
                <a:solidFill>
                  <a:schemeClr val="tx1"/>
                </a:solidFill>
                <a:effectLst/>
                <a:latin typeface="+mn-lt"/>
                <a:ea typeface="+mn-ea"/>
                <a:cs typeface="+mn-cs"/>
              </a:rPr>
              <a:t>OpenDAP</a:t>
            </a:r>
            <a:r>
              <a:rPr lang="en-US" sz="1200" b="0" i="0" u="none" strike="noStrike" kern="1200" dirty="0" smtClean="0">
                <a:solidFill>
                  <a:schemeClr val="tx1"/>
                </a:solidFill>
                <a:effectLst/>
                <a:latin typeface="+mn-lt"/>
                <a:ea typeface="+mn-ea"/>
                <a:cs typeface="+mn-cs"/>
              </a:rPr>
              <a:t> service,  it's similar to WMS or WCS in that there are some server-side limitations that may cause the tool to fail or to be too slow to be practical.  We'll talk more about </a:t>
            </a:r>
            <a:r>
              <a:rPr lang="en-US" sz="1200" b="0" i="0" u="none" strike="noStrike" kern="1200" dirty="0" err="1" smtClean="0">
                <a:solidFill>
                  <a:schemeClr val="tx1"/>
                </a:solidFill>
                <a:effectLst/>
                <a:latin typeface="+mn-lt"/>
                <a:ea typeface="+mn-ea"/>
                <a:cs typeface="+mn-cs"/>
              </a:rPr>
              <a:t>OpenDAP</a:t>
            </a:r>
            <a:r>
              <a:rPr lang="en-US" sz="1200" b="0" i="0" u="none" strike="noStrike" kern="1200" dirty="0" smtClean="0">
                <a:solidFill>
                  <a:schemeClr val="tx1"/>
                </a:solidFill>
                <a:effectLst/>
                <a:latin typeface="+mn-lt"/>
                <a:ea typeface="+mn-ea"/>
                <a:cs typeface="+mn-cs"/>
              </a:rPr>
              <a:t> later.</a:t>
            </a:r>
            <a:endParaRPr lang="en-US" b="0" dirty="0" smtClean="0">
              <a:effectLst/>
            </a:endParaRP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BB8DCC0E-7DBF-7C4A-B104-25FE08E3BB8F}" type="slidenum">
              <a:rPr lang="en-US" smtClean="0"/>
              <a:pPr/>
              <a:t>10</a:t>
            </a:fld>
            <a:endParaRPr lang="en-US"/>
          </a:p>
        </p:txBody>
      </p:sp>
    </p:spTree>
    <p:extLst>
      <p:ext uri="{BB962C8B-B14F-4D97-AF65-F5344CB8AC3E}">
        <p14:creationId xmlns:p14="http://schemas.microsoft.com/office/powerpoint/2010/main" val="2840437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Make </a:t>
            </a:r>
            <a:r>
              <a:rPr lang="en-US" sz="1200" b="0" i="0" u="none" strike="noStrike" kern="1200" dirty="0" err="1" smtClean="0">
                <a:solidFill>
                  <a:schemeClr val="tx1"/>
                </a:solidFill>
                <a:effectLst/>
                <a:latin typeface="+mn-lt"/>
                <a:ea typeface="+mn-ea"/>
                <a:cs typeface="+mn-cs"/>
              </a:rPr>
              <a:t>NetCDF</a:t>
            </a:r>
            <a:r>
              <a:rPr lang="en-US" sz="1200" b="0" i="0" u="none" strike="noStrike" kern="1200" dirty="0" smtClean="0">
                <a:solidFill>
                  <a:schemeClr val="tx1"/>
                </a:solidFill>
                <a:effectLst/>
                <a:latin typeface="+mn-lt"/>
                <a:ea typeface="+mn-ea"/>
                <a:cs typeface="+mn-cs"/>
              </a:rPr>
              <a:t> Raster Layer is the most reliable method of ingesting </a:t>
            </a:r>
            <a:r>
              <a:rPr lang="en-US" sz="1200" b="0" i="0" u="none" strike="noStrike" kern="1200" dirty="0" err="1" smtClean="0">
                <a:solidFill>
                  <a:schemeClr val="tx1"/>
                </a:solidFill>
                <a:effectLst/>
                <a:latin typeface="+mn-lt"/>
                <a:ea typeface="+mn-ea"/>
                <a:cs typeface="+mn-cs"/>
              </a:rPr>
              <a:t>NetCDF</a:t>
            </a:r>
            <a:r>
              <a:rPr lang="en-US" sz="1200" b="0" i="0" u="none" strike="noStrike" kern="1200" dirty="0" smtClean="0">
                <a:solidFill>
                  <a:schemeClr val="tx1"/>
                </a:solidFill>
                <a:effectLst/>
                <a:latin typeface="+mn-lt"/>
                <a:ea typeface="+mn-ea"/>
                <a:cs typeface="+mn-cs"/>
              </a:rPr>
              <a:t> data.  You will first need to download the data from whichever source you identified, which can be, THREDDS or ERDDAP, and save it to your computer in the </a:t>
            </a:r>
            <a:r>
              <a:rPr lang="en-US" sz="1200" b="0" i="0" u="none" strike="noStrike" kern="1200" dirty="0" err="1" smtClean="0">
                <a:solidFill>
                  <a:schemeClr val="tx1"/>
                </a:solidFill>
                <a:effectLst/>
                <a:latin typeface="+mn-lt"/>
                <a:ea typeface="+mn-ea"/>
                <a:cs typeface="+mn-cs"/>
              </a:rPr>
              <a:t>netcdf</a:t>
            </a:r>
            <a:r>
              <a:rPr lang="en-US" sz="1200" b="0" i="0" u="none" strike="noStrike" kern="1200" dirty="0" smtClean="0">
                <a:solidFill>
                  <a:schemeClr val="tx1"/>
                </a:solidFill>
                <a:effectLst/>
                <a:latin typeface="+mn-lt"/>
                <a:ea typeface="+mn-ea"/>
                <a:cs typeface="+mn-cs"/>
              </a:rPr>
              <a:t> format.  </a:t>
            </a:r>
            <a:endParaRPr lang="en-US" b="0" dirty="0" smtClean="0">
              <a:effectLst/>
            </a:endParaRPr>
          </a:p>
          <a:p>
            <a:pPr rtl="0"/>
            <a:r>
              <a:rPr lang="en-US" b="0" dirty="0" smtClean="0">
                <a:effectLst/>
              </a:rPr>
              <a:t/>
            </a:r>
            <a:br>
              <a:rPr lang="en-US" b="0" dirty="0" smtClean="0">
                <a:effectLst/>
              </a:rPr>
            </a:br>
            <a:r>
              <a:rPr lang="en-US" sz="1200" b="0" i="0" u="none" strike="noStrike" kern="1200" dirty="0" smtClean="0">
                <a:solidFill>
                  <a:schemeClr val="tx1"/>
                </a:solidFill>
                <a:effectLst/>
                <a:latin typeface="+mn-lt"/>
                <a:ea typeface="+mn-ea"/>
                <a:cs typeface="+mn-cs"/>
              </a:rPr>
              <a:t>Once the data are imported using the Make </a:t>
            </a:r>
            <a:r>
              <a:rPr lang="en-US" sz="1200" b="0" i="0" u="none" strike="noStrike" kern="1200" dirty="0" err="1" smtClean="0">
                <a:solidFill>
                  <a:schemeClr val="tx1"/>
                </a:solidFill>
                <a:effectLst/>
                <a:latin typeface="+mn-lt"/>
                <a:ea typeface="+mn-ea"/>
                <a:cs typeface="+mn-cs"/>
              </a:rPr>
              <a:t>NetCDF</a:t>
            </a:r>
            <a:r>
              <a:rPr lang="en-US" sz="1200" b="0" i="0" u="none" strike="noStrike" kern="1200" dirty="0" smtClean="0">
                <a:solidFill>
                  <a:schemeClr val="tx1"/>
                </a:solidFill>
                <a:effectLst/>
                <a:latin typeface="+mn-lt"/>
                <a:ea typeface="+mn-ea"/>
                <a:cs typeface="+mn-cs"/>
              </a:rPr>
              <a:t> Raster Layer tool,  you will need to add some additional configuration to fully utilize the data.</a:t>
            </a:r>
            <a:endParaRPr lang="en-US" b="0" dirty="0" smtClean="0">
              <a:effectLst/>
            </a:endParaRP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BB8DCC0E-7DBF-7C4A-B104-25FE08E3BB8F}" type="slidenum">
              <a:rPr lang="en-US" smtClean="0"/>
              <a:pPr/>
              <a:t>11</a:t>
            </a:fld>
            <a:endParaRPr lang="en-US"/>
          </a:p>
        </p:txBody>
      </p:sp>
    </p:spTree>
    <p:extLst>
      <p:ext uri="{BB962C8B-B14F-4D97-AF65-F5344CB8AC3E}">
        <p14:creationId xmlns:p14="http://schemas.microsoft.com/office/powerpoint/2010/main" val="24954909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After importing and once the Raster Layer has been added to the map view,  you'll need to use Layer Properties  (just a right-mouse click) on the layer to open the dialog. </a:t>
            </a:r>
            <a:endParaRPr lang="en-US" b="0" dirty="0" smtClean="0">
              <a:effectLst/>
            </a:endParaRPr>
          </a:p>
          <a:p>
            <a:pPr rtl="0"/>
            <a:r>
              <a:rPr lang="en-US" b="0" dirty="0" smtClean="0">
                <a:effectLst/>
              </a:rPr>
              <a:t/>
            </a:r>
            <a:br>
              <a:rPr lang="en-US" b="0" dirty="0" smtClean="0">
                <a:effectLst/>
              </a:rPr>
            </a:br>
            <a:r>
              <a:rPr lang="en-US" sz="1200" b="0" i="0" u="none" strike="noStrike" kern="1200" dirty="0" smtClean="0">
                <a:solidFill>
                  <a:schemeClr val="tx1"/>
                </a:solidFill>
                <a:effectLst/>
                <a:latin typeface="+mn-lt"/>
                <a:ea typeface="+mn-ea"/>
                <a:cs typeface="+mn-cs"/>
              </a:rPr>
              <a:t>First,  adjust the </a:t>
            </a:r>
            <a:r>
              <a:rPr lang="en-US" sz="1200" b="0" i="0" u="none" strike="noStrike" kern="1200" dirty="0" err="1" smtClean="0">
                <a:solidFill>
                  <a:schemeClr val="tx1"/>
                </a:solidFill>
                <a:effectLst/>
                <a:latin typeface="+mn-lt"/>
                <a:ea typeface="+mn-ea"/>
                <a:cs typeface="+mn-cs"/>
              </a:rPr>
              <a:t>symbology</a:t>
            </a:r>
            <a:r>
              <a:rPr lang="en-US" sz="1200" b="0" i="0" u="none" strike="noStrike" kern="1200" dirty="0" smtClean="0">
                <a:solidFill>
                  <a:schemeClr val="tx1"/>
                </a:solidFill>
                <a:effectLst/>
                <a:latin typeface="+mn-lt"/>
                <a:ea typeface="+mn-ea"/>
                <a:cs typeface="+mn-cs"/>
              </a:rPr>
              <a:t>.  This is the assignment of a color ramp to data values.</a:t>
            </a:r>
            <a:endParaRPr lang="en-US" b="0" dirty="0" smtClean="0">
              <a:effectLst/>
            </a:endParaRP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BB8DCC0E-7DBF-7C4A-B104-25FE08E3BB8F}" type="slidenum">
              <a:rPr lang="en-US" smtClean="0"/>
              <a:pPr/>
              <a:t>12</a:t>
            </a:fld>
            <a:endParaRPr lang="en-US"/>
          </a:p>
        </p:txBody>
      </p:sp>
    </p:spTree>
    <p:extLst>
      <p:ext uri="{BB962C8B-B14F-4D97-AF65-F5344CB8AC3E}">
        <p14:creationId xmlns:p14="http://schemas.microsoft.com/office/powerpoint/2010/main" val="16220400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Next,  use the </a:t>
            </a:r>
            <a:r>
              <a:rPr lang="en-US" sz="1200" b="0" i="0" u="none" strike="noStrike" kern="1200" dirty="0" err="1" smtClean="0">
                <a:solidFill>
                  <a:schemeClr val="tx1"/>
                </a:solidFill>
                <a:effectLst/>
                <a:latin typeface="+mn-lt"/>
                <a:ea typeface="+mn-ea"/>
                <a:cs typeface="+mn-cs"/>
              </a:rPr>
              <a:t>NetCDF</a:t>
            </a:r>
            <a:r>
              <a:rPr lang="en-US" sz="1200" b="0" i="0" u="none" strike="noStrike" kern="1200" dirty="0" smtClean="0">
                <a:solidFill>
                  <a:schemeClr val="tx1"/>
                </a:solidFill>
                <a:effectLst/>
                <a:latin typeface="+mn-lt"/>
                <a:ea typeface="+mn-ea"/>
                <a:cs typeface="+mn-cs"/>
              </a:rPr>
              <a:t> tab to  ensure the X and Y point to the correct variables and that if applicable,  time is included as a dimension.</a:t>
            </a:r>
            <a:endParaRPr lang="en-US" dirty="0"/>
          </a:p>
        </p:txBody>
      </p:sp>
      <p:sp>
        <p:nvSpPr>
          <p:cNvPr id="4" name="Slide Number Placeholder 3"/>
          <p:cNvSpPr>
            <a:spLocks noGrp="1"/>
          </p:cNvSpPr>
          <p:nvPr>
            <p:ph type="sldNum" sz="quarter" idx="10"/>
          </p:nvPr>
        </p:nvSpPr>
        <p:spPr/>
        <p:txBody>
          <a:bodyPr/>
          <a:lstStyle/>
          <a:p>
            <a:fld id="{BB8DCC0E-7DBF-7C4A-B104-25FE08E3BB8F}" type="slidenum">
              <a:rPr lang="en-US" smtClean="0"/>
              <a:pPr/>
              <a:t>13</a:t>
            </a:fld>
            <a:endParaRPr lang="en-US"/>
          </a:p>
        </p:txBody>
      </p:sp>
    </p:spTree>
    <p:extLst>
      <p:ext uri="{BB962C8B-B14F-4D97-AF65-F5344CB8AC3E}">
        <p14:creationId xmlns:p14="http://schemas.microsoft.com/office/powerpoint/2010/main" val="29012741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Finally,  if applicable,  enable time under the time tab.  You will probably need to adjust the time stop interval and go ahead and click the Calculate button to verify the time extent.</a:t>
            </a:r>
            <a:endParaRPr lang="en-US" b="0" dirty="0" smtClean="0">
              <a:effectLst/>
            </a:endParaRPr>
          </a:p>
          <a:p>
            <a:pPr rtl="0"/>
            <a:r>
              <a:rPr lang="en-US" b="0" dirty="0" smtClean="0">
                <a:effectLst/>
              </a:rPr>
              <a:t/>
            </a:r>
            <a:br>
              <a:rPr lang="en-US" b="0" dirty="0" smtClean="0">
                <a:effectLst/>
              </a:rPr>
            </a:br>
            <a:r>
              <a:rPr lang="en-US" sz="1200" b="0" i="0" u="none" strike="noStrike" kern="1200" dirty="0" smtClean="0">
                <a:solidFill>
                  <a:schemeClr val="tx1"/>
                </a:solidFill>
                <a:effectLst/>
                <a:latin typeface="+mn-lt"/>
                <a:ea typeface="+mn-ea"/>
                <a:cs typeface="+mn-cs"/>
              </a:rPr>
              <a:t>Click Apply or Ok and return to the map view.</a:t>
            </a:r>
            <a:endParaRPr lang="en-US" b="0" dirty="0" smtClean="0">
              <a:effectLst/>
            </a:endParaRP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BB8DCC0E-7DBF-7C4A-B104-25FE08E3BB8F}" type="slidenum">
              <a:rPr lang="en-US" smtClean="0"/>
              <a:pPr/>
              <a:t>14</a:t>
            </a:fld>
            <a:endParaRPr lang="en-US"/>
          </a:p>
        </p:txBody>
      </p:sp>
    </p:spTree>
    <p:extLst>
      <p:ext uri="{BB962C8B-B14F-4D97-AF65-F5344CB8AC3E}">
        <p14:creationId xmlns:p14="http://schemas.microsoft.com/office/powerpoint/2010/main" val="2653126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To make use of the temporal range of the data,  enable the Time Slider by clicking the icon.  The slider can be used to view a particular time step or generate an animation of the data over time.</a:t>
            </a:r>
            <a:endParaRPr lang="en-US" dirty="0"/>
          </a:p>
        </p:txBody>
      </p:sp>
      <p:sp>
        <p:nvSpPr>
          <p:cNvPr id="4" name="Slide Number Placeholder 3"/>
          <p:cNvSpPr>
            <a:spLocks noGrp="1"/>
          </p:cNvSpPr>
          <p:nvPr>
            <p:ph type="sldNum" sz="quarter" idx="10"/>
          </p:nvPr>
        </p:nvSpPr>
        <p:spPr/>
        <p:txBody>
          <a:bodyPr/>
          <a:lstStyle/>
          <a:p>
            <a:fld id="{BB8DCC0E-7DBF-7C4A-B104-25FE08E3BB8F}" type="slidenum">
              <a:rPr lang="en-US" smtClean="0"/>
              <a:pPr/>
              <a:t>15</a:t>
            </a:fld>
            <a:endParaRPr lang="en-US"/>
          </a:p>
        </p:txBody>
      </p:sp>
    </p:spTree>
    <p:extLst>
      <p:ext uri="{BB962C8B-B14F-4D97-AF65-F5344CB8AC3E}">
        <p14:creationId xmlns:p14="http://schemas.microsoft.com/office/powerpoint/2010/main" val="25710967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To retain the data,  you need to store it in a geospatial database.  Right-mouse-click on the layer, select Data and </a:t>
            </a:r>
            <a:r>
              <a:rPr lang="en-US" sz="1200" b="0" i="0" u="none" strike="noStrike" kern="1200" dirty="0" err="1" smtClean="0">
                <a:solidFill>
                  <a:schemeClr val="tx1"/>
                </a:solidFill>
                <a:effectLst/>
                <a:latin typeface="+mn-lt"/>
                <a:ea typeface="+mn-ea"/>
                <a:cs typeface="+mn-cs"/>
              </a:rPr>
              <a:t>ExportData</a:t>
            </a:r>
            <a:r>
              <a:rPr lang="en-US" sz="1200" b="0" i="0" u="none" strike="noStrike" kern="1200" dirty="0" smtClean="0">
                <a:solidFill>
                  <a:schemeClr val="tx1"/>
                </a:solidFill>
                <a:effectLst/>
                <a:latin typeface="+mn-lt"/>
                <a:ea typeface="+mn-ea"/>
                <a:cs typeface="+mn-cs"/>
              </a:rPr>
              <a:t> to open the dialog.  </a:t>
            </a:r>
            <a:endParaRPr lang="en-US" b="0" dirty="0" smtClean="0">
              <a:effectLst/>
            </a:endParaRPr>
          </a:p>
          <a:p>
            <a:pPr rtl="0"/>
            <a:r>
              <a:rPr lang="en-US" b="0" dirty="0" smtClean="0">
                <a:effectLst/>
              </a:rPr>
              <a:t/>
            </a:r>
            <a:br>
              <a:rPr lang="en-US" b="0" dirty="0" smtClean="0">
                <a:effectLst/>
              </a:rPr>
            </a:br>
            <a:r>
              <a:rPr lang="en-US" sz="1200" b="0" i="0" u="none" strike="noStrike" kern="1200" dirty="0" smtClean="0">
                <a:solidFill>
                  <a:schemeClr val="tx1"/>
                </a:solidFill>
                <a:effectLst/>
                <a:latin typeface="+mn-lt"/>
                <a:ea typeface="+mn-ea"/>
                <a:cs typeface="+mn-cs"/>
              </a:rPr>
              <a:t>Set the geodatabase for your project or leave as the default and export the data.  It may pass back to your map view.</a:t>
            </a:r>
            <a:endParaRPr lang="en-US" b="0" dirty="0" smtClean="0">
              <a:effectLst/>
            </a:endParaRP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BB8DCC0E-7DBF-7C4A-B104-25FE08E3BB8F}" type="slidenum">
              <a:rPr lang="en-US" smtClean="0"/>
              <a:pPr/>
              <a:t>16</a:t>
            </a:fld>
            <a:endParaRPr lang="en-US"/>
          </a:p>
        </p:txBody>
      </p:sp>
    </p:spTree>
    <p:extLst>
      <p:ext uri="{BB962C8B-B14F-4D97-AF65-F5344CB8AC3E}">
        <p14:creationId xmlns:p14="http://schemas.microsoft.com/office/powerpoint/2010/main" val="36279335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a:r>
              <a:rPr lang="en-US" sz="1200" b="0" i="0" u="none" strike="noStrike" kern="1200" dirty="0" smtClean="0">
                <a:solidFill>
                  <a:schemeClr val="tx1"/>
                </a:solidFill>
                <a:effectLst/>
                <a:latin typeface="+mn-lt"/>
                <a:ea typeface="+mn-ea"/>
                <a:cs typeface="+mn-cs"/>
              </a:rPr>
              <a:t>So, in summary above the line,  we see the two most reliable methods to get data into ArcMap are Drag-n-Drop and Multidimensional Toolbox.  </a:t>
            </a:r>
            <a:endParaRPr lang="en-US" b="0" dirty="0" smtClean="0">
              <a:effectLst/>
            </a:endParaRPr>
          </a:p>
          <a:p>
            <a:pPr rtl="0"/>
            <a:r>
              <a:rPr lang="en-US" b="0" dirty="0" smtClean="0">
                <a:effectLst/>
              </a:rPr>
              <a:t/>
            </a:r>
            <a:br>
              <a:rPr lang="en-US" b="0" dirty="0" smtClean="0">
                <a:effectLst/>
              </a:rPr>
            </a:br>
            <a:r>
              <a:rPr lang="en-US" sz="1200" b="0" i="0" u="none" strike="noStrike" kern="1200" dirty="0" smtClean="0">
                <a:solidFill>
                  <a:schemeClr val="tx1"/>
                </a:solidFill>
                <a:effectLst/>
                <a:latin typeface="+mn-lt"/>
                <a:ea typeface="+mn-ea"/>
                <a:cs typeface="+mn-cs"/>
              </a:rPr>
              <a:t>Let's look next at the Environmental Data Connector. </a:t>
            </a:r>
            <a:endParaRPr lang="en-US" b="0" dirty="0" smtClean="0">
              <a:effectLst/>
            </a:endParaRP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C0C3AC15-3A75-4EB7-8968-BCF212ACCF7C}" type="slidenum">
              <a:rPr lang="en-US" smtClean="0"/>
              <a:pPr/>
              <a:t>17</a:t>
            </a:fld>
            <a:endParaRPr lang="en-US"/>
          </a:p>
        </p:txBody>
      </p:sp>
    </p:spTree>
    <p:extLst>
      <p:ext uri="{BB962C8B-B14F-4D97-AF65-F5344CB8AC3E}">
        <p14:creationId xmlns:p14="http://schemas.microsoft.com/office/powerpoint/2010/main" val="13791670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The EDC bridges the online service and file import by providing a GUI to connect to the service.  What this means is that you only need to give it a high-level THREDDS/ERDDAP URL and then find the dataset -- in a user-friendly way --  to import into your GIS.  </a:t>
            </a:r>
            <a:endParaRPr lang="en-US" b="0" dirty="0" smtClean="0">
              <a:effectLst/>
            </a:endParaRPr>
          </a:p>
          <a:p>
            <a:pPr rtl="0"/>
            <a:r>
              <a:rPr lang="en-US" b="0" dirty="0" smtClean="0">
                <a:effectLst/>
              </a:rPr>
              <a:t/>
            </a:r>
            <a:br>
              <a:rPr lang="en-US" b="0" dirty="0" smtClean="0">
                <a:effectLst/>
              </a:rPr>
            </a:br>
            <a:r>
              <a:rPr lang="en-US" sz="1200" b="0" i="0" u="none" strike="noStrike" kern="1200" dirty="0" smtClean="0">
                <a:solidFill>
                  <a:schemeClr val="tx1"/>
                </a:solidFill>
                <a:effectLst/>
                <a:latin typeface="+mn-lt"/>
                <a:ea typeface="+mn-ea"/>
                <a:cs typeface="+mn-cs"/>
              </a:rPr>
              <a:t>The tool can be downloaded from the </a:t>
            </a:r>
            <a:r>
              <a:rPr lang="en-US" sz="1200" b="0" i="0" u="none" strike="noStrike" kern="1200" dirty="0" err="1" smtClean="0">
                <a:solidFill>
                  <a:schemeClr val="tx1"/>
                </a:solidFill>
                <a:effectLst/>
                <a:latin typeface="+mn-lt"/>
                <a:ea typeface="+mn-ea"/>
                <a:cs typeface="+mn-cs"/>
              </a:rPr>
              <a:t>CoastWatch</a:t>
            </a:r>
            <a:r>
              <a:rPr lang="en-US" sz="1200" b="0" i="0" u="none" strike="noStrike" kern="1200" dirty="0" smtClean="0">
                <a:solidFill>
                  <a:schemeClr val="tx1"/>
                </a:solidFill>
                <a:effectLst/>
                <a:latin typeface="+mn-lt"/>
                <a:ea typeface="+mn-ea"/>
                <a:cs typeface="+mn-cs"/>
              </a:rPr>
              <a:t> West Coast Node and the URL is included again at the end of this presentation. A user guide is also available.</a:t>
            </a:r>
            <a:endParaRPr lang="en-US" b="0" dirty="0" smtClean="0">
              <a:effectLst/>
            </a:endParaRP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BB8DCC0E-7DBF-7C4A-B104-25FE08E3BB8F}" type="slidenum">
              <a:rPr lang="en-US" smtClean="0"/>
              <a:pPr/>
              <a:t>18</a:t>
            </a:fld>
            <a:endParaRPr lang="en-US"/>
          </a:p>
        </p:txBody>
      </p:sp>
    </p:spTree>
    <p:extLst>
      <p:ext uri="{BB962C8B-B14F-4D97-AF65-F5344CB8AC3E}">
        <p14:creationId xmlns:p14="http://schemas.microsoft.com/office/powerpoint/2010/main" val="20065923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But first, you need to install the add-on.  The Installation will create a standalone directory for programs and interim output data.  On managed systems, it's best to install as an admin for a single-user.  If that is not permitted,  then the output directory permissions will need to be set or linked for user access.  </a:t>
            </a:r>
            <a:endParaRPr lang="en-US" b="0" dirty="0" smtClean="0">
              <a:effectLst/>
            </a:endParaRPr>
          </a:p>
          <a:p>
            <a:pPr rtl="0"/>
            <a:r>
              <a:rPr lang="en-US" b="0" dirty="0" smtClean="0">
                <a:effectLst/>
              </a:rPr>
              <a:t/>
            </a:r>
            <a:br>
              <a:rPr lang="en-US" b="0" dirty="0" smtClean="0">
                <a:effectLst/>
              </a:rPr>
            </a:br>
            <a:r>
              <a:rPr lang="en-US" sz="1200" b="0" i="0" u="none" strike="noStrike" kern="1200" dirty="0" smtClean="0">
                <a:solidFill>
                  <a:schemeClr val="tx1"/>
                </a:solidFill>
                <a:effectLst/>
                <a:latin typeface="+mn-lt"/>
                <a:ea typeface="+mn-ea"/>
                <a:cs typeface="+mn-cs"/>
              </a:rPr>
              <a:t>Once installed properly,  it will have added a Menu item to ArcMap,  though it can be run as a standalone to fetch data. </a:t>
            </a:r>
            <a:endParaRPr lang="en-US" b="0" dirty="0" smtClean="0">
              <a:effectLst/>
            </a:endParaRPr>
          </a:p>
          <a:p>
            <a:pPr rtl="0"/>
            <a:r>
              <a:rPr lang="en-US" b="0" dirty="0" smtClean="0">
                <a:effectLst/>
              </a:rPr>
              <a:t/>
            </a:r>
            <a:br>
              <a:rPr lang="en-US" b="0" dirty="0" smtClean="0">
                <a:effectLst/>
              </a:rPr>
            </a:br>
            <a:r>
              <a:rPr lang="en-US" sz="1200" b="0" i="0" u="none" strike="noStrike" kern="1200" dirty="0" smtClean="0">
                <a:solidFill>
                  <a:schemeClr val="tx1"/>
                </a:solidFill>
                <a:effectLst/>
                <a:latin typeface="+mn-lt"/>
                <a:ea typeface="+mn-ea"/>
                <a:cs typeface="+mn-cs"/>
              </a:rPr>
              <a:t>If all works well,  the tool will fetch data, import as raster,  add default </a:t>
            </a:r>
            <a:r>
              <a:rPr lang="en-US" sz="1200" b="0" i="0" u="none" strike="noStrike" kern="1200" dirty="0" err="1" smtClean="0">
                <a:solidFill>
                  <a:schemeClr val="tx1"/>
                </a:solidFill>
                <a:effectLst/>
                <a:latin typeface="+mn-lt"/>
                <a:ea typeface="+mn-ea"/>
                <a:cs typeface="+mn-cs"/>
              </a:rPr>
              <a:t>symbology</a:t>
            </a:r>
            <a:r>
              <a:rPr lang="en-US" sz="1200" b="0" i="0" u="none" strike="noStrike" kern="1200" dirty="0" smtClean="0">
                <a:solidFill>
                  <a:schemeClr val="tx1"/>
                </a:solidFill>
                <a:effectLst/>
                <a:latin typeface="+mn-lt"/>
                <a:ea typeface="+mn-ea"/>
                <a:cs typeface="+mn-cs"/>
              </a:rPr>
              <a:t>, add data to the geospatial database,  and load a custom time slider that shows the temporal overlap if multiple data time series are loaded.</a:t>
            </a:r>
            <a:endParaRPr lang="en-US" b="0" dirty="0" smtClean="0">
              <a:effectLst/>
            </a:endParaRP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BB8DCC0E-7DBF-7C4A-B104-25FE08E3BB8F}" type="slidenum">
              <a:rPr lang="en-US" smtClean="0"/>
              <a:pPr/>
              <a:t>19</a:t>
            </a:fld>
            <a:endParaRPr lang="en-US"/>
          </a:p>
        </p:txBody>
      </p:sp>
    </p:spTree>
    <p:extLst>
      <p:ext uri="{BB962C8B-B14F-4D97-AF65-F5344CB8AC3E}">
        <p14:creationId xmlns:p14="http://schemas.microsoft.com/office/powerpoint/2010/main" val="23870096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u="none" strike="noStrike" kern="1200" dirty="0" smtClean="0">
                <a:solidFill>
                  <a:schemeClr val="tx1"/>
                </a:solidFill>
                <a:effectLst/>
                <a:latin typeface="+mn-lt"/>
                <a:ea typeface="+mn-ea"/>
                <a:cs typeface="+mn-cs"/>
              </a:rPr>
              <a:t>This training is one part of several tutorials within the NOAA </a:t>
            </a:r>
            <a:r>
              <a:rPr lang="en-US" sz="1200" b="0" i="0" u="none" strike="noStrike" kern="1200" dirty="0" err="1" smtClean="0">
                <a:solidFill>
                  <a:schemeClr val="tx1"/>
                </a:solidFill>
                <a:effectLst/>
                <a:latin typeface="+mn-lt"/>
                <a:ea typeface="+mn-ea"/>
                <a:cs typeface="+mn-cs"/>
              </a:rPr>
              <a:t>CoastWatch</a:t>
            </a:r>
            <a:r>
              <a:rPr lang="en-US" sz="1200" b="0" i="0" u="none" strike="noStrike" kern="1200" dirty="0" smtClean="0">
                <a:solidFill>
                  <a:schemeClr val="tx1"/>
                </a:solidFill>
                <a:effectLst/>
                <a:latin typeface="+mn-lt"/>
                <a:ea typeface="+mn-ea"/>
                <a:cs typeface="+mn-cs"/>
              </a:rPr>
              <a:t> Satellite Training Course.  The GIS tutorials consist of 3  modules and although the screenshots and examples use ArcGIS,  the principles apply to any GIS software packages.</a:t>
            </a:r>
            <a:endParaRPr lang="en-US" dirty="0"/>
          </a:p>
        </p:txBody>
      </p:sp>
      <p:sp>
        <p:nvSpPr>
          <p:cNvPr id="4" name="Slide Number Placeholder 3"/>
          <p:cNvSpPr>
            <a:spLocks noGrp="1"/>
          </p:cNvSpPr>
          <p:nvPr>
            <p:ph type="sldNum" sz="quarter" idx="10"/>
          </p:nvPr>
        </p:nvSpPr>
        <p:spPr/>
        <p:txBody>
          <a:bodyPr/>
          <a:lstStyle/>
          <a:p>
            <a:fld id="{C0C3AC15-3A75-4EB7-8968-BCF212ACCF7C}" type="slidenum">
              <a:rPr lang="en-US" smtClean="0"/>
              <a:pPr/>
              <a:t>2</a:t>
            </a:fld>
            <a:endParaRPr lang="en-US"/>
          </a:p>
        </p:txBody>
      </p:sp>
    </p:spTree>
    <p:extLst>
      <p:ext uri="{BB962C8B-B14F-4D97-AF65-F5344CB8AC3E}">
        <p14:creationId xmlns:p14="http://schemas.microsoft.com/office/powerpoint/2010/main" val="19315011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The tool is activated by clicking the EDC menu item.  The EDC dialog opens and when a URL is connected,  the data listing will appear on the left.  Once a dataset is selected,  the URLS are available or you can continue with the tool by clicking the GRIDDAP button.</a:t>
            </a:r>
            <a:endParaRPr lang="en-US" dirty="0"/>
          </a:p>
        </p:txBody>
      </p:sp>
      <p:sp>
        <p:nvSpPr>
          <p:cNvPr id="4" name="Slide Number Placeholder 3"/>
          <p:cNvSpPr>
            <a:spLocks noGrp="1"/>
          </p:cNvSpPr>
          <p:nvPr>
            <p:ph type="sldNum" sz="quarter" idx="10"/>
          </p:nvPr>
        </p:nvSpPr>
        <p:spPr/>
        <p:txBody>
          <a:bodyPr/>
          <a:lstStyle/>
          <a:p>
            <a:fld id="{BB8DCC0E-7DBF-7C4A-B104-25FE08E3BB8F}" type="slidenum">
              <a:rPr lang="en-US" smtClean="0"/>
              <a:pPr/>
              <a:t>20</a:t>
            </a:fld>
            <a:endParaRPr lang="en-US"/>
          </a:p>
        </p:txBody>
      </p:sp>
    </p:spTree>
    <p:extLst>
      <p:ext uri="{BB962C8B-B14F-4D97-AF65-F5344CB8AC3E}">
        <p14:creationId xmlns:p14="http://schemas.microsoft.com/office/powerpoint/2010/main" val="16649113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The GRIDDAP button will add a tab to the window allowing specific </a:t>
            </a:r>
            <a:r>
              <a:rPr lang="en-US" sz="1200" b="0" i="0" u="none" strike="noStrike" kern="1200" dirty="0" err="1" smtClean="0">
                <a:solidFill>
                  <a:schemeClr val="tx1"/>
                </a:solidFill>
                <a:effectLst/>
                <a:latin typeface="+mn-lt"/>
                <a:ea typeface="+mn-ea"/>
                <a:cs typeface="+mn-cs"/>
              </a:rPr>
              <a:t>subsetting</a:t>
            </a:r>
            <a:r>
              <a:rPr lang="en-US" sz="1200" b="0" i="0" u="none" strike="noStrike" kern="1200" dirty="0" smtClean="0">
                <a:solidFill>
                  <a:schemeClr val="tx1"/>
                </a:solidFill>
                <a:effectLst/>
                <a:latin typeface="+mn-lt"/>
                <a:ea typeface="+mn-ea"/>
                <a:cs typeface="+mn-cs"/>
              </a:rPr>
              <a:t> information to be entered.  Subset criteria can be entered either by typing the desired extents or using the map interface.  </a:t>
            </a:r>
            <a:endParaRPr lang="en-US" b="0" dirty="0" smtClean="0">
              <a:effectLst/>
            </a:endParaRPr>
          </a:p>
          <a:p>
            <a:pPr rtl="0"/>
            <a:r>
              <a:rPr lang="en-US" b="0" dirty="0" smtClean="0">
                <a:effectLst/>
              </a:rPr>
              <a:t/>
            </a:r>
            <a:br>
              <a:rPr lang="en-US" b="0" dirty="0" smtClean="0">
                <a:effectLst/>
              </a:rPr>
            </a:br>
            <a:r>
              <a:rPr lang="en-US" sz="1200" b="0" i="0" u="none" strike="noStrike" kern="1200" dirty="0" smtClean="0">
                <a:solidFill>
                  <a:schemeClr val="tx1"/>
                </a:solidFill>
                <a:effectLst/>
                <a:latin typeface="+mn-lt"/>
                <a:ea typeface="+mn-ea"/>
                <a:cs typeface="+mn-cs"/>
              </a:rPr>
              <a:t>Illustrated here,  is the extent of the data (red) with the desired subset area highlighted as light red. Additional settings or variable,  output and time were set prior to clicking 'Process'.</a:t>
            </a:r>
            <a:endParaRPr lang="en-US" b="0" dirty="0" smtClean="0">
              <a:effectLst/>
            </a:endParaRP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BB8DCC0E-7DBF-7C4A-B104-25FE08E3BB8F}" type="slidenum">
              <a:rPr lang="en-US" smtClean="0"/>
              <a:pPr/>
              <a:t>21</a:t>
            </a:fld>
            <a:endParaRPr lang="en-US"/>
          </a:p>
        </p:txBody>
      </p:sp>
    </p:spTree>
    <p:extLst>
      <p:ext uri="{BB962C8B-B14F-4D97-AF65-F5344CB8AC3E}">
        <p14:creationId xmlns:p14="http://schemas.microsoft.com/office/powerpoint/2010/main" val="22513494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Once process is clicked,  the tool will obtain or fetch the data and add it to the map view.  All of the Layer Property tasks have been completed by the tool including enabling time.  </a:t>
            </a:r>
            <a:endParaRPr lang="en-US" dirty="0"/>
          </a:p>
        </p:txBody>
      </p:sp>
      <p:sp>
        <p:nvSpPr>
          <p:cNvPr id="4" name="Slide Number Placeholder 3"/>
          <p:cNvSpPr>
            <a:spLocks noGrp="1"/>
          </p:cNvSpPr>
          <p:nvPr>
            <p:ph type="sldNum" sz="quarter" idx="10"/>
          </p:nvPr>
        </p:nvSpPr>
        <p:spPr/>
        <p:txBody>
          <a:bodyPr/>
          <a:lstStyle/>
          <a:p>
            <a:fld id="{BB8DCC0E-7DBF-7C4A-B104-25FE08E3BB8F}" type="slidenum">
              <a:rPr lang="en-US" smtClean="0"/>
              <a:pPr/>
              <a:t>22</a:t>
            </a:fld>
            <a:endParaRPr lang="en-US"/>
          </a:p>
        </p:txBody>
      </p:sp>
    </p:spTree>
    <p:extLst>
      <p:ext uri="{BB962C8B-B14F-4D97-AF65-F5344CB8AC3E}">
        <p14:creationId xmlns:p14="http://schemas.microsoft.com/office/powerpoint/2010/main" val="24205969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Zooming in, and adding a land </a:t>
            </a:r>
            <a:r>
              <a:rPr lang="en-US" sz="1200" b="0" i="0" u="none" strike="noStrike" kern="1200" dirty="0" err="1" smtClean="0">
                <a:solidFill>
                  <a:schemeClr val="tx1"/>
                </a:solidFill>
                <a:effectLst/>
                <a:latin typeface="+mn-lt"/>
                <a:ea typeface="+mn-ea"/>
                <a:cs typeface="+mn-cs"/>
              </a:rPr>
              <a:t>shapefile</a:t>
            </a:r>
            <a:r>
              <a:rPr lang="en-US" sz="1200" b="0" i="0" u="none" strike="noStrike" kern="1200" dirty="0" smtClean="0">
                <a:solidFill>
                  <a:schemeClr val="tx1"/>
                </a:solidFill>
                <a:effectLst/>
                <a:latin typeface="+mn-lt"/>
                <a:ea typeface="+mn-ea"/>
                <a:cs typeface="+mn-cs"/>
              </a:rPr>
              <a:t>,  we see the subset is where we expect it to be from our initial map selection.</a:t>
            </a:r>
            <a:endParaRPr lang="en-US" dirty="0"/>
          </a:p>
        </p:txBody>
      </p:sp>
      <p:sp>
        <p:nvSpPr>
          <p:cNvPr id="4" name="Slide Number Placeholder 3"/>
          <p:cNvSpPr>
            <a:spLocks noGrp="1"/>
          </p:cNvSpPr>
          <p:nvPr>
            <p:ph type="sldNum" sz="quarter" idx="10"/>
          </p:nvPr>
        </p:nvSpPr>
        <p:spPr/>
        <p:txBody>
          <a:bodyPr/>
          <a:lstStyle/>
          <a:p>
            <a:fld id="{BB8DCC0E-7DBF-7C4A-B104-25FE08E3BB8F}" type="slidenum">
              <a:rPr lang="en-US" smtClean="0"/>
              <a:pPr/>
              <a:t>23</a:t>
            </a:fld>
            <a:endParaRPr lang="en-US"/>
          </a:p>
        </p:txBody>
      </p:sp>
    </p:spTree>
    <p:extLst>
      <p:ext uri="{BB962C8B-B14F-4D97-AF65-F5344CB8AC3E}">
        <p14:creationId xmlns:p14="http://schemas.microsoft.com/office/powerpoint/2010/main" val="38090532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Using the tabs in the EDC window and the map selector,  you can load multiple datasets and even grab data in custom polygon shapes or load a track.  The user guide defines the fields and CSV format for track data.  </a:t>
            </a:r>
            <a:endParaRPr lang="en-US" b="0" dirty="0" smtClean="0">
              <a:effectLst/>
            </a:endParaRPr>
          </a:p>
          <a:p>
            <a:pPr rtl="0"/>
            <a:r>
              <a:rPr lang="en-US" b="0" dirty="0" smtClean="0">
                <a:effectLst/>
              </a:rPr>
              <a:t/>
            </a:r>
            <a:br>
              <a:rPr lang="en-US" b="0" dirty="0" smtClean="0">
                <a:effectLst/>
              </a:rPr>
            </a:br>
            <a:r>
              <a:rPr lang="en-US" sz="1200" b="0" i="0" u="none" strike="noStrike" kern="1200" dirty="0" smtClean="0">
                <a:solidFill>
                  <a:schemeClr val="tx1"/>
                </a:solidFill>
                <a:effectLst/>
                <a:latin typeface="+mn-lt"/>
                <a:ea typeface="+mn-ea"/>
                <a:cs typeface="+mn-cs"/>
              </a:rPr>
              <a:t>The time slider adjusts and shows the temporal coverage of multiple time-enabled data.  This could be useful for making a time series or ensuring the data overlap of multiple layers is correct. </a:t>
            </a:r>
            <a:endParaRPr lang="en-US" b="0" dirty="0" smtClean="0">
              <a:effectLst/>
            </a:endParaRP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BB8DCC0E-7DBF-7C4A-B104-25FE08E3BB8F}" type="slidenum">
              <a:rPr lang="en-US" smtClean="0"/>
              <a:pPr/>
              <a:t>24</a:t>
            </a:fld>
            <a:endParaRPr lang="en-US"/>
          </a:p>
        </p:txBody>
      </p:sp>
    </p:spTree>
    <p:extLst>
      <p:ext uri="{BB962C8B-B14F-4D97-AF65-F5344CB8AC3E}">
        <p14:creationId xmlns:p14="http://schemas.microsoft.com/office/powerpoint/2010/main" val="6521646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And for completeness, you can get data 'manually' from services such as </a:t>
            </a:r>
            <a:r>
              <a:rPr lang="en-US" sz="1200" b="0" i="0" u="none" strike="noStrike" kern="1200" dirty="0" err="1" smtClean="0">
                <a:solidFill>
                  <a:schemeClr val="tx1"/>
                </a:solidFill>
                <a:effectLst/>
                <a:latin typeface="+mn-lt"/>
                <a:ea typeface="+mn-ea"/>
                <a:cs typeface="+mn-cs"/>
              </a:rPr>
              <a:t>OpenDAP</a:t>
            </a:r>
            <a:r>
              <a:rPr lang="en-US" sz="1200" b="0" i="0" u="none" strike="noStrike" kern="1200" dirty="0" smtClean="0">
                <a:solidFill>
                  <a:schemeClr val="tx1"/>
                </a:solidFill>
                <a:effectLst/>
                <a:latin typeface="+mn-lt"/>
                <a:ea typeface="+mn-ea"/>
                <a:cs typeface="+mn-cs"/>
              </a:rPr>
              <a:t>, THREDDS, and ERDDAP.  Most have a user interface,  though not as friendly as the ArcGIS and EDC menus.  </a:t>
            </a:r>
            <a:endParaRPr lang="en-US" dirty="0"/>
          </a:p>
        </p:txBody>
      </p:sp>
      <p:sp>
        <p:nvSpPr>
          <p:cNvPr id="4" name="Slide Number Placeholder 3"/>
          <p:cNvSpPr>
            <a:spLocks noGrp="1"/>
          </p:cNvSpPr>
          <p:nvPr>
            <p:ph type="sldNum" sz="quarter" idx="10"/>
          </p:nvPr>
        </p:nvSpPr>
        <p:spPr/>
        <p:txBody>
          <a:bodyPr/>
          <a:lstStyle/>
          <a:p>
            <a:fld id="{BB8DCC0E-7DBF-7C4A-B104-25FE08E3BB8F}" type="slidenum">
              <a:rPr lang="en-US" smtClean="0"/>
              <a:pPr/>
              <a:t>25</a:t>
            </a:fld>
            <a:endParaRPr lang="en-US"/>
          </a:p>
        </p:txBody>
      </p:sp>
    </p:spTree>
    <p:extLst>
      <p:ext uri="{BB962C8B-B14F-4D97-AF65-F5344CB8AC3E}">
        <p14:creationId xmlns:p14="http://schemas.microsoft.com/office/powerpoint/2010/main" val="1515910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err="1" smtClean="0">
                <a:solidFill>
                  <a:schemeClr val="tx1"/>
                </a:solidFill>
                <a:effectLst/>
                <a:latin typeface="+mn-lt"/>
                <a:ea typeface="+mn-ea"/>
                <a:cs typeface="+mn-cs"/>
              </a:rPr>
              <a:t>OpenDap</a:t>
            </a:r>
            <a:r>
              <a:rPr lang="en-US" sz="1200" b="0" i="0" u="none" strike="noStrike" kern="1200" dirty="0" smtClean="0">
                <a:solidFill>
                  <a:schemeClr val="tx1"/>
                </a:solidFill>
                <a:effectLst/>
                <a:latin typeface="+mn-lt"/>
                <a:ea typeface="+mn-ea"/>
                <a:cs typeface="+mn-cs"/>
              </a:rPr>
              <a:t> is useful to subset the dimensions of aggregated data, retrieve dataset attributes, or structure.</a:t>
            </a:r>
            <a:endParaRPr lang="en-US" dirty="0"/>
          </a:p>
        </p:txBody>
      </p:sp>
      <p:sp>
        <p:nvSpPr>
          <p:cNvPr id="4" name="Slide Number Placeholder 3"/>
          <p:cNvSpPr>
            <a:spLocks noGrp="1"/>
          </p:cNvSpPr>
          <p:nvPr>
            <p:ph type="sldNum" sz="quarter" idx="10"/>
          </p:nvPr>
        </p:nvSpPr>
        <p:spPr/>
        <p:txBody>
          <a:bodyPr/>
          <a:lstStyle/>
          <a:p>
            <a:fld id="{BB8DCC0E-7DBF-7C4A-B104-25FE08E3BB8F}" type="slidenum">
              <a:rPr lang="en-US" smtClean="0"/>
              <a:pPr/>
              <a:t>26</a:t>
            </a:fld>
            <a:endParaRPr lang="en-US"/>
          </a:p>
        </p:txBody>
      </p:sp>
    </p:spTree>
    <p:extLst>
      <p:ext uri="{BB962C8B-B14F-4D97-AF65-F5344CB8AC3E}">
        <p14:creationId xmlns:p14="http://schemas.microsoft.com/office/powerpoint/2010/main" val="32661656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THREDDS Data Servers integrate multiple services such as WMS, WCS, </a:t>
            </a:r>
            <a:r>
              <a:rPr lang="en-US" sz="1200" b="0" i="0" u="none" strike="noStrike" kern="1200" dirty="0" err="1" smtClean="0">
                <a:solidFill>
                  <a:schemeClr val="tx1"/>
                </a:solidFill>
                <a:effectLst/>
                <a:latin typeface="+mn-lt"/>
                <a:ea typeface="+mn-ea"/>
                <a:cs typeface="+mn-cs"/>
              </a:rPr>
              <a:t>OpenDAP</a:t>
            </a:r>
            <a:r>
              <a:rPr lang="en-US" sz="1200" b="0" i="0" u="none" strike="noStrike" kern="1200" dirty="0" smtClean="0">
                <a:solidFill>
                  <a:schemeClr val="tx1"/>
                </a:solidFill>
                <a:effectLst/>
                <a:latin typeface="+mn-lt"/>
                <a:ea typeface="+mn-ea"/>
                <a:cs typeface="+mn-cs"/>
              </a:rPr>
              <a:t>, </a:t>
            </a:r>
            <a:r>
              <a:rPr lang="en-US" sz="1200" b="0" i="0" u="none" strike="noStrike" kern="1200" dirty="0" err="1" smtClean="0">
                <a:solidFill>
                  <a:schemeClr val="tx1"/>
                </a:solidFill>
                <a:effectLst/>
                <a:latin typeface="+mn-lt"/>
                <a:ea typeface="+mn-ea"/>
                <a:cs typeface="+mn-cs"/>
              </a:rPr>
              <a:t>NetCDF</a:t>
            </a:r>
            <a:r>
              <a:rPr lang="en-US" sz="1200" b="0" i="0" u="none" strike="noStrike" kern="1200" dirty="0" smtClean="0">
                <a:solidFill>
                  <a:schemeClr val="tx1"/>
                </a:solidFill>
                <a:effectLst/>
                <a:latin typeface="+mn-lt"/>
                <a:ea typeface="+mn-ea"/>
                <a:cs typeface="+mn-cs"/>
              </a:rPr>
              <a:t> Subset, and metadata.  ERDDAP integrates services  but in a much easier way.  ERDDAP also has an array of supported output formats and is a RESTful service, meaning the requests of the service are made and preserved in a hyperlink.</a:t>
            </a:r>
            <a:endParaRPr lang="en-US" b="0" dirty="0" smtClean="0">
              <a:effectLst/>
            </a:endParaRPr>
          </a:p>
          <a:p>
            <a:pPr rtl="0"/>
            <a:r>
              <a:rPr lang="en-US" b="0" dirty="0" smtClean="0">
                <a:effectLst/>
              </a:rPr>
              <a:t/>
            </a:r>
            <a:br>
              <a:rPr lang="en-US" b="0" dirty="0" smtClean="0">
                <a:effectLst/>
              </a:rPr>
            </a:br>
            <a:r>
              <a:rPr lang="en-US" sz="1200" b="0" i="0" u="none" strike="noStrike" kern="1200" dirty="0" smtClean="0">
                <a:solidFill>
                  <a:schemeClr val="tx1"/>
                </a:solidFill>
                <a:effectLst/>
                <a:latin typeface="+mn-lt"/>
                <a:ea typeface="+mn-ea"/>
                <a:cs typeface="+mn-cs"/>
              </a:rPr>
              <a:t>Ok,  now that we know how to get the data into our GIS,  there are a few things to keep track of.</a:t>
            </a:r>
            <a:endParaRPr lang="en-US" b="0" dirty="0" smtClean="0">
              <a:effectLst/>
            </a:endParaRP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BB8DCC0E-7DBF-7C4A-B104-25FE08E3BB8F}" type="slidenum">
              <a:rPr lang="en-US" smtClean="0"/>
              <a:pPr/>
              <a:t>27</a:t>
            </a:fld>
            <a:endParaRPr lang="en-US"/>
          </a:p>
        </p:txBody>
      </p:sp>
    </p:spTree>
    <p:extLst>
      <p:ext uri="{BB962C8B-B14F-4D97-AF65-F5344CB8AC3E}">
        <p14:creationId xmlns:p14="http://schemas.microsoft.com/office/powerpoint/2010/main" val="20504303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When comparing data,  you need to ensure the units are similar.  Often,  satellite SST may be in Kelvin and in situ measurements in Celsius.  Easy enough to convert,  but something to pay attention to. </a:t>
            </a:r>
            <a:endParaRPr lang="en-US" b="0" dirty="0" smtClean="0">
              <a:effectLst/>
            </a:endParaRPr>
          </a:p>
          <a:p>
            <a:pPr rtl="0"/>
            <a:r>
              <a:rPr lang="en-US" b="0" dirty="0" smtClean="0">
                <a:effectLst/>
              </a:rPr>
              <a:t/>
            </a:r>
            <a:br>
              <a:rPr lang="en-US" b="0" dirty="0" smtClean="0">
                <a:effectLst/>
              </a:rPr>
            </a:br>
            <a:r>
              <a:rPr lang="en-US" sz="1200" b="0" i="0" u="none" strike="noStrike" kern="1200" dirty="0" smtClean="0">
                <a:solidFill>
                  <a:schemeClr val="tx1"/>
                </a:solidFill>
                <a:effectLst/>
                <a:latin typeface="+mn-lt"/>
                <a:ea typeface="+mn-ea"/>
                <a:cs typeface="+mn-cs"/>
              </a:rPr>
              <a:t>Same thing with time.  Most data are with respect to UTC,  but use the metadata to make sure.</a:t>
            </a:r>
            <a:endParaRPr lang="en-US" b="0" dirty="0" smtClean="0">
              <a:effectLst/>
            </a:endParaRPr>
          </a:p>
          <a:p>
            <a:pPr rtl="0"/>
            <a:r>
              <a:rPr lang="en-US" b="0" dirty="0" smtClean="0">
                <a:effectLst/>
              </a:rPr>
              <a:t/>
            </a:r>
            <a:br>
              <a:rPr lang="en-US" b="0" dirty="0" smtClean="0">
                <a:effectLst/>
              </a:rPr>
            </a:br>
            <a:r>
              <a:rPr lang="en-US" sz="1200" b="0" i="0" u="none" strike="noStrike" kern="1200" dirty="0" smtClean="0">
                <a:solidFill>
                  <a:schemeClr val="tx1"/>
                </a:solidFill>
                <a:effectLst/>
                <a:latin typeface="+mn-lt"/>
                <a:ea typeface="+mn-ea"/>
                <a:cs typeface="+mn-cs"/>
              </a:rPr>
              <a:t>Our GISs in map view usually default to -180 to 180.  Data may split over the dateline with Western longitudes at the left edge of the map and Eastern Longitudes on the right.  Also,  some data providers may provide data in 0 to 360.  The GIS can perform operations on the data,  but if it is desired to display  across the dateline,  some modification to input data is required.  Usually,  putting the data in 0 to 360 or extending Western longitudes (i.e.  beyond -180) will work.  </a:t>
            </a:r>
            <a:endParaRPr lang="en-US" b="0" dirty="0" smtClean="0">
              <a:effectLst/>
            </a:endParaRPr>
          </a:p>
          <a:p>
            <a:pPr rtl="0"/>
            <a:r>
              <a:rPr lang="en-US" b="0" dirty="0" smtClean="0">
                <a:effectLst/>
              </a:rPr>
              <a:t/>
            </a:r>
            <a:br>
              <a:rPr lang="en-US" b="0" dirty="0" smtClean="0">
                <a:effectLst/>
              </a:rPr>
            </a:br>
            <a:r>
              <a:rPr lang="en-US" sz="1200" b="0" i="0" u="none" strike="noStrike" kern="1200" dirty="0" smtClean="0">
                <a:solidFill>
                  <a:schemeClr val="tx1"/>
                </a:solidFill>
                <a:effectLst/>
                <a:latin typeface="+mn-lt"/>
                <a:ea typeface="+mn-ea"/>
                <a:cs typeface="+mn-cs"/>
              </a:rPr>
              <a:t>Finally,  as discussed in the Data module,  ensure your data are using the same projections and units.  ArcMap will usually take on the projection of the first dataset loaded and transform/</a:t>
            </a:r>
            <a:r>
              <a:rPr lang="en-US" sz="1200" b="0" i="0" u="none" strike="noStrike" kern="1200" dirty="0" err="1" smtClean="0">
                <a:solidFill>
                  <a:schemeClr val="tx1"/>
                </a:solidFill>
                <a:effectLst/>
                <a:latin typeface="+mn-lt"/>
                <a:ea typeface="+mn-ea"/>
                <a:cs typeface="+mn-cs"/>
              </a:rPr>
              <a:t>reproject</a:t>
            </a:r>
            <a:r>
              <a:rPr lang="en-US" sz="1200" b="0" i="0" u="none" strike="noStrike" kern="1200" dirty="0" smtClean="0">
                <a:solidFill>
                  <a:schemeClr val="tx1"/>
                </a:solidFill>
                <a:effectLst/>
                <a:latin typeface="+mn-lt"/>
                <a:ea typeface="+mn-ea"/>
                <a:cs typeface="+mn-cs"/>
              </a:rPr>
              <a:t> other data to match it, which may not be appropriate. Similarly,  make sure the ellipsoid and </a:t>
            </a:r>
            <a:r>
              <a:rPr lang="en-US" sz="1200" b="0" i="0" u="none" strike="noStrike" kern="1200" dirty="0" err="1" smtClean="0">
                <a:solidFill>
                  <a:schemeClr val="tx1"/>
                </a:solidFill>
                <a:effectLst/>
                <a:latin typeface="+mn-lt"/>
                <a:ea typeface="+mn-ea"/>
                <a:cs typeface="+mn-cs"/>
              </a:rPr>
              <a:t>datums</a:t>
            </a:r>
            <a:r>
              <a:rPr lang="en-US" sz="1200" b="0" i="0" u="none" strike="noStrike" kern="1200" dirty="0" smtClean="0">
                <a:solidFill>
                  <a:schemeClr val="tx1"/>
                </a:solidFill>
                <a:effectLst/>
                <a:latin typeface="+mn-lt"/>
                <a:ea typeface="+mn-ea"/>
                <a:cs typeface="+mn-cs"/>
              </a:rPr>
              <a:t> are defined and match for your data. </a:t>
            </a:r>
            <a:endParaRPr lang="en-US" b="0" dirty="0" smtClean="0">
              <a:effectLst/>
            </a:endParaRP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BB8DCC0E-7DBF-7C4A-B104-25FE08E3BB8F}" type="slidenum">
              <a:rPr lang="en-US" smtClean="0"/>
              <a:pPr/>
              <a:t>28</a:t>
            </a:fld>
            <a:endParaRPr lang="en-US"/>
          </a:p>
        </p:txBody>
      </p:sp>
    </p:spTree>
    <p:extLst>
      <p:ext uri="{BB962C8B-B14F-4D97-AF65-F5344CB8AC3E}">
        <p14:creationId xmlns:p14="http://schemas.microsoft.com/office/powerpoint/2010/main" val="6196090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This concludes the Using Satellite Data in GIS Tools module.  The Environmental Data Connector can be obtained from  the </a:t>
            </a:r>
            <a:r>
              <a:rPr lang="en-US" sz="1200" b="0" i="0" u="none" strike="noStrike" kern="1200" dirty="0" err="1" smtClean="0">
                <a:solidFill>
                  <a:schemeClr val="tx1"/>
                </a:solidFill>
                <a:effectLst/>
                <a:latin typeface="+mn-lt"/>
                <a:ea typeface="+mn-ea"/>
                <a:cs typeface="+mn-cs"/>
              </a:rPr>
              <a:t>CoastWatch</a:t>
            </a:r>
            <a:r>
              <a:rPr lang="en-US" sz="1200" b="0" i="0" u="none" strike="noStrike" kern="1200" dirty="0" smtClean="0">
                <a:solidFill>
                  <a:schemeClr val="tx1"/>
                </a:solidFill>
                <a:effectLst/>
                <a:latin typeface="+mn-lt"/>
                <a:ea typeface="+mn-ea"/>
                <a:cs typeface="+mn-cs"/>
              </a:rPr>
              <a:t> West Coast Node link listed here.  Refer to the user guide to see all the capabilities as they were not all covered in this tutorial.  </a:t>
            </a:r>
            <a:endParaRPr lang="en-US" b="0" dirty="0" smtClean="0">
              <a:effectLst/>
            </a:endParaRPr>
          </a:p>
          <a:p>
            <a:pPr rtl="0"/>
            <a:r>
              <a:rPr lang="en-US" b="0" dirty="0" smtClean="0">
                <a:effectLst/>
              </a:rPr>
              <a:t/>
            </a:r>
            <a:br>
              <a:rPr lang="en-US" b="0" dirty="0" smtClean="0">
                <a:effectLst/>
              </a:rPr>
            </a:br>
            <a:r>
              <a:rPr lang="en-US" sz="1200" b="0" i="0" u="none" strike="noStrike" kern="1200" dirty="0" smtClean="0">
                <a:solidFill>
                  <a:schemeClr val="tx1"/>
                </a:solidFill>
                <a:effectLst/>
                <a:latin typeface="+mn-lt"/>
                <a:ea typeface="+mn-ea"/>
                <a:cs typeface="+mn-cs"/>
              </a:rPr>
              <a:t>An online 'adding data to GIS' tutorial is also available at our West Coast Node.  </a:t>
            </a:r>
            <a:endParaRPr lang="en-US" b="0" dirty="0" smtClean="0">
              <a:effectLst/>
            </a:endParaRPr>
          </a:p>
          <a:p>
            <a:pPr rtl="0"/>
            <a:r>
              <a:rPr lang="en-US" b="0" dirty="0" smtClean="0">
                <a:effectLst/>
              </a:rPr>
              <a:t/>
            </a:r>
            <a:br>
              <a:rPr lang="en-US" b="0" dirty="0" smtClean="0">
                <a:effectLst/>
              </a:rPr>
            </a:br>
            <a:r>
              <a:rPr lang="en-US" sz="1200" b="0" i="0" u="none" strike="noStrike" kern="1200" dirty="0" smtClean="0">
                <a:solidFill>
                  <a:schemeClr val="tx1"/>
                </a:solidFill>
                <a:effectLst/>
                <a:latin typeface="+mn-lt"/>
                <a:ea typeface="+mn-ea"/>
                <a:cs typeface="+mn-cs"/>
              </a:rPr>
              <a:t>The next module in this ArcGIS series is the ArcGIS exercise.  </a:t>
            </a:r>
            <a:endParaRPr lang="en-US" b="0" dirty="0" smtClean="0">
              <a:effectLst/>
            </a:endParaRPr>
          </a:p>
          <a:p>
            <a:pPr rtl="0"/>
            <a:r>
              <a:rPr lang="en-US" b="0" dirty="0" smtClean="0">
                <a:effectLst/>
              </a:rPr>
              <a:t/>
            </a:r>
            <a:br>
              <a:rPr lang="en-US" b="0" dirty="0" smtClean="0">
                <a:effectLst/>
              </a:rPr>
            </a:br>
            <a:r>
              <a:rPr lang="en-US" sz="1200" b="0" i="0" u="none" strike="noStrike" kern="1200" dirty="0" smtClean="0">
                <a:solidFill>
                  <a:schemeClr val="tx1"/>
                </a:solidFill>
                <a:effectLst/>
                <a:latin typeface="+mn-lt"/>
                <a:ea typeface="+mn-ea"/>
                <a:cs typeface="+mn-cs"/>
              </a:rPr>
              <a:t>Thank you for your interest in NOAA </a:t>
            </a:r>
            <a:r>
              <a:rPr lang="en-US" sz="1200" b="0" i="0" u="none" strike="noStrike" kern="1200" dirty="0" err="1" smtClean="0">
                <a:solidFill>
                  <a:schemeClr val="tx1"/>
                </a:solidFill>
                <a:effectLst/>
                <a:latin typeface="+mn-lt"/>
                <a:ea typeface="+mn-ea"/>
                <a:cs typeface="+mn-cs"/>
              </a:rPr>
              <a:t>CoastWatch</a:t>
            </a:r>
            <a:r>
              <a:rPr lang="en-US" sz="1200" b="0" i="0" u="none" strike="noStrike" kern="1200" dirty="0" smtClean="0">
                <a:solidFill>
                  <a:schemeClr val="tx1"/>
                </a:solidFill>
                <a:effectLst/>
                <a:latin typeface="+mn-lt"/>
                <a:ea typeface="+mn-ea"/>
                <a:cs typeface="+mn-cs"/>
              </a:rPr>
              <a:t>!</a:t>
            </a:r>
            <a:endParaRPr lang="en-US" b="0" dirty="0" smtClean="0">
              <a:effectLst/>
            </a:endParaRP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BB8DCC0E-7DBF-7C4A-B104-25FE08E3BB8F}" type="slidenum">
              <a:rPr lang="en-US" smtClean="0"/>
              <a:pPr/>
              <a:t>29</a:t>
            </a:fld>
            <a:endParaRPr lang="en-US"/>
          </a:p>
        </p:txBody>
      </p:sp>
    </p:spTree>
    <p:extLst>
      <p:ext uri="{BB962C8B-B14F-4D97-AF65-F5344CB8AC3E}">
        <p14:creationId xmlns:p14="http://schemas.microsoft.com/office/powerpoint/2010/main" val="7481403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 In this module,  we will cover tools or methods in bringing satellite data into the GIS.</a:t>
            </a:r>
            <a:endParaRPr lang="en-US" b="0" dirty="0" smtClean="0">
              <a:effectLst/>
            </a:endParaRP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BB8DCC0E-7DBF-7C4A-B104-25FE08E3BB8F}" type="slidenum">
              <a:rPr lang="en-US" smtClean="0"/>
              <a:pPr/>
              <a:t>3</a:t>
            </a:fld>
            <a:endParaRPr lang="en-US"/>
          </a:p>
        </p:txBody>
      </p:sp>
    </p:spTree>
    <p:extLst>
      <p:ext uri="{BB962C8B-B14F-4D97-AF65-F5344CB8AC3E}">
        <p14:creationId xmlns:p14="http://schemas.microsoft.com/office/powerpoint/2010/main" val="3082147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b="0" i="0" u="none" strike="noStrike"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0C3AC15-3A75-4EB7-8968-BCF212ACCF7C}" type="slidenum">
              <a:rPr lang="en-US" smtClean="0"/>
              <a:pPr/>
              <a:t>30</a:t>
            </a:fld>
            <a:endParaRPr lang="en-US"/>
          </a:p>
        </p:txBody>
      </p:sp>
    </p:spTree>
    <p:extLst>
      <p:ext uri="{BB962C8B-B14F-4D97-AF65-F5344CB8AC3E}">
        <p14:creationId xmlns:p14="http://schemas.microsoft.com/office/powerpoint/2010/main" val="11852952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B8DCC0E-7DBF-7C4A-B104-25FE08E3BB8F}" type="slidenum">
              <a:rPr lang="en-US" smtClean="0"/>
              <a:pPr/>
              <a:t>31</a:t>
            </a:fld>
            <a:endParaRPr lang="en-US" dirty="0"/>
          </a:p>
        </p:txBody>
      </p:sp>
    </p:spTree>
    <p:extLst>
      <p:ext uri="{BB962C8B-B14F-4D97-AF65-F5344CB8AC3E}">
        <p14:creationId xmlns:p14="http://schemas.microsoft.com/office/powerpoint/2010/main" val="11109196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In the Data module,  we saw there are essentially two types of satellite products -- imagery and data.  In most cases for analysis, we're wanting to bring in the data and there are multiple ways of doing this by leveraging hooks built-into the GIS,  added extensions, or external data preparation software such as the </a:t>
            </a:r>
            <a:r>
              <a:rPr lang="en-US" sz="1200" b="0" i="0" u="none" strike="noStrike" kern="1200" dirty="0" err="1" smtClean="0">
                <a:solidFill>
                  <a:schemeClr val="tx1"/>
                </a:solidFill>
                <a:effectLst/>
                <a:latin typeface="+mn-lt"/>
                <a:ea typeface="+mn-ea"/>
                <a:cs typeface="+mn-cs"/>
              </a:rPr>
              <a:t>CoastWatch</a:t>
            </a:r>
            <a:r>
              <a:rPr lang="en-US" sz="1200" b="0" i="0" u="none" strike="noStrike" kern="1200" dirty="0" smtClean="0">
                <a:solidFill>
                  <a:schemeClr val="tx1"/>
                </a:solidFill>
                <a:effectLst/>
                <a:latin typeface="+mn-lt"/>
                <a:ea typeface="+mn-ea"/>
                <a:cs typeface="+mn-cs"/>
              </a:rPr>
              <a:t> Utilities.</a:t>
            </a:r>
            <a:endParaRPr lang="en-US" dirty="0"/>
          </a:p>
        </p:txBody>
      </p:sp>
      <p:sp>
        <p:nvSpPr>
          <p:cNvPr id="4" name="Slide Number Placeholder 3"/>
          <p:cNvSpPr>
            <a:spLocks noGrp="1"/>
          </p:cNvSpPr>
          <p:nvPr>
            <p:ph type="sldNum" sz="quarter" idx="10"/>
          </p:nvPr>
        </p:nvSpPr>
        <p:spPr/>
        <p:txBody>
          <a:bodyPr/>
          <a:lstStyle/>
          <a:p>
            <a:fld id="{BB8DCC0E-7DBF-7C4A-B104-25FE08E3BB8F}" type="slidenum">
              <a:rPr lang="en-US" smtClean="0"/>
              <a:pPr/>
              <a:t>4</a:t>
            </a:fld>
            <a:endParaRPr lang="en-US"/>
          </a:p>
        </p:txBody>
      </p:sp>
    </p:spTree>
    <p:extLst>
      <p:ext uri="{BB962C8B-B14F-4D97-AF65-F5344CB8AC3E}">
        <p14:creationId xmlns:p14="http://schemas.microsoft.com/office/powerpoint/2010/main" val="4747235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a:r>
              <a:rPr lang="en-US" sz="1200" b="0" i="0" u="none" strike="noStrike" kern="1200" dirty="0" smtClean="0">
                <a:solidFill>
                  <a:schemeClr val="tx1"/>
                </a:solidFill>
                <a:effectLst/>
                <a:latin typeface="+mn-lt"/>
                <a:ea typeface="+mn-ea"/>
                <a:cs typeface="+mn-cs"/>
              </a:rPr>
              <a:t>Since data will usually become a raster layer within the GIS,  the Spatial Analyst extension is quite useful in interacting with the raster layer.  </a:t>
            </a:r>
            <a:endParaRPr lang="en-US" b="0" dirty="0" smtClean="0">
              <a:effectLst/>
            </a:endParaRPr>
          </a:p>
          <a:p>
            <a:pPr rtl="0"/>
            <a:r>
              <a:rPr lang="en-US" b="0" dirty="0" smtClean="0">
                <a:effectLst/>
              </a:rPr>
              <a:t/>
            </a:r>
            <a:br>
              <a:rPr lang="en-US" b="0" dirty="0" smtClean="0">
                <a:effectLst/>
              </a:rPr>
            </a:br>
            <a:r>
              <a:rPr lang="en-US" sz="1200" b="0" i="0" u="none" strike="noStrike" kern="1200" dirty="0" smtClean="0">
                <a:solidFill>
                  <a:schemeClr val="tx1"/>
                </a:solidFill>
                <a:effectLst/>
                <a:latin typeface="+mn-lt"/>
                <a:ea typeface="+mn-ea"/>
                <a:cs typeface="+mn-cs"/>
              </a:rPr>
              <a:t>In addition, the NOAA Environmental Data Connector tailored for extracting multidimensional data from online services such as THREDDS/ERDDAP.  </a:t>
            </a:r>
            <a:endParaRPr lang="en-US" b="0" dirty="0" smtClean="0">
              <a:effectLst/>
            </a:endParaRPr>
          </a:p>
          <a:p>
            <a:pPr rtl="0"/>
            <a:r>
              <a:rPr lang="en-US" b="0" dirty="0" smtClean="0">
                <a:effectLst/>
              </a:rPr>
              <a:t/>
            </a:r>
            <a:br>
              <a:rPr lang="en-US" b="0" dirty="0" smtClean="0">
                <a:effectLst/>
              </a:rPr>
            </a:br>
            <a:r>
              <a:rPr lang="en-US" sz="1200" b="0" i="0" u="none" strike="noStrike" kern="1200" dirty="0" smtClean="0">
                <a:solidFill>
                  <a:schemeClr val="tx1"/>
                </a:solidFill>
                <a:effectLst/>
                <a:latin typeface="+mn-lt"/>
                <a:ea typeface="+mn-ea"/>
                <a:cs typeface="+mn-cs"/>
              </a:rPr>
              <a:t>The </a:t>
            </a:r>
            <a:r>
              <a:rPr lang="en-US" sz="1200" b="0" i="0" u="none" strike="noStrike" kern="1200" dirty="0" err="1" smtClean="0">
                <a:solidFill>
                  <a:schemeClr val="tx1"/>
                </a:solidFill>
                <a:effectLst/>
                <a:latin typeface="+mn-lt"/>
                <a:ea typeface="+mn-ea"/>
                <a:cs typeface="+mn-cs"/>
              </a:rPr>
              <a:t>CoastWatch</a:t>
            </a:r>
            <a:r>
              <a:rPr lang="en-US" sz="1200" b="0" i="0" u="none" strike="noStrike" kern="1200" dirty="0" smtClean="0">
                <a:solidFill>
                  <a:schemeClr val="tx1"/>
                </a:solidFill>
                <a:effectLst/>
                <a:latin typeface="+mn-lt"/>
                <a:ea typeface="+mn-ea"/>
                <a:cs typeface="+mn-cs"/>
              </a:rPr>
              <a:t> software provides functionality to reformat satellite data from the scientific data formats HDF or </a:t>
            </a:r>
            <a:r>
              <a:rPr lang="en-US" sz="1200" b="0" i="0" u="none" strike="noStrike" kern="1200" dirty="0" err="1" smtClean="0">
                <a:solidFill>
                  <a:schemeClr val="tx1"/>
                </a:solidFill>
                <a:effectLst/>
                <a:latin typeface="+mn-lt"/>
                <a:ea typeface="+mn-ea"/>
                <a:cs typeface="+mn-cs"/>
              </a:rPr>
              <a:t>NetCDF</a:t>
            </a:r>
            <a:r>
              <a:rPr lang="en-US" sz="1200" b="0" i="0" u="none" strike="noStrike" kern="1200" dirty="0" smtClean="0">
                <a:solidFill>
                  <a:schemeClr val="tx1"/>
                </a:solidFill>
                <a:effectLst/>
                <a:latin typeface="+mn-lt"/>
                <a:ea typeface="+mn-ea"/>
                <a:cs typeface="+mn-cs"/>
              </a:rPr>
              <a:t> to </a:t>
            </a:r>
            <a:r>
              <a:rPr lang="en-US" sz="1200" b="0" i="0" u="none" strike="noStrike" kern="1200" dirty="0" err="1" smtClean="0">
                <a:solidFill>
                  <a:schemeClr val="tx1"/>
                </a:solidFill>
                <a:effectLst/>
                <a:latin typeface="+mn-lt"/>
                <a:ea typeface="+mn-ea"/>
                <a:cs typeface="+mn-cs"/>
              </a:rPr>
              <a:t>GeoTIFF</a:t>
            </a:r>
            <a:r>
              <a:rPr lang="en-US" sz="1200" b="0" i="0" u="none" strike="noStrike" kern="1200" dirty="0" smtClean="0">
                <a:solidFill>
                  <a:schemeClr val="tx1"/>
                </a:solidFill>
                <a:effectLst/>
                <a:latin typeface="+mn-lt"/>
                <a:ea typeface="+mn-ea"/>
                <a:cs typeface="+mn-cs"/>
              </a:rPr>
              <a:t>,  export data to CSV,  and additional features including mapping, masking, and compositing data.</a:t>
            </a:r>
            <a:endParaRPr lang="en-US" b="0" dirty="0" smtClean="0">
              <a:effectLst/>
            </a:endParaRP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C0C3AC15-3A75-4EB7-8968-BCF212ACCF7C}"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a:r>
              <a:rPr lang="en-US" sz="1200" b="0" i="0" u="none" strike="noStrike" kern="1200" dirty="0" smtClean="0">
                <a:solidFill>
                  <a:schemeClr val="tx1"/>
                </a:solidFill>
                <a:effectLst/>
                <a:latin typeface="+mn-lt"/>
                <a:ea typeface="+mn-ea"/>
                <a:cs typeface="+mn-cs"/>
              </a:rPr>
              <a:t>Let's first look at some of the built-in features of getting satellite data into ArcGIS.  In most cases we're discussing </a:t>
            </a:r>
            <a:r>
              <a:rPr lang="en-US" sz="1200" b="0" i="0" u="none" strike="noStrike" kern="1200" dirty="0" err="1" smtClean="0">
                <a:solidFill>
                  <a:schemeClr val="tx1"/>
                </a:solidFill>
                <a:effectLst/>
                <a:latin typeface="+mn-lt"/>
                <a:ea typeface="+mn-ea"/>
                <a:cs typeface="+mn-cs"/>
              </a:rPr>
              <a:t>NetCDF</a:t>
            </a:r>
            <a:r>
              <a:rPr lang="en-US" sz="1200" b="0" i="0" u="none" strike="noStrike" kern="1200" dirty="0" smtClean="0">
                <a:solidFill>
                  <a:schemeClr val="tx1"/>
                </a:solidFill>
                <a:effectLst/>
                <a:latin typeface="+mn-lt"/>
                <a:ea typeface="+mn-ea"/>
                <a:cs typeface="+mn-cs"/>
              </a:rPr>
              <a:t> files or service-provided data -- where </a:t>
            </a:r>
            <a:r>
              <a:rPr lang="en-US" sz="1200" b="0" i="0" u="none" strike="noStrike" kern="1200" dirty="0" err="1" smtClean="0">
                <a:solidFill>
                  <a:schemeClr val="tx1"/>
                </a:solidFill>
                <a:effectLst/>
                <a:latin typeface="+mn-lt"/>
                <a:ea typeface="+mn-ea"/>
                <a:cs typeface="+mn-cs"/>
              </a:rPr>
              <a:t>NetCDF</a:t>
            </a:r>
            <a:r>
              <a:rPr lang="en-US" sz="1200" b="0" i="0" u="none" strike="noStrike" kern="1200" dirty="0" smtClean="0">
                <a:solidFill>
                  <a:schemeClr val="tx1"/>
                </a:solidFill>
                <a:effectLst/>
                <a:latin typeface="+mn-lt"/>
                <a:ea typeface="+mn-ea"/>
                <a:cs typeface="+mn-cs"/>
              </a:rPr>
              <a:t> is usually the underlying source format.  These methods also work with HDF files. </a:t>
            </a:r>
            <a:endParaRPr lang="en-US" b="0" dirty="0" smtClean="0">
              <a:effectLst/>
            </a:endParaRPr>
          </a:p>
          <a:p>
            <a:pPr rtl="0"/>
            <a:r>
              <a:rPr lang="en-US" b="0" dirty="0" smtClean="0">
                <a:effectLst/>
              </a:rPr>
              <a:t/>
            </a:r>
            <a:br>
              <a:rPr lang="en-US" b="0" dirty="0" smtClean="0">
                <a:effectLst/>
              </a:rPr>
            </a:br>
            <a:r>
              <a:rPr lang="en-US" sz="1200" b="0" i="0" u="none" strike="noStrike" kern="1200" dirty="0" smtClean="0">
                <a:solidFill>
                  <a:schemeClr val="tx1"/>
                </a:solidFill>
                <a:effectLst/>
                <a:latin typeface="+mn-lt"/>
                <a:ea typeface="+mn-ea"/>
                <a:cs typeface="+mn-cs"/>
              </a:rPr>
              <a:t>ArcMap allows you to add data using services such as WMS &amp; WCS .  Drag-n-drop.  The </a:t>
            </a:r>
            <a:r>
              <a:rPr lang="en-US" sz="1200" b="0" i="0" u="none" strike="noStrike" kern="1200" dirty="0" err="1" smtClean="0">
                <a:solidFill>
                  <a:schemeClr val="tx1"/>
                </a:solidFill>
                <a:effectLst/>
                <a:latin typeface="+mn-lt"/>
                <a:ea typeface="+mn-ea"/>
                <a:cs typeface="+mn-cs"/>
              </a:rPr>
              <a:t>Multidimension</a:t>
            </a:r>
            <a:r>
              <a:rPr lang="en-US" sz="1200" b="0" i="0" u="none" strike="noStrike" kern="1200" dirty="0" smtClean="0">
                <a:solidFill>
                  <a:schemeClr val="tx1"/>
                </a:solidFill>
                <a:effectLst/>
                <a:latin typeface="+mn-lt"/>
                <a:ea typeface="+mn-ea"/>
                <a:cs typeface="+mn-cs"/>
              </a:rPr>
              <a:t> Toolbox supports the import by file or service (</a:t>
            </a:r>
            <a:r>
              <a:rPr lang="en-US" sz="1200" b="0" i="0" u="none" strike="noStrike" kern="1200" dirty="0" err="1" smtClean="0">
                <a:solidFill>
                  <a:schemeClr val="tx1"/>
                </a:solidFill>
                <a:effectLst/>
                <a:latin typeface="+mn-lt"/>
                <a:ea typeface="+mn-ea"/>
                <a:cs typeface="+mn-cs"/>
              </a:rPr>
              <a:t>OpenDAP</a:t>
            </a:r>
            <a:r>
              <a:rPr lang="en-US" sz="1200" b="0" i="0" u="none" strike="noStrike" kern="1200" dirty="0" smtClean="0">
                <a:solidFill>
                  <a:schemeClr val="tx1"/>
                </a:solidFill>
                <a:effectLst/>
                <a:latin typeface="+mn-lt"/>
                <a:ea typeface="+mn-ea"/>
                <a:cs typeface="+mn-cs"/>
              </a:rPr>
              <a:t>), and in some versions of ArcGIS you can use Python or </a:t>
            </a:r>
            <a:r>
              <a:rPr lang="en-US" sz="1200" b="0" i="0" u="none" strike="noStrike" kern="1200" dirty="0" err="1" smtClean="0">
                <a:solidFill>
                  <a:schemeClr val="tx1"/>
                </a:solidFill>
                <a:effectLst/>
                <a:latin typeface="+mn-lt"/>
                <a:ea typeface="+mn-ea"/>
                <a:cs typeface="+mn-cs"/>
              </a:rPr>
              <a:t>Jupyter</a:t>
            </a:r>
            <a:r>
              <a:rPr lang="en-US" sz="1200" b="0" i="0" u="none" strike="noStrike" kern="1200" dirty="0" smtClean="0">
                <a:solidFill>
                  <a:schemeClr val="tx1"/>
                </a:solidFill>
                <a:effectLst/>
                <a:latin typeface="+mn-lt"/>
                <a:ea typeface="+mn-ea"/>
                <a:cs typeface="+mn-cs"/>
              </a:rPr>
              <a:t> notebooks to work with data.  </a:t>
            </a:r>
            <a:endParaRPr lang="en-US" b="0" dirty="0" smtClean="0">
              <a:effectLst/>
            </a:endParaRP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C0C3AC15-3A75-4EB7-8968-BCF212ACCF7C}"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Looking more in depth,  to access the WMS or WCS service  you use the Add Data icon.  A web mapping service (WMS) returns a map or image whereas the web coverage service (WCS) returns data values. </a:t>
            </a:r>
            <a:endParaRPr lang="en-US" b="0" dirty="0" smtClean="0">
              <a:effectLst/>
            </a:endParaRPr>
          </a:p>
          <a:p>
            <a:pPr rtl="0"/>
            <a:r>
              <a:rPr lang="en-US" sz="1200" b="0" i="0" u="none" strike="noStrike" kern="1200" dirty="0" smtClean="0">
                <a:solidFill>
                  <a:schemeClr val="tx1"/>
                </a:solidFill>
                <a:effectLst/>
                <a:latin typeface="+mn-lt"/>
                <a:ea typeface="+mn-ea"/>
                <a:cs typeface="+mn-cs"/>
              </a:rPr>
              <a:t>These services work OK for a single image and time step, but can be network intensive as each Pan/Zoom/Identify (or PZI) event in the GIS requires a refresh.  </a:t>
            </a:r>
            <a:endParaRPr lang="en-US" b="0" dirty="0" smtClean="0">
              <a:effectLst/>
            </a:endParaRPr>
          </a:p>
          <a:p>
            <a:pPr rtl="0"/>
            <a:r>
              <a:rPr lang="en-US" b="0" dirty="0" smtClean="0">
                <a:effectLst/>
              </a:rPr>
              <a:t/>
            </a:r>
            <a:br>
              <a:rPr lang="en-US" b="0" dirty="0" smtClean="0">
                <a:effectLst/>
              </a:rPr>
            </a:br>
            <a:r>
              <a:rPr lang="en-US" sz="1200" b="0" i="0" u="none" strike="noStrike" kern="1200" dirty="0" smtClean="0">
                <a:solidFill>
                  <a:schemeClr val="tx1"/>
                </a:solidFill>
                <a:effectLst/>
                <a:latin typeface="+mn-lt"/>
                <a:ea typeface="+mn-ea"/>
                <a:cs typeface="+mn-cs"/>
              </a:rPr>
              <a:t>Both of these services require a </a:t>
            </a:r>
            <a:r>
              <a:rPr lang="en-US" sz="1200" b="0" i="0" u="none" strike="noStrike" kern="1200" dirty="0" err="1" smtClean="0">
                <a:solidFill>
                  <a:schemeClr val="tx1"/>
                </a:solidFill>
                <a:effectLst/>
                <a:latin typeface="+mn-lt"/>
                <a:ea typeface="+mn-ea"/>
                <a:cs typeface="+mn-cs"/>
              </a:rPr>
              <a:t>GetCapabilities</a:t>
            </a:r>
            <a:r>
              <a:rPr lang="en-US" sz="1200" b="0" i="0" u="none" strike="noStrike" kern="1200" dirty="0" smtClean="0">
                <a:solidFill>
                  <a:schemeClr val="tx1"/>
                </a:solidFill>
                <a:effectLst/>
                <a:latin typeface="+mn-lt"/>
                <a:ea typeface="+mn-ea"/>
                <a:cs typeface="+mn-cs"/>
              </a:rPr>
              <a:t> URL from which to dynamically self-configure.  And although the THREDDS and ERDDAP servers in NOAA have those services, it's not always easy to find the URL associated with specific datasets. Additionally WMS and WCS do not handle time series.. </a:t>
            </a:r>
            <a:endParaRPr lang="en-US" b="0" dirty="0" smtClean="0">
              <a:effectLst/>
            </a:endParaRP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BB8DCC0E-7DBF-7C4A-B104-25FE08E3BB8F}" type="slidenum">
              <a:rPr lang="en-US" smtClean="0"/>
              <a:pPr/>
              <a:t>7</a:t>
            </a:fld>
            <a:endParaRPr lang="en-US"/>
          </a:p>
        </p:txBody>
      </p:sp>
    </p:spTree>
    <p:extLst>
      <p:ext uri="{BB962C8B-B14F-4D97-AF65-F5344CB8AC3E}">
        <p14:creationId xmlns:p14="http://schemas.microsoft.com/office/powerpoint/2010/main" val="24615419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And even when it looks like it's going well,  you may encounter errors.</a:t>
            </a:r>
            <a:endParaRPr lang="en-US" dirty="0"/>
          </a:p>
        </p:txBody>
      </p:sp>
      <p:sp>
        <p:nvSpPr>
          <p:cNvPr id="4" name="Slide Number Placeholder 3"/>
          <p:cNvSpPr>
            <a:spLocks noGrp="1"/>
          </p:cNvSpPr>
          <p:nvPr>
            <p:ph type="sldNum" sz="quarter" idx="10"/>
          </p:nvPr>
        </p:nvSpPr>
        <p:spPr/>
        <p:txBody>
          <a:bodyPr/>
          <a:lstStyle/>
          <a:p>
            <a:fld id="{BB8DCC0E-7DBF-7C4A-B104-25FE08E3BB8F}" type="slidenum">
              <a:rPr lang="en-US" smtClean="0"/>
              <a:pPr/>
              <a:t>8</a:t>
            </a:fld>
            <a:endParaRPr lang="en-US"/>
          </a:p>
        </p:txBody>
      </p:sp>
    </p:spTree>
    <p:extLst>
      <p:ext uri="{BB962C8B-B14F-4D97-AF65-F5344CB8AC3E}">
        <p14:creationId xmlns:p14="http://schemas.microsoft.com/office/powerpoint/2010/main" val="5665652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Probably the easiest way of adding a </a:t>
            </a:r>
            <a:r>
              <a:rPr lang="en-US" sz="1200" b="0" i="0" u="none" strike="noStrike" kern="1200" dirty="0" err="1" smtClean="0">
                <a:solidFill>
                  <a:schemeClr val="tx1"/>
                </a:solidFill>
                <a:effectLst/>
                <a:latin typeface="+mn-lt"/>
                <a:ea typeface="+mn-ea"/>
                <a:cs typeface="+mn-cs"/>
              </a:rPr>
              <a:t>datafile</a:t>
            </a:r>
            <a:r>
              <a:rPr lang="en-US" sz="1200" b="0" i="0" u="none" strike="noStrike" kern="1200" dirty="0" smtClean="0">
                <a:solidFill>
                  <a:schemeClr val="tx1"/>
                </a:solidFill>
                <a:effectLst/>
                <a:latin typeface="+mn-lt"/>
                <a:ea typeface="+mn-ea"/>
                <a:cs typeface="+mn-cs"/>
              </a:rPr>
              <a:t> to the GIS is simply dragging a downloaded file and dropping it into the map view.  If the file contains metadata and the variable or parameter (i.e.  Turbidity)  of interest is the first listed,  you will then just need to add </a:t>
            </a:r>
            <a:r>
              <a:rPr lang="en-US" sz="1200" b="0" i="0" u="none" strike="noStrike" kern="1200" dirty="0" err="1" smtClean="0">
                <a:solidFill>
                  <a:schemeClr val="tx1"/>
                </a:solidFill>
                <a:effectLst/>
                <a:latin typeface="+mn-lt"/>
                <a:ea typeface="+mn-ea"/>
                <a:cs typeface="+mn-cs"/>
              </a:rPr>
              <a:t>symbology</a:t>
            </a:r>
            <a:r>
              <a:rPr lang="en-US" sz="1200" b="0" i="0" u="none" strike="noStrike" kern="1200" dirty="0" smtClean="0">
                <a:solidFill>
                  <a:schemeClr val="tx1"/>
                </a:solidFill>
                <a:effectLst/>
                <a:latin typeface="+mn-lt"/>
                <a:ea typeface="+mn-ea"/>
                <a:cs typeface="+mn-cs"/>
              </a:rPr>
              <a:t> and enable time -- if warranted.  </a:t>
            </a:r>
            <a:endParaRPr lang="en-US" b="0" dirty="0" smtClean="0">
              <a:effectLst/>
            </a:endParaRPr>
          </a:p>
          <a:p>
            <a:pPr rtl="0"/>
            <a:r>
              <a:rPr lang="en-US" b="0" dirty="0" smtClean="0">
                <a:effectLst/>
              </a:rPr>
              <a:t/>
            </a:r>
            <a:br>
              <a:rPr lang="en-US" b="0" dirty="0" smtClean="0">
                <a:effectLst/>
              </a:rPr>
            </a:br>
            <a:r>
              <a:rPr lang="en-US" sz="1200" b="0" i="0" u="none" strike="noStrike" kern="1200" dirty="0" smtClean="0">
                <a:solidFill>
                  <a:schemeClr val="tx1"/>
                </a:solidFill>
                <a:effectLst/>
                <a:latin typeface="+mn-lt"/>
                <a:ea typeface="+mn-ea"/>
                <a:cs typeface="+mn-cs"/>
              </a:rPr>
              <a:t>If the file contains more than one variable,  you will most likely need to use another way like the </a:t>
            </a:r>
            <a:r>
              <a:rPr lang="en-US" sz="1200" b="0" i="0" u="none" strike="noStrike" kern="1200" dirty="0" err="1" smtClean="0">
                <a:solidFill>
                  <a:schemeClr val="tx1"/>
                </a:solidFill>
                <a:effectLst/>
                <a:latin typeface="+mn-lt"/>
                <a:ea typeface="+mn-ea"/>
                <a:cs typeface="+mn-cs"/>
              </a:rPr>
              <a:t>multidimension</a:t>
            </a:r>
            <a:r>
              <a:rPr lang="en-US" sz="1200" b="0" i="0" u="none" strike="noStrike" kern="1200" dirty="0" smtClean="0">
                <a:solidFill>
                  <a:schemeClr val="tx1"/>
                </a:solidFill>
                <a:effectLst/>
                <a:latin typeface="+mn-lt"/>
                <a:ea typeface="+mn-ea"/>
                <a:cs typeface="+mn-cs"/>
              </a:rPr>
              <a:t> toolbox. </a:t>
            </a:r>
            <a:endParaRPr lang="en-US" b="0" dirty="0" smtClean="0">
              <a:effectLst/>
            </a:endParaRP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BB8DCC0E-7DBF-7C4A-B104-25FE08E3BB8F}" type="slidenum">
              <a:rPr lang="en-US" smtClean="0"/>
              <a:pPr/>
              <a:t>9</a:t>
            </a:fld>
            <a:endParaRPr lang="en-US"/>
          </a:p>
        </p:txBody>
      </p:sp>
    </p:spTree>
    <p:extLst>
      <p:ext uri="{BB962C8B-B14F-4D97-AF65-F5344CB8AC3E}">
        <p14:creationId xmlns:p14="http://schemas.microsoft.com/office/powerpoint/2010/main" val="1925956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No photo">
    <p:spTree>
      <p:nvGrpSpPr>
        <p:cNvPr id="1" name=""/>
        <p:cNvGrpSpPr/>
        <p:nvPr/>
      </p:nvGrpSpPr>
      <p:grpSpPr>
        <a:xfrm>
          <a:off x="0" y="0"/>
          <a:ext cx="0" cy="0"/>
          <a:chOff x="0" y="0"/>
          <a:chExt cx="0" cy="0"/>
        </a:xfrm>
      </p:grpSpPr>
      <p:sp>
        <p:nvSpPr>
          <p:cNvPr id="2" name="Title 1"/>
          <p:cNvSpPr>
            <a:spLocks noGrp="1"/>
          </p:cNvSpPr>
          <p:nvPr>
            <p:ph type="title"/>
          </p:nvPr>
        </p:nvSpPr>
        <p:spPr>
          <a:xfrm>
            <a:off x="3168251" y="1327929"/>
            <a:ext cx="7313491" cy="788734"/>
          </a:xfrm>
          <a:prstGeom prst="rect">
            <a:avLst/>
          </a:prstGeom>
        </p:spPr>
        <p:txBody>
          <a:bodyPr/>
          <a:lstStyle>
            <a:lvl1pPr algn="l">
              <a:defRPr sz="3200" b="1">
                <a:solidFill>
                  <a:srgbClr val="1F4E79"/>
                </a:solidFill>
                <a:latin typeface="+mj-lt"/>
              </a:defRPr>
            </a:lvl1pPr>
          </a:lstStyle>
          <a:p>
            <a:r>
              <a:rPr lang="en-US" dirty="0"/>
              <a:t>Click to edit Master title style</a:t>
            </a:r>
          </a:p>
        </p:txBody>
      </p:sp>
      <p:sp>
        <p:nvSpPr>
          <p:cNvPr id="4" name="Text Placeholder 3"/>
          <p:cNvSpPr>
            <a:spLocks noGrp="1"/>
          </p:cNvSpPr>
          <p:nvPr>
            <p:ph type="body" sz="quarter" idx="10"/>
          </p:nvPr>
        </p:nvSpPr>
        <p:spPr>
          <a:xfrm>
            <a:off x="4269317" y="2707458"/>
            <a:ext cx="7313083" cy="1224439"/>
          </a:xfrm>
          <a:prstGeom prst="rect">
            <a:avLst/>
          </a:prstGeom>
        </p:spPr>
        <p:txBody>
          <a:bodyPr/>
          <a:lstStyle>
            <a:lvl1pPr algn="l">
              <a:defRPr>
                <a:solidFill>
                  <a:schemeClr val="tx1">
                    <a:lumMod val="85000"/>
                    <a:lumOff val="15000"/>
                  </a:schemeClr>
                </a:solidFill>
                <a:latin typeface="+mj-lt"/>
              </a:defRPr>
            </a:lvl1pPr>
          </a:lstStyle>
          <a:p>
            <a:pPr lvl="0"/>
            <a:r>
              <a:rPr lang="en-US" dirty="0"/>
              <a:t>Click to edit Master text styles</a:t>
            </a:r>
          </a:p>
        </p:txBody>
      </p:sp>
      <p:sp>
        <p:nvSpPr>
          <p:cNvPr id="8" name="Text Placeholder 7"/>
          <p:cNvSpPr>
            <a:spLocks noGrp="1"/>
          </p:cNvSpPr>
          <p:nvPr>
            <p:ph type="body" sz="quarter" idx="12" hasCustomPrompt="1"/>
          </p:nvPr>
        </p:nvSpPr>
        <p:spPr>
          <a:xfrm>
            <a:off x="154517" y="4807237"/>
            <a:ext cx="7313083" cy="577850"/>
          </a:xfrm>
          <a:prstGeom prst="rect">
            <a:avLst/>
          </a:prstGeom>
        </p:spPr>
        <p:txBody>
          <a:bodyPr>
            <a:normAutofit/>
          </a:bodyPr>
          <a:lstStyle>
            <a:lvl1pPr algn="l">
              <a:defRPr sz="1600">
                <a:solidFill>
                  <a:schemeClr val="tx1">
                    <a:lumMod val="85000"/>
                    <a:lumOff val="15000"/>
                  </a:schemeClr>
                </a:solidFill>
              </a:defRPr>
            </a:lvl1pPr>
          </a:lstStyle>
          <a:p>
            <a:pPr lvl="0"/>
            <a:r>
              <a:rPr lang="en-US" dirty="0"/>
              <a:t>Versioning</a:t>
            </a:r>
          </a:p>
        </p:txBody>
      </p:sp>
      <p:sp>
        <p:nvSpPr>
          <p:cNvPr id="3" name="Rectangle 2">
            <a:extLst>
              <a:ext uri="{FF2B5EF4-FFF2-40B4-BE49-F238E27FC236}">
                <a16:creationId xmlns:a16="http://schemas.microsoft.com/office/drawing/2014/main" id="{FD18F566-1EF1-8A41-9467-BDE1A35137B5}"/>
              </a:ext>
            </a:extLst>
          </p:cNvPr>
          <p:cNvSpPr/>
          <p:nvPr userDrawn="1"/>
        </p:nvSpPr>
        <p:spPr>
          <a:xfrm>
            <a:off x="372533" y="2201333"/>
            <a:ext cx="1557867" cy="8974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61079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74178A2-9729-9A41-ADA1-AD53DFF21CB9}"/>
              </a:ext>
            </a:extLst>
          </p:cNvPr>
          <p:cNvSpPr>
            <a:spLocks noGrp="1"/>
          </p:cNvSpPr>
          <p:nvPr>
            <p:ph type="title" orient="vert"/>
          </p:nvPr>
        </p:nvSpPr>
        <p:spPr>
          <a:xfrm>
            <a:off x="8724900" y="365125"/>
            <a:ext cx="2628900" cy="5811838"/>
          </a:xfrm>
        </p:spPr>
        <p:txBody>
          <a:bodyPr vert="eaVert"/>
          <a:lstStyle>
            <a:lvl1pPr>
              <a:defRPr b="0" i="0">
                <a:latin typeface="Arial Narrow" panose="020B0604020202020204" pitchFamily="34" charset="0"/>
                <a:cs typeface="Arial Narrow" panose="020B0604020202020204" pitchFamily="34" charset="0"/>
              </a:defRPr>
            </a:lvl1p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26494C40-8E1E-C441-85A3-ABACD818B6F3}"/>
              </a:ext>
            </a:extLst>
          </p:cNvPr>
          <p:cNvSpPr>
            <a:spLocks noGrp="1"/>
          </p:cNvSpPr>
          <p:nvPr>
            <p:ph type="body" orient="vert" idx="1"/>
          </p:nvPr>
        </p:nvSpPr>
        <p:spPr>
          <a:xfrm>
            <a:off x="838200" y="365125"/>
            <a:ext cx="7734300" cy="5811838"/>
          </a:xfrm>
        </p:spPr>
        <p:txBody>
          <a:bodyPr vert="eaVert"/>
          <a:lstStyle>
            <a:lvl1pPr>
              <a:defRPr>
                <a:solidFill>
                  <a:schemeClr val="tx1">
                    <a:lumMod val="85000"/>
                    <a:lumOff val="15000"/>
                  </a:schemeClr>
                </a:solidFill>
                <a:latin typeface="Arial" panose="020B0604020202020204" pitchFamily="34" charset="0"/>
                <a:cs typeface="Arial" panose="020B0604020202020204" pitchFamily="34" charset="0"/>
              </a:defRPr>
            </a:lvl1pPr>
            <a:lvl2pPr>
              <a:defRPr>
                <a:solidFill>
                  <a:schemeClr val="tx1">
                    <a:lumMod val="85000"/>
                    <a:lumOff val="15000"/>
                  </a:schemeClr>
                </a:solidFill>
                <a:latin typeface="Arial" panose="020B0604020202020204" pitchFamily="34" charset="0"/>
                <a:cs typeface="Arial" panose="020B0604020202020204" pitchFamily="34" charset="0"/>
              </a:defRPr>
            </a:lvl2pPr>
            <a:lvl3pPr>
              <a:defRPr>
                <a:solidFill>
                  <a:schemeClr val="tx1">
                    <a:lumMod val="85000"/>
                    <a:lumOff val="15000"/>
                  </a:schemeClr>
                </a:solidFill>
                <a:latin typeface="Arial" panose="020B0604020202020204" pitchFamily="34" charset="0"/>
                <a:cs typeface="Arial" panose="020B0604020202020204" pitchFamily="34" charset="0"/>
              </a:defRPr>
            </a:lvl3pPr>
            <a:lvl4pPr>
              <a:defRPr>
                <a:solidFill>
                  <a:schemeClr val="tx1">
                    <a:lumMod val="85000"/>
                    <a:lumOff val="15000"/>
                  </a:schemeClr>
                </a:solidFill>
                <a:latin typeface="Arial" panose="020B0604020202020204" pitchFamily="34" charset="0"/>
                <a:cs typeface="Arial" panose="020B0604020202020204" pitchFamily="34" charset="0"/>
              </a:defRPr>
            </a:lvl4pPr>
            <a:lvl5pPr>
              <a:defRPr>
                <a:solidFill>
                  <a:schemeClr val="tx1">
                    <a:lumMod val="85000"/>
                    <a:lumOff val="1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607501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F8A9E-8BB8-524A-9092-3A4A9D031861}"/>
              </a:ext>
            </a:extLst>
          </p:cNvPr>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675172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9255583"/>
      </p:ext>
    </p:extLst>
  </p:cSld>
  <p:clrMapOvr>
    <a:masterClrMapping/>
  </p:clrMapOvr>
  <p:hf hdr="0"/>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 No photo">
    <p:spTree>
      <p:nvGrpSpPr>
        <p:cNvPr id="1" name=""/>
        <p:cNvGrpSpPr/>
        <p:nvPr/>
      </p:nvGrpSpPr>
      <p:grpSpPr>
        <a:xfrm>
          <a:off x="0" y="0"/>
          <a:ext cx="0" cy="0"/>
          <a:chOff x="0" y="0"/>
          <a:chExt cx="0" cy="0"/>
        </a:xfrm>
      </p:grpSpPr>
      <p:sp>
        <p:nvSpPr>
          <p:cNvPr id="2" name="Title 1"/>
          <p:cNvSpPr>
            <a:spLocks noGrp="1"/>
          </p:cNvSpPr>
          <p:nvPr>
            <p:ph type="title"/>
          </p:nvPr>
        </p:nvSpPr>
        <p:spPr>
          <a:xfrm>
            <a:off x="3168251" y="1327929"/>
            <a:ext cx="7313491" cy="788734"/>
          </a:xfrm>
          <a:prstGeom prst="rect">
            <a:avLst/>
          </a:prstGeom>
        </p:spPr>
        <p:txBody>
          <a:bodyPr/>
          <a:lstStyle>
            <a:lvl1pPr algn="l">
              <a:defRPr sz="3200" b="1">
                <a:solidFill>
                  <a:srgbClr val="1F4E79"/>
                </a:solidFill>
                <a:latin typeface="+mj-lt"/>
              </a:defRPr>
            </a:lvl1pPr>
          </a:lstStyle>
          <a:p>
            <a:r>
              <a:rPr lang="en-US" dirty="0"/>
              <a:t>Click to edit Master title style</a:t>
            </a:r>
          </a:p>
        </p:txBody>
      </p:sp>
      <p:sp>
        <p:nvSpPr>
          <p:cNvPr id="4" name="Text Placeholder 3"/>
          <p:cNvSpPr>
            <a:spLocks noGrp="1"/>
          </p:cNvSpPr>
          <p:nvPr>
            <p:ph type="body" sz="quarter" idx="10"/>
          </p:nvPr>
        </p:nvSpPr>
        <p:spPr>
          <a:xfrm>
            <a:off x="4269317" y="2707458"/>
            <a:ext cx="7313083" cy="1224439"/>
          </a:xfrm>
          <a:prstGeom prst="rect">
            <a:avLst/>
          </a:prstGeom>
        </p:spPr>
        <p:txBody>
          <a:bodyPr/>
          <a:lstStyle>
            <a:lvl1pPr algn="l">
              <a:defRPr>
                <a:solidFill>
                  <a:schemeClr val="tx1">
                    <a:lumMod val="85000"/>
                    <a:lumOff val="15000"/>
                  </a:schemeClr>
                </a:solidFill>
                <a:latin typeface="+mj-lt"/>
              </a:defRPr>
            </a:lvl1pPr>
          </a:lstStyle>
          <a:p>
            <a:pPr lvl="0"/>
            <a:r>
              <a:rPr lang="en-US" dirty="0"/>
              <a:t>Click to edit Master text styles</a:t>
            </a:r>
          </a:p>
        </p:txBody>
      </p:sp>
      <p:sp>
        <p:nvSpPr>
          <p:cNvPr id="8" name="Text Placeholder 7"/>
          <p:cNvSpPr>
            <a:spLocks noGrp="1"/>
          </p:cNvSpPr>
          <p:nvPr>
            <p:ph type="body" sz="quarter" idx="12" hasCustomPrompt="1"/>
          </p:nvPr>
        </p:nvSpPr>
        <p:spPr>
          <a:xfrm>
            <a:off x="154517" y="4807237"/>
            <a:ext cx="7313083" cy="577850"/>
          </a:xfrm>
          <a:prstGeom prst="rect">
            <a:avLst/>
          </a:prstGeom>
        </p:spPr>
        <p:txBody>
          <a:bodyPr>
            <a:normAutofit/>
          </a:bodyPr>
          <a:lstStyle>
            <a:lvl1pPr algn="l">
              <a:defRPr sz="1600">
                <a:solidFill>
                  <a:schemeClr val="tx1">
                    <a:lumMod val="85000"/>
                    <a:lumOff val="15000"/>
                  </a:schemeClr>
                </a:solidFill>
              </a:defRPr>
            </a:lvl1pPr>
          </a:lstStyle>
          <a:p>
            <a:pPr lvl="0"/>
            <a:r>
              <a:rPr lang="en-US" dirty="0"/>
              <a:t>Versioning</a:t>
            </a:r>
          </a:p>
        </p:txBody>
      </p:sp>
      <p:sp>
        <p:nvSpPr>
          <p:cNvPr id="3" name="Rectangle 2">
            <a:extLst>
              <a:ext uri="{FF2B5EF4-FFF2-40B4-BE49-F238E27FC236}">
                <a16:creationId xmlns:a16="http://schemas.microsoft.com/office/drawing/2014/main" id="{FD18F566-1EF1-8A41-9467-BDE1A35137B5}"/>
              </a:ext>
            </a:extLst>
          </p:cNvPr>
          <p:cNvSpPr/>
          <p:nvPr userDrawn="1"/>
        </p:nvSpPr>
        <p:spPr>
          <a:xfrm>
            <a:off x="372533" y="2201333"/>
            <a:ext cx="1557867" cy="8974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81575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BF16-CB2D-0948-A94B-E8BCCF0DB9D1}"/>
              </a:ext>
            </a:extLst>
          </p:cNvPr>
          <p:cNvSpPr>
            <a:spLocks noGrp="1"/>
          </p:cNvSpPr>
          <p:nvPr>
            <p:ph type="title"/>
          </p:nvPr>
        </p:nvSpPr>
        <p:spPr/>
        <p:txBody>
          <a:bodyPr/>
          <a:lstStyle>
            <a:lvl1pPr>
              <a:defRPr b="0" i="0">
                <a:latin typeface="Arial Narrow" panose="020B0604020202020204" pitchFamily="34" charset="0"/>
                <a:cs typeface="Arial Narrow" panose="020B0604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11932CA-76FF-2A48-8A85-97E2AEF69508}"/>
              </a:ext>
            </a:extLst>
          </p:cNvPr>
          <p:cNvSpPr>
            <a:spLocks noGrp="1"/>
          </p:cNvSpPr>
          <p:nvPr>
            <p:ph idx="1"/>
          </p:nvPr>
        </p:nvSpPr>
        <p:spPr/>
        <p:txBody>
          <a:bodyPr/>
          <a:lstStyle>
            <a:lvl1pPr>
              <a:defRPr>
                <a:solidFill>
                  <a:schemeClr val="tx1">
                    <a:lumMod val="85000"/>
                    <a:lumOff val="15000"/>
                  </a:schemeClr>
                </a:solidFill>
                <a:latin typeface="Helvetica" pitchFamily="2" charset="0"/>
              </a:defRPr>
            </a:lvl1pPr>
            <a:lvl2pPr>
              <a:defRPr>
                <a:solidFill>
                  <a:schemeClr val="tx1">
                    <a:lumMod val="85000"/>
                    <a:lumOff val="15000"/>
                  </a:schemeClr>
                </a:solidFill>
                <a:latin typeface="Helvetica" pitchFamily="2" charset="0"/>
              </a:defRPr>
            </a:lvl2pPr>
            <a:lvl3pPr>
              <a:defRPr>
                <a:solidFill>
                  <a:schemeClr val="tx1">
                    <a:lumMod val="85000"/>
                    <a:lumOff val="15000"/>
                  </a:schemeClr>
                </a:solidFill>
                <a:latin typeface="Helvetica" pitchFamily="2" charset="0"/>
              </a:defRPr>
            </a:lvl3pPr>
            <a:lvl4pPr>
              <a:defRPr>
                <a:solidFill>
                  <a:schemeClr val="tx1">
                    <a:lumMod val="85000"/>
                    <a:lumOff val="15000"/>
                  </a:schemeClr>
                </a:solidFill>
                <a:latin typeface="Helvetica" pitchFamily="2" charset="0"/>
              </a:defRPr>
            </a:lvl4pPr>
            <a:lvl5pPr>
              <a:defRPr>
                <a:solidFill>
                  <a:schemeClr val="tx1">
                    <a:lumMod val="85000"/>
                    <a:lumOff val="15000"/>
                  </a:schemeClr>
                </a:solidFill>
                <a:latin typeface="Helvetica"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338259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59900-D398-DA41-9CE3-E6288B74D538}"/>
              </a:ext>
            </a:extLst>
          </p:cNvPr>
          <p:cNvSpPr>
            <a:spLocks noGrp="1"/>
          </p:cNvSpPr>
          <p:nvPr>
            <p:ph type="title"/>
          </p:nvPr>
        </p:nvSpPr>
        <p:spPr/>
        <p:txBody>
          <a:bodyPr/>
          <a:lstStyle>
            <a:lvl1pPr>
              <a:defRPr b="0" i="0">
                <a:latin typeface="Arial Narrow" panose="020B0604020202020204" pitchFamily="34" charset="0"/>
                <a:cs typeface="Arial Narrow"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0A8386CA-3965-D140-BD89-F5D24D93D4A4}"/>
              </a:ext>
            </a:extLst>
          </p:cNvPr>
          <p:cNvSpPr>
            <a:spLocks noGrp="1"/>
          </p:cNvSpPr>
          <p:nvPr>
            <p:ph sz="half" idx="1"/>
          </p:nvPr>
        </p:nvSpPr>
        <p:spPr>
          <a:xfrm>
            <a:off x="838200" y="1825625"/>
            <a:ext cx="5181600" cy="4351338"/>
          </a:xfrm>
        </p:spPr>
        <p:txBody>
          <a:bodyPr/>
          <a:lstStyle>
            <a:lvl1pPr>
              <a:defRPr>
                <a:solidFill>
                  <a:schemeClr val="tx1">
                    <a:lumMod val="85000"/>
                    <a:lumOff val="15000"/>
                  </a:schemeClr>
                </a:solidFill>
                <a:latin typeface="Helvetica" pitchFamily="2" charset="0"/>
              </a:defRPr>
            </a:lvl1pPr>
            <a:lvl2pPr>
              <a:defRPr>
                <a:solidFill>
                  <a:schemeClr val="tx1">
                    <a:lumMod val="85000"/>
                    <a:lumOff val="15000"/>
                  </a:schemeClr>
                </a:solidFill>
                <a:latin typeface="Helvetica" pitchFamily="2" charset="0"/>
              </a:defRPr>
            </a:lvl2pPr>
            <a:lvl3pPr>
              <a:defRPr>
                <a:solidFill>
                  <a:schemeClr val="tx1">
                    <a:lumMod val="85000"/>
                    <a:lumOff val="15000"/>
                  </a:schemeClr>
                </a:solidFill>
                <a:latin typeface="Helvetica" pitchFamily="2" charset="0"/>
              </a:defRPr>
            </a:lvl3pPr>
            <a:lvl4pPr>
              <a:defRPr>
                <a:solidFill>
                  <a:schemeClr val="tx1">
                    <a:lumMod val="85000"/>
                    <a:lumOff val="15000"/>
                  </a:schemeClr>
                </a:solidFill>
                <a:latin typeface="Helvetica" pitchFamily="2" charset="0"/>
              </a:defRPr>
            </a:lvl4pPr>
            <a:lvl5pPr>
              <a:defRPr>
                <a:solidFill>
                  <a:schemeClr val="tx1">
                    <a:lumMod val="85000"/>
                    <a:lumOff val="15000"/>
                  </a:schemeClr>
                </a:solidFill>
                <a:latin typeface="Helvetica"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08457AD-47F6-9C42-857E-90A679AECFC5}"/>
              </a:ext>
            </a:extLst>
          </p:cNvPr>
          <p:cNvSpPr>
            <a:spLocks noGrp="1"/>
          </p:cNvSpPr>
          <p:nvPr>
            <p:ph sz="half" idx="2"/>
          </p:nvPr>
        </p:nvSpPr>
        <p:spPr>
          <a:xfrm>
            <a:off x="6172200" y="1825625"/>
            <a:ext cx="5181600" cy="4351338"/>
          </a:xfrm>
        </p:spPr>
        <p:txBody>
          <a:bodyPr/>
          <a:lstStyle>
            <a:lvl1pPr>
              <a:defRPr>
                <a:solidFill>
                  <a:schemeClr val="tx1">
                    <a:lumMod val="85000"/>
                    <a:lumOff val="15000"/>
                  </a:schemeClr>
                </a:solidFill>
                <a:latin typeface="Helvetica" pitchFamily="2" charset="0"/>
              </a:defRPr>
            </a:lvl1pPr>
            <a:lvl2pPr>
              <a:defRPr>
                <a:solidFill>
                  <a:schemeClr val="tx1">
                    <a:lumMod val="85000"/>
                    <a:lumOff val="15000"/>
                  </a:schemeClr>
                </a:solidFill>
                <a:latin typeface="Helvetica" pitchFamily="2" charset="0"/>
              </a:defRPr>
            </a:lvl2pPr>
            <a:lvl3pPr>
              <a:defRPr>
                <a:solidFill>
                  <a:schemeClr val="tx1">
                    <a:lumMod val="85000"/>
                    <a:lumOff val="15000"/>
                  </a:schemeClr>
                </a:solidFill>
                <a:latin typeface="Helvetica" pitchFamily="2" charset="0"/>
              </a:defRPr>
            </a:lvl3pPr>
            <a:lvl4pPr>
              <a:defRPr>
                <a:solidFill>
                  <a:schemeClr val="tx1">
                    <a:lumMod val="85000"/>
                    <a:lumOff val="15000"/>
                  </a:schemeClr>
                </a:solidFill>
                <a:latin typeface="Helvetica" pitchFamily="2" charset="0"/>
              </a:defRPr>
            </a:lvl4pPr>
            <a:lvl5pPr>
              <a:defRPr>
                <a:solidFill>
                  <a:schemeClr val="tx1">
                    <a:lumMod val="85000"/>
                    <a:lumOff val="15000"/>
                  </a:schemeClr>
                </a:solidFill>
                <a:latin typeface="Helvetica"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608454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CD416-7FF8-1246-8221-B998664D6EFD}"/>
              </a:ext>
            </a:extLst>
          </p:cNvPr>
          <p:cNvSpPr>
            <a:spLocks noGrp="1"/>
          </p:cNvSpPr>
          <p:nvPr>
            <p:ph type="title"/>
          </p:nvPr>
        </p:nvSpPr>
        <p:spPr>
          <a:xfrm>
            <a:off x="511740" y="11557"/>
            <a:ext cx="10515600" cy="1325563"/>
          </a:xfrm>
        </p:spPr>
        <p:txBody>
          <a:bodyPr/>
          <a:lstStyle>
            <a:lvl1pPr>
              <a:defRPr b="0" i="0">
                <a:latin typeface="Arial Narrow" panose="020B0604020202020204" pitchFamily="34" charset="0"/>
                <a:cs typeface="Arial Narrow"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A34529DA-6FB8-904C-8F0D-4593B452F3CB}"/>
              </a:ext>
            </a:extLst>
          </p:cNvPr>
          <p:cNvSpPr>
            <a:spLocks noGrp="1"/>
          </p:cNvSpPr>
          <p:nvPr>
            <p:ph type="body" idx="1"/>
          </p:nvPr>
        </p:nvSpPr>
        <p:spPr>
          <a:xfrm>
            <a:off x="839788" y="1681163"/>
            <a:ext cx="5157787" cy="823912"/>
          </a:xfrm>
        </p:spPr>
        <p:txBody>
          <a:bodyPr anchor="b"/>
          <a:lstStyle>
            <a:lvl1pPr marL="0" indent="0">
              <a:buNone/>
              <a:defRPr sz="2400" b="1">
                <a:solidFill>
                  <a:schemeClr val="tx1">
                    <a:lumMod val="85000"/>
                    <a:lumOff val="15000"/>
                  </a:schemeClr>
                </a:solidFill>
                <a:latin typeface="Helvetica"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B851ACB-A63D-D348-8309-3396A742EAA3}"/>
              </a:ext>
            </a:extLst>
          </p:cNvPr>
          <p:cNvSpPr>
            <a:spLocks noGrp="1"/>
          </p:cNvSpPr>
          <p:nvPr>
            <p:ph sz="half" idx="2"/>
          </p:nvPr>
        </p:nvSpPr>
        <p:spPr>
          <a:xfrm>
            <a:off x="839788" y="2505075"/>
            <a:ext cx="5157787" cy="3684588"/>
          </a:xfrm>
        </p:spPr>
        <p:txBody>
          <a:bodyPr/>
          <a:lstStyle>
            <a:lvl1pPr>
              <a:defRPr sz="2000">
                <a:solidFill>
                  <a:schemeClr val="tx1">
                    <a:lumMod val="85000"/>
                    <a:lumOff val="15000"/>
                  </a:schemeClr>
                </a:solidFill>
                <a:latin typeface="Helvetica" pitchFamily="2" charset="0"/>
              </a:defRPr>
            </a:lvl1pPr>
            <a:lvl2pPr>
              <a:defRPr sz="1800">
                <a:solidFill>
                  <a:schemeClr val="tx1">
                    <a:lumMod val="85000"/>
                    <a:lumOff val="15000"/>
                  </a:schemeClr>
                </a:solidFill>
                <a:latin typeface="Helvetica" pitchFamily="2" charset="0"/>
              </a:defRPr>
            </a:lvl2pPr>
            <a:lvl3pPr>
              <a:defRPr sz="1600">
                <a:solidFill>
                  <a:schemeClr val="tx1">
                    <a:lumMod val="85000"/>
                    <a:lumOff val="15000"/>
                  </a:schemeClr>
                </a:solidFill>
                <a:latin typeface="Helvetica" pitchFamily="2" charset="0"/>
              </a:defRPr>
            </a:lvl3pPr>
            <a:lvl4pPr>
              <a:defRPr>
                <a:solidFill>
                  <a:schemeClr val="tx1">
                    <a:lumMod val="85000"/>
                    <a:lumOff val="15000"/>
                  </a:schemeClr>
                </a:solidFill>
                <a:latin typeface="Helvetica" pitchFamily="2" charset="0"/>
              </a:defRPr>
            </a:lvl4pPr>
            <a:lvl5pPr>
              <a:defRPr>
                <a:solidFill>
                  <a:schemeClr val="tx1">
                    <a:lumMod val="85000"/>
                    <a:lumOff val="15000"/>
                  </a:schemeClr>
                </a:solidFill>
                <a:latin typeface="Helvetica" pitchFamily="2" charset="0"/>
              </a:defRPr>
            </a:lvl5pPr>
          </a:lstStyle>
          <a:p>
            <a:pPr lvl="0"/>
            <a:r>
              <a:rPr lang="en-US"/>
              <a:t>Click to edit Master text styles</a:t>
            </a:r>
          </a:p>
          <a:p>
            <a:pPr lvl="1"/>
            <a:r>
              <a:rPr lang="en-US"/>
              <a:t>Second level</a:t>
            </a:r>
          </a:p>
          <a:p>
            <a:pPr lvl="2"/>
            <a:r>
              <a:rPr lang="en-US"/>
              <a:t>Third level</a:t>
            </a:r>
          </a:p>
        </p:txBody>
      </p:sp>
      <p:sp>
        <p:nvSpPr>
          <p:cNvPr id="5" name="Text Placeholder 4">
            <a:extLst>
              <a:ext uri="{FF2B5EF4-FFF2-40B4-BE49-F238E27FC236}">
                <a16:creationId xmlns:a16="http://schemas.microsoft.com/office/drawing/2014/main" id="{CF0E3AEB-8FC2-CF4A-A367-0BB936A0763A}"/>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tx1">
                    <a:lumMod val="85000"/>
                    <a:lumOff val="15000"/>
                  </a:schemeClr>
                </a:solidFill>
                <a:latin typeface="Helvetica"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A150434-D083-FD45-B92C-D46D11FF075E}"/>
              </a:ext>
            </a:extLst>
          </p:cNvPr>
          <p:cNvSpPr>
            <a:spLocks noGrp="1"/>
          </p:cNvSpPr>
          <p:nvPr>
            <p:ph sz="quarter" idx="4"/>
          </p:nvPr>
        </p:nvSpPr>
        <p:spPr>
          <a:xfrm>
            <a:off x="6172200" y="2505075"/>
            <a:ext cx="5183188" cy="3684588"/>
          </a:xfrm>
        </p:spPr>
        <p:txBody>
          <a:bodyPr/>
          <a:lstStyle>
            <a:lvl1pPr>
              <a:defRPr sz="2000">
                <a:solidFill>
                  <a:schemeClr val="tx1">
                    <a:lumMod val="85000"/>
                    <a:lumOff val="15000"/>
                  </a:schemeClr>
                </a:solidFill>
                <a:latin typeface="Helvetica" pitchFamily="2" charset="0"/>
              </a:defRPr>
            </a:lvl1pPr>
            <a:lvl2pPr>
              <a:defRPr sz="1800">
                <a:solidFill>
                  <a:schemeClr val="tx1">
                    <a:lumMod val="85000"/>
                    <a:lumOff val="15000"/>
                  </a:schemeClr>
                </a:solidFill>
                <a:latin typeface="Helvetica" pitchFamily="2" charset="0"/>
              </a:defRPr>
            </a:lvl2pPr>
            <a:lvl3pPr>
              <a:defRPr sz="1600">
                <a:solidFill>
                  <a:schemeClr val="tx1">
                    <a:lumMod val="85000"/>
                    <a:lumOff val="15000"/>
                  </a:schemeClr>
                </a:solidFill>
                <a:latin typeface="Helvetica" pitchFamily="2" charset="0"/>
              </a:defRPr>
            </a:lvl3pPr>
            <a:lvl4pPr>
              <a:defRPr sz="1600">
                <a:solidFill>
                  <a:schemeClr val="tx1">
                    <a:lumMod val="85000"/>
                    <a:lumOff val="15000"/>
                  </a:schemeClr>
                </a:solidFill>
                <a:latin typeface="Helvetica" pitchFamily="2" charset="0"/>
              </a:defRPr>
            </a:lvl4pPr>
            <a:lvl5pPr>
              <a:defRPr sz="1600">
                <a:solidFill>
                  <a:schemeClr val="tx1">
                    <a:lumMod val="85000"/>
                    <a:lumOff val="15000"/>
                  </a:schemeClr>
                </a:solidFill>
                <a:latin typeface="Helvetica"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815058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0057C-1A9B-C643-BB87-965CA3F47503}"/>
              </a:ext>
            </a:extLst>
          </p:cNvPr>
          <p:cNvSpPr>
            <a:spLocks noGrp="1"/>
          </p:cNvSpPr>
          <p:nvPr>
            <p:ph type="title"/>
          </p:nvPr>
        </p:nvSpPr>
        <p:spPr/>
        <p:txBody>
          <a:bodyPr/>
          <a:lstStyle>
            <a:lvl1pPr>
              <a:defRPr b="0" i="0">
                <a:latin typeface="Arial Narrow" panose="020B0604020202020204" pitchFamily="34" charset="0"/>
                <a:cs typeface="Arial Narrow"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5359230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97055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C320B-34AE-B14B-AE77-70B64C1E2685}"/>
              </a:ext>
            </a:extLst>
          </p:cNvPr>
          <p:cNvSpPr>
            <a:spLocks noGrp="1"/>
          </p:cNvSpPr>
          <p:nvPr>
            <p:ph type="title"/>
          </p:nvPr>
        </p:nvSpPr>
        <p:spPr>
          <a:xfrm>
            <a:off x="839788" y="457200"/>
            <a:ext cx="3932237" cy="1600200"/>
          </a:xfrm>
        </p:spPr>
        <p:txBody>
          <a:bodyPr anchor="b"/>
          <a:lstStyle>
            <a:lvl1pPr>
              <a:defRPr sz="3200" b="0" i="0">
                <a:latin typeface="Arial Narrow" panose="020B0604020202020204" pitchFamily="34" charset="0"/>
                <a:cs typeface="Arial Narrow" panose="020B0604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855B104-2B42-F140-BB9D-B81633259CA8}"/>
              </a:ext>
            </a:extLst>
          </p:cNvPr>
          <p:cNvSpPr>
            <a:spLocks noGrp="1"/>
          </p:cNvSpPr>
          <p:nvPr>
            <p:ph idx="1"/>
          </p:nvPr>
        </p:nvSpPr>
        <p:spPr>
          <a:xfrm>
            <a:off x="5183188" y="987425"/>
            <a:ext cx="6172200" cy="4873625"/>
          </a:xfrm>
        </p:spPr>
        <p:txBody>
          <a:bodyPr/>
          <a:lstStyle>
            <a:lvl1pPr>
              <a:defRPr sz="3200">
                <a:solidFill>
                  <a:schemeClr val="tx1">
                    <a:lumMod val="85000"/>
                    <a:lumOff val="15000"/>
                  </a:schemeClr>
                </a:solidFill>
                <a:latin typeface="Arial" panose="020B0604020202020204" pitchFamily="34" charset="0"/>
                <a:cs typeface="Arial" panose="020B0604020202020204" pitchFamily="34" charset="0"/>
              </a:defRPr>
            </a:lvl1pPr>
            <a:lvl2pPr>
              <a:defRPr sz="2800">
                <a:solidFill>
                  <a:schemeClr val="tx1">
                    <a:lumMod val="85000"/>
                    <a:lumOff val="15000"/>
                  </a:schemeClr>
                </a:solidFill>
                <a:latin typeface="Helvetica" pitchFamily="2" charset="0"/>
              </a:defRPr>
            </a:lvl2pPr>
            <a:lvl3pPr>
              <a:defRPr sz="2400">
                <a:solidFill>
                  <a:schemeClr val="tx1">
                    <a:lumMod val="85000"/>
                    <a:lumOff val="15000"/>
                  </a:schemeClr>
                </a:solidFill>
                <a:latin typeface="Helvetica" pitchFamily="2" charset="0"/>
              </a:defRPr>
            </a:lvl3pPr>
            <a:lvl4pPr>
              <a:defRPr sz="2000">
                <a:solidFill>
                  <a:schemeClr val="tx1">
                    <a:lumMod val="85000"/>
                    <a:lumOff val="15000"/>
                  </a:schemeClr>
                </a:solidFill>
                <a:latin typeface="Helvetica" pitchFamily="2" charset="0"/>
              </a:defRPr>
            </a:lvl4pPr>
            <a:lvl5pPr>
              <a:defRPr sz="2000">
                <a:solidFill>
                  <a:schemeClr val="tx1">
                    <a:lumMod val="85000"/>
                    <a:lumOff val="15000"/>
                  </a:schemeClr>
                </a:solidFill>
                <a:latin typeface="Helvetica" pitchFamily="2"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6F05154C-BB89-794A-AF62-2F04A48EC6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286159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4C3E2-0D05-AF44-BA5B-0334A3FF638E}"/>
              </a:ext>
            </a:extLst>
          </p:cNvPr>
          <p:cNvSpPr>
            <a:spLocks noGrp="1"/>
          </p:cNvSpPr>
          <p:nvPr>
            <p:ph type="title"/>
          </p:nvPr>
        </p:nvSpPr>
        <p:spPr>
          <a:xfrm>
            <a:off x="839788" y="457200"/>
            <a:ext cx="3932237" cy="1600200"/>
          </a:xfrm>
        </p:spPr>
        <p:txBody>
          <a:bodyPr anchor="b"/>
          <a:lstStyle>
            <a:lvl1pPr>
              <a:defRPr sz="3200" b="0" i="0">
                <a:latin typeface="Arial Narrow" panose="020B0604020202020204" pitchFamily="34" charset="0"/>
                <a:cs typeface="Arial Narrow" panose="020B0604020202020204" pitchFamily="34" charset="0"/>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2ED1C8DF-59E8-0945-BADB-892C79E8E3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48BC236F-9CFE-8446-8630-D2E1DF059F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1290377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F29B2-962D-DF4E-9467-B8B6D90F30D3}"/>
              </a:ext>
            </a:extLst>
          </p:cNvPr>
          <p:cNvSpPr>
            <a:spLocks noGrp="1"/>
          </p:cNvSpPr>
          <p:nvPr>
            <p:ph type="title"/>
          </p:nvPr>
        </p:nvSpPr>
        <p:spPr/>
        <p:txBody>
          <a:bodyPr/>
          <a:lstStyle>
            <a:lvl1pPr>
              <a:defRPr b="0" i="0">
                <a:latin typeface="Arial Narrow" panose="020B0604020202020204" pitchFamily="34" charset="0"/>
                <a:cs typeface="Arial Narrow" panose="020B0604020202020204" pitchFamily="34" charset="0"/>
              </a:defRPr>
            </a:lvl1p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0FB119A4-B3CF-DD43-928C-44D125EDDBA2}"/>
              </a:ext>
            </a:extLst>
          </p:cNvPr>
          <p:cNvSpPr>
            <a:spLocks noGrp="1"/>
          </p:cNvSpPr>
          <p:nvPr>
            <p:ph type="body" orient="vert" idx="1"/>
          </p:nvPr>
        </p:nvSpPr>
        <p:spPr>
          <a:xfrm>
            <a:off x="838200" y="1635125"/>
            <a:ext cx="10515600" cy="4351338"/>
          </a:xfrm>
        </p:spPr>
        <p:txBody>
          <a:bodyPr vert="eaVert"/>
          <a:lstStyle>
            <a:lvl1pPr>
              <a:defRPr>
                <a:solidFill>
                  <a:schemeClr val="tx1">
                    <a:lumMod val="85000"/>
                    <a:lumOff val="15000"/>
                  </a:schemeClr>
                </a:solidFill>
                <a:latin typeface="Arial" panose="020B0604020202020204" pitchFamily="34" charset="0"/>
                <a:cs typeface="Arial" panose="020B0604020202020204" pitchFamily="34" charset="0"/>
              </a:defRPr>
            </a:lvl1pPr>
            <a:lvl2pPr>
              <a:defRPr>
                <a:solidFill>
                  <a:schemeClr val="tx1">
                    <a:lumMod val="85000"/>
                    <a:lumOff val="15000"/>
                  </a:schemeClr>
                </a:solidFill>
                <a:latin typeface="Arial" panose="020B0604020202020204" pitchFamily="34" charset="0"/>
                <a:cs typeface="Arial" panose="020B0604020202020204" pitchFamily="34" charset="0"/>
              </a:defRPr>
            </a:lvl2pPr>
            <a:lvl3pPr>
              <a:defRPr>
                <a:solidFill>
                  <a:schemeClr val="tx1">
                    <a:lumMod val="85000"/>
                    <a:lumOff val="15000"/>
                  </a:schemeClr>
                </a:solidFill>
                <a:latin typeface="Arial" panose="020B0604020202020204" pitchFamily="34" charset="0"/>
                <a:cs typeface="Arial" panose="020B0604020202020204" pitchFamily="34" charset="0"/>
              </a:defRPr>
            </a:lvl3pPr>
            <a:lvl4pPr>
              <a:defRPr>
                <a:solidFill>
                  <a:schemeClr val="tx1">
                    <a:lumMod val="85000"/>
                    <a:lumOff val="15000"/>
                  </a:schemeClr>
                </a:solidFill>
                <a:latin typeface="Arial" panose="020B0604020202020204" pitchFamily="34" charset="0"/>
                <a:cs typeface="Arial" panose="020B0604020202020204" pitchFamily="34" charset="0"/>
              </a:defRPr>
            </a:lvl4pPr>
            <a:lvl5pPr>
              <a:defRPr>
                <a:solidFill>
                  <a:schemeClr val="tx1">
                    <a:lumMod val="85000"/>
                    <a:lumOff val="1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17950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C2B2890-2D22-AC46-A350-EFB5AC983E67}"/>
              </a:ext>
            </a:extLst>
          </p:cNvPr>
          <p:cNvSpPr/>
          <p:nvPr/>
        </p:nvSpPr>
        <p:spPr>
          <a:xfrm>
            <a:off x="-12253" y="0"/>
            <a:ext cx="12227564"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Freeform 6"/>
          <p:cNvSpPr/>
          <p:nvPr/>
        </p:nvSpPr>
        <p:spPr>
          <a:xfrm>
            <a:off x="-12253" y="4417161"/>
            <a:ext cx="12227564" cy="2457785"/>
          </a:xfrm>
          <a:custGeom>
            <a:avLst/>
            <a:gdLst>
              <a:gd name="connsiteX0" fmla="*/ 0 w 10289745"/>
              <a:gd name="connsiteY0" fmla="*/ 2348314 h 2694297"/>
              <a:gd name="connsiteX1" fmla="*/ 9145997 w 10289745"/>
              <a:gd name="connsiteY1" fmla="*/ 81 h 2694297"/>
              <a:gd name="connsiteX2" fmla="*/ 9145997 w 10289745"/>
              <a:gd name="connsiteY2" fmla="*/ 2436173 h 2694297"/>
              <a:gd name="connsiteX3" fmla="*/ 0 w 10289745"/>
              <a:gd name="connsiteY3" fmla="*/ 2348314 h 2694297"/>
              <a:gd name="connsiteX0" fmla="*/ 0 w 10289745"/>
              <a:gd name="connsiteY0" fmla="*/ 2348233 h 2694216"/>
              <a:gd name="connsiteX1" fmla="*/ 9145997 w 10289745"/>
              <a:gd name="connsiteY1" fmla="*/ 0 h 2694216"/>
              <a:gd name="connsiteX2" fmla="*/ 9145997 w 10289745"/>
              <a:gd name="connsiteY2" fmla="*/ 2436092 h 2694216"/>
              <a:gd name="connsiteX3" fmla="*/ 0 w 10289745"/>
              <a:gd name="connsiteY3" fmla="*/ 2348233 h 2694216"/>
              <a:gd name="connsiteX0" fmla="*/ 0 w 10289745"/>
              <a:gd name="connsiteY0" fmla="*/ 2348233 h 2694216"/>
              <a:gd name="connsiteX1" fmla="*/ 9145997 w 10289745"/>
              <a:gd name="connsiteY1" fmla="*/ 0 h 2694216"/>
              <a:gd name="connsiteX2" fmla="*/ 9145997 w 10289745"/>
              <a:gd name="connsiteY2" fmla="*/ 2436092 h 2694216"/>
              <a:gd name="connsiteX3" fmla="*/ 0 w 10289745"/>
              <a:gd name="connsiteY3" fmla="*/ 2348233 h 2694216"/>
              <a:gd name="connsiteX0" fmla="*/ 2 w 10271923"/>
              <a:gd name="connsiteY0" fmla="*/ 1961048 h 2259210"/>
              <a:gd name="connsiteX1" fmla="*/ 9115022 w 10271923"/>
              <a:gd name="connsiteY1" fmla="*/ 0 h 2259210"/>
              <a:gd name="connsiteX2" fmla="*/ 9145999 w 10271923"/>
              <a:gd name="connsiteY2" fmla="*/ 2048907 h 2259210"/>
              <a:gd name="connsiteX3" fmla="*/ 2 w 10271923"/>
              <a:gd name="connsiteY3" fmla="*/ 1961048 h 2259210"/>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1 w 10359948"/>
              <a:gd name="connsiteY0" fmla="*/ 2534080 h 2803153"/>
              <a:gd name="connsiteX1" fmla="*/ 9223441 w 10359948"/>
              <a:gd name="connsiteY1" fmla="*/ 0 h 2803153"/>
              <a:gd name="connsiteX2" fmla="*/ 9200208 w 10359948"/>
              <a:gd name="connsiteY2" fmla="*/ 2443835 h 2803153"/>
              <a:gd name="connsiteX3" fmla="*/ 1 w 10359948"/>
              <a:gd name="connsiteY3" fmla="*/ 2534080 h 2803153"/>
              <a:gd name="connsiteX0" fmla="*/ 2 w 10302373"/>
              <a:gd name="connsiteY0" fmla="*/ 2371463 h 2710654"/>
              <a:gd name="connsiteX1" fmla="*/ 9169233 w 10302373"/>
              <a:gd name="connsiteY1" fmla="*/ 0 h 2710654"/>
              <a:gd name="connsiteX2" fmla="*/ 9146000 w 10302373"/>
              <a:gd name="connsiteY2" fmla="*/ 2443835 h 2710654"/>
              <a:gd name="connsiteX3" fmla="*/ 2 w 10302373"/>
              <a:gd name="connsiteY3" fmla="*/ 2371463 h 2710654"/>
              <a:gd name="connsiteX0" fmla="*/ 22101 w 10324472"/>
              <a:gd name="connsiteY0" fmla="*/ 2371463 h 2601940"/>
              <a:gd name="connsiteX1" fmla="*/ 9191332 w 10324472"/>
              <a:gd name="connsiteY1" fmla="*/ 0 h 2601940"/>
              <a:gd name="connsiteX2" fmla="*/ 9168099 w 10324472"/>
              <a:gd name="connsiteY2" fmla="*/ 2443835 h 2601940"/>
              <a:gd name="connsiteX3" fmla="*/ 22101 w 10324472"/>
              <a:gd name="connsiteY3" fmla="*/ 2371463 h 2601940"/>
              <a:gd name="connsiteX0" fmla="*/ 454248 w 10756619"/>
              <a:gd name="connsiteY0" fmla="*/ 2371463 h 2635640"/>
              <a:gd name="connsiteX1" fmla="*/ 9623479 w 10756619"/>
              <a:gd name="connsiteY1" fmla="*/ 0 h 2635640"/>
              <a:gd name="connsiteX2" fmla="*/ 9600246 w 10756619"/>
              <a:gd name="connsiteY2" fmla="*/ 2443835 h 2635640"/>
              <a:gd name="connsiteX3" fmla="*/ 2243166 w 10756619"/>
              <a:gd name="connsiteY3" fmla="*/ 2466974 h 2635640"/>
              <a:gd name="connsiteX4" fmla="*/ 454248 w 10756619"/>
              <a:gd name="connsiteY4" fmla="*/ 2371463 h 2635640"/>
              <a:gd name="connsiteX0" fmla="*/ 1153431 w 11456764"/>
              <a:gd name="connsiteY0" fmla="*/ 2371463 h 2641277"/>
              <a:gd name="connsiteX1" fmla="*/ 10322662 w 11456764"/>
              <a:gd name="connsiteY1" fmla="*/ 0 h 2641277"/>
              <a:gd name="connsiteX2" fmla="*/ 10299429 w 11456764"/>
              <a:gd name="connsiteY2" fmla="*/ 2443835 h 2641277"/>
              <a:gd name="connsiteX3" fmla="*/ 1137944 w 11456764"/>
              <a:gd name="connsiteY3" fmla="*/ 2482461 h 2641277"/>
              <a:gd name="connsiteX4" fmla="*/ 1153431 w 11456764"/>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482461"/>
              <a:gd name="connsiteX1" fmla="*/ 9184718 w 10318820"/>
              <a:gd name="connsiteY1" fmla="*/ 0 h 2482461"/>
              <a:gd name="connsiteX2" fmla="*/ 9161485 w 10318820"/>
              <a:gd name="connsiteY2" fmla="*/ 2443835 h 2482461"/>
              <a:gd name="connsiteX3" fmla="*/ 0 w 10318820"/>
              <a:gd name="connsiteY3" fmla="*/ 2482461 h 2482461"/>
              <a:gd name="connsiteX4" fmla="*/ 15487 w 10318820"/>
              <a:gd name="connsiteY4" fmla="*/ 2371463 h 2482461"/>
              <a:gd name="connsiteX0" fmla="*/ 15487 w 10252186"/>
              <a:gd name="connsiteY0" fmla="*/ 2371463 h 2482461"/>
              <a:gd name="connsiteX1" fmla="*/ 9184718 w 10252186"/>
              <a:gd name="connsiteY1" fmla="*/ 0 h 2482461"/>
              <a:gd name="connsiteX2" fmla="*/ 9022088 w 10252186"/>
              <a:gd name="connsiteY2" fmla="*/ 2242499 h 2482461"/>
              <a:gd name="connsiteX3" fmla="*/ 0 w 10252186"/>
              <a:gd name="connsiteY3" fmla="*/ 2482461 h 2482461"/>
              <a:gd name="connsiteX4" fmla="*/ 15487 w 10252186"/>
              <a:gd name="connsiteY4" fmla="*/ 2371463 h 2482461"/>
              <a:gd name="connsiteX0" fmla="*/ 15487 w 10311181"/>
              <a:gd name="connsiteY0" fmla="*/ 2371463 h 2482461"/>
              <a:gd name="connsiteX1" fmla="*/ 9184718 w 10311181"/>
              <a:gd name="connsiteY1" fmla="*/ 0 h 2482461"/>
              <a:gd name="connsiteX2" fmla="*/ 9145996 w 10311181"/>
              <a:gd name="connsiteY2" fmla="*/ 2443835 h 2482461"/>
              <a:gd name="connsiteX3" fmla="*/ 0 w 10311181"/>
              <a:gd name="connsiteY3" fmla="*/ 2482461 h 2482461"/>
              <a:gd name="connsiteX4" fmla="*/ 15487 w 10311181"/>
              <a:gd name="connsiteY4" fmla="*/ 2371463 h 2482461"/>
              <a:gd name="connsiteX0" fmla="*/ 15487 w 9184718"/>
              <a:gd name="connsiteY0" fmla="*/ 2371463 h 2482461"/>
              <a:gd name="connsiteX1" fmla="*/ 9184718 w 9184718"/>
              <a:gd name="connsiteY1" fmla="*/ 0 h 2482461"/>
              <a:gd name="connsiteX2" fmla="*/ 9145996 w 9184718"/>
              <a:gd name="connsiteY2" fmla="*/ 2443835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0 w 9215696"/>
              <a:gd name="connsiteY0" fmla="*/ 2371463 h 2482461"/>
              <a:gd name="connsiteX1" fmla="*/ 9215696 w 9215696"/>
              <a:gd name="connsiteY1" fmla="*/ 0 h 2482461"/>
              <a:gd name="connsiteX2" fmla="*/ 9207951 w 9215696"/>
              <a:gd name="connsiteY2" fmla="*/ 2459323 h 2482461"/>
              <a:gd name="connsiteX3" fmla="*/ 30978 w 9215696"/>
              <a:gd name="connsiteY3" fmla="*/ 2482461 h 2482461"/>
              <a:gd name="connsiteX4" fmla="*/ 0 w 9215696"/>
              <a:gd name="connsiteY4" fmla="*/ 2371463 h 2482461"/>
              <a:gd name="connsiteX0" fmla="*/ 0 w 9215696"/>
              <a:gd name="connsiteY0" fmla="*/ 2371463 h 2497949"/>
              <a:gd name="connsiteX1" fmla="*/ 9215696 w 9215696"/>
              <a:gd name="connsiteY1" fmla="*/ 0 h 2497949"/>
              <a:gd name="connsiteX2" fmla="*/ 9207951 w 9215696"/>
              <a:gd name="connsiteY2" fmla="*/ 2459323 h 2497949"/>
              <a:gd name="connsiteX3" fmla="*/ 2 w 9215696"/>
              <a:gd name="connsiteY3" fmla="*/ 2497949 h 2497949"/>
              <a:gd name="connsiteX4" fmla="*/ 0 w 9215696"/>
              <a:gd name="connsiteY4" fmla="*/ 2371463 h 2497949"/>
              <a:gd name="connsiteX0" fmla="*/ 0 w 9215696"/>
              <a:gd name="connsiteY0" fmla="*/ 2371463 h 2474718"/>
              <a:gd name="connsiteX1" fmla="*/ 9215696 w 9215696"/>
              <a:gd name="connsiteY1" fmla="*/ 0 h 2474718"/>
              <a:gd name="connsiteX2" fmla="*/ 9207951 w 9215696"/>
              <a:gd name="connsiteY2" fmla="*/ 2459323 h 2474718"/>
              <a:gd name="connsiteX3" fmla="*/ 30979 w 9215696"/>
              <a:gd name="connsiteY3" fmla="*/ 2474718 h 2474718"/>
              <a:gd name="connsiteX4" fmla="*/ 0 w 9215696"/>
              <a:gd name="connsiteY4" fmla="*/ 2371463 h 2474718"/>
              <a:gd name="connsiteX0" fmla="*/ 0 w 9208117"/>
              <a:gd name="connsiteY0" fmla="*/ 2371463 h 2474718"/>
              <a:gd name="connsiteX1" fmla="*/ 9184719 w 9208117"/>
              <a:gd name="connsiteY1" fmla="*/ 0 h 2474718"/>
              <a:gd name="connsiteX2" fmla="*/ 9207951 w 9208117"/>
              <a:gd name="connsiteY2" fmla="*/ 2459323 h 2474718"/>
              <a:gd name="connsiteX3" fmla="*/ 30979 w 9208117"/>
              <a:gd name="connsiteY3" fmla="*/ 2474718 h 2474718"/>
              <a:gd name="connsiteX4" fmla="*/ 0 w 9208117"/>
              <a:gd name="connsiteY4" fmla="*/ 2371463 h 2474718"/>
              <a:gd name="connsiteX0" fmla="*/ 0 w 9184719"/>
              <a:gd name="connsiteY0" fmla="*/ 2371463 h 2474718"/>
              <a:gd name="connsiteX1" fmla="*/ 9184719 w 9184719"/>
              <a:gd name="connsiteY1" fmla="*/ 0 h 2474718"/>
              <a:gd name="connsiteX2" fmla="*/ 9115020 w 9184719"/>
              <a:gd name="connsiteY2" fmla="*/ 2381886 h 2474718"/>
              <a:gd name="connsiteX3" fmla="*/ 30979 w 9184719"/>
              <a:gd name="connsiteY3" fmla="*/ 2474718 h 2474718"/>
              <a:gd name="connsiteX4" fmla="*/ 0 w 9184719"/>
              <a:gd name="connsiteY4" fmla="*/ 2371463 h 2474718"/>
              <a:gd name="connsiteX0" fmla="*/ 0 w 9184719"/>
              <a:gd name="connsiteY0" fmla="*/ 2371463 h 2474718"/>
              <a:gd name="connsiteX1" fmla="*/ 9184719 w 9184719"/>
              <a:gd name="connsiteY1" fmla="*/ 0 h 2474718"/>
              <a:gd name="connsiteX2" fmla="*/ 9169230 w 9184719"/>
              <a:gd name="connsiteY2" fmla="*/ 2451580 h 2474718"/>
              <a:gd name="connsiteX3" fmla="*/ 30979 w 9184719"/>
              <a:gd name="connsiteY3" fmla="*/ 2474718 h 2474718"/>
              <a:gd name="connsiteX4" fmla="*/ 0 w 9184719"/>
              <a:gd name="connsiteY4" fmla="*/ 2371463 h 2474718"/>
              <a:gd name="connsiteX0" fmla="*/ 0 w 9167786"/>
              <a:gd name="connsiteY0" fmla="*/ 2375696 h 2474718"/>
              <a:gd name="connsiteX1" fmla="*/ 9167786 w 9167786"/>
              <a:gd name="connsiteY1" fmla="*/ 0 h 2474718"/>
              <a:gd name="connsiteX2" fmla="*/ 9152297 w 9167786"/>
              <a:gd name="connsiteY2" fmla="*/ 2451580 h 2474718"/>
              <a:gd name="connsiteX3" fmla="*/ 14046 w 9167786"/>
              <a:gd name="connsiteY3" fmla="*/ 2474718 h 2474718"/>
              <a:gd name="connsiteX4" fmla="*/ 0 w 9167786"/>
              <a:gd name="connsiteY4" fmla="*/ 2375696 h 2474718"/>
              <a:gd name="connsiteX0" fmla="*/ 2887 w 9170673"/>
              <a:gd name="connsiteY0" fmla="*/ 2375696 h 2474718"/>
              <a:gd name="connsiteX1" fmla="*/ 9170673 w 9170673"/>
              <a:gd name="connsiteY1" fmla="*/ 0 h 2474718"/>
              <a:gd name="connsiteX2" fmla="*/ 9155184 w 9170673"/>
              <a:gd name="connsiteY2" fmla="*/ 2451580 h 2474718"/>
              <a:gd name="connsiteX3" fmla="*/ 0 w 9170673"/>
              <a:gd name="connsiteY3" fmla="*/ 2474718 h 2474718"/>
              <a:gd name="connsiteX4" fmla="*/ 2887 w 9170673"/>
              <a:gd name="connsiteY4" fmla="*/ 2375696 h 2474718"/>
              <a:gd name="connsiteX0" fmla="*/ 2887 w 9170673"/>
              <a:gd name="connsiteY0" fmla="*/ 2375696 h 2457785"/>
              <a:gd name="connsiteX1" fmla="*/ 9170673 w 9170673"/>
              <a:gd name="connsiteY1" fmla="*/ 0 h 2457785"/>
              <a:gd name="connsiteX2" fmla="*/ 9155184 w 9170673"/>
              <a:gd name="connsiteY2" fmla="*/ 2451580 h 2457785"/>
              <a:gd name="connsiteX3" fmla="*/ 0 w 9170673"/>
              <a:gd name="connsiteY3" fmla="*/ 2457785 h 2457785"/>
              <a:gd name="connsiteX4" fmla="*/ 2887 w 9170673"/>
              <a:gd name="connsiteY4" fmla="*/ 2375696 h 2457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0673" h="2457785">
                <a:moveTo>
                  <a:pt x="2887" y="2375696"/>
                </a:moveTo>
                <a:cubicBezTo>
                  <a:pt x="23548" y="2372367"/>
                  <a:pt x="7344315" y="2502055"/>
                  <a:pt x="9170673" y="0"/>
                </a:cubicBezTo>
                <a:cubicBezTo>
                  <a:pt x="9168091" y="819774"/>
                  <a:pt x="9157766" y="1631806"/>
                  <a:pt x="9155184" y="2451580"/>
                </a:cubicBezTo>
                <a:lnTo>
                  <a:pt x="0" y="2457785"/>
                </a:lnTo>
                <a:cubicBezTo>
                  <a:pt x="-1" y="2415623"/>
                  <a:pt x="2888" y="2417858"/>
                  <a:pt x="2887" y="2375696"/>
                </a:cubicBez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4" name="Picture 3">
            <a:extLst>
              <a:ext uri="{FF2B5EF4-FFF2-40B4-BE49-F238E27FC236}">
                <a16:creationId xmlns:a16="http://schemas.microsoft.com/office/drawing/2014/main" id="{10612DAB-F549-C644-9EBC-190A720B67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8000" y="5405168"/>
            <a:ext cx="1243781" cy="1243781"/>
          </a:xfrm>
          <a:prstGeom prst="rect">
            <a:avLst/>
          </a:prstGeom>
        </p:spPr>
      </p:pic>
      <p:pic>
        <p:nvPicPr>
          <p:cNvPr id="6" name="Picture 5">
            <a:extLst>
              <a:ext uri="{FF2B5EF4-FFF2-40B4-BE49-F238E27FC236}">
                <a16:creationId xmlns:a16="http://schemas.microsoft.com/office/drawing/2014/main" id="{C56FA27C-78E9-784D-82E5-9872FFE94C92}"/>
              </a:ext>
            </a:extLst>
          </p:cNvPr>
          <p:cNvPicPr>
            <a:picLocks noChangeAspect="1"/>
          </p:cNvPicPr>
          <p:nvPr/>
        </p:nvPicPr>
        <p:blipFill>
          <a:blip r:embed="rId5">
            <a:extLst>
              <a:ext uri="{28A0092B-C50C-407E-A947-70E740481C1C}">
                <a14:useLocalDpi xmlns:a14="http://schemas.microsoft.com/office/drawing/2010/main" val="0"/>
              </a:ext>
            </a:extLst>
          </a:blip>
          <a:srcRect b="41786"/>
          <a:stretch>
            <a:fillRect/>
          </a:stretch>
        </p:blipFill>
        <p:spPr>
          <a:xfrm>
            <a:off x="-17878" y="-97099"/>
            <a:ext cx="9144000" cy="2422610"/>
          </a:xfrm>
          <a:prstGeom prst="rect">
            <a:avLst/>
          </a:prstGeom>
        </p:spPr>
      </p:pic>
    </p:spTree>
    <p:extLst>
      <p:ext uri="{BB962C8B-B14F-4D97-AF65-F5344CB8AC3E}">
        <p14:creationId xmlns:p14="http://schemas.microsoft.com/office/powerpoint/2010/main" val="3110462366"/>
      </p:ext>
    </p:extLst>
  </p:cSld>
  <p:clrMap bg1="lt1" tx1="dk1" bg2="lt2" tx2="dk2" accent1="accent1" accent2="accent2" accent3="accent3" accent4="accent4" accent5="accent5" accent6="accent6" hlink="hlink" folHlink="folHlink"/>
  <p:sldLayoutIdLst>
    <p:sldLayoutId id="2147483718" r:id="rId1"/>
  </p:sldLayoutIdLst>
  <p:hf hdr="0"/>
  <p:txStyles>
    <p:titleStyle>
      <a:lvl1pPr algn="r" defTabSz="457200" rtl="0" eaLnBrk="1" latinLnBrk="0" hangingPunct="1">
        <a:lnSpc>
          <a:spcPct val="80000"/>
        </a:lnSpc>
        <a:spcBef>
          <a:spcPct val="0"/>
        </a:spcBef>
        <a:buNone/>
        <a:defRPr sz="4400" b="1" i="0" kern="1200">
          <a:solidFill>
            <a:schemeClr val="accent1"/>
          </a:solidFill>
          <a:latin typeface="+mj-lt"/>
          <a:ea typeface="+mj-ea"/>
          <a:cs typeface="Arial Narrow Bold"/>
        </a:defRPr>
      </a:lvl1pPr>
    </p:titleStyle>
    <p:bodyStyle>
      <a:lvl1pPr marL="0" indent="0" algn="r" defTabSz="457200" rtl="0" eaLnBrk="1" latinLnBrk="0" hangingPunct="1">
        <a:spcBef>
          <a:spcPct val="20000"/>
        </a:spcBef>
        <a:buFont typeface="Arial"/>
        <a:buNone/>
        <a:defRPr sz="2400" kern="1200">
          <a:solidFill>
            <a:schemeClr val="tx2"/>
          </a:solidFill>
          <a:latin typeface="+mn-lt"/>
          <a:ea typeface="+mn-ea"/>
          <a:cs typeface="+mn-cs"/>
        </a:defRPr>
      </a:lvl1pPr>
      <a:lvl2pPr marL="742950" indent="-285750" algn="l" defTabSz="457200" rtl="0" eaLnBrk="1" latinLnBrk="0" hangingPunct="1">
        <a:spcBef>
          <a:spcPct val="20000"/>
        </a:spcBef>
        <a:buFont typeface="Arial"/>
        <a:buChar char="•"/>
        <a:defRPr sz="3200"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2800" kern="1200">
          <a:solidFill>
            <a:schemeClr val="tx2"/>
          </a:solidFill>
          <a:latin typeface="+mn-lt"/>
          <a:ea typeface="+mn-ea"/>
          <a:cs typeface="+mn-cs"/>
        </a:defRPr>
      </a:lvl3pPr>
      <a:lvl4pPr marL="1600200" indent="-228600" algn="l" defTabSz="457200" rtl="0" eaLnBrk="1" latinLnBrk="0" hangingPunct="1">
        <a:spcBef>
          <a:spcPct val="20000"/>
        </a:spcBef>
        <a:buFont typeface="Arial"/>
        <a:buChar char="•"/>
        <a:defRPr sz="2800" kern="1200">
          <a:solidFill>
            <a:schemeClr val="tx2"/>
          </a:solidFill>
          <a:latin typeface="+mn-lt"/>
          <a:ea typeface="+mn-ea"/>
          <a:cs typeface="+mn-cs"/>
        </a:defRPr>
      </a:lvl4pPr>
      <a:lvl5pPr marL="2057400" indent="-228600" algn="l" defTabSz="457200" rtl="0" eaLnBrk="1" latinLnBrk="0" hangingPunct="1">
        <a:spcBef>
          <a:spcPct val="20000"/>
        </a:spcBef>
        <a:buFont typeface="Arial"/>
        <a:buChar char="•"/>
        <a:defRPr sz="28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CEE55A1-21A6-8745-87BE-5048B86435FC}"/>
              </a:ext>
            </a:extLst>
          </p:cNvPr>
          <p:cNvSpPr/>
          <p:nvPr/>
        </p:nvSpPr>
        <p:spPr bwMode="auto">
          <a:xfrm>
            <a:off x="0" y="6418968"/>
            <a:ext cx="12192000" cy="448171"/>
          </a:xfrm>
          <a:prstGeom prst="rect">
            <a:avLst/>
          </a:prstGeom>
          <a:solidFill>
            <a:srgbClr val="5B9BD5">
              <a:lumMod val="5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0">
              <a:lnSpc>
                <a:spcPct val="93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bg1">
                    <a:lumMod val="85000"/>
                  </a:schemeClr>
                </a:solidFill>
                <a:effectLst/>
                <a:uLnTx/>
                <a:uFillTx/>
                <a:latin typeface="Helvetica" pitchFamily="2" charset="0"/>
              </a:rPr>
              <a:t>            NOAA </a:t>
            </a:r>
            <a:r>
              <a:rPr kumimoji="0" lang="en-US" sz="1800" b="0" i="0" u="none" strike="noStrike" kern="0" cap="none" spc="0" normalizeH="0" baseline="0" noProof="0" dirty="0" err="1">
                <a:ln>
                  <a:noFill/>
                </a:ln>
                <a:solidFill>
                  <a:schemeClr val="bg1">
                    <a:lumMod val="85000"/>
                  </a:schemeClr>
                </a:solidFill>
                <a:effectLst/>
                <a:uLnTx/>
                <a:uFillTx/>
                <a:latin typeface="Helvetica" pitchFamily="2" charset="0"/>
              </a:rPr>
              <a:t>CoastWatch</a:t>
            </a:r>
            <a:r>
              <a:rPr kumimoji="0" lang="en-US" sz="1800" b="0" i="0" u="none" strike="noStrike" kern="0" cap="none" spc="0" normalizeH="0" baseline="0" noProof="0" dirty="0">
                <a:ln>
                  <a:noFill/>
                </a:ln>
                <a:solidFill>
                  <a:schemeClr val="bg1">
                    <a:lumMod val="85000"/>
                  </a:schemeClr>
                </a:solidFill>
                <a:effectLst/>
                <a:uLnTx/>
                <a:uFillTx/>
                <a:latin typeface="Helvetica" pitchFamily="2" charset="0"/>
              </a:rPr>
              <a:t>                        https://coastwatch.noaa.gov                </a:t>
            </a:r>
            <a:r>
              <a:rPr kumimoji="0" lang="en-US" sz="1800" b="0" i="0" u="none" strike="noStrike" kern="0" cap="none" spc="0" normalizeH="0" baseline="0" noProof="0" dirty="0" smtClean="0">
                <a:ln>
                  <a:noFill/>
                </a:ln>
                <a:solidFill>
                  <a:schemeClr val="bg1">
                    <a:lumMod val="85000"/>
                  </a:schemeClr>
                </a:solidFill>
                <a:effectLst/>
                <a:uLnTx/>
                <a:uFillTx/>
                <a:latin typeface="Helvetica" pitchFamily="2" charset="0"/>
              </a:rPr>
              <a:t>   Training 2020, Virtual                 </a:t>
            </a:r>
            <a:fld id="{4B43E285-B9B9-4D04-81F9-6AE689C31A2B}" type="slidenum">
              <a:rPr kumimoji="0" lang="en-US" sz="1800" b="0" i="0" u="none" strike="noStrike" kern="0" cap="none" spc="0" normalizeH="0" baseline="0" noProof="0" smtClean="0">
                <a:ln>
                  <a:noFill/>
                </a:ln>
                <a:solidFill>
                  <a:schemeClr val="bg1">
                    <a:lumMod val="85000"/>
                  </a:schemeClr>
                </a:solidFill>
                <a:effectLst/>
                <a:uLnTx/>
                <a:uFillTx/>
                <a:latin typeface="Helvetica" pitchFamily="2" charset="0"/>
              </a:rPr>
              <a:t>‹#›</a:t>
            </a:fld>
            <a:endParaRPr kumimoji="0" lang="en-US" sz="1800" b="0" i="0" u="none" strike="noStrike" kern="0" cap="none" spc="0" normalizeH="0" baseline="0" noProof="0" dirty="0">
              <a:ln>
                <a:noFill/>
              </a:ln>
              <a:solidFill>
                <a:schemeClr val="bg1">
                  <a:lumMod val="85000"/>
                </a:schemeClr>
              </a:solidFill>
              <a:effectLst/>
              <a:uLnTx/>
              <a:uFillTx/>
              <a:latin typeface="Helvetica" pitchFamily="2" charset="0"/>
            </a:endParaRPr>
          </a:p>
        </p:txBody>
      </p:sp>
      <p:sp>
        <p:nvSpPr>
          <p:cNvPr id="2" name="Title Placeholder 1">
            <a:extLst>
              <a:ext uri="{FF2B5EF4-FFF2-40B4-BE49-F238E27FC236}">
                <a16:creationId xmlns:a16="http://schemas.microsoft.com/office/drawing/2014/main" id="{02464191-0C6D-9C48-BACD-641397A6E2F2}"/>
              </a:ext>
            </a:extLst>
          </p:cNvPr>
          <p:cNvSpPr>
            <a:spLocks noGrp="1"/>
          </p:cNvSpPr>
          <p:nvPr>
            <p:ph type="title"/>
          </p:nvPr>
        </p:nvSpPr>
        <p:spPr>
          <a:xfrm>
            <a:off x="528298" y="1155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04A8761-AB78-C24F-B03C-69741C7283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a:extLst>
              <a:ext uri="{FF2B5EF4-FFF2-40B4-BE49-F238E27FC236}">
                <a16:creationId xmlns:a16="http://schemas.microsoft.com/office/drawing/2014/main" id="{8F7AB226-BFEC-F448-A3A3-C87336ECC7FE}"/>
              </a:ext>
            </a:extLst>
          </p:cNvPr>
          <p:cNvSpPr/>
          <p:nvPr/>
        </p:nvSpPr>
        <p:spPr>
          <a:xfrm>
            <a:off x="0" y="0"/>
            <a:ext cx="12192000" cy="91440"/>
          </a:xfrm>
          <a:prstGeom prst="rect">
            <a:avLst/>
          </a:prstGeom>
          <a:solidFill>
            <a:srgbClr val="1F4E7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0" name="Picture 9">
            <a:extLst>
              <a:ext uri="{FF2B5EF4-FFF2-40B4-BE49-F238E27FC236}">
                <a16:creationId xmlns:a16="http://schemas.microsoft.com/office/drawing/2014/main" id="{6B4DDC21-659A-7D4B-B7BE-E60EB83E8D1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44806" y="6418969"/>
            <a:ext cx="411480" cy="411480"/>
          </a:xfrm>
          <a:prstGeom prst="rect">
            <a:avLst/>
          </a:prstGeom>
        </p:spPr>
      </p:pic>
    </p:spTree>
    <p:extLst>
      <p:ext uri="{BB962C8B-B14F-4D97-AF65-F5344CB8AC3E}">
        <p14:creationId xmlns:p14="http://schemas.microsoft.com/office/powerpoint/2010/main" val="4207367166"/>
      </p:ext>
    </p:extLst>
  </p:cSld>
  <p:clrMap bg1="lt1" tx1="dk1" bg2="lt2" tx2="dk2" accent1="accent1" accent2="accent2" accent3="accent3" accent4="accent4" accent5="accent5" accent6="accent6" hlink="hlink" folHlink="folHlink"/>
  <p:sldLayoutIdLst>
    <p:sldLayoutId id="2147483705"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9" r:id="rId12"/>
  </p:sldLayoutIdLst>
  <p:hf hdr="0"/>
  <p:txStyles>
    <p:titleStyle>
      <a:lvl1pPr algn="l" defTabSz="914400" rtl="0" eaLnBrk="1" latinLnBrk="0" hangingPunct="1">
        <a:lnSpc>
          <a:spcPct val="90000"/>
        </a:lnSpc>
        <a:spcBef>
          <a:spcPct val="0"/>
        </a:spcBef>
        <a:buNone/>
        <a:defRPr sz="3200" b="0" i="0" kern="1200">
          <a:solidFill>
            <a:schemeClr val="accent5">
              <a:lumMod val="50000"/>
            </a:schemeClr>
          </a:solidFill>
          <a:latin typeface="Arial Narrow" panose="020B0604020202020204" pitchFamily="34" charset="0"/>
          <a:ea typeface="+mj-ea"/>
          <a:cs typeface="Arial Narrow"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mailto:coastwatch.info@noaa.gov" TargetMode="External"/><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6.png"/><Relationship Id="rId5" Type="http://schemas.openxmlformats.org/officeDocument/2006/relationships/image" Target="../media/image22.png"/><Relationship Id="rId4" Type="http://schemas.openxmlformats.org/officeDocument/2006/relationships/notesSlide" Target="../notesSlides/notesSlide10.xml"/><Relationship Id="rId9"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11.xml"/><Relationship Id="rId9"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png"/><Relationship Id="rId5" Type="http://schemas.openxmlformats.org/officeDocument/2006/relationships/image" Target="../media/image2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4.png"/><Relationship Id="rId5" Type="http://schemas.openxmlformats.org/officeDocument/2006/relationships/image" Target="../media/image25.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4.png"/><Relationship Id="rId5" Type="http://schemas.openxmlformats.org/officeDocument/2006/relationships/image" Target="../media/image26.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4.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7.png"/><Relationship Id="rId11" Type="http://schemas.openxmlformats.org/officeDocument/2006/relationships/image" Target="../media/image4.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notesSlide" Target="../notesSlides/notesSlide17.xml"/><Relationship Id="rId9"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4.png"/><Relationship Id="rId5" Type="http://schemas.openxmlformats.org/officeDocument/2006/relationships/image" Target="../media/image29.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4.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4.png"/><Relationship Id="rId5" Type="http://schemas.openxmlformats.org/officeDocument/2006/relationships/image" Target="../media/image34.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4.png"/><Relationship Id="rId5" Type="http://schemas.openxmlformats.org/officeDocument/2006/relationships/image" Target="../media/image35.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4.png"/><Relationship Id="rId5" Type="http://schemas.openxmlformats.org/officeDocument/2006/relationships/image" Target="../media/image36.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4.png"/><Relationship Id="rId5" Type="http://schemas.openxmlformats.org/officeDocument/2006/relationships/image" Target="../media/image37.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38.png"/><Relationship Id="rId5" Type="http://schemas.openxmlformats.org/officeDocument/2006/relationships/hyperlink" Target="https://coastwatch.noaa.gov/erddap/griddap/noaacwBLENDEDsstDaily.das" TargetMode="External"/><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4.png"/><Relationship Id="rId5" Type="http://schemas.openxmlformats.org/officeDocument/2006/relationships/image" Target="../media/image39.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4.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hyperlink" Target="https://coastwatch.pfeg.noaa.gov/projects/arcgis/" TargetMode="Externa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hyperlink" Target="https://www.pfeg.noaa.gov/products/PFELData/EDC/EDC-1.3.6-ReleaseNotes_UserGuide.pdf" TargetMode="External"/><Relationship Id="rId5" Type="http://schemas.openxmlformats.org/officeDocument/2006/relationships/hyperlink" Target="https://www.pfeg.noaa.gov/products/EDC/EDCdownloads.html" TargetMode="External"/><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hyperlink" Target="https://coastwatch.noaa.gov/cw/user-resources/coastwatch-utilities.html" TargetMode="External"/><Relationship Id="rId5" Type="http://schemas.openxmlformats.org/officeDocument/2006/relationships/hyperlink" Target="https://www.pfeg.noaa.gov/products/EDC/EDCdownloads.html" TargetMode="External"/><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7.png"/><Relationship Id="rId11" Type="http://schemas.openxmlformats.org/officeDocument/2006/relationships/image" Target="../media/image4.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notesSlide" Target="../notesSlides/notesSlide6.xml"/><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5.xml"/><Relationship Id="rId7" Type="http://schemas.openxmlformats.org/officeDocument/2006/relationships/image" Target="../media/image16.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4.png"/><Relationship Id="rId4" Type="http://schemas.openxmlformats.org/officeDocument/2006/relationships/notesSlide" Target="../notesSlides/notesSlide8.xml"/><Relationship Id="rId9"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21.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12" name="Title 1"/>
          <p:cNvSpPr>
            <a:spLocks noGrp="1"/>
          </p:cNvSpPr>
          <p:nvPr>
            <p:ph type="title"/>
          </p:nvPr>
        </p:nvSpPr>
        <p:spPr>
          <a:xfrm>
            <a:off x="2338257" y="2029926"/>
            <a:ext cx="8087884" cy="788734"/>
          </a:xfrm>
        </p:spPr>
        <p:txBody>
          <a:bodyPr>
            <a:normAutofit fontScale="90000"/>
          </a:bodyPr>
          <a:lstStyle/>
          <a:p>
            <a:pPr algn="ctr"/>
            <a:r>
              <a:rPr lang="en-US" sz="4000" dirty="0" smtClean="0"/>
              <a:t>Using Satellite Data in GIS - Tools</a:t>
            </a:r>
            <a:br>
              <a:rPr lang="en-US" sz="4000" dirty="0" smtClean="0"/>
            </a:br>
            <a:r>
              <a:rPr lang="en-US" sz="4000" dirty="0"/>
              <a:t/>
            </a:r>
            <a:br>
              <a:rPr lang="en-US" sz="4000" dirty="0"/>
            </a:br>
            <a:r>
              <a:rPr lang="en-US" sz="4000" dirty="0"/>
              <a:t>NOAA </a:t>
            </a:r>
            <a:r>
              <a:rPr lang="en-US" sz="4000" dirty="0" err="1"/>
              <a:t>Coastwatch</a:t>
            </a:r>
            <a:r>
              <a:rPr lang="en-US" sz="4000" dirty="0"/>
              <a:t> Satellite Course</a:t>
            </a:r>
          </a:p>
        </p:txBody>
      </p:sp>
      <p:sp>
        <p:nvSpPr>
          <p:cNvPr id="13" name="Text Placeholder 4">
            <a:extLst>
              <a:ext uri="{FF2B5EF4-FFF2-40B4-BE49-F238E27FC236}">
                <a16:creationId xmlns:a16="http://schemas.microsoft.com/office/drawing/2014/main" id="{AABA175F-114F-9349-9205-5C900171E7A8}"/>
              </a:ext>
            </a:extLst>
          </p:cNvPr>
          <p:cNvSpPr>
            <a:spLocks noGrp="1"/>
          </p:cNvSpPr>
          <p:nvPr>
            <p:ph type="body" sz="quarter" idx="12"/>
          </p:nvPr>
        </p:nvSpPr>
        <p:spPr>
          <a:xfrm>
            <a:off x="154517" y="6427310"/>
            <a:ext cx="7313083" cy="577850"/>
          </a:xfrm>
        </p:spPr>
        <p:txBody>
          <a:bodyPr>
            <a:noAutofit/>
          </a:bodyPr>
          <a:lstStyle/>
          <a:p>
            <a:r>
              <a:rPr lang="en-US" dirty="0"/>
              <a:t>Last Updated: </a:t>
            </a:r>
            <a:fld id="{37EC2EF2-4593-4697-821A-2723A4F7C407}" type="datetime1">
              <a:rPr lang="en-US" smtClean="0"/>
              <a:t>10/20/2020</a:t>
            </a:fld>
            <a:endParaRPr lang="en-US" dirty="0"/>
          </a:p>
        </p:txBody>
      </p:sp>
      <p:sp>
        <p:nvSpPr>
          <p:cNvPr id="15" name="Rectangle 14"/>
          <p:cNvSpPr/>
          <p:nvPr/>
        </p:nvSpPr>
        <p:spPr>
          <a:xfrm>
            <a:off x="7953580" y="6296286"/>
            <a:ext cx="2467342" cy="369332"/>
          </a:xfrm>
          <a:prstGeom prst="rect">
            <a:avLst/>
          </a:prstGeom>
        </p:spPr>
        <p:txBody>
          <a:bodyPr wrap="none">
            <a:spAutoFit/>
          </a:bodyPr>
          <a:lstStyle/>
          <a:p>
            <a:r>
              <a:rPr lang="en-US" dirty="0">
                <a:hlinkClick r:id="rId6"/>
              </a:rPr>
              <a:t>coastwatch.info@noaa.gov</a:t>
            </a:r>
            <a:endParaRPr lang="en-US" dirty="0"/>
          </a:p>
        </p:txBody>
      </p:sp>
    </p:spTree>
    <p:extLst>
      <p:ext uri="{BB962C8B-B14F-4D97-AF65-F5344CB8AC3E}">
        <p14:creationId xmlns:p14="http://schemas.microsoft.com/office/powerpoint/2010/main" val="2133213474"/>
      </p:ext>
    </p:extLst>
  </p:cSld>
  <p:clrMapOvr>
    <a:masterClrMapping/>
  </p:clrMapOvr>
  <mc:AlternateContent xmlns:mc="http://schemas.openxmlformats.org/markup-compatibility/2006" xmlns:p14="http://schemas.microsoft.com/office/powerpoint/2010/main">
    <mc:Choice Requires="p14">
      <p:transition spd="slow" p14:dur="2000" advTm="7076"/>
    </mc:Choice>
    <mc:Fallback xmlns="">
      <p:transition spd="slow" advTm="70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Make </a:t>
            </a:r>
            <a:r>
              <a:rPr lang="en-US" dirty="0" err="1" smtClean="0"/>
              <a:t>OpenDAP</a:t>
            </a:r>
            <a:r>
              <a:rPr lang="en-US" dirty="0" smtClean="0"/>
              <a:t> Raster Layer</a:t>
            </a:r>
            <a:endParaRPr lang="en-US" dirty="0"/>
          </a:p>
        </p:txBody>
      </p:sp>
      <p:sp>
        <p:nvSpPr>
          <p:cNvPr id="6" name="Content Placeholder 2"/>
          <p:cNvSpPr txBox="1">
            <a:spLocks/>
          </p:cNvSpPr>
          <p:nvPr/>
        </p:nvSpPr>
        <p:spPr>
          <a:xfrm>
            <a:off x="878811" y="1391203"/>
            <a:ext cx="5582036" cy="4499954"/>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2575" indent="-282575">
              <a:buClr>
                <a:schemeClr val="accent2"/>
              </a:buClr>
            </a:pPr>
            <a:r>
              <a:rPr lang="en-US" dirty="0" smtClean="0"/>
              <a:t>A few clicks</a:t>
            </a:r>
          </a:p>
          <a:p>
            <a:pPr marL="282575" indent="-282575">
              <a:buClr>
                <a:schemeClr val="accent2"/>
              </a:buClr>
            </a:pPr>
            <a:endParaRPr lang="en-US" dirty="0" smtClean="0"/>
          </a:p>
          <a:p>
            <a:pPr marL="282575" indent="-282575">
              <a:buClr>
                <a:schemeClr val="accent2"/>
              </a:buClr>
            </a:pPr>
            <a:r>
              <a:rPr lang="en-US" dirty="0"/>
              <a:t>Menu-driven configuration to maximize usefulness</a:t>
            </a:r>
          </a:p>
          <a:p>
            <a:pPr marL="282575" indent="-282575">
              <a:buClr>
                <a:schemeClr val="accent2"/>
              </a:buClr>
            </a:pPr>
            <a:endParaRPr lang="en-US" dirty="0" smtClean="0"/>
          </a:p>
          <a:p>
            <a:pPr marL="282575" indent="-282575">
              <a:buClr>
                <a:schemeClr val="accent2"/>
              </a:buClr>
            </a:pPr>
            <a:r>
              <a:rPr lang="en-US" dirty="0" smtClean="0"/>
              <a:t>Handles file or aggregates.  Enter URL without extension</a:t>
            </a:r>
          </a:p>
          <a:p>
            <a:pPr marL="282575" indent="-282575">
              <a:buClr>
                <a:schemeClr val="accent2"/>
              </a:buClr>
            </a:pPr>
            <a:endParaRPr lang="en-US" dirty="0" smtClean="0"/>
          </a:p>
          <a:p>
            <a:pPr marL="282575" indent="-282575">
              <a:buClr>
                <a:schemeClr val="accent2"/>
              </a:buClr>
            </a:pPr>
            <a:r>
              <a:rPr lang="en-US" dirty="0" smtClean="0"/>
              <a:t>Requires additional configuration [time, time slider] to maximize usefulness</a:t>
            </a:r>
          </a:p>
          <a:p>
            <a:pPr marL="282575" indent="-282575">
              <a:buClr>
                <a:schemeClr val="accent2"/>
              </a:buClr>
            </a:pPr>
            <a:endParaRPr lang="en-US" dirty="0"/>
          </a:p>
          <a:p>
            <a:pPr marL="282575" indent="-282575">
              <a:buClr>
                <a:schemeClr val="accent2"/>
              </a:buClr>
            </a:pPr>
            <a:r>
              <a:rPr lang="en-US" dirty="0" smtClean="0"/>
              <a:t>Comments:</a:t>
            </a:r>
          </a:p>
          <a:p>
            <a:pPr marL="739775" lvl="1" indent="-282575">
              <a:buClr>
                <a:schemeClr val="accent2"/>
              </a:buClr>
            </a:pPr>
            <a:r>
              <a:rPr lang="en-US" dirty="0" smtClean="0"/>
              <a:t>Unexpected Errors</a:t>
            </a:r>
          </a:p>
          <a:p>
            <a:pPr marL="739775" lvl="1" indent="-282575">
              <a:buClr>
                <a:schemeClr val="accent2"/>
              </a:buClr>
            </a:pPr>
            <a:r>
              <a:rPr lang="en-US" dirty="0" smtClean="0"/>
              <a:t>Results may vary</a:t>
            </a:r>
          </a:p>
          <a:p>
            <a:pPr marL="0" indent="0">
              <a:buClr>
                <a:schemeClr val="accent2"/>
              </a:buClr>
              <a:buNone/>
            </a:pPr>
            <a:endParaRPr lang="en-US" dirty="0" smtClean="0"/>
          </a:p>
          <a:p>
            <a:pPr marL="282575" indent="-282575">
              <a:buClr>
                <a:schemeClr val="accent2"/>
              </a:buClr>
            </a:pPr>
            <a:endParaRPr lang="en-US" dirty="0" smtClean="0"/>
          </a:p>
          <a:p>
            <a:pPr marL="282575" indent="-282575">
              <a:buClr>
                <a:schemeClr val="accent2"/>
              </a:buClr>
            </a:pPr>
            <a:endParaRPr lang="en-US" dirty="0"/>
          </a:p>
        </p:txBody>
      </p:sp>
      <p:sp>
        <p:nvSpPr>
          <p:cNvPr id="8" name="Rectangle 7"/>
          <p:cNvSpPr/>
          <p:nvPr/>
        </p:nvSpPr>
        <p:spPr>
          <a:xfrm>
            <a:off x="5910922" y="519481"/>
            <a:ext cx="6281078" cy="369332"/>
          </a:xfrm>
          <a:prstGeom prst="rect">
            <a:avLst/>
          </a:prstGeom>
        </p:spPr>
        <p:txBody>
          <a:bodyPr wrap="none">
            <a:spAutoFit/>
          </a:bodyPr>
          <a:lstStyle/>
          <a:p>
            <a:pPr marL="282575" indent="-282575">
              <a:buClr>
                <a:schemeClr val="accent2"/>
              </a:buClr>
            </a:pPr>
            <a:r>
              <a:rPr lang="en-US" dirty="0" err="1"/>
              <a:t>ArcToolbox</a:t>
            </a:r>
            <a:r>
              <a:rPr lang="en-US" dirty="0"/>
              <a:t>-&gt;</a:t>
            </a:r>
            <a:r>
              <a:rPr lang="en-US" dirty="0" err="1"/>
              <a:t>Multidimension</a:t>
            </a:r>
            <a:r>
              <a:rPr lang="en-US" dirty="0"/>
              <a:t> Tools-&gt;Make </a:t>
            </a:r>
            <a:r>
              <a:rPr lang="en-US" dirty="0" err="1" smtClean="0"/>
              <a:t>OpenDAP</a:t>
            </a:r>
            <a:r>
              <a:rPr lang="en-US" dirty="0" smtClean="0"/>
              <a:t> </a:t>
            </a:r>
            <a:r>
              <a:rPr lang="en-US" dirty="0"/>
              <a:t>Raster Layer</a:t>
            </a:r>
          </a:p>
        </p:txBody>
      </p:sp>
      <p:pic>
        <p:nvPicPr>
          <p:cNvPr id="3" name="Picture 2"/>
          <p:cNvPicPr>
            <a:picLocks noChangeAspect="1"/>
          </p:cNvPicPr>
          <p:nvPr/>
        </p:nvPicPr>
        <p:blipFill>
          <a:blip r:embed="rId5"/>
          <a:stretch>
            <a:fillRect/>
          </a:stretch>
        </p:blipFill>
        <p:spPr>
          <a:xfrm>
            <a:off x="6811359" y="1008704"/>
            <a:ext cx="4480203" cy="52649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7" name="Group 6"/>
          <p:cNvGrpSpPr/>
          <p:nvPr/>
        </p:nvGrpSpPr>
        <p:grpSpPr>
          <a:xfrm>
            <a:off x="2933950" y="1391203"/>
            <a:ext cx="893736" cy="190527"/>
            <a:chOff x="4808796" y="4096720"/>
            <a:chExt cx="893736" cy="190527"/>
          </a:xfrm>
        </p:grpSpPr>
        <p:pic>
          <p:nvPicPr>
            <p:cNvPr id="9" name="Picture 8"/>
            <p:cNvPicPr>
              <a:picLocks noChangeAspect="1"/>
            </p:cNvPicPr>
            <p:nvPr/>
          </p:nvPicPr>
          <p:blipFill>
            <a:blip r:embed="rId6"/>
            <a:stretch>
              <a:fillRect/>
            </a:stretch>
          </p:blipFill>
          <p:spPr>
            <a:xfrm>
              <a:off x="5141348" y="4101483"/>
              <a:ext cx="238158" cy="181000"/>
            </a:xfrm>
            <a:prstGeom prst="rect">
              <a:avLst/>
            </a:prstGeom>
          </p:spPr>
        </p:pic>
        <p:pic>
          <p:nvPicPr>
            <p:cNvPr id="10" name="Picture 9"/>
            <p:cNvPicPr>
              <a:picLocks noChangeAspect="1"/>
            </p:cNvPicPr>
            <p:nvPr/>
          </p:nvPicPr>
          <p:blipFill>
            <a:blip r:embed="rId7"/>
            <a:stretch>
              <a:fillRect/>
            </a:stretch>
          </p:blipFill>
          <p:spPr>
            <a:xfrm>
              <a:off x="4808796" y="4106246"/>
              <a:ext cx="209579" cy="171474"/>
            </a:xfrm>
            <a:prstGeom prst="rect">
              <a:avLst/>
            </a:prstGeom>
          </p:spPr>
        </p:pic>
        <p:pic>
          <p:nvPicPr>
            <p:cNvPr id="11" name="Picture 10"/>
            <p:cNvPicPr>
              <a:picLocks noChangeAspect="1"/>
            </p:cNvPicPr>
            <p:nvPr/>
          </p:nvPicPr>
          <p:blipFill>
            <a:blip r:embed="rId8"/>
            <a:stretch>
              <a:fillRect/>
            </a:stretch>
          </p:blipFill>
          <p:spPr>
            <a:xfrm>
              <a:off x="5502479" y="4096720"/>
              <a:ext cx="200053" cy="190527"/>
            </a:xfrm>
            <a:prstGeom prst="rect">
              <a:avLst/>
            </a:prstGeom>
          </p:spPr>
        </p:pic>
        <p:cxnSp>
          <p:nvCxnSpPr>
            <p:cNvPr id="12" name="Straight Arrow Connector 11"/>
            <p:cNvCxnSpPr/>
            <p:nvPr/>
          </p:nvCxnSpPr>
          <p:spPr>
            <a:xfrm flipV="1">
              <a:off x="5027900" y="4187221"/>
              <a:ext cx="122973" cy="95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5380325" y="4187221"/>
              <a:ext cx="122973" cy="95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67720671"/>
      </p:ext>
    </p:extLst>
  </p:cSld>
  <p:clrMapOvr>
    <a:masterClrMapping/>
  </p:clrMapOvr>
  <mc:AlternateContent xmlns:mc="http://schemas.openxmlformats.org/markup-compatibility/2006" xmlns:p14="http://schemas.microsoft.com/office/powerpoint/2010/main">
    <mc:Choice Requires="p14">
      <p:transition spd="slow" p14:dur="2000" advTm="45601"/>
    </mc:Choice>
    <mc:Fallback xmlns="">
      <p:transition spd="slow" advTm="456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Make </a:t>
            </a:r>
            <a:r>
              <a:rPr lang="en-US" dirty="0" err="1" smtClean="0"/>
              <a:t>NetCDF</a:t>
            </a:r>
            <a:r>
              <a:rPr lang="en-US" dirty="0" smtClean="0"/>
              <a:t> Raster Layer</a:t>
            </a:r>
            <a:endParaRPr lang="en-US" dirty="0"/>
          </a:p>
        </p:txBody>
      </p:sp>
      <p:sp>
        <p:nvSpPr>
          <p:cNvPr id="6" name="Content Placeholder 2"/>
          <p:cNvSpPr txBox="1">
            <a:spLocks/>
          </p:cNvSpPr>
          <p:nvPr/>
        </p:nvSpPr>
        <p:spPr>
          <a:xfrm>
            <a:off x="1026028" y="1773702"/>
            <a:ext cx="5266488" cy="40233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2575" indent="-282575">
              <a:buClr>
                <a:schemeClr val="accent2"/>
              </a:buClr>
            </a:pPr>
            <a:r>
              <a:rPr lang="en-US" dirty="0" smtClean="0"/>
              <a:t>A few clicks</a:t>
            </a:r>
          </a:p>
          <a:p>
            <a:pPr marL="282575" indent="-282575">
              <a:buClr>
                <a:schemeClr val="accent2"/>
              </a:buClr>
            </a:pPr>
            <a:endParaRPr lang="en-US" dirty="0" smtClean="0"/>
          </a:p>
          <a:p>
            <a:pPr marL="282575" indent="-282575">
              <a:buClr>
                <a:schemeClr val="accent2"/>
              </a:buClr>
            </a:pPr>
            <a:r>
              <a:rPr lang="en-US" dirty="0"/>
              <a:t>Menu-driven configuration to maximize usefulness</a:t>
            </a:r>
          </a:p>
          <a:p>
            <a:pPr marL="282575" indent="-282575">
              <a:buClr>
                <a:schemeClr val="accent2"/>
              </a:buClr>
            </a:pPr>
            <a:endParaRPr lang="en-US" dirty="0" smtClean="0"/>
          </a:p>
          <a:p>
            <a:pPr marL="282575" indent="-282575">
              <a:buClr>
                <a:schemeClr val="accent2"/>
              </a:buClr>
            </a:pPr>
            <a:r>
              <a:rPr lang="en-US" dirty="0" smtClean="0"/>
              <a:t>Requires configuration</a:t>
            </a:r>
            <a:br>
              <a:rPr lang="en-US" dirty="0" smtClean="0"/>
            </a:br>
            <a:r>
              <a:rPr lang="en-US" dirty="0" smtClean="0"/>
              <a:t>[time, time slider]</a:t>
            </a:r>
          </a:p>
          <a:p>
            <a:pPr marL="282575" indent="-282575">
              <a:buClr>
                <a:schemeClr val="accent2"/>
              </a:buClr>
            </a:pPr>
            <a:endParaRPr lang="en-US" dirty="0" smtClean="0"/>
          </a:p>
          <a:p>
            <a:pPr marL="282575" indent="-282575">
              <a:buClr>
                <a:schemeClr val="accent2"/>
              </a:buClr>
            </a:pPr>
            <a:endParaRPr lang="en-US" dirty="0"/>
          </a:p>
        </p:txBody>
      </p:sp>
      <p:sp>
        <p:nvSpPr>
          <p:cNvPr id="8" name="Rectangle 7"/>
          <p:cNvSpPr/>
          <p:nvPr/>
        </p:nvSpPr>
        <p:spPr>
          <a:xfrm>
            <a:off x="6043044" y="519481"/>
            <a:ext cx="6090898" cy="369332"/>
          </a:xfrm>
          <a:prstGeom prst="rect">
            <a:avLst/>
          </a:prstGeom>
        </p:spPr>
        <p:txBody>
          <a:bodyPr wrap="none">
            <a:spAutoFit/>
          </a:bodyPr>
          <a:lstStyle/>
          <a:p>
            <a:pPr marL="282575" indent="-282575">
              <a:buClr>
                <a:schemeClr val="accent2"/>
              </a:buClr>
            </a:pPr>
            <a:r>
              <a:rPr lang="en-US" dirty="0" err="1"/>
              <a:t>ArcToolbox</a:t>
            </a:r>
            <a:r>
              <a:rPr lang="en-US" dirty="0"/>
              <a:t>-&gt;</a:t>
            </a:r>
            <a:r>
              <a:rPr lang="en-US" dirty="0" err="1"/>
              <a:t>Multidimension</a:t>
            </a:r>
            <a:r>
              <a:rPr lang="en-US" dirty="0"/>
              <a:t> Tools-&gt;Make </a:t>
            </a:r>
            <a:r>
              <a:rPr lang="en-US" dirty="0" err="1"/>
              <a:t>NetCDF</a:t>
            </a:r>
            <a:r>
              <a:rPr lang="en-US" dirty="0"/>
              <a:t> Raster Layer</a:t>
            </a:r>
          </a:p>
        </p:txBody>
      </p:sp>
      <p:grpSp>
        <p:nvGrpSpPr>
          <p:cNvPr id="9" name="Group 8"/>
          <p:cNvGrpSpPr/>
          <p:nvPr/>
        </p:nvGrpSpPr>
        <p:grpSpPr>
          <a:xfrm>
            <a:off x="3380818" y="1923015"/>
            <a:ext cx="893736" cy="190527"/>
            <a:chOff x="4808796" y="4096720"/>
            <a:chExt cx="893736" cy="190527"/>
          </a:xfrm>
        </p:grpSpPr>
        <p:pic>
          <p:nvPicPr>
            <p:cNvPr id="10" name="Picture 9"/>
            <p:cNvPicPr>
              <a:picLocks noChangeAspect="1"/>
            </p:cNvPicPr>
            <p:nvPr/>
          </p:nvPicPr>
          <p:blipFill>
            <a:blip r:embed="rId5"/>
            <a:stretch>
              <a:fillRect/>
            </a:stretch>
          </p:blipFill>
          <p:spPr>
            <a:xfrm>
              <a:off x="5141348" y="4101483"/>
              <a:ext cx="238158" cy="181000"/>
            </a:xfrm>
            <a:prstGeom prst="rect">
              <a:avLst/>
            </a:prstGeom>
          </p:spPr>
        </p:pic>
        <p:pic>
          <p:nvPicPr>
            <p:cNvPr id="11" name="Picture 10"/>
            <p:cNvPicPr>
              <a:picLocks noChangeAspect="1"/>
            </p:cNvPicPr>
            <p:nvPr/>
          </p:nvPicPr>
          <p:blipFill>
            <a:blip r:embed="rId6"/>
            <a:stretch>
              <a:fillRect/>
            </a:stretch>
          </p:blipFill>
          <p:spPr>
            <a:xfrm>
              <a:off x="4808796" y="4106246"/>
              <a:ext cx="209579" cy="171474"/>
            </a:xfrm>
            <a:prstGeom prst="rect">
              <a:avLst/>
            </a:prstGeom>
          </p:spPr>
        </p:pic>
        <p:pic>
          <p:nvPicPr>
            <p:cNvPr id="12" name="Picture 11"/>
            <p:cNvPicPr>
              <a:picLocks noChangeAspect="1"/>
            </p:cNvPicPr>
            <p:nvPr/>
          </p:nvPicPr>
          <p:blipFill>
            <a:blip r:embed="rId7"/>
            <a:stretch>
              <a:fillRect/>
            </a:stretch>
          </p:blipFill>
          <p:spPr>
            <a:xfrm>
              <a:off x="5502479" y="4096720"/>
              <a:ext cx="200053" cy="190527"/>
            </a:xfrm>
            <a:prstGeom prst="rect">
              <a:avLst/>
            </a:prstGeom>
          </p:spPr>
        </p:pic>
        <p:cxnSp>
          <p:nvCxnSpPr>
            <p:cNvPr id="13" name="Straight Arrow Connector 12"/>
            <p:cNvCxnSpPr/>
            <p:nvPr/>
          </p:nvCxnSpPr>
          <p:spPr>
            <a:xfrm flipV="1">
              <a:off x="5027900" y="4187221"/>
              <a:ext cx="122973" cy="95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5380325" y="4187221"/>
              <a:ext cx="122973" cy="95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pic>
        <p:nvPicPr>
          <p:cNvPr id="16" name="Picture 15"/>
          <p:cNvPicPr>
            <a:picLocks noChangeAspect="1"/>
          </p:cNvPicPr>
          <p:nvPr/>
        </p:nvPicPr>
        <p:blipFill>
          <a:blip r:embed="rId8"/>
          <a:stretch>
            <a:fillRect/>
          </a:stretch>
        </p:blipFill>
        <p:spPr>
          <a:xfrm>
            <a:off x="6422361" y="888813"/>
            <a:ext cx="5283706" cy="53991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45173835"/>
      </p:ext>
    </p:extLst>
  </p:cSld>
  <p:clrMapOvr>
    <a:masterClrMapping/>
  </p:clrMapOvr>
  <mc:AlternateContent xmlns:mc="http://schemas.openxmlformats.org/markup-compatibility/2006" xmlns:p14="http://schemas.microsoft.com/office/powerpoint/2010/main">
    <mc:Choice Requires="p14">
      <p:transition spd="slow" p14:dur="2000" advTm="23463"/>
    </mc:Choice>
    <mc:Fallback xmlns="">
      <p:transition spd="slow" advTm="234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Layer Properties: </a:t>
            </a:r>
            <a:r>
              <a:rPr lang="en-US" dirty="0" err="1" smtClean="0"/>
              <a:t>Symbology</a:t>
            </a:r>
            <a:endParaRPr lang="en-US" dirty="0"/>
          </a:p>
        </p:txBody>
      </p:sp>
      <p:sp>
        <p:nvSpPr>
          <p:cNvPr id="6" name="Content Placeholder 2"/>
          <p:cNvSpPr txBox="1">
            <a:spLocks/>
          </p:cNvSpPr>
          <p:nvPr/>
        </p:nvSpPr>
        <p:spPr>
          <a:xfrm>
            <a:off x="1026028" y="1773702"/>
            <a:ext cx="4207709" cy="40233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2575" indent="-282575">
              <a:buClr>
                <a:schemeClr val="accent2"/>
              </a:buClr>
            </a:pPr>
            <a:r>
              <a:rPr lang="en-US" dirty="0" err="1" smtClean="0"/>
              <a:t>ArcToolbox</a:t>
            </a:r>
            <a:r>
              <a:rPr lang="en-US" dirty="0" smtClean="0"/>
              <a:t>-&gt;</a:t>
            </a:r>
            <a:br>
              <a:rPr lang="en-US" dirty="0" smtClean="0"/>
            </a:br>
            <a:r>
              <a:rPr lang="en-US" dirty="0" err="1" smtClean="0"/>
              <a:t>Multidimension</a:t>
            </a:r>
            <a:r>
              <a:rPr lang="en-US" dirty="0" smtClean="0"/>
              <a:t> Tools-&gt;</a:t>
            </a:r>
            <a:br>
              <a:rPr lang="en-US" dirty="0" smtClean="0"/>
            </a:br>
            <a:r>
              <a:rPr lang="en-US" dirty="0" smtClean="0"/>
              <a:t>Make </a:t>
            </a:r>
            <a:r>
              <a:rPr lang="en-US" dirty="0" err="1" smtClean="0"/>
              <a:t>NetCDF</a:t>
            </a:r>
            <a:r>
              <a:rPr lang="en-US" dirty="0" smtClean="0"/>
              <a:t> Raster Layer</a:t>
            </a:r>
          </a:p>
          <a:p>
            <a:pPr marL="282575" indent="-282575">
              <a:buClr>
                <a:schemeClr val="accent2"/>
              </a:buClr>
            </a:pPr>
            <a:endParaRPr lang="en-US" dirty="0" smtClean="0"/>
          </a:p>
          <a:p>
            <a:pPr marL="282575" indent="-282575">
              <a:buClr>
                <a:schemeClr val="accent2"/>
              </a:buClr>
            </a:pPr>
            <a:endParaRPr lang="en-US" dirty="0" smtClean="0"/>
          </a:p>
          <a:p>
            <a:pPr marL="282575" indent="-282575">
              <a:buClr>
                <a:schemeClr val="accent2"/>
              </a:buClr>
            </a:pPr>
            <a:r>
              <a:rPr lang="en-US" dirty="0" smtClean="0"/>
              <a:t>Menu-driven configuration to maximize usefulness</a:t>
            </a:r>
          </a:p>
          <a:p>
            <a:pPr marL="0" indent="0">
              <a:buClr>
                <a:schemeClr val="accent2"/>
              </a:buClr>
              <a:buNone/>
            </a:pPr>
            <a:endParaRPr lang="en-US" dirty="0" smtClean="0"/>
          </a:p>
          <a:p>
            <a:pPr marL="282575" indent="-282575">
              <a:buClr>
                <a:schemeClr val="accent2"/>
              </a:buClr>
            </a:pPr>
            <a:endParaRPr lang="en-US" dirty="0" smtClean="0"/>
          </a:p>
          <a:p>
            <a:pPr marL="282575" indent="-282575">
              <a:buClr>
                <a:schemeClr val="accent2"/>
              </a:buClr>
            </a:pPr>
            <a:endParaRPr lang="en-US" dirty="0"/>
          </a:p>
        </p:txBody>
      </p:sp>
      <p:pic>
        <p:nvPicPr>
          <p:cNvPr id="3" name="Picture 2"/>
          <p:cNvPicPr>
            <a:picLocks noChangeAspect="1"/>
          </p:cNvPicPr>
          <p:nvPr/>
        </p:nvPicPr>
        <p:blipFill>
          <a:blip r:embed="rId5"/>
          <a:stretch>
            <a:fillRect/>
          </a:stretch>
        </p:blipFill>
        <p:spPr>
          <a:xfrm>
            <a:off x="5513274" y="674338"/>
            <a:ext cx="6411220" cy="52490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78068639"/>
      </p:ext>
    </p:extLst>
  </p:cSld>
  <p:clrMapOvr>
    <a:masterClrMapping/>
  </p:clrMapOvr>
  <mc:AlternateContent xmlns:mc="http://schemas.openxmlformats.org/markup-compatibility/2006" xmlns:p14="http://schemas.microsoft.com/office/powerpoint/2010/main">
    <mc:Choice Requires="p14">
      <p:transition spd="slow" p14:dur="2000" advTm="18464"/>
    </mc:Choice>
    <mc:Fallback xmlns="">
      <p:transition spd="slow" advTm="184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Layer Properties: </a:t>
            </a:r>
            <a:r>
              <a:rPr lang="en-US" dirty="0" err="1" smtClean="0"/>
              <a:t>NetCDF</a:t>
            </a:r>
            <a:endParaRPr lang="en-US" dirty="0"/>
          </a:p>
        </p:txBody>
      </p:sp>
      <p:sp>
        <p:nvSpPr>
          <p:cNvPr id="6" name="Content Placeholder 2"/>
          <p:cNvSpPr txBox="1">
            <a:spLocks/>
          </p:cNvSpPr>
          <p:nvPr/>
        </p:nvSpPr>
        <p:spPr>
          <a:xfrm>
            <a:off x="777163" y="1632407"/>
            <a:ext cx="4477472" cy="40233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2575" indent="-282575">
              <a:buClr>
                <a:schemeClr val="accent2"/>
              </a:buClr>
            </a:pPr>
            <a:r>
              <a:rPr lang="en-US" dirty="0" err="1" smtClean="0"/>
              <a:t>ArcToolbox</a:t>
            </a:r>
            <a:r>
              <a:rPr lang="en-US" dirty="0"/>
              <a:t>-</a:t>
            </a:r>
            <a:r>
              <a:rPr lang="en-US" dirty="0" smtClean="0"/>
              <a:t>&gt; </a:t>
            </a:r>
            <a:r>
              <a:rPr lang="en-US" dirty="0" err="1" smtClean="0"/>
              <a:t>Multidimension</a:t>
            </a:r>
            <a:r>
              <a:rPr lang="en-US" dirty="0" smtClean="0"/>
              <a:t> Tools-&gt; Make </a:t>
            </a:r>
            <a:r>
              <a:rPr lang="en-US" dirty="0" err="1" smtClean="0"/>
              <a:t>NetCDF</a:t>
            </a:r>
            <a:r>
              <a:rPr lang="en-US" dirty="0" smtClean="0"/>
              <a:t> Raster Layer</a:t>
            </a:r>
          </a:p>
          <a:p>
            <a:pPr marL="282575" indent="-282575">
              <a:buClr>
                <a:schemeClr val="accent2"/>
              </a:buClr>
            </a:pPr>
            <a:endParaRPr lang="en-US" dirty="0" smtClean="0"/>
          </a:p>
          <a:p>
            <a:pPr marL="282575" indent="-282575">
              <a:buClr>
                <a:schemeClr val="accent2"/>
              </a:buClr>
            </a:pPr>
            <a:endParaRPr lang="en-US" dirty="0" smtClean="0"/>
          </a:p>
          <a:p>
            <a:pPr marL="282575" indent="-282575">
              <a:buClr>
                <a:schemeClr val="accent2"/>
              </a:buClr>
            </a:pPr>
            <a:r>
              <a:rPr lang="en-US" dirty="0" smtClean="0"/>
              <a:t>Menu-driven configuration to maximize usefulness</a:t>
            </a:r>
          </a:p>
          <a:p>
            <a:pPr marL="0" indent="0">
              <a:buClr>
                <a:schemeClr val="accent2"/>
              </a:buClr>
              <a:buNone/>
            </a:pPr>
            <a:endParaRPr lang="en-US" dirty="0" smtClean="0"/>
          </a:p>
          <a:p>
            <a:pPr marL="282575" indent="-282575">
              <a:buClr>
                <a:schemeClr val="accent2"/>
              </a:buClr>
            </a:pPr>
            <a:endParaRPr lang="en-US" dirty="0" smtClean="0"/>
          </a:p>
          <a:p>
            <a:pPr marL="282575" indent="-282575">
              <a:buClr>
                <a:schemeClr val="accent2"/>
              </a:buClr>
            </a:pPr>
            <a:endParaRPr lang="en-US" dirty="0"/>
          </a:p>
        </p:txBody>
      </p:sp>
      <p:pic>
        <p:nvPicPr>
          <p:cNvPr id="3" name="Picture 2"/>
          <p:cNvPicPr>
            <a:picLocks noChangeAspect="1"/>
          </p:cNvPicPr>
          <p:nvPr/>
        </p:nvPicPr>
        <p:blipFill>
          <a:blip r:embed="rId5"/>
          <a:stretch>
            <a:fillRect/>
          </a:stretch>
        </p:blipFill>
        <p:spPr>
          <a:xfrm>
            <a:off x="5503500" y="711574"/>
            <a:ext cx="6382641" cy="52394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63352076"/>
      </p:ext>
    </p:extLst>
  </p:cSld>
  <p:clrMapOvr>
    <a:masterClrMapping/>
  </p:clrMapOvr>
  <mc:AlternateContent xmlns:mc="http://schemas.openxmlformats.org/markup-compatibility/2006" xmlns:p14="http://schemas.microsoft.com/office/powerpoint/2010/main">
    <mc:Choice Requires="p14">
      <p:transition spd="slow" p14:dur="2000" advTm="11616"/>
    </mc:Choice>
    <mc:Fallback xmlns="">
      <p:transition spd="slow" advTm="116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Layer Properties:  Time</a:t>
            </a:r>
            <a:endParaRPr lang="en-US" dirty="0"/>
          </a:p>
        </p:txBody>
      </p:sp>
      <p:sp>
        <p:nvSpPr>
          <p:cNvPr id="6" name="Content Placeholder 2"/>
          <p:cNvSpPr txBox="1">
            <a:spLocks/>
          </p:cNvSpPr>
          <p:nvPr/>
        </p:nvSpPr>
        <p:spPr>
          <a:xfrm>
            <a:off x="1026028" y="1773702"/>
            <a:ext cx="4003172" cy="40233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2575" indent="-282575">
              <a:buClr>
                <a:schemeClr val="accent2"/>
              </a:buClr>
            </a:pPr>
            <a:r>
              <a:rPr lang="en-US" dirty="0" err="1" smtClean="0"/>
              <a:t>ArcToolbox</a:t>
            </a:r>
            <a:r>
              <a:rPr lang="en-US" dirty="0" smtClean="0"/>
              <a:t>-&gt;</a:t>
            </a:r>
            <a:r>
              <a:rPr lang="en-US" dirty="0" err="1" smtClean="0"/>
              <a:t>Multidimension</a:t>
            </a:r>
            <a:r>
              <a:rPr lang="en-US" dirty="0" smtClean="0"/>
              <a:t> Tools-&gt;Make </a:t>
            </a:r>
            <a:r>
              <a:rPr lang="en-US" dirty="0" err="1" smtClean="0"/>
              <a:t>NetCDF</a:t>
            </a:r>
            <a:r>
              <a:rPr lang="en-US" dirty="0" smtClean="0"/>
              <a:t> Raster Layer</a:t>
            </a:r>
          </a:p>
          <a:p>
            <a:pPr marL="282575" indent="-282575">
              <a:buClr>
                <a:schemeClr val="accent2"/>
              </a:buClr>
            </a:pPr>
            <a:endParaRPr lang="en-US" dirty="0" smtClean="0"/>
          </a:p>
          <a:p>
            <a:pPr marL="282575" indent="-282575">
              <a:buClr>
                <a:schemeClr val="accent2"/>
              </a:buClr>
            </a:pPr>
            <a:endParaRPr lang="en-US" dirty="0" smtClean="0"/>
          </a:p>
          <a:p>
            <a:pPr marL="282575" indent="-282575">
              <a:buClr>
                <a:schemeClr val="accent2"/>
              </a:buClr>
            </a:pPr>
            <a:r>
              <a:rPr lang="en-US" dirty="0" smtClean="0"/>
              <a:t>Menu-driven configuration to maximize usefulness</a:t>
            </a:r>
          </a:p>
          <a:p>
            <a:pPr marL="0" indent="0">
              <a:buClr>
                <a:schemeClr val="accent2"/>
              </a:buClr>
              <a:buNone/>
            </a:pPr>
            <a:endParaRPr lang="en-US" dirty="0" smtClean="0"/>
          </a:p>
          <a:p>
            <a:pPr marL="282575" indent="-282575">
              <a:buClr>
                <a:schemeClr val="accent2"/>
              </a:buClr>
            </a:pPr>
            <a:endParaRPr lang="en-US" dirty="0" smtClean="0"/>
          </a:p>
          <a:p>
            <a:pPr marL="282575" indent="-282575">
              <a:buClr>
                <a:schemeClr val="accent2"/>
              </a:buClr>
            </a:pPr>
            <a:endParaRPr lang="en-US" dirty="0"/>
          </a:p>
        </p:txBody>
      </p:sp>
      <p:pic>
        <p:nvPicPr>
          <p:cNvPr id="7" name="Picture 6"/>
          <p:cNvPicPr>
            <a:picLocks noChangeAspect="1"/>
          </p:cNvPicPr>
          <p:nvPr/>
        </p:nvPicPr>
        <p:blipFill>
          <a:blip r:embed="rId5"/>
          <a:stretch>
            <a:fillRect/>
          </a:stretch>
        </p:blipFill>
        <p:spPr>
          <a:xfrm>
            <a:off x="5561154" y="674338"/>
            <a:ext cx="6363588" cy="52204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06168746"/>
      </p:ext>
    </p:extLst>
  </p:cSld>
  <p:clrMapOvr>
    <a:masterClrMapping/>
  </p:clrMapOvr>
  <mc:AlternateContent xmlns:mc="http://schemas.openxmlformats.org/markup-compatibility/2006" xmlns:p14="http://schemas.microsoft.com/office/powerpoint/2010/main">
    <mc:Choice Requires="p14">
      <p:transition spd="slow" p14:dur="2000" advTm="14331"/>
    </mc:Choice>
    <mc:Fallback xmlns="">
      <p:transition spd="slow" advTm="143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Enable Time Slider for the Map</a:t>
            </a:r>
            <a:endParaRPr lang="en-US" dirty="0"/>
          </a:p>
        </p:txBody>
      </p:sp>
      <p:sp>
        <p:nvSpPr>
          <p:cNvPr id="6" name="Content Placeholder 2"/>
          <p:cNvSpPr txBox="1">
            <a:spLocks/>
          </p:cNvSpPr>
          <p:nvPr/>
        </p:nvSpPr>
        <p:spPr>
          <a:xfrm>
            <a:off x="964547" y="1630651"/>
            <a:ext cx="3930983" cy="143740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2575" indent="-282575">
              <a:buClr>
                <a:schemeClr val="accent2"/>
              </a:buClr>
            </a:pPr>
            <a:r>
              <a:rPr lang="en-US" dirty="0" smtClean="0"/>
              <a:t>Select the ‘Time Slider’ icon to activate the slider control</a:t>
            </a:r>
          </a:p>
          <a:p>
            <a:pPr marL="0" indent="0">
              <a:buClr>
                <a:schemeClr val="accent2"/>
              </a:buClr>
              <a:buNone/>
            </a:pPr>
            <a:endParaRPr lang="en-US" dirty="0" smtClean="0"/>
          </a:p>
          <a:p>
            <a:pPr marL="282575" indent="-282575">
              <a:buClr>
                <a:schemeClr val="accent2"/>
              </a:buClr>
            </a:pPr>
            <a:endParaRPr lang="en-US" dirty="0" smtClean="0"/>
          </a:p>
          <a:p>
            <a:pPr marL="282575" indent="-282575">
              <a:buClr>
                <a:schemeClr val="accent2"/>
              </a:buClr>
            </a:pPr>
            <a:endParaRPr lang="en-US" dirty="0"/>
          </a:p>
        </p:txBody>
      </p:sp>
      <p:pic>
        <p:nvPicPr>
          <p:cNvPr id="3" name="Picture 2"/>
          <p:cNvPicPr>
            <a:picLocks noChangeAspect="1"/>
          </p:cNvPicPr>
          <p:nvPr/>
        </p:nvPicPr>
        <p:blipFill>
          <a:blip r:embed="rId5"/>
          <a:stretch>
            <a:fillRect/>
          </a:stretch>
        </p:blipFill>
        <p:spPr>
          <a:xfrm>
            <a:off x="5860194" y="1394208"/>
            <a:ext cx="5992852" cy="43941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6"/>
          <a:stretch>
            <a:fillRect/>
          </a:stretch>
        </p:blipFill>
        <p:spPr>
          <a:xfrm>
            <a:off x="253139" y="3742778"/>
            <a:ext cx="5353797" cy="1114581"/>
          </a:xfrm>
          <a:prstGeom prst="rect">
            <a:avLst/>
          </a:prstGeom>
          <a:ln>
            <a:solidFill>
              <a:schemeClr val="accent1"/>
            </a:solidFill>
          </a:ln>
        </p:spPr>
      </p:pic>
      <p:sp>
        <p:nvSpPr>
          <p:cNvPr id="4" name="Curved Left Arrow 3"/>
          <p:cNvSpPr/>
          <p:nvPr/>
        </p:nvSpPr>
        <p:spPr>
          <a:xfrm rot="4208116">
            <a:off x="6229925" y="163188"/>
            <a:ext cx="710251" cy="7515897"/>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868791196"/>
      </p:ext>
    </p:extLst>
  </p:cSld>
  <p:clrMapOvr>
    <a:masterClrMapping/>
  </p:clrMapOvr>
  <mc:AlternateContent xmlns:mc="http://schemas.openxmlformats.org/markup-compatibility/2006" xmlns:p14="http://schemas.microsoft.com/office/powerpoint/2010/main">
    <mc:Choice Requires="p14">
      <p:transition spd="slow" p14:dur="2000" advTm="12352"/>
    </mc:Choice>
    <mc:Fallback xmlns="">
      <p:transition spd="slow" advTm="123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Export Data to Geospatial Database</a:t>
            </a:r>
            <a:endParaRPr lang="en-US" dirty="0"/>
          </a:p>
        </p:txBody>
      </p:sp>
      <p:sp>
        <p:nvSpPr>
          <p:cNvPr id="6" name="Content Placeholder 2"/>
          <p:cNvSpPr txBox="1">
            <a:spLocks/>
          </p:cNvSpPr>
          <p:nvPr/>
        </p:nvSpPr>
        <p:spPr>
          <a:xfrm>
            <a:off x="964547" y="1630650"/>
            <a:ext cx="4574607" cy="43129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2575" indent="-282575">
              <a:buClr>
                <a:schemeClr val="accent2"/>
              </a:buClr>
            </a:pPr>
            <a:r>
              <a:rPr lang="en-US" dirty="0" smtClean="0"/>
              <a:t>Right-mouse-click on layer -&gt; Click Data -&gt; Export Data</a:t>
            </a:r>
          </a:p>
          <a:p>
            <a:pPr marL="282575" indent="-282575">
              <a:buClr>
                <a:schemeClr val="accent2"/>
              </a:buClr>
            </a:pPr>
            <a:endParaRPr lang="en-US" dirty="0" smtClean="0"/>
          </a:p>
          <a:p>
            <a:pPr marL="282575" indent="-282575">
              <a:buClr>
                <a:schemeClr val="accent2"/>
              </a:buClr>
            </a:pPr>
            <a:r>
              <a:rPr lang="en-US" dirty="0" smtClean="0"/>
              <a:t>Set the desired </a:t>
            </a:r>
            <a:r>
              <a:rPr lang="en-US" dirty="0" err="1" smtClean="0"/>
              <a:t>GeoDatabase</a:t>
            </a:r>
            <a:r>
              <a:rPr lang="en-US" dirty="0" smtClean="0"/>
              <a:t> location</a:t>
            </a:r>
          </a:p>
          <a:p>
            <a:pPr marL="282575" indent="-282575">
              <a:buClr>
                <a:schemeClr val="accent2"/>
              </a:buClr>
            </a:pPr>
            <a:endParaRPr lang="en-US" dirty="0" smtClean="0"/>
          </a:p>
          <a:p>
            <a:pPr marL="282575" indent="-282575">
              <a:buClr>
                <a:schemeClr val="accent2"/>
              </a:buClr>
            </a:pPr>
            <a:r>
              <a:rPr lang="en-US" dirty="0" smtClean="0"/>
              <a:t>Select Export</a:t>
            </a:r>
          </a:p>
          <a:p>
            <a:pPr marL="0" indent="0">
              <a:buClr>
                <a:schemeClr val="accent2"/>
              </a:buClr>
              <a:buNone/>
            </a:pPr>
            <a:endParaRPr lang="en-US" dirty="0" smtClean="0"/>
          </a:p>
          <a:p>
            <a:pPr marL="282575" indent="-282575">
              <a:buClr>
                <a:schemeClr val="accent2"/>
              </a:buClr>
            </a:pPr>
            <a:endParaRPr lang="en-US" dirty="0" smtClean="0"/>
          </a:p>
          <a:p>
            <a:pPr marL="282575" indent="-282575">
              <a:buClr>
                <a:schemeClr val="accent2"/>
              </a:buClr>
            </a:pPr>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48455620"/>
      </p:ext>
    </p:extLst>
  </p:cSld>
  <p:clrMapOvr>
    <a:masterClrMapping/>
  </p:clrMapOvr>
  <mc:AlternateContent xmlns:mc="http://schemas.openxmlformats.org/markup-compatibility/2006" xmlns:p14="http://schemas.microsoft.com/office/powerpoint/2010/main">
    <mc:Choice Requires="p14">
      <p:transition spd="slow" p14:dur="2000" advTm="19616"/>
    </mc:Choice>
    <mc:Fallback xmlns="">
      <p:transition spd="slow" advTm="196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ular Callout 21"/>
          <p:cNvSpPr/>
          <p:nvPr/>
        </p:nvSpPr>
        <p:spPr>
          <a:xfrm rot="5400000">
            <a:off x="5777838" y="52071"/>
            <a:ext cx="5303791" cy="6420100"/>
          </a:xfrm>
          <a:custGeom>
            <a:avLst/>
            <a:gdLst>
              <a:gd name="connsiteX0" fmla="*/ 0 w 5148197"/>
              <a:gd name="connsiteY0" fmla="*/ 0 h 3863629"/>
              <a:gd name="connsiteX1" fmla="*/ 858033 w 5148197"/>
              <a:gd name="connsiteY1" fmla="*/ 0 h 3863629"/>
              <a:gd name="connsiteX2" fmla="*/ 858033 w 5148197"/>
              <a:gd name="connsiteY2" fmla="*/ 0 h 3863629"/>
              <a:gd name="connsiteX3" fmla="*/ 2145082 w 5148197"/>
              <a:gd name="connsiteY3" fmla="*/ 0 h 3863629"/>
              <a:gd name="connsiteX4" fmla="*/ 5148197 w 5148197"/>
              <a:gd name="connsiteY4" fmla="*/ 0 h 3863629"/>
              <a:gd name="connsiteX5" fmla="*/ 5148197 w 5148197"/>
              <a:gd name="connsiteY5" fmla="*/ 2253784 h 3863629"/>
              <a:gd name="connsiteX6" fmla="*/ 5148197 w 5148197"/>
              <a:gd name="connsiteY6" fmla="*/ 2253784 h 3863629"/>
              <a:gd name="connsiteX7" fmla="*/ 5148197 w 5148197"/>
              <a:gd name="connsiteY7" fmla="*/ 3219691 h 3863629"/>
              <a:gd name="connsiteX8" fmla="*/ 5148197 w 5148197"/>
              <a:gd name="connsiteY8" fmla="*/ 3863629 h 3863629"/>
              <a:gd name="connsiteX9" fmla="*/ 2145082 w 5148197"/>
              <a:gd name="connsiteY9" fmla="*/ 3863629 h 3863629"/>
              <a:gd name="connsiteX10" fmla="*/ 1952505 w 5148197"/>
              <a:gd name="connsiteY10" fmla="*/ 4872654 h 3863629"/>
              <a:gd name="connsiteX11" fmla="*/ 858033 w 5148197"/>
              <a:gd name="connsiteY11" fmla="*/ 3863629 h 3863629"/>
              <a:gd name="connsiteX12" fmla="*/ 0 w 5148197"/>
              <a:gd name="connsiteY12" fmla="*/ 3863629 h 3863629"/>
              <a:gd name="connsiteX13" fmla="*/ 0 w 5148197"/>
              <a:gd name="connsiteY13" fmla="*/ 3219691 h 3863629"/>
              <a:gd name="connsiteX14" fmla="*/ 0 w 5148197"/>
              <a:gd name="connsiteY14" fmla="*/ 2253784 h 3863629"/>
              <a:gd name="connsiteX15" fmla="*/ 0 w 5148197"/>
              <a:gd name="connsiteY15" fmla="*/ 2253784 h 3863629"/>
              <a:gd name="connsiteX16" fmla="*/ 0 w 5148197"/>
              <a:gd name="connsiteY16" fmla="*/ 0 h 3863629"/>
              <a:gd name="connsiteX0" fmla="*/ 0 w 5148197"/>
              <a:gd name="connsiteY0" fmla="*/ 0 h 4872654"/>
              <a:gd name="connsiteX1" fmla="*/ 858033 w 5148197"/>
              <a:gd name="connsiteY1" fmla="*/ 0 h 4872654"/>
              <a:gd name="connsiteX2" fmla="*/ 858033 w 5148197"/>
              <a:gd name="connsiteY2" fmla="*/ 0 h 4872654"/>
              <a:gd name="connsiteX3" fmla="*/ 2145082 w 5148197"/>
              <a:gd name="connsiteY3" fmla="*/ 0 h 4872654"/>
              <a:gd name="connsiteX4" fmla="*/ 5148197 w 5148197"/>
              <a:gd name="connsiteY4" fmla="*/ 0 h 4872654"/>
              <a:gd name="connsiteX5" fmla="*/ 5148197 w 5148197"/>
              <a:gd name="connsiteY5" fmla="*/ 2253784 h 4872654"/>
              <a:gd name="connsiteX6" fmla="*/ 5148197 w 5148197"/>
              <a:gd name="connsiteY6" fmla="*/ 2253784 h 4872654"/>
              <a:gd name="connsiteX7" fmla="*/ 5148197 w 5148197"/>
              <a:gd name="connsiteY7" fmla="*/ 3219691 h 4872654"/>
              <a:gd name="connsiteX8" fmla="*/ 5148197 w 5148197"/>
              <a:gd name="connsiteY8" fmla="*/ 3863629 h 4872654"/>
              <a:gd name="connsiteX9" fmla="*/ 2145082 w 5148197"/>
              <a:gd name="connsiteY9" fmla="*/ 3863629 h 4872654"/>
              <a:gd name="connsiteX10" fmla="*/ 1952505 w 5148197"/>
              <a:gd name="connsiteY10" fmla="*/ 4872654 h 4872654"/>
              <a:gd name="connsiteX11" fmla="*/ 1797485 w 5148197"/>
              <a:gd name="connsiteY11" fmla="*/ 3851103 h 4872654"/>
              <a:gd name="connsiteX12" fmla="*/ 0 w 5148197"/>
              <a:gd name="connsiteY12" fmla="*/ 3863629 h 4872654"/>
              <a:gd name="connsiteX13" fmla="*/ 0 w 5148197"/>
              <a:gd name="connsiteY13" fmla="*/ 3219691 h 4872654"/>
              <a:gd name="connsiteX14" fmla="*/ 0 w 5148197"/>
              <a:gd name="connsiteY14" fmla="*/ 2253784 h 4872654"/>
              <a:gd name="connsiteX15" fmla="*/ 0 w 5148197"/>
              <a:gd name="connsiteY15" fmla="*/ 2253784 h 4872654"/>
              <a:gd name="connsiteX16" fmla="*/ 0 w 5148197"/>
              <a:gd name="connsiteY16" fmla="*/ 0 h 4872654"/>
              <a:gd name="connsiteX0" fmla="*/ 0 w 5148197"/>
              <a:gd name="connsiteY0" fmla="*/ 0 h 4872654"/>
              <a:gd name="connsiteX1" fmla="*/ 858033 w 5148197"/>
              <a:gd name="connsiteY1" fmla="*/ 0 h 4872654"/>
              <a:gd name="connsiteX2" fmla="*/ 858033 w 5148197"/>
              <a:gd name="connsiteY2" fmla="*/ 0 h 4872654"/>
              <a:gd name="connsiteX3" fmla="*/ 2145082 w 5148197"/>
              <a:gd name="connsiteY3" fmla="*/ 0 h 4872654"/>
              <a:gd name="connsiteX4" fmla="*/ 5148197 w 5148197"/>
              <a:gd name="connsiteY4" fmla="*/ 0 h 4872654"/>
              <a:gd name="connsiteX5" fmla="*/ 5148197 w 5148197"/>
              <a:gd name="connsiteY5" fmla="*/ 2253784 h 4872654"/>
              <a:gd name="connsiteX6" fmla="*/ 5148197 w 5148197"/>
              <a:gd name="connsiteY6" fmla="*/ 2253784 h 4872654"/>
              <a:gd name="connsiteX7" fmla="*/ 5148197 w 5148197"/>
              <a:gd name="connsiteY7" fmla="*/ 3219691 h 4872654"/>
              <a:gd name="connsiteX8" fmla="*/ 5148197 w 5148197"/>
              <a:gd name="connsiteY8" fmla="*/ 3863629 h 4872654"/>
              <a:gd name="connsiteX9" fmla="*/ 2145082 w 5148197"/>
              <a:gd name="connsiteY9" fmla="*/ 3863629 h 4872654"/>
              <a:gd name="connsiteX10" fmla="*/ 1952505 w 5148197"/>
              <a:gd name="connsiteY10" fmla="*/ 4872654 h 4872654"/>
              <a:gd name="connsiteX11" fmla="*/ 1784961 w 5148197"/>
              <a:gd name="connsiteY11" fmla="*/ 3863629 h 4872654"/>
              <a:gd name="connsiteX12" fmla="*/ 0 w 5148197"/>
              <a:gd name="connsiteY12" fmla="*/ 3863629 h 4872654"/>
              <a:gd name="connsiteX13" fmla="*/ 0 w 5148197"/>
              <a:gd name="connsiteY13" fmla="*/ 3219691 h 4872654"/>
              <a:gd name="connsiteX14" fmla="*/ 0 w 5148197"/>
              <a:gd name="connsiteY14" fmla="*/ 2253784 h 4872654"/>
              <a:gd name="connsiteX15" fmla="*/ 0 w 5148197"/>
              <a:gd name="connsiteY15" fmla="*/ 2253784 h 4872654"/>
              <a:gd name="connsiteX16" fmla="*/ 0 w 5148197"/>
              <a:gd name="connsiteY16" fmla="*/ 0 h 4872654"/>
              <a:gd name="connsiteX0" fmla="*/ 0 w 5148197"/>
              <a:gd name="connsiteY0" fmla="*/ 0 h 6420100"/>
              <a:gd name="connsiteX1" fmla="*/ 858033 w 5148197"/>
              <a:gd name="connsiteY1" fmla="*/ 0 h 6420100"/>
              <a:gd name="connsiteX2" fmla="*/ 858033 w 5148197"/>
              <a:gd name="connsiteY2" fmla="*/ 0 h 6420100"/>
              <a:gd name="connsiteX3" fmla="*/ 2145082 w 5148197"/>
              <a:gd name="connsiteY3" fmla="*/ 0 h 6420100"/>
              <a:gd name="connsiteX4" fmla="*/ 5148197 w 5148197"/>
              <a:gd name="connsiteY4" fmla="*/ 0 h 6420100"/>
              <a:gd name="connsiteX5" fmla="*/ 5148197 w 5148197"/>
              <a:gd name="connsiteY5" fmla="*/ 2253784 h 6420100"/>
              <a:gd name="connsiteX6" fmla="*/ 5148197 w 5148197"/>
              <a:gd name="connsiteY6" fmla="*/ 2253784 h 6420100"/>
              <a:gd name="connsiteX7" fmla="*/ 5148197 w 5148197"/>
              <a:gd name="connsiteY7" fmla="*/ 3219691 h 6420100"/>
              <a:gd name="connsiteX8" fmla="*/ 5148197 w 5148197"/>
              <a:gd name="connsiteY8" fmla="*/ 3863629 h 6420100"/>
              <a:gd name="connsiteX9" fmla="*/ 2145082 w 5148197"/>
              <a:gd name="connsiteY9" fmla="*/ 3863629 h 6420100"/>
              <a:gd name="connsiteX10" fmla="*/ 1372170 w 5148197"/>
              <a:gd name="connsiteY10" fmla="*/ 6420100 h 6420100"/>
              <a:gd name="connsiteX11" fmla="*/ 1784961 w 5148197"/>
              <a:gd name="connsiteY11" fmla="*/ 3863629 h 6420100"/>
              <a:gd name="connsiteX12" fmla="*/ 0 w 5148197"/>
              <a:gd name="connsiteY12" fmla="*/ 3863629 h 6420100"/>
              <a:gd name="connsiteX13" fmla="*/ 0 w 5148197"/>
              <a:gd name="connsiteY13" fmla="*/ 3219691 h 6420100"/>
              <a:gd name="connsiteX14" fmla="*/ 0 w 5148197"/>
              <a:gd name="connsiteY14" fmla="*/ 2253784 h 6420100"/>
              <a:gd name="connsiteX15" fmla="*/ 0 w 5148197"/>
              <a:gd name="connsiteY15" fmla="*/ 2253784 h 6420100"/>
              <a:gd name="connsiteX16" fmla="*/ 0 w 5148197"/>
              <a:gd name="connsiteY16" fmla="*/ 0 h 642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48197" h="6420100">
                <a:moveTo>
                  <a:pt x="0" y="0"/>
                </a:moveTo>
                <a:lnTo>
                  <a:pt x="858033" y="0"/>
                </a:lnTo>
                <a:lnTo>
                  <a:pt x="858033" y="0"/>
                </a:lnTo>
                <a:lnTo>
                  <a:pt x="2145082" y="0"/>
                </a:lnTo>
                <a:lnTo>
                  <a:pt x="5148197" y="0"/>
                </a:lnTo>
                <a:lnTo>
                  <a:pt x="5148197" y="2253784"/>
                </a:lnTo>
                <a:lnTo>
                  <a:pt x="5148197" y="2253784"/>
                </a:lnTo>
                <a:lnTo>
                  <a:pt x="5148197" y="3219691"/>
                </a:lnTo>
                <a:lnTo>
                  <a:pt x="5148197" y="3863629"/>
                </a:lnTo>
                <a:lnTo>
                  <a:pt x="2145082" y="3863629"/>
                </a:lnTo>
                <a:lnTo>
                  <a:pt x="1372170" y="6420100"/>
                </a:lnTo>
                <a:lnTo>
                  <a:pt x="1784961" y="3863629"/>
                </a:lnTo>
                <a:lnTo>
                  <a:pt x="0" y="3863629"/>
                </a:lnTo>
                <a:lnTo>
                  <a:pt x="0" y="3219691"/>
                </a:lnTo>
                <a:lnTo>
                  <a:pt x="0" y="2253784"/>
                </a:lnTo>
                <a:lnTo>
                  <a:pt x="0" y="2253784"/>
                </a:lnTo>
                <a:lnTo>
                  <a:pt x="0" y="0"/>
                </a:lnTo>
                <a:close/>
              </a:path>
            </a:pathLst>
          </a:custGeom>
          <a:solidFill>
            <a:srgbClr val="1F4E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037745" y="1306923"/>
            <a:ext cx="7029017" cy="5008850"/>
          </a:xfrm>
        </p:spPr>
        <p:txBody>
          <a:bodyPr>
            <a:noAutofit/>
          </a:bodyPr>
          <a:lstStyle/>
          <a:p>
            <a:pPr marL="282575" indent="-282575">
              <a:buClr>
                <a:schemeClr val="accent2"/>
              </a:buClr>
              <a:buFont typeface="Arial" pitchFamily="34" charset="0"/>
              <a:buChar char="•"/>
            </a:pPr>
            <a:endParaRPr lang="en-US" sz="2000" dirty="0" smtClean="0"/>
          </a:p>
          <a:p>
            <a:pPr marL="282575" indent="-282575">
              <a:buClr>
                <a:schemeClr val="accent2"/>
              </a:buClr>
              <a:buFont typeface="Arial" pitchFamily="34" charset="0"/>
              <a:buChar char="•"/>
            </a:pPr>
            <a:r>
              <a:rPr lang="en-US" sz="2000" b="1" dirty="0" smtClean="0"/>
              <a:t>Drag-n-drop</a:t>
            </a:r>
            <a:r>
              <a:rPr lang="en-US" sz="2000" dirty="0" smtClean="0"/>
              <a:t> </a:t>
            </a:r>
          </a:p>
          <a:p>
            <a:pPr marL="739775" lvl="1" indent="-282575">
              <a:buClr>
                <a:schemeClr val="accent2"/>
              </a:buClr>
            </a:pPr>
            <a:r>
              <a:rPr lang="en-US" sz="1600" dirty="0" err="1" smtClean="0"/>
              <a:t>GeoTIFF</a:t>
            </a:r>
            <a:r>
              <a:rPr lang="en-US" sz="1600" dirty="0" smtClean="0"/>
              <a:t>, HDF, </a:t>
            </a:r>
            <a:r>
              <a:rPr lang="en-US" sz="1600" dirty="0" err="1" smtClean="0"/>
              <a:t>NetCDF</a:t>
            </a:r>
            <a:r>
              <a:rPr lang="en-US" sz="1600" dirty="0" smtClean="0"/>
              <a:t>, JPEG2000</a:t>
            </a:r>
          </a:p>
          <a:p>
            <a:pPr marL="282575" indent="-282575">
              <a:buClr>
                <a:schemeClr val="accent2"/>
              </a:buClr>
              <a:buFont typeface="Arial" pitchFamily="34" charset="0"/>
              <a:buChar char="•"/>
            </a:pPr>
            <a:r>
              <a:rPr lang="en-US" sz="2000" b="1" dirty="0" err="1" smtClean="0"/>
              <a:t>Multidimension</a:t>
            </a:r>
            <a:r>
              <a:rPr lang="en-US" sz="2000" b="1" dirty="0" smtClean="0"/>
              <a:t> Toolbox</a:t>
            </a:r>
          </a:p>
          <a:p>
            <a:pPr marL="739775" lvl="1" indent="-282575">
              <a:buClr>
                <a:schemeClr val="accent2"/>
              </a:buClr>
            </a:pPr>
            <a:r>
              <a:rPr lang="en-US" sz="1600" dirty="0" smtClean="0"/>
              <a:t>Make </a:t>
            </a:r>
            <a:r>
              <a:rPr lang="en-US" sz="1600" dirty="0" err="1" smtClean="0"/>
              <a:t>NetCDF</a:t>
            </a:r>
            <a:r>
              <a:rPr lang="en-US" sz="1600" dirty="0" smtClean="0"/>
              <a:t> Raster </a:t>
            </a:r>
            <a:r>
              <a:rPr lang="en-US" sz="1600" dirty="0"/>
              <a:t>Layer </a:t>
            </a:r>
            <a:r>
              <a:rPr lang="en-US" sz="1200" dirty="0"/>
              <a:t>(</a:t>
            </a:r>
            <a:r>
              <a:rPr lang="en-US" sz="1200" dirty="0" err="1"/>
              <a:t>ArcToolbox</a:t>
            </a:r>
            <a:r>
              <a:rPr lang="en-US" sz="1200" dirty="0"/>
              <a:t>-&gt;Multidimensional Tools</a:t>
            </a:r>
            <a:r>
              <a:rPr lang="en-US" sz="1200" dirty="0" smtClean="0"/>
              <a:t>)</a:t>
            </a:r>
            <a:endParaRPr lang="en-US" sz="2000" dirty="0"/>
          </a:p>
          <a:p>
            <a:pPr marL="282575" indent="-282575">
              <a:buClr>
                <a:schemeClr val="accent2"/>
              </a:buClr>
              <a:buFont typeface="Arial" pitchFamily="34" charset="0"/>
              <a:buChar char="•"/>
            </a:pPr>
            <a:endParaRPr lang="en-US" sz="2000" dirty="0" smtClean="0"/>
          </a:p>
          <a:p>
            <a:pPr marL="282575" indent="-282575">
              <a:buClr>
                <a:schemeClr val="accent2"/>
              </a:buClr>
              <a:buFont typeface="Arial" pitchFamily="34" charset="0"/>
              <a:buChar char="•"/>
            </a:pPr>
            <a:r>
              <a:rPr lang="en-US" sz="2000" b="1" dirty="0" smtClean="0"/>
              <a:t>EDC</a:t>
            </a:r>
            <a:r>
              <a:rPr lang="en-US" sz="2000" dirty="0" smtClean="0"/>
              <a:t> (Environmental Data Connector)</a:t>
            </a:r>
          </a:p>
          <a:p>
            <a:pPr marL="282575" indent="-282575">
              <a:buClr>
                <a:schemeClr val="accent2"/>
              </a:buClr>
              <a:buFont typeface="Arial" pitchFamily="34" charset="0"/>
              <a:buChar char="•"/>
            </a:pPr>
            <a:r>
              <a:rPr lang="en-US" sz="2000" dirty="0" smtClean="0"/>
              <a:t>Programmatically:  Python, </a:t>
            </a:r>
            <a:r>
              <a:rPr lang="en-US" sz="2000" dirty="0" err="1" smtClean="0"/>
              <a:t>Jupyter</a:t>
            </a:r>
            <a:r>
              <a:rPr lang="en-US" sz="2000" dirty="0" smtClean="0"/>
              <a:t> Notebooks</a:t>
            </a:r>
          </a:p>
          <a:p>
            <a:pPr marL="282575" indent="-282575">
              <a:buClr>
                <a:schemeClr val="accent2"/>
              </a:buClr>
            </a:pPr>
            <a:endParaRPr lang="en-US" sz="2000" dirty="0" smtClean="0"/>
          </a:p>
          <a:p>
            <a:pPr marL="282575" indent="-282575">
              <a:buClr>
                <a:schemeClr val="accent2"/>
              </a:buClr>
            </a:pPr>
            <a:r>
              <a:rPr lang="en-US" sz="2000" dirty="0" err="1" smtClean="0"/>
              <a:t>Multidimension</a:t>
            </a:r>
            <a:r>
              <a:rPr lang="en-US" sz="2000" dirty="0" smtClean="0"/>
              <a:t> </a:t>
            </a:r>
            <a:r>
              <a:rPr lang="en-US" sz="2000" dirty="0"/>
              <a:t>Toolbox</a:t>
            </a:r>
          </a:p>
          <a:p>
            <a:pPr marL="739775" lvl="1" indent="-282575">
              <a:buClr>
                <a:schemeClr val="accent2"/>
              </a:buClr>
            </a:pPr>
            <a:r>
              <a:rPr lang="en-US" sz="1600" dirty="0"/>
              <a:t>Make </a:t>
            </a:r>
            <a:r>
              <a:rPr lang="en-US" sz="1600" dirty="0" err="1"/>
              <a:t>OpenDAP</a:t>
            </a:r>
            <a:r>
              <a:rPr lang="en-US" sz="1600" dirty="0"/>
              <a:t> Raster Layer </a:t>
            </a:r>
            <a:r>
              <a:rPr lang="en-US" sz="1200" dirty="0"/>
              <a:t>(</a:t>
            </a:r>
            <a:r>
              <a:rPr lang="en-US" sz="1200" dirty="0" err="1"/>
              <a:t>ArcToolbox</a:t>
            </a:r>
            <a:r>
              <a:rPr lang="en-US" sz="1200" dirty="0"/>
              <a:t>-&gt;Multidimensional Tools)</a:t>
            </a:r>
            <a:endParaRPr lang="en-US" sz="1100" dirty="0"/>
          </a:p>
          <a:p>
            <a:pPr marL="282575" indent="-282575">
              <a:buClr>
                <a:schemeClr val="accent2"/>
              </a:buClr>
              <a:buFont typeface="Arial" pitchFamily="34" charset="0"/>
              <a:buChar char="•"/>
            </a:pPr>
            <a:r>
              <a:rPr lang="en-US" sz="2000" dirty="0" smtClean="0"/>
              <a:t>WMS and WCS</a:t>
            </a:r>
          </a:p>
        </p:txBody>
      </p:sp>
      <p:sp>
        <p:nvSpPr>
          <p:cNvPr id="6" name="Title 1"/>
          <p:cNvSpPr>
            <a:spLocks noGrp="1"/>
          </p:cNvSpPr>
          <p:nvPr>
            <p:ph type="title"/>
          </p:nvPr>
        </p:nvSpPr>
        <p:spPr>
          <a:xfrm>
            <a:off x="1097280" y="286603"/>
            <a:ext cx="10058400" cy="1450757"/>
          </a:xfrm>
        </p:spPr>
        <p:txBody>
          <a:bodyPr/>
          <a:lstStyle/>
          <a:p>
            <a:r>
              <a:rPr lang="en-US" dirty="0" smtClean="0"/>
              <a:t>Recap Methods to add Satellite Data</a:t>
            </a:r>
            <a:endParaRPr lang="en-US" dirty="0"/>
          </a:p>
        </p:txBody>
      </p:sp>
      <p:grpSp>
        <p:nvGrpSpPr>
          <p:cNvPr id="10" name="Group 9"/>
          <p:cNvGrpSpPr/>
          <p:nvPr/>
        </p:nvGrpSpPr>
        <p:grpSpPr>
          <a:xfrm>
            <a:off x="4447462" y="2468031"/>
            <a:ext cx="893736" cy="190527"/>
            <a:chOff x="4808796" y="4096720"/>
            <a:chExt cx="893736" cy="190527"/>
          </a:xfrm>
        </p:grpSpPr>
        <p:pic>
          <p:nvPicPr>
            <p:cNvPr id="2" name="Picture 1"/>
            <p:cNvPicPr>
              <a:picLocks noChangeAspect="1"/>
            </p:cNvPicPr>
            <p:nvPr/>
          </p:nvPicPr>
          <p:blipFill>
            <a:blip r:embed="rId5"/>
            <a:stretch>
              <a:fillRect/>
            </a:stretch>
          </p:blipFill>
          <p:spPr>
            <a:xfrm>
              <a:off x="5141348" y="4101483"/>
              <a:ext cx="238158" cy="181000"/>
            </a:xfrm>
            <a:prstGeom prst="rect">
              <a:avLst/>
            </a:prstGeom>
          </p:spPr>
        </p:pic>
        <p:pic>
          <p:nvPicPr>
            <p:cNvPr id="4" name="Picture 3"/>
            <p:cNvPicPr>
              <a:picLocks noChangeAspect="1"/>
            </p:cNvPicPr>
            <p:nvPr/>
          </p:nvPicPr>
          <p:blipFill>
            <a:blip r:embed="rId6"/>
            <a:stretch>
              <a:fillRect/>
            </a:stretch>
          </p:blipFill>
          <p:spPr>
            <a:xfrm>
              <a:off x="4808796" y="4106246"/>
              <a:ext cx="209579" cy="171474"/>
            </a:xfrm>
            <a:prstGeom prst="rect">
              <a:avLst/>
            </a:prstGeom>
          </p:spPr>
        </p:pic>
        <p:pic>
          <p:nvPicPr>
            <p:cNvPr id="5" name="Picture 4"/>
            <p:cNvPicPr>
              <a:picLocks noChangeAspect="1"/>
            </p:cNvPicPr>
            <p:nvPr/>
          </p:nvPicPr>
          <p:blipFill>
            <a:blip r:embed="rId7"/>
            <a:stretch>
              <a:fillRect/>
            </a:stretch>
          </p:blipFill>
          <p:spPr>
            <a:xfrm>
              <a:off x="5502479" y="4096720"/>
              <a:ext cx="200053" cy="190527"/>
            </a:xfrm>
            <a:prstGeom prst="rect">
              <a:avLst/>
            </a:prstGeom>
          </p:spPr>
        </p:pic>
        <p:cxnSp>
          <p:nvCxnSpPr>
            <p:cNvPr id="9" name="Straight Arrow Connector 8"/>
            <p:cNvCxnSpPr/>
            <p:nvPr/>
          </p:nvCxnSpPr>
          <p:spPr>
            <a:xfrm flipV="1">
              <a:off x="5027900" y="4187221"/>
              <a:ext cx="122973" cy="95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5380325" y="4187221"/>
              <a:ext cx="122973" cy="95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pic>
        <p:nvPicPr>
          <p:cNvPr id="12" name="Picture 11"/>
          <p:cNvPicPr>
            <a:picLocks noChangeAspect="1"/>
          </p:cNvPicPr>
          <p:nvPr/>
        </p:nvPicPr>
        <p:blipFill>
          <a:blip r:embed="rId8"/>
          <a:stretch>
            <a:fillRect/>
          </a:stretch>
        </p:blipFill>
        <p:spPr>
          <a:xfrm>
            <a:off x="5707597" y="3871823"/>
            <a:ext cx="285790" cy="181000"/>
          </a:xfrm>
          <a:prstGeom prst="rect">
            <a:avLst/>
          </a:prstGeom>
        </p:spPr>
      </p:pic>
      <p:grpSp>
        <p:nvGrpSpPr>
          <p:cNvPr id="21" name="Group 20"/>
          <p:cNvGrpSpPr/>
          <p:nvPr/>
        </p:nvGrpSpPr>
        <p:grpSpPr>
          <a:xfrm>
            <a:off x="8066762" y="811103"/>
            <a:ext cx="3314500" cy="4902035"/>
            <a:chOff x="6919264" y="-1034975"/>
            <a:chExt cx="4788303" cy="7382613"/>
          </a:xfrm>
        </p:grpSpPr>
        <p:pic>
          <p:nvPicPr>
            <p:cNvPr id="7" name="Picture 6"/>
            <p:cNvPicPr>
              <a:picLocks noChangeAspect="1"/>
            </p:cNvPicPr>
            <p:nvPr/>
          </p:nvPicPr>
          <p:blipFill>
            <a:blip r:embed="rId9"/>
            <a:stretch>
              <a:fillRect/>
            </a:stretch>
          </p:blipFill>
          <p:spPr>
            <a:xfrm>
              <a:off x="6919264" y="-1034975"/>
              <a:ext cx="4762500" cy="3867150"/>
            </a:xfrm>
            <a:prstGeom prst="rect">
              <a:avLst/>
            </a:prstGeom>
          </p:spPr>
        </p:pic>
        <p:pic>
          <p:nvPicPr>
            <p:cNvPr id="8" name="Picture 7"/>
            <p:cNvPicPr>
              <a:picLocks noChangeAspect="1"/>
            </p:cNvPicPr>
            <p:nvPr/>
          </p:nvPicPr>
          <p:blipFill>
            <a:blip r:embed="rId10"/>
            <a:stretch>
              <a:fillRect/>
            </a:stretch>
          </p:blipFill>
          <p:spPr>
            <a:xfrm>
              <a:off x="6919264" y="2832175"/>
              <a:ext cx="4788303" cy="3515463"/>
            </a:xfrm>
            <a:prstGeom prst="rect">
              <a:avLst/>
            </a:prstGeom>
          </p:spPr>
        </p:pic>
      </p:grpSp>
      <p:sp>
        <p:nvSpPr>
          <p:cNvPr id="15" name="Curved Left Arrow 14"/>
          <p:cNvSpPr/>
          <p:nvPr/>
        </p:nvSpPr>
        <p:spPr>
          <a:xfrm>
            <a:off x="10011050" y="1981661"/>
            <a:ext cx="704850" cy="239268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4" name="Straight Connector 13"/>
          <p:cNvCxnSpPr/>
          <p:nvPr/>
        </p:nvCxnSpPr>
        <p:spPr>
          <a:xfrm>
            <a:off x="527538" y="3218919"/>
            <a:ext cx="6488724" cy="0"/>
          </a:xfrm>
          <a:prstGeom prst="line">
            <a:avLst/>
          </a:prstGeom>
        </p:spPr>
        <p:style>
          <a:lnRef idx="1">
            <a:schemeClr val="accent1"/>
          </a:lnRef>
          <a:fillRef idx="0">
            <a:schemeClr val="accent1"/>
          </a:fillRef>
          <a:effectRef idx="0">
            <a:schemeClr val="accent1"/>
          </a:effectRef>
          <a:fontRef idx="minor">
            <a:schemeClr val="tx1"/>
          </a:fontRef>
        </p:style>
      </p:cxnSp>
      <p:pic>
        <p:nvPicPr>
          <p:cNvPr id="13" name="Audio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800625061"/>
      </p:ext>
    </p:extLst>
  </p:cSld>
  <p:clrMapOvr>
    <a:masterClrMapping/>
  </p:clrMapOvr>
  <mc:AlternateContent xmlns:mc="http://schemas.openxmlformats.org/markup-compatibility/2006" xmlns:p14="http://schemas.microsoft.com/office/powerpoint/2010/main">
    <mc:Choice Requires="p14">
      <p:transition spd="slow" p14:dur="2000" advTm="12160"/>
    </mc:Choice>
    <mc:Fallback xmlns="">
      <p:transition spd="slow" advTm="121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Environmental Data Connector</a:t>
            </a:r>
            <a:endParaRPr lang="en-US" dirty="0"/>
          </a:p>
        </p:txBody>
      </p:sp>
      <p:sp>
        <p:nvSpPr>
          <p:cNvPr id="6" name="Content Placeholder 2"/>
          <p:cNvSpPr txBox="1">
            <a:spLocks/>
          </p:cNvSpPr>
          <p:nvPr/>
        </p:nvSpPr>
        <p:spPr>
          <a:xfrm>
            <a:off x="726120" y="1337120"/>
            <a:ext cx="5266488" cy="4693921"/>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2575" indent="-282575">
              <a:lnSpc>
                <a:spcPct val="120000"/>
              </a:lnSpc>
              <a:buClr>
                <a:schemeClr val="accent2"/>
              </a:buClr>
            </a:pPr>
            <a:r>
              <a:rPr lang="en-US" sz="3600" dirty="0" smtClean="0"/>
              <a:t>Updated for ArcMap 10.7, a few tweaks remain</a:t>
            </a:r>
            <a:endParaRPr lang="en-US" sz="3600" dirty="0"/>
          </a:p>
          <a:p>
            <a:pPr marL="282575" indent="-282575">
              <a:lnSpc>
                <a:spcPct val="120000"/>
              </a:lnSpc>
              <a:buClr>
                <a:schemeClr val="accent2"/>
              </a:buClr>
            </a:pPr>
            <a:r>
              <a:rPr lang="en-US" sz="3600" dirty="0" smtClean="0"/>
              <a:t>Connects to a variety of services</a:t>
            </a:r>
          </a:p>
          <a:p>
            <a:pPr marL="282575" indent="-282575">
              <a:lnSpc>
                <a:spcPct val="120000"/>
              </a:lnSpc>
              <a:buClr>
                <a:schemeClr val="accent2"/>
              </a:buClr>
            </a:pPr>
            <a:r>
              <a:rPr lang="en-US" sz="3600" dirty="0" smtClean="0"/>
              <a:t>Provides data listings</a:t>
            </a:r>
          </a:p>
          <a:p>
            <a:pPr marL="282575" indent="-282575">
              <a:lnSpc>
                <a:spcPct val="120000"/>
              </a:lnSpc>
              <a:buClr>
                <a:schemeClr val="accent2"/>
              </a:buClr>
            </a:pPr>
            <a:r>
              <a:rPr lang="en-US" sz="3600" dirty="0" smtClean="0"/>
              <a:t>Subsets by space and time to only retrieve data that is needed</a:t>
            </a:r>
          </a:p>
          <a:p>
            <a:pPr marL="282575" indent="-282575">
              <a:lnSpc>
                <a:spcPct val="120000"/>
              </a:lnSpc>
              <a:buClr>
                <a:schemeClr val="accent2"/>
              </a:buClr>
            </a:pPr>
            <a:r>
              <a:rPr lang="en-US" sz="3600" dirty="0" smtClean="0"/>
              <a:t>Simplifies import by automating the ‘layer properties’ steps</a:t>
            </a:r>
            <a:endParaRPr lang="en-US" dirty="0" smtClean="0"/>
          </a:p>
        </p:txBody>
      </p:sp>
      <p:pic>
        <p:nvPicPr>
          <p:cNvPr id="5" name="Picture 4"/>
          <p:cNvPicPr>
            <a:picLocks noChangeAspect="1"/>
          </p:cNvPicPr>
          <p:nvPr/>
        </p:nvPicPr>
        <p:blipFill>
          <a:blip r:embed="rId5"/>
          <a:stretch>
            <a:fillRect/>
          </a:stretch>
        </p:blipFill>
        <p:spPr>
          <a:xfrm>
            <a:off x="5992608" y="946201"/>
            <a:ext cx="5857938" cy="46581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44333329"/>
      </p:ext>
    </p:extLst>
  </p:cSld>
  <p:clrMapOvr>
    <a:masterClrMapping/>
  </p:clrMapOvr>
  <mc:AlternateContent xmlns:mc="http://schemas.openxmlformats.org/markup-compatibility/2006" xmlns:p14="http://schemas.microsoft.com/office/powerpoint/2010/main">
    <mc:Choice Requires="p14">
      <p:transition spd="slow" p14:dur="2000" advTm="25956"/>
    </mc:Choice>
    <mc:Fallback xmlns="">
      <p:transition spd="slow" advTm="259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Installing EDC</a:t>
            </a:r>
            <a:endParaRPr lang="en-US" dirty="0"/>
          </a:p>
        </p:txBody>
      </p:sp>
      <p:sp>
        <p:nvSpPr>
          <p:cNvPr id="6" name="Content Placeholder 2"/>
          <p:cNvSpPr txBox="1">
            <a:spLocks/>
          </p:cNvSpPr>
          <p:nvPr/>
        </p:nvSpPr>
        <p:spPr>
          <a:xfrm>
            <a:off x="1026028" y="1773702"/>
            <a:ext cx="9922388" cy="40233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2575" indent="-282575">
              <a:buClr>
                <a:schemeClr val="accent2"/>
              </a:buClr>
            </a:pPr>
            <a:r>
              <a:rPr lang="en-US" dirty="0" smtClean="0"/>
              <a:t>Use Java to run the ‘setup.jar’ file</a:t>
            </a:r>
          </a:p>
          <a:p>
            <a:pPr marL="739775" lvl="1" indent="-282575">
              <a:buClr>
                <a:schemeClr val="accent2"/>
              </a:buClr>
            </a:pPr>
            <a:r>
              <a:rPr lang="en-US" dirty="0" smtClean="0"/>
              <a:t>Java –jar &lt;path&gt;\setup.jar</a:t>
            </a:r>
          </a:p>
          <a:p>
            <a:pPr marL="739775" lvl="1" indent="-282575">
              <a:buClr>
                <a:schemeClr val="accent2"/>
              </a:buClr>
            </a:pPr>
            <a:r>
              <a:rPr lang="en-US" dirty="0" smtClean="0"/>
              <a:t>Upon execution,  it will re-launch under </a:t>
            </a:r>
            <a:r>
              <a:rPr lang="en-US" dirty="0" err="1" smtClean="0"/>
              <a:t>wscript</a:t>
            </a:r>
            <a:r>
              <a:rPr lang="en-US" dirty="0" smtClean="0"/>
              <a:t> with command-line options</a:t>
            </a:r>
            <a:endParaRPr lang="en-US" dirty="0"/>
          </a:p>
          <a:p>
            <a:pPr marL="282575" indent="-282575">
              <a:buClr>
                <a:schemeClr val="accent2"/>
              </a:buClr>
            </a:pPr>
            <a:r>
              <a:rPr lang="en-US" dirty="0" smtClean="0"/>
              <a:t>Installation:</a:t>
            </a:r>
          </a:p>
          <a:p>
            <a:pPr marL="739775" lvl="1" indent="-282575">
              <a:buClr>
                <a:schemeClr val="accent2"/>
              </a:buClr>
            </a:pPr>
            <a:r>
              <a:rPr lang="en-US" dirty="0" smtClean="0"/>
              <a:t>Creates directory for EDC standalone programs</a:t>
            </a:r>
          </a:p>
          <a:p>
            <a:pPr marL="739775" lvl="1" indent="-282575">
              <a:buClr>
                <a:schemeClr val="accent2"/>
              </a:buClr>
            </a:pPr>
            <a:r>
              <a:rPr lang="en-US" dirty="0" smtClean="0"/>
              <a:t>Integrates with ArcMap</a:t>
            </a:r>
          </a:p>
          <a:p>
            <a:pPr marL="739775" lvl="1" indent="-282575">
              <a:buClr>
                <a:schemeClr val="accent2"/>
              </a:buClr>
            </a:pPr>
            <a:r>
              <a:rPr lang="en-US" dirty="0" smtClean="0"/>
              <a:t>Extra steps/permissions if installed within Program Files.</a:t>
            </a:r>
          </a:p>
          <a:p>
            <a:pPr marL="282575" indent="-282575">
              <a:buClr>
                <a:schemeClr val="accent2"/>
              </a:buClr>
            </a:pPr>
            <a:endParaRPr lang="en-US" dirty="0" smtClean="0"/>
          </a:p>
          <a:p>
            <a:pPr marL="282575" indent="-282575">
              <a:buClr>
                <a:schemeClr val="accent2"/>
              </a:buClr>
            </a:pPr>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37489371"/>
      </p:ext>
    </p:extLst>
  </p:cSld>
  <p:clrMapOvr>
    <a:masterClrMapping/>
  </p:clrMapOvr>
  <mc:AlternateContent xmlns:mc="http://schemas.openxmlformats.org/markup-compatibility/2006" xmlns:p14="http://schemas.microsoft.com/office/powerpoint/2010/main">
    <mc:Choice Requires="p14">
      <p:transition spd="slow" p14:dur="2000" advTm="42659"/>
    </mc:Choice>
    <mc:Fallback xmlns="">
      <p:transition spd="slow" advTm="426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26027" y="1833859"/>
            <a:ext cx="9694525" cy="4023360"/>
          </a:xfrm>
        </p:spPr>
        <p:txBody>
          <a:bodyPr>
            <a:normAutofit fontScale="70000" lnSpcReduction="20000"/>
          </a:bodyPr>
          <a:lstStyle/>
          <a:p>
            <a:pPr marL="282575" indent="-282575">
              <a:lnSpc>
                <a:spcPct val="110000"/>
              </a:lnSpc>
              <a:buClr>
                <a:schemeClr val="accent2"/>
              </a:buClr>
              <a:buFont typeface="Arial" pitchFamily="34" charset="0"/>
              <a:buChar char="•"/>
            </a:pPr>
            <a:r>
              <a:rPr lang="en-US" sz="3600" dirty="0" smtClean="0"/>
              <a:t>Component of the </a:t>
            </a:r>
            <a:r>
              <a:rPr lang="en-US" sz="3600" i="1" dirty="0" smtClean="0"/>
              <a:t>NOAA </a:t>
            </a:r>
            <a:r>
              <a:rPr lang="en-US" sz="3600" i="1" dirty="0" err="1" smtClean="0"/>
              <a:t>CoastWatch</a:t>
            </a:r>
            <a:r>
              <a:rPr lang="en-US" sz="3600" i="1" dirty="0" smtClean="0"/>
              <a:t> Satellite Training Course</a:t>
            </a:r>
          </a:p>
          <a:p>
            <a:pPr marL="282575" indent="-282575">
              <a:lnSpc>
                <a:spcPct val="110000"/>
              </a:lnSpc>
              <a:buClr>
                <a:schemeClr val="accent2"/>
              </a:buClr>
              <a:buFont typeface="Arial" pitchFamily="34" charset="0"/>
              <a:buChar char="•"/>
            </a:pPr>
            <a:endParaRPr lang="en-US" sz="3600" i="1" dirty="0"/>
          </a:p>
          <a:p>
            <a:pPr marL="282575" indent="-282575">
              <a:lnSpc>
                <a:spcPct val="110000"/>
              </a:lnSpc>
              <a:buClr>
                <a:schemeClr val="accent2"/>
              </a:buClr>
              <a:buFont typeface="Arial" pitchFamily="34" charset="0"/>
              <a:buChar char="•"/>
            </a:pPr>
            <a:r>
              <a:rPr lang="en-US" sz="3600" dirty="0" smtClean="0"/>
              <a:t>Comprised of 3 modules:  Data, Tools, Exercise(s)</a:t>
            </a:r>
          </a:p>
          <a:p>
            <a:pPr marL="282575" indent="-282575">
              <a:lnSpc>
                <a:spcPct val="110000"/>
              </a:lnSpc>
              <a:buClr>
                <a:schemeClr val="accent2"/>
              </a:buClr>
              <a:buFont typeface="Arial" pitchFamily="34" charset="0"/>
              <a:buChar char="•"/>
            </a:pPr>
            <a:endParaRPr lang="en-US" sz="3600" dirty="0" smtClean="0"/>
          </a:p>
          <a:p>
            <a:pPr marL="282575" indent="-282575">
              <a:lnSpc>
                <a:spcPct val="110000"/>
              </a:lnSpc>
              <a:buClr>
                <a:schemeClr val="accent2"/>
              </a:buClr>
              <a:buFont typeface="Arial" pitchFamily="34" charset="0"/>
              <a:buChar char="•"/>
            </a:pPr>
            <a:r>
              <a:rPr lang="en-US" sz="3600" dirty="0" smtClean="0"/>
              <a:t>Uses ESRI ArcMap, but techniques work with QGIS and other GIS software</a:t>
            </a:r>
          </a:p>
          <a:p>
            <a:pPr marL="282575" indent="-282575">
              <a:lnSpc>
                <a:spcPct val="110000"/>
              </a:lnSpc>
              <a:buClr>
                <a:schemeClr val="accent2"/>
              </a:buClr>
              <a:buFont typeface="Arial" pitchFamily="34" charset="0"/>
              <a:buChar char="•"/>
            </a:pPr>
            <a:endParaRPr lang="en-US" dirty="0"/>
          </a:p>
          <a:p>
            <a:pPr marL="282575" indent="-282575">
              <a:lnSpc>
                <a:spcPct val="110000"/>
              </a:lnSpc>
              <a:buClr>
                <a:schemeClr val="accent2"/>
              </a:buClr>
              <a:buFont typeface="Arial" pitchFamily="34" charset="0"/>
              <a:buChar char="•"/>
            </a:pPr>
            <a:r>
              <a:rPr lang="en-US" sz="3600" dirty="0" smtClean="0"/>
              <a:t>Updated from </a:t>
            </a:r>
            <a:r>
              <a:rPr lang="en-US" sz="3600" dirty="0" err="1" smtClean="0"/>
              <a:t>CoastWatch</a:t>
            </a:r>
            <a:r>
              <a:rPr lang="en-US" sz="3600" dirty="0" smtClean="0"/>
              <a:t> Satellite GIS training originally given in 2000 for avenue-based ArcView 3.1</a:t>
            </a:r>
          </a:p>
          <a:p>
            <a:pPr marL="282575" indent="-282575">
              <a:lnSpc>
                <a:spcPct val="110000"/>
              </a:lnSpc>
              <a:buClr>
                <a:schemeClr val="accent2"/>
              </a:buClr>
              <a:buFont typeface="Arial" pitchFamily="34" charset="0"/>
              <a:buChar char="•"/>
            </a:pPr>
            <a:endParaRPr lang="en-US" dirty="0"/>
          </a:p>
        </p:txBody>
      </p:sp>
      <p:sp>
        <p:nvSpPr>
          <p:cNvPr id="6" name="Title 1"/>
          <p:cNvSpPr>
            <a:spLocks noGrp="1"/>
          </p:cNvSpPr>
          <p:nvPr>
            <p:ph type="title"/>
          </p:nvPr>
        </p:nvSpPr>
        <p:spPr>
          <a:xfrm>
            <a:off x="1097280" y="286603"/>
            <a:ext cx="10058400" cy="1450757"/>
          </a:xfrm>
        </p:spPr>
        <p:txBody>
          <a:bodyPr/>
          <a:lstStyle/>
          <a:p>
            <a:r>
              <a:rPr lang="en-US" dirty="0" smtClean="0"/>
              <a:t>This Training</a:t>
            </a:r>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19420682"/>
      </p:ext>
    </p:extLst>
  </p:cSld>
  <p:clrMapOvr>
    <a:masterClrMapping/>
  </p:clrMapOvr>
  <mc:AlternateContent xmlns:mc="http://schemas.openxmlformats.org/markup-compatibility/2006" xmlns:p14="http://schemas.microsoft.com/office/powerpoint/2010/main">
    <mc:Choice Requires="p14">
      <p:transition spd="slow" p14:dur="2000" advTm="15544"/>
    </mc:Choice>
    <mc:Fallback xmlns="">
      <p:transition spd="slow" advTm="155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Activating EDC</a:t>
            </a:r>
            <a:endParaRPr lang="en-US" dirty="0"/>
          </a:p>
        </p:txBody>
      </p:sp>
      <p:sp>
        <p:nvSpPr>
          <p:cNvPr id="6" name="Content Placeholder 2"/>
          <p:cNvSpPr txBox="1">
            <a:spLocks/>
          </p:cNvSpPr>
          <p:nvPr/>
        </p:nvSpPr>
        <p:spPr>
          <a:xfrm>
            <a:off x="1026028" y="1773702"/>
            <a:ext cx="5266488" cy="40233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2575" indent="-282575">
              <a:buClr>
                <a:schemeClr val="accent2"/>
              </a:buClr>
            </a:pPr>
            <a:r>
              <a:rPr lang="en-US" dirty="0" smtClean="0"/>
              <a:t>Activated by selecting the EDC menu</a:t>
            </a:r>
          </a:p>
          <a:p>
            <a:pPr marL="282575" indent="-282575">
              <a:buClr>
                <a:schemeClr val="accent2"/>
              </a:buClr>
            </a:pPr>
            <a:endParaRPr lang="en-US" dirty="0" smtClean="0"/>
          </a:p>
          <a:p>
            <a:pPr marL="282575" indent="-282575">
              <a:buClr>
                <a:schemeClr val="accent2"/>
              </a:buClr>
            </a:pPr>
            <a:r>
              <a:rPr lang="en-US" dirty="0" smtClean="0"/>
              <a:t>Menu-driven configuration to maximize usefulness</a:t>
            </a:r>
          </a:p>
          <a:p>
            <a:pPr marL="282575" indent="-282575">
              <a:buClr>
                <a:schemeClr val="accent2"/>
              </a:buClr>
            </a:pPr>
            <a:endParaRPr lang="en-US" dirty="0"/>
          </a:p>
          <a:p>
            <a:pPr marL="282575" indent="-282575">
              <a:buClr>
                <a:schemeClr val="accent2"/>
              </a:buClr>
            </a:pPr>
            <a:r>
              <a:rPr lang="en-US" dirty="0" smtClean="0"/>
              <a:t>Custom Time Slider for syncing data</a:t>
            </a:r>
          </a:p>
          <a:p>
            <a:pPr marL="0" indent="0">
              <a:buClr>
                <a:schemeClr val="accent2"/>
              </a:buClr>
              <a:buNone/>
            </a:pPr>
            <a:endParaRPr lang="en-US" dirty="0" smtClean="0"/>
          </a:p>
          <a:p>
            <a:pPr marL="282575" indent="-282575">
              <a:buClr>
                <a:schemeClr val="accent2"/>
              </a:buClr>
            </a:pPr>
            <a:endParaRPr lang="en-US" dirty="0" smtClean="0"/>
          </a:p>
          <a:p>
            <a:pPr marL="282575" indent="-282575">
              <a:buClr>
                <a:schemeClr val="accent2"/>
              </a:buClr>
            </a:pPr>
            <a:endParaRPr lang="en-US" dirty="0"/>
          </a:p>
        </p:txBody>
      </p:sp>
      <p:grpSp>
        <p:nvGrpSpPr>
          <p:cNvPr id="9" name="Group 8"/>
          <p:cNvGrpSpPr/>
          <p:nvPr/>
        </p:nvGrpSpPr>
        <p:grpSpPr>
          <a:xfrm>
            <a:off x="4676126" y="317803"/>
            <a:ext cx="7124318" cy="6027883"/>
            <a:chOff x="4676126" y="317803"/>
            <a:chExt cx="7124318" cy="6027883"/>
          </a:xfrm>
        </p:grpSpPr>
        <p:pic>
          <p:nvPicPr>
            <p:cNvPr id="3" name="Picture 2"/>
            <p:cNvPicPr>
              <a:picLocks noChangeAspect="1"/>
            </p:cNvPicPr>
            <p:nvPr/>
          </p:nvPicPr>
          <p:blipFill>
            <a:blip r:embed="rId5"/>
            <a:stretch>
              <a:fillRect/>
            </a:stretch>
          </p:blipFill>
          <p:spPr>
            <a:xfrm>
              <a:off x="4676126" y="317803"/>
              <a:ext cx="6639852" cy="10193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Oval 3"/>
            <p:cNvSpPr/>
            <p:nvPr/>
          </p:nvSpPr>
          <p:spPr>
            <a:xfrm>
              <a:off x="9432758" y="463786"/>
              <a:ext cx="998621" cy="493295"/>
            </a:xfrm>
            <a:prstGeom prst="ellipse">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6"/>
            <a:stretch>
              <a:fillRect/>
            </a:stretch>
          </p:blipFill>
          <p:spPr>
            <a:xfrm>
              <a:off x="6521530" y="1337120"/>
              <a:ext cx="5278914" cy="50085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Curved Left Arrow 6"/>
            <p:cNvSpPr/>
            <p:nvPr/>
          </p:nvSpPr>
          <p:spPr>
            <a:xfrm>
              <a:off x="10440344" y="674338"/>
              <a:ext cx="609600" cy="1042821"/>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64571035"/>
      </p:ext>
    </p:extLst>
  </p:cSld>
  <p:clrMapOvr>
    <a:masterClrMapping/>
  </p:clrMapOvr>
  <mc:AlternateContent xmlns:mc="http://schemas.openxmlformats.org/markup-compatibility/2006" xmlns:p14="http://schemas.microsoft.com/office/powerpoint/2010/main">
    <mc:Choice Requires="p14">
      <p:transition spd="slow" p14:dur="2000" advTm="17984"/>
    </mc:Choice>
    <mc:Fallback xmlns="">
      <p:transition spd="slow" advTm="179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207434" y="265356"/>
            <a:ext cx="8651451" cy="5859613"/>
            <a:chOff x="2755392" y="78964"/>
            <a:chExt cx="9300441" cy="6299173"/>
          </a:xfrm>
        </p:grpSpPr>
        <p:pic>
          <p:nvPicPr>
            <p:cNvPr id="5" name="Picture 4"/>
            <p:cNvPicPr>
              <a:picLocks noChangeAspect="1"/>
            </p:cNvPicPr>
            <p:nvPr/>
          </p:nvPicPr>
          <p:blipFill>
            <a:blip r:embed="rId5"/>
            <a:stretch>
              <a:fillRect/>
            </a:stretch>
          </p:blipFill>
          <p:spPr>
            <a:xfrm>
              <a:off x="2755392" y="78964"/>
              <a:ext cx="9300441" cy="62991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6"/>
            <a:stretch>
              <a:fillRect/>
            </a:stretch>
          </p:blipFill>
          <p:spPr>
            <a:xfrm>
              <a:off x="7530002" y="2930179"/>
              <a:ext cx="2505425" cy="13146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sp>
        <p:nvSpPr>
          <p:cNvPr id="6" name="Content Placeholder 2"/>
          <p:cNvSpPr txBox="1">
            <a:spLocks/>
          </p:cNvSpPr>
          <p:nvPr/>
        </p:nvSpPr>
        <p:spPr>
          <a:xfrm>
            <a:off x="219456" y="1346982"/>
            <a:ext cx="2340864" cy="4023360"/>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2575" indent="-282575">
              <a:buClr>
                <a:schemeClr val="accent2"/>
              </a:buClr>
            </a:pPr>
            <a:r>
              <a:rPr lang="en-US" dirty="0" smtClean="0"/>
              <a:t>Activated by selecting the EDC menu</a:t>
            </a:r>
          </a:p>
          <a:p>
            <a:pPr marL="282575" indent="-282575">
              <a:buClr>
                <a:schemeClr val="accent2"/>
              </a:buClr>
            </a:pPr>
            <a:endParaRPr lang="en-US" dirty="0" smtClean="0"/>
          </a:p>
          <a:p>
            <a:pPr marL="282575" indent="-282575">
              <a:buClr>
                <a:schemeClr val="accent2"/>
              </a:buClr>
            </a:pPr>
            <a:r>
              <a:rPr lang="en-US" dirty="0" smtClean="0"/>
              <a:t>Menu-driven configuration to maximize usefulness</a:t>
            </a:r>
          </a:p>
          <a:p>
            <a:pPr marL="282575" indent="-282575">
              <a:buClr>
                <a:schemeClr val="accent2"/>
              </a:buClr>
            </a:pPr>
            <a:endParaRPr lang="en-US" dirty="0"/>
          </a:p>
          <a:p>
            <a:pPr marL="282575" indent="-282575">
              <a:buClr>
                <a:schemeClr val="accent2"/>
              </a:buClr>
            </a:pPr>
            <a:r>
              <a:rPr lang="en-US" dirty="0" smtClean="0"/>
              <a:t>Custom Time Slider for syncing data</a:t>
            </a:r>
          </a:p>
          <a:p>
            <a:pPr marL="0" indent="0">
              <a:buClr>
                <a:schemeClr val="accent2"/>
              </a:buClr>
              <a:buNone/>
            </a:pPr>
            <a:endParaRPr lang="en-US" dirty="0" smtClean="0"/>
          </a:p>
          <a:p>
            <a:pPr marL="282575" indent="-282575">
              <a:buClr>
                <a:schemeClr val="accent2"/>
              </a:buClr>
            </a:pPr>
            <a:endParaRPr lang="en-US" dirty="0" smtClean="0"/>
          </a:p>
          <a:p>
            <a:pPr marL="282575" indent="-282575">
              <a:buClr>
                <a:schemeClr val="accent2"/>
              </a:buClr>
            </a:pPr>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90919178"/>
      </p:ext>
    </p:extLst>
  </p:cSld>
  <p:clrMapOvr>
    <a:masterClrMapping/>
  </p:clrMapOvr>
  <mc:AlternateContent xmlns:mc="http://schemas.openxmlformats.org/markup-compatibility/2006" xmlns:p14="http://schemas.microsoft.com/office/powerpoint/2010/main">
    <mc:Choice Requires="p14">
      <p:transition spd="slow" p14:dur="2000" advTm="26923"/>
    </mc:Choice>
    <mc:Fallback xmlns="">
      <p:transition spd="slow" advTm="269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stretch>
            <a:fillRect/>
          </a:stretch>
        </p:blipFill>
        <p:spPr>
          <a:xfrm>
            <a:off x="4515729" y="258888"/>
            <a:ext cx="7421167" cy="59752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Content Placeholder 2"/>
          <p:cNvSpPr txBox="1">
            <a:spLocks/>
          </p:cNvSpPr>
          <p:nvPr/>
        </p:nvSpPr>
        <p:spPr>
          <a:xfrm>
            <a:off x="219456" y="1346982"/>
            <a:ext cx="3877056" cy="40233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2575" indent="-282575">
              <a:buClr>
                <a:schemeClr val="accent2"/>
              </a:buClr>
            </a:pPr>
            <a:r>
              <a:rPr lang="en-US" dirty="0" smtClean="0"/>
              <a:t>Layer and Layer’s Legend are loaded time-enabled with default scaling and color bar applied.</a:t>
            </a:r>
          </a:p>
          <a:p>
            <a:pPr marL="0" indent="0">
              <a:buClr>
                <a:schemeClr val="accent2"/>
              </a:buClr>
              <a:buNone/>
            </a:pPr>
            <a:endParaRPr lang="en-US" dirty="0" smtClean="0"/>
          </a:p>
          <a:p>
            <a:pPr marL="282575" indent="-282575">
              <a:buClr>
                <a:schemeClr val="accent2"/>
              </a:buClr>
            </a:pPr>
            <a:endParaRPr lang="en-US" dirty="0" smtClean="0"/>
          </a:p>
          <a:p>
            <a:pPr marL="282575" indent="-282575">
              <a:buClr>
                <a:schemeClr val="accent2"/>
              </a:buClr>
            </a:pPr>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9214813"/>
      </p:ext>
    </p:extLst>
  </p:cSld>
  <p:clrMapOvr>
    <a:masterClrMapping/>
  </p:clrMapOvr>
  <mc:AlternateContent xmlns:mc="http://schemas.openxmlformats.org/markup-compatibility/2006" xmlns:p14="http://schemas.microsoft.com/office/powerpoint/2010/main">
    <mc:Choice Requires="p14">
      <p:transition spd="slow" p14:dur="2000" advTm="13777"/>
    </mc:Choice>
    <mc:Fallback xmlns="">
      <p:transition spd="slow" advTm="137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stretch>
            <a:fillRect/>
          </a:stretch>
        </p:blipFill>
        <p:spPr>
          <a:xfrm>
            <a:off x="4486655" y="369080"/>
            <a:ext cx="7223373" cy="58058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Content Placeholder 2"/>
          <p:cNvSpPr txBox="1">
            <a:spLocks/>
          </p:cNvSpPr>
          <p:nvPr/>
        </p:nvSpPr>
        <p:spPr>
          <a:xfrm>
            <a:off x="219456" y="1346982"/>
            <a:ext cx="3877056" cy="40233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2575" indent="-282575">
              <a:buClr>
                <a:schemeClr val="accent2"/>
              </a:buClr>
            </a:pPr>
            <a:r>
              <a:rPr lang="en-US" dirty="0" smtClean="0"/>
              <a:t>Spatial alignment </a:t>
            </a:r>
          </a:p>
          <a:p>
            <a:pPr marL="0" indent="0">
              <a:buClr>
                <a:schemeClr val="accent2"/>
              </a:buClr>
              <a:buNone/>
            </a:pPr>
            <a:endParaRPr lang="en-US" dirty="0" smtClean="0"/>
          </a:p>
          <a:p>
            <a:pPr marL="282575" indent="-282575">
              <a:buClr>
                <a:schemeClr val="accent2"/>
              </a:buClr>
            </a:pPr>
            <a:endParaRPr lang="en-US" dirty="0" smtClean="0"/>
          </a:p>
          <a:p>
            <a:pPr marL="282575" indent="-282575">
              <a:buClr>
                <a:schemeClr val="accent2"/>
              </a:buClr>
            </a:pP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17403747"/>
      </p:ext>
    </p:extLst>
  </p:cSld>
  <p:clrMapOvr>
    <a:masterClrMapping/>
  </p:clrMapOvr>
  <mc:AlternateContent xmlns:mc="http://schemas.openxmlformats.org/markup-compatibility/2006" xmlns:p14="http://schemas.microsoft.com/office/powerpoint/2010/main">
    <mc:Choice Requires="p14">
      <p:transition spd="slow" p14:dur="2000" advTm="9780"/>
    </mc:Choice>
    <mc:Fallback xmlns="">
      <p:transition spd="slow" advTm="97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5"/>
          <a:stretch>
            <a:fillRect/>
          </a:stretch>
        </p:blipFill>
        <p:spPr>
          <a:xfrm>
            <a:off x="4291583" y="175758"/>
            <a:ext cx="7589133" cy="61087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Content Placeholder 2"/>
          <p:cNvSpPr txBox="1">
            <a:spLocks/>
          </p:cNvSpPr>
          <p:nvPr/>
        </p:nvSpPr>
        <p:spPr>
          <a:xfrm>
            <a:off x="219456" y="1346982"/>
            <a:ext cx="3877056" cy="40233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2575" indent="-282575">
              <a:buClr>
                <a:schemeClr val="accent2"/>
              </a:buClr>
            </a:pPr>
            <a:r>
              <a:rPr lang="en-US" dirty="0" smtClean="0"/>
              <a:t>Time Slider shows alignment/range of temporal data</a:t>
            </a:r>
          </a:p>
          <a:p>
            <a:pPr marL="0" indent="0">
              <a:buClr>
                <a:schemeClr val="accent2"/>
              </a:buClr>
              <a:buNone/>
            </a:pPr>
            <a:endParaRPr lang="en-US" dirty="0" smtClean="0"/>
          </a:p>
          <a:p>
            <a:pPr marL="282575" indent="-282575">
              <a:buClr>
                <a:schemeClr val="accent2"/>
              </a:buClr>
            </a:pPr>
            <a:endParaRPr lang="en-US" dirty="0" smtClean="0"/>
          </a:p>
          <a:p>
            <a:pPr marL="282575" indent="-282575">
              <a:buClr>
                <a:schemeClr val="accent2"/>
              </a:buClr>
            </a:pP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05026814"/>
      </p:ext>
    </p:extLst>
  </p:cSld>
  <p:clrMapOvr>
    <a:masterClrMapping/>
  </p:clrMapOvr>
  <mc:AlternateContent xmlns:mc="http://schemas.openxmlformats.org/markup-compatibility/2006" xmlns:p14="http://schemas.microsoft.com/office/powerpoint/2010/main">
    <mc:Choice Requires="p14">
      <p:transition spd="slow" p14:dur="2000" advTm="27570"/>
    </mc:Choice>
    <mc:Fallback xmlns="">
      <p:transition spd="slow" advTm="275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Additional Services to Obtain Data</a:t>
            </a:r>
            <a:endParaRPr lang="en-US" dirty="0"/>
          </a:p>
        </p:txBody>
      </p:sp>
      <p:sp>
        <p:nvSpPr>
          <p:cNvPr id="6" name="Content Placeholder 2"/>
          <p:cNvSpPr txBox="1">
            <a:spLocks/>
          </p:cNvSpPr>
          <p:nvPr/>
        </p:nvSpPr>
        <p:spPr>
          <a:xfrm>
            <a:off x="878810" y="1391203"/>
            <a:ext cx="6524879" cy="44999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2575" indent="-282575">
              <a:buClr>
                <a:schemeClr val="accent2"/>
              </a:buClr>
            </a:pPr>
            <a:endParaRPr lang="en-US" dirty="0" smtClean="0"/>
          </a:p>
          <a:p>
            <a:pPr marL="282575" indent="-282575">
              <a:buClr>
                <a:schemeClr val="accent2"/>
              </a:buClr>
            </a:pPr>
            <a:r>
              <a:rPr lang="en-US" dirty="0" err="1" smtClean="0"/>
              <a:t>OpenDAP</a:t>
            </a:r>
            <a:endParaRPr lang="en-US" dirty="0" smtClean="0"/>
          </a:p>
          <a:p>
            <a:pPr marL="282575" indent="-282575">
              <a:buClr>
                <a:schemeClr val="accent2"/>
              </a:buClr>
            </a:pPr>
            <a:endParaRPr lang="en-US" dirty="0" smtClean="0"/>
          </a:p>
          <a:p>
            <a:pPr marL="282575" indent="-282575">
              <a:buClr>
                <a:schemeClr val="accent2"/>
              </a:buClr>
            </a:pPr>
            <a:r>
              <a:rPr lang="en-US" dirty="0" smtClean="0"/>
              <a:t>THREDDS</a:t>
            </a:r>
            <a:endParaRPr lang="en-US" dirty="0"/>
          </a:p>
          <a:p>
            <a:pPr marL="282575" indent="-282575">
              <a:buClr>
                <a:schemeClr val="accent2"/>
              </a:buClr>
            </a:pPr>
            <a:endParaRPr lang="en-US" dirty="0" smtClean="0"/>
          </a:p>
          <a:p>
            <a:pPr marL="282575" indent="-282575">
              <a:buClr>
                <a:schemeClr val="accent2"/>
              </a:buClr>
            </a:pPr>
            <a:r>
              <a:rPr lang="en-US" dirty="0" smtClean="0"/>
              <a:t>ERDDAP</a:t>
            </a:r>
          </a:p>
          <a:p>
            <a:pPr marL="739775" lvl="1" indent="-282575">
              <a:buClr>
                <a:schemeClr val="accent2"/>
              </a:buClr>
            </a:pPr>
            <a:endParaRPr lang="en-US" dirty="0" smtClean="0"/>
          </a:p>
          <a:p>
            <a:pPr marL="282575" indent="-282575">
              <a:buClr>
                <a:schemeClr val="accent2"/>
              </a:buClr>
            </a:pPr>
            <a:endParaRPr lang="en-US" dirty="0" smtClean="0"/>
          </a:p>
          <a:p>
            <a:pPr marL="0" indent="0">
              <a:buClr>
                <a:schemeClr val="accent2"/>
              </a:buClr>
              <a:buNone/>
            </a:pPr>
            <a:endParaRPr lang="en-US" dirty="0" smtClean="0"/>
          </a:p>
          <a:p>
            <a:pPr marL="282575" indent="-282575">
              <a:buClr>
                <a:schemeClr val="accent2"/>
              </a:buClr>
            </a:pPr>
            <a:endParaRPr lang="en-US" dirty="0" smtClean="0"/>
          </a:p>
          <a:p>
            <a:pPr marL="282575" indent="-282575">
              <a:buClr>
                <a:schemeClr val="accent2"/>
              </a:buClr>
            </a:pPr>
            <a:endParaRPr lang="en-US" dirty="0"/>
          </a:p>
        </p:txBody>
      </p:sp>
      <p:sp>
        <p:nvSpPr>
          <p:cNvPr id="14" name="TextBox 13"/>
          <p:cNvSpPr txBox="1"/>
          <p:nvPr/>
        </p:nvSpPr>
        <p:spPr>
          <a:xfrm>
            <a:off x="6531473" y="5331315"/>
            <a:ext cx="2913490" cy="369332"/>
          </a:xfrm>
          <a:prstGeom prst="rect">
            <a:avLst/>
          </a:prstGeom>
          <a:noFill/>
        </p:spPr>
        <p:txBody>
          <a:bodyPr wrap="none" rtlCol="0">
            <a:spAutoFit/>
          </a:bodyPr>
          <a:lstStyle/>
          <a:p>
            <a:r>
              <a:rPr lang="en-US" dirty="0" smtClean="0"/>
              <a:t>Example of THREDDS Catalog</a:t>
            </a:r>
            <a:endParaRPr lang="en-US" dirty="0"/>
          </a:p>
        </p:txBody>
      </p:sp>
      <p:pic>
        <p:nvPicPr>
          <p:cNvPr id="3" name="Picture 2"/>
          <p:cNvPicPr>
            <a:picLocks noChangeAspect="1"/>
          </p:cNvPicPr>
          <p:nvPr/>
        </p:nvPicPr>
        <p:blipFill>
          <a:blip r:embed="rId5"/>
          <a:stretch>
            <a:fillRect/>
          </a:stretch>
        </p:blipFill>
        <p:spPr>
          <a:xfrm>
            <a:off x="4806553" y="1464988"/>
            <a:ext cx="6363330" cy="3866327"/>
          </a:xfrm>
          <a:prstGeom prst="rect">
            <a:avLst/>
          </a:prstGeom>
          <a:ln>
            <a:noFill/>
          </a:ln>
          <a:effectLst>
            <a:outerShdw blurRad="292100" dist="139700" dir="2700000" algn="tl" rotWithShape="0">
              <a:srgbClr val="333333">
                <a:alpha val="65000"/>
              </a:srgbClr>
            </a:outerShdw>
          </a:effec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73118387"/>
      </p:ext>
    </p:extLst>
  </p:cSld>
  <p:clrMapOvr>
    <a:masterClrMapping/>
  </p:clrMapOvr>
  <mc:AlternateContent xmlns:mc="http://schemas.openxmlformats.org/markup-compatibility/2006" xmlns:p14="http://schemas.microsoft.com/office/powerpoint/2010/main">
    <mc:Choice Requires="p14">
      <p:transition spd="slow" p14:dur="2000" advTm="12208"/>
    </mc:Choice>
    <mc:Fallback xmlns="">
      <p:transition spd="slow" advTm="122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OpenDAP</a:t>
            </a:r>
            <a:r>
              <a:rPr lang="en-US" dirty="0" smtClean="0"/>
              <a:t> (Open Data Access Protocol)</a:t>
            </a:r>
            <a:endParaRPr lang="en-US" dirty="0"/>
          </a:p>
        </p:txBody>
      </p:sp>
      <p:sp>
        <p:nvSpPr>
          <p:cNvPr id="6" name="Content Placeholder 2"/>
          <p:cNvSpPr txBox="1">
            <a:spLocks/>
          </p:cNvSpPr>
          <p:nvPr/>
        </p:nvSpPr>
        <p:spPr>
          <a:xfrm>
            <a:off x="878810" y="1391203"/>
            <a:ext cx="6524879" cy="4499954"/>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2575" indent="-282575">
              <a:buClr>
                <a:schemeClr val="accent2"/>
              </a:buClr>
            </a:pPr>
            <a:r>
              <a:rPr lang="en-US" dirty="0" smtClean="0"/>
              <a:t>Data model</a:t>
            </a:r>
          </a:p>
          <a:p>
            <a:pPr marL="282575" indent="-282575">
              <a:buClr>
                <a:schemeClr val="accent2"/>
              </a:buClr>
            </a:pPr>
            <a:endParaRPr lang="en-US" dirty="0" smtClean="0"/>
          </a:p>
          <a:p>
            <a:pPr marL="282575" indent="-282575">
              <a:buClr>
                <a:schemeClr val="accent2"/>
              </a:buClr>
            </a:pPr>
            <a:r>
              <a:rPr lang="en-US" dirty="0" smtClean="0"/>
              <a:t>Application Program Interface (API)</a:t>
            </a:r>
            <a:endParaRPr lang="en-US" dirty="0"/>
          </a:p>
          <a:p>
            <a:pPr marL="282575" indent="-282575">
              <a:buClr>
                <a:schemeClr val="accent2"/>
              </a:buClr>
            </a:pPr>
            <a:endParaRPr lang="en-US" dirty="0" smtClean="0"/>
          </a:p>
          <a:p>
            <a:pPr marL="282575" indent="-282575">
              <a:buClr>
                <a:schemeClr val="accent2"/>
              </a:buClr>
            </a:pPr>
            <a:r>
              <a:rPr lang="en-US" dirty="0" smtClean="0"/>
              <a:t>Dataset Descriptor Structure (DDS)</a:t>
            </a:r>
          </a:p>
          <a:p>
            <a:pPr marL="739775" lvl="1" indent="-282575">
              <a:buClr>
                <a:schemeClr val="accent2"/>
              </a:buClr>
            </a:pPr>
            <a:r>
              <a:rPr lang="en-US" dirty="0"/>
              <a:t>https://coastwatch.noaa.gov/erddap/griddap/noaacwBLENDEDsstDaily.dds</a:t>
            </a:r>
            <a:endParaRPr lang="en-US" dirty="0" smtClean="0"/>
          </a:p>
          <a:p>
            <a:pPr marL="282575" indent="-282575">
              <a:buClr>
                <a:schemeClr val="accent2"/>
              </a:buClr>
            </a:pPr>
            <a:endParaRPr lang="en-US" dirty="0"/>
          </a:p>
          <a:p>
            <a:pPr marL="282575" indent="-282575">
              <a:buClr>
                <a:schemeClr val="accent2"/>
              </a:buClr>
            </a:pPr>
            <a:r>
              <a:rPr lang="en-US" dirty="0" smtClean="0"/>
              <a:t>Dataset Attribute Structure (DAS)</a:t>
            </a:r>
          </a:p>
          <a:p>
            <a:pPr marL="739775" lvl="1" indent="-282575">
              <a:buClr>
                <a:schemeClr val="accent2"/>
              </a:buClr>
            </a:pPr>
            <a:r>
              <a:rPr lang="en-US" dirty="0">
                <a:hlinkClick r:id="rId5"/>
              </a:rPr>
              <a:t>https://</a:t>
            </a:r>
            <a:r>
              <a:rPr lang="en-US" dirty="0" smtClean="0">
                <a:hlinkClick r:id="rId5"/>
              </a:rPr>
              <a:t>coastwatch.noaa.gov/erddap/griddap/noaacwBLENDEDsstDaily.das</a:t>
            </a:r>
            <a:endParaRPr lang="en-US" dirty="0" smtClean="0"/>
          </a:p>
          <a:p>
            <a:pPr marL="282575" indent="-282575">
              <a:buClr>
                <a:schemeClr val="accent2"/>
              </a:buClr>
            </a:pPr>
            <a:endParaRPr lang="en-US" dirty="0"/>
          </a:p>
          <a:p>
            <a:pPr marL="282575" indent="-282575">
              <a:buClr>
                <a:schemeClr val="accent2"/>
              </a:buClr>
            </a:pPr>
            <a:r>
              <a:rPr lang="en-US" dirty="0" smtClean="0"/>
              <a:t>Used within THREDDS / ERDDAP</a:t>
            </a:r>
            <a:endParaRPr lang="en-US" dirty="0"/>
          </a:p>
          <a:p>
            <a:pPr marL="739775" lvl="1" indent="-282575">
              <a:buClr>
                <a:schemeClr val="accent2"/>
              </a:buClr>
            </a:pPr>
            <a:endParaRPr lang="en-US" dirty="0" smtClean="0"/>
          </a:p>
          <a:p>
            <a:pPr marL="282575" indent="-282575">
              <a:buClr>
                <a:schemeClr val="accent2"/>
              </a:buClr>
            </a:pPr>
            <a:endParaRPr lang="en-US" dirty="0" smtClean="0"/>
          </a:p>
          <a:p>
            <a:pPr marL="0" indent="0">
              <a:buClr>
                <a:schemeClr val="accent2"/>
              </a:buClr>
              <a:buNone/>
            </a:pPr>
            <a:endParaRPr lang="en-US" dirty="0" smtClean="0"/>
          </a:p>
          <a:p>
            <a:pPr marL="282575" indent="-282575">
              <a:buClr>
                <a:schemeClr val="accent2"/>
              </a:buClr>
            </a:pPr>
            <a:endParaRPr lang="en-US" dirty="0" smtClean="0"/>
          </a:p>
          <a:p>
            <a:pPr marL="282575" indent="-282575">
              <a:buClr>
                <a:schemeClr val="accent2"/>
              </a:buClr>
            </a:pPr>
            <a:endParaRPr lang="en-US" dirty="0"/>
          </a:p>
        </p:txBody>
      </p:sp>
      <p:pic>
        <p:nvPicPr>
          <p:cNvPr id="5" name="Picture 4"/>
          <p:cNvPicPr>
            <a:picLocks noChangeAspect="1"/>
          </p:cNvPicPr>
          <p:nvPr/>
        </p:nvPicPr>
        <p:blipFill>
          <a:blip r:embed="rId6"/>
          <a:stretch>
            <a:fillRect/>
          </a:stretch>
        </p:blipFill>
        <p:spPr>
          <a:xfrm>
            <a:off x="7403689" y="1337120"/>
            <a:ext cx="4562458" cy="4334715"/>
          </a:xfrm>
          <a:prstGeom prst="rect">
            <a:avLst/>
          </a:prstGeom>
          <a:ln>
            <a:noFill/>
          </a:ln>
          <a:effectLst>
            <a:outerShdw blurRad="292100" dist="139700" dir="2700000" algn="tl" rotWithShape="0">
              <a:srgbClr val="333333">
                <a:alpha val="65000"/>
              </a:srgbClr>
            </a:outerShdw>
          </a:effectLst>
        </p:spPr>
      </p:pic>
      <p:sp>
        <p:nvSpPr>
          <p:cNvPr id="14" name="TextBox 13"/>
          <p:cNvSpPr txBox="1"/>
          <p:nvPr/>
        </p:nvSpPr>
        <p:spPr>
          <a:xfrm>
            <a:off x="7710948" y="5706491"/>
            <a:ext cx="3947940" cy="369332"/>
          </a:xfrm>
          <a:prstGeom prst="rect">
            <a:avLst/>
          </a:prstGeom>
          <a:noFill/>
        </p:spPr>
        <p:txBody>
          <a:bodyPr wrap="none" rtlCol="0">
            <a:spAutoFit/>
          </a:bodyPr>
          <a:lstStyle/>
          <a:p>
            <a:r>
              <a:rPr lang="en-US" dirty="0" smtClean="0"/>
              <a:t>Example of Dataset Descriptor Structure</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66912389"/>
      </p:ext>
    </p:extLst>
  </p:cSld>
  <p:clrMapOvr>
    <a:masterClrMapping/>
  </p:clrMapOvr>
  <mc:AlternateContent xmlns:mc="http://schemas.openxmlformats.org/markup-compatibility/2006" xmlns:p14="http://schemas.microsoft.com/office/powerpoint/2010/main">
    <mc:Choice Requires="p14">
      <p:transition spd="slow" p14:dur="2000" advTm="8455"/>
    </mc:Choice>
    <mc:Fallback xmlns="">
      <p:transition spd="slow" advTm="84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THREDDS and ERDDAP</a:t>
            </a:r>
            <a:endParaRPr lang="en-US" dirty="0"/>
          </a:p>
        </p:txBody>
      </p:sp>
      <p:sp>
        <p:nvSpPr>
          <p:cNvPr id="6" name="Content Placeholder 2"/>
          <p:cNvSpPr txBox="1">
            <a:spLocks/>
          </p:cNvSpPr>
          <p:nvPr/>
        </p:nvSpPr>
        <p:spPr>
          <a:xfrm>
            <a:off x="878810" y="1391203"/>
            <a:ext cx="6524879" cy="44999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2575" indent="-282575">
              <a:buClr>
                <a:schemeClr val="accent2"/>
              </a:buClr>
            </a:pPr>
            <a:r>
              <a:rPr lang="en-US" dirty="0" smtClean="0"/>
              <a:t>Provide additional means to obtain data</a:t>
            </a:r>
          </a:p>
          <a:p>
            <a:pPr marL="282575" indent="-282575">
              <a:buClr>
                <a:schemeClr val="accent2"/>
              </a:buClr>
            </a:pPr>
            <a:endParaRPr lang="en-US" dirty="0"/>
          </a:p>
          <a:p>
            <a:pPr marL="282575" indent="-282575">
              <a:buClr>
                <a:schemeClr val="accent2"/>
              </a:buClr>
            </a:pPr>
            <a:r>
              <a:rPr lang="en-US" dirty="0" smtClean="0"/>
              <a:t>Temporal and Spatial </a:t>
            </a:r>
            <a:r>
              <a:rPr lang="en-US" dirty="0" err="1" smtClean="0"/>
              <a:t>Subsetting</a:t>
            </a:r>
            <a:endParaRPr lang="en-US" dirty="0" smtClean="0"/>
          </a:p>
          <a:p>
            <a:pPr marL="282575" indent="-282575">
              <a:buClr>
                <a:schemeClr val="accent2"/>
              </a:buClr>
            </a:pPr>
            <a:endParaRPr lang="en-US" dirty="0" smtClean="0"/>
          </a:p>
          <a:p>
            <a:pPr marL="282575" indent="-282575">
              <a:buClr>
                <a:schemeClr val="accent2"/>
              </a:buClr>
            </a:pPr>
            <a:r>
              <a:rPr lang="en-US" dirty="0" smtClean="0"/>
              <a:t>Useful services:</a:t>
            </a:r>
          </a:p>
          <a:p>
            <a:pPr marL="739775" lvl="1" indent="-282575">
              <a:buClr>
                <a:schemeClr val="accent2"/>
              </a:buClr>
            </a:pPr>
            <a:r>
              <a:rPr lang="en-US" dirty="0" err="1" smtClean="0"/>
              <a:t>OpenDAP</a:t>
            </a:r>
            <a:r>
              <a:rPr lang="en-US" dirty="0" smtClean="0"/>
              <a:t> (THREDDS)</a:t>
            </a:r>
          </a:p>
          <a:p>
            <a:pPr marL="739775" lvl="1" indent="-282575">
              <a:buClr>
                <a:schemeClr val="accent2"/>
              </a:buClr>
            </a:pPr>
            <a:r>
              <a:rPr lang="en-US" dirty="0" err="1" smtClean="0"/>
              <a:t>NetCDF</a:t>
            </a:r>
            <a:r>
              <a:rPr lang="en-US" dirty="0" smtClean="0"/>
              <a:t> Subset Service (THREDDS)</a:t>
            </a:r>
          </a:p>
          <a:p>
            <a:pPr marL="739775" lvl="1" indent="-282575">
              <a:buClr>
                <a:schemeClr val="accent2"/>
              </a:buClr>
            </a:pPr>
            <a:r>
              <a:rPr lang="en-US" dirty="0" smtClean="0"/>
              <a:t>GRIDDAP (ERDDAP)</a:t>
            </a:r>
          </a:p>
          <a:p>
            <a:pPr marL="739775" lvl="1" indent="-282575">
              <a:buClr>
                <a:schemeClr val="accent2"/>
              </a:buClr>
            </a:pPr>
            <a:r>
              <a:rPr lang="en-US" dirty="0" err="1" smtClean="0"/>
              <a:t>TableDAP</a:t>
            </a:r>
            <a:r>
              <a:rPr lang="en-US" dirty="0" smtClean="0"/>
              <a:t> (ERDDAP)</a:t>
            </a:r>
            <a:endParaRPr lang="en-US" dirty="0"/>
          </a:p>
          <a:p>
            <a:pPr marL="282575" indent="-282575">
              <a:buClr>
                <a:schemeClr val="accent2"/>
              </a:buClr>
            </a:pPr>
            <a:endParaRPr lang="en-US" dirty="0" smtClean="0"/>
          </a:p>
          <a:p>
            <a:pPr marL="739775" lvl="1" indent="-282575">
              <a:buClr>
                <a:schemeClr val="accent2"/>
              </a:buClr>
            </a:pPr>
            <a:endParaRPr lang="en-US" dirty="0" smtClean="0"/>
          </a:p>
          <a:p>
            <a:pPr marL="282575" indent="-282575">
              <a:buClr>
                <a:schemeClr val="accent2"/>
              </a:buClr>
            </a:pPr>
            <a:endParaRPr lang="en-US" dirty="0" smtClean="0"/>
          </a:p>
          <a:p>
            <a:pPr marL="0" indent="0">
              <a:buClr>
                <a:schemeClr val="accent2"/>
              </a:buClr>
              <a:buNone/>
            </a:pPr>
            <a:endParaRPr lang="en-US" dirty="0" smtClean="0"/>
          </a:p>
          <a:p>
            <a:pPr marL="282575" indent="-282575">
              <a:buClr>
                <a:schemeClr val="accent2"/>
              </a:buClr>
            </a:pPr>
            <a:endParaRPr lang="en-US" dirty="0" smtClean="0"/>
          </a:p>
          <a:p>
            <a:pPr marL="282575" indent="-282575">
              <a:buClr>
                <a:schemeClr val="accent2"/>
              </a:buClr>
            </a:pPr>
            <a:endParaRPr lang="en-US" dirty="0"/>
          </a:p>
        </p:txBody>
      </p:sp>
      <p:pic>
        <p:nvPicPr>
          <p:cNvPr id="3" name="Picture 2"/>
          <p:cNvPicPr>
            <a:picLocks noChangeAspect="1"/>
          </p:cNvPicPr>
          <p:nvPr/>
        </p:nvPicPr>
        <p:blipFill>
          <a:blip r:embed="rId5"/>
          <a:stretch>
            <a:fillRect/>
          </a:stretch>
        </p:blipFill>
        <p:spPr>
          <a:xfrm>
            <a:off x="7162471" y="1595224"/>
            <a:ext cx="4434795" cy="3248449"/>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7403689" y="4863028"/>
            <a:ext cx="3577774" cy="369332"/>
          </a:xfrm>
          <a:prstGeom prst="rect">
            <a:avLst/>
          </a:prstGeom>
          <a:noFill/>
        </p:spPr>
        <p:txBody>
          <a:bodyPr wrap="none" rtlCol="0">
            <a:spAutoFit/>
          </a:bodyPr>
          <a:lstStyle/>
          <a:p>
            <a:r>
              <a:rPr lang="en-US" dirty="0" smtClean="0"/>
              <a:t>ERDDAP GRIDDAP Data Access Form</a:t>
            </a:r>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44897287"/>
      </p:ext>
    </p:extLst>
  </p:cSld>
  <p:clrMapOvr>
    <a:masterClrMapping/>
  </p:clrMapOvr>
  <mc:AlternateContent xmlns:mc="http://schemas.openxmlformats.org/markup-compatibility/2006" xmlns:p14="http://schemas.microsoft.com/office/powerpoint/2010/main">
    <mc:Choice Requires="p14">
      <p:transition spd="slow" p14:dur="2000" advTm="26714"/>
    </mc:Choice>
    <mc:Fallback xmlns="">
      <p:transition spd="slow" advTm="267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Things to keep track of</a:t>
            </a:r>
            <a:endParaRPr lang="en-US" dirty="0"/>
          </a:p>
        </p:txBody>
      </p:sp>
      <p:sp>
        <p:nvSpPr>
          <p:cNvPr id="4" name="Content Placeholder 2"/>
          <p:cNvSpPr txBox="1">
            <a:spLocks noGrp="1"/>
          </p:cNvSpPr>
          <p:nvPr>
            <p:ph idx="1"/>
          </p:nvPr>
        </p:nvSpPr>
        <p:spPr>
          <a:xfrm>
            <a:off x="838200" y="1158240"/>
            <a:ext cx="10515600" cy="5018723"/>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2575" indent="-282575">
              <a:lnSpc>
                <a:spcPct val="120000"/>
              </a:lnSpc>
              <a:buClr>
                <a:schemeClr val="accent2"/>
              </a:buClr>
            </a:pPr>
            <a:r>
              <a:rPr lang="en-US" dirty="0" smtClean="0"/>
              <a:t>Data Units:  </a:t>
            </a:r>
          </a:p>
          <a:p>
            <a:pPr marL="739775" lvl="1" indent="-282575">
              <a:lnSpc>
                <a:spcPct val="120000"/>
              </a:lnSpc>
              <a:buClr>
                <a:schemeClr val="accent2"/>
              </a:buClr>
            </a:pPr>
            <a:r>
              <a:rPr lang="en-US" dirty="0" smtClean="0"/>
              <a:t>SST may come in Kelvin or degrees Celsius (rarely </a:t>
            </a:r>
            <a:r>
              <a:rPr lang="en-US" dirty="0" err="1" smtClean="0"/>
              <a:t>Farenheit</a:t>
            </a:r>
            <a:r>
              <a:rPr lang="en-US" dirty="0" smtClean="0"/>
              <a:t>)</a:t>
            </a:r>
          </a:p>
          <a:p>
            <a:pPr marL="739775" lvl="1" indent="-282575">
              <a:lnSpc>
                <a:spcPct val="120000"/>
              </a:lnSpc>
              <a:buClr>
                <a:schemeClr val="accent2"/>
              </a:buClr>
            </a:pPr>
            <a:r>
              <a:rPr lang="en-US" dirty="0" err="1" smtClean="0"/>
              <a:t>Chl</a:t>
            </a:r>
            <a:r>
              <a:rPr lang="en-US" dirty="0" smtClean="0"/>
              <a:t> comes in several units  that do not necessarily change the values</a:t>
            </a:r>
          </a:p>
          <a:p>
            <a:pPr marL="282575" indent="-282575">
              <a:lnSpc>
                <a:spcPct val="120000"/>
              </a:lnSpc>
              <a:buClr>
                <a:schemeClr val="accent2"/>
              </a:buClr>
            </a:pPr>
            <a:endParaRPr lang="en-US" dirty="0"/>
          </a:p>
          <a:p>
            <a:pPr marL="282575" indent="-282575">
              <a:lnSpc>
                <a:spcPct val="120000"/>
              </a:lnSpc>
              <a:buClr>
                <a:schemeClr val="accent2"/>
              </a:buClr>
            </a:pPr>
            <a:r>
              <a:rPr lang="en-US" dirty="0" smtClean="0"/>
              <a:t>Time:  Check the time zones for data – likely UTC</a:t>
            </a:r>
          </a:p>
          <a:p>
            <a:pPr marL="282575" indent="-282575">
              <a:lnSpc>
                <a:spcPct val="120000"/>
              </a:lnSpc>
              <a:buClr>
                <a:schemeClr val="accent2"/>
              </a:buClr>
            </a:pPr>
            <a:endParaRPr lang="en-US" dirty="0"/>
          </a:p>
          <a:p>
            <a:pPr marL="282575" indent="-282575">
              <a:lnSpc>
                <a:spcPct val="120000"/>
              </a:lnSpc>
              <a:buClr>
                <a:schemeClr val="accent2"/>
              </a:buClr>
            </a:pPr>
            <a:r>
              <a:rPr lang="en-US" dirty="0" smtClean="0"/>
              <a:t>Dateline:  Most satellite data on services are composited daily products and may span 180W-180E</a:t>
            </a:r>
          </a:p>
          <a:p>
            <a:pPr marL="739775" lvl="1" indent="-282575">
              <a:lnSpc>
                <a:spcPct val="120000"/>
              </a:lnSpc>
              <a:buClr>
                <a:schemeClr val="accent2"/>
              </a:buClr>
            </a:pPr>
            <a:r>
              <a:rPr lang="en-US" dirty="0" smtClean="0"/>
              <a:t>May introduce a mismatch in actual data collection time across the dateline</a:t>
            </a:r>
          </a:p>
          <a:p>
            <a:pPr marL="282575" indent="-282575">
              <a:lnSpc>
                <a:spcPct val="120000"/>
              </a:lnSpc>
              <a:buClr>
                <a:schemeClr val="accent2"/>
              </a:buClr>
            </a:pPr>
            <a:endParaRPr lang="en-US" dirty="0"/>
          </a:p>
          <a:p>
            <a:pPr marL="282575" indent="-282575">
              <a:lnSpc>
                <a:spcPct val="120000"/>
              </a:lnSpc>
              <a:buClr>
                <a:schemeClr val="accent2"/>
              </a:buClr>
            </a:pPr>
            <a:r>
              <a:rPr lang="en-US" dirty="0" smtClean="0"/>
              <a:t>Projection / Map Units:</a:t>
            </a:r>
          </a:p>
          <a:p>
            <a:pPr marL="739775" lvl="1" indent="-282575">
              <a:lnSpc>
                <a:spcPct val="120000"/>
              </a:lnSpc>
              <a:buClr>
                <a:schemeClr val="accent2"/>
              </a:buClr>
            </a:pPr>
            <a:r>
              <a:rPr lang="en-US" dirty="0" smtClean="0"/>
              <a:t>Note units within ArcMap – usually the first data loaded sets projection and units</a:t>
            </a:r>
          </a:p>
          <a:p>
            <a:pPr marL="739775" lvl="1" indent="-282575">
              <a:lnSpc>
                <a:spcPct val="120000"/>
              </a:lnSpc>
              <a:buClr>
                <a:schemeClr val="accent2"/>
              </a:buClr>
            </a:pPr>
            <a:r>
              <a:rPr lang="en-US" dirty="0" smtClean="0"/>
              <a:t>Ellipsoids/Datum – satellite data is most likely WGS84, land/coastal data may be NAD83</a:t>
            </a:r>
          </a:p>
          <a:p>
            <a:pPr marL="282575" indent="-282575">
              <a:buClr>
                <a:schemeClr val="accent2"/>
              </a:buClr>
            </a:pPr>
            <a:endParaRPr lang="en-US" dirty="0"/>
          </a:p>
          <a:p>
            <a:pPr marL="282575" indent="-282575">
              <a:buClr>
                <a:schemeClr val="accent2"/>
              </a:buClr>
            </a:pPr>
            <a:endParaRPr lang="en-US" dirty="0" smtClean="0"/>
          </a:p>
          <a:p>
            <a:pPr marL="0" indent="0">
              <a:buClr>
                <a:schemeClr val="accent2"/>
              </a:buClr>
              <a:buNone/>
            </a:pPr>
            <a:endParaRPr lang="en-US" dirty="0" smtClean="0"/>
          </a:p>
          <a:p>
            <a:pPr marL="282575" indent="-282575">
              <a:buClr>
                <a:schemeClr val="accent2"/>
              </a:buClr>
            </a:pPr>
            <a:endParaRPr lang="en-US" dirty="0" smtClean="0"/>
          </a:p>
          <a:p>
            <a:pPr marL="282575" indent="-282575">
              <a:buClr>
                <a:schemeClr val="accent2"/>
              </a:buClr>
            </a:pP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04709005"/>
      </p:ext>
    </p:extLst>
  </p:cSld>
  <p:clrMapOvr>
    <a:masterClrMapping/>
  </p:clrMapOvr>
  <mc:AlternateContent xmlns:mc="http://schemas.openxmlformats.org/markup-compatibility/2006" xmlns:p14="http://schemas.microsoft.com/office/powerpoint/2010/main">
    <mc:Choice Requires="p14">
      <p:transition spd="slow" p14:dur="2000" advTm="66977"/>
    </mc:Choice>
    <mc:Fallback xmlns="">
      <p:transition spd="slow" advTm="669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Additional Resources</a:t>
            </a:r>
            <a:endParaRPr lang="en-US" dirty="0"/>
          </a:p>
        </p:txBody>
      </p:sp>
      <p:sp>
        <p:nvSpPr>
          <p:cNvPr id="5" name="Content Placeholder 2"/>
          <p:cNvSpPr txBox="1">
            <a:spLocks/>
          </p:cNvSpPr>
          <p:nvPr/>
        </p:nvSpPr>
        <p:spPr>
          <a:xfrm>
            <a:off x="1082040" y="1146048"/>
            <a:ext cx="10515600" cy="50187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2575" indent="-282575">
              <a:buClr>
                <a:schemeClr val="accent2"/>
              </a:buClr>
            </a:pPr>
            <a:r>
              <a:rPr lang="en-US" dirty="0" smtClean="0"/>
              <a:t>Environmental Data Connector</a:t>
            </a:r>
          </a:p>
          <a:p>
            <a:pPr marL="739775" lvl="1" indent="-282575">
              <a:buClr>
                <a:schemeClr val="accent2"/>
              </a:buClr>
            </a:pPr>
            <a:r>
              <a:rPr lang="en-US" dirty="0" smtClean="0"/>
              <a:t>Download: </a:t>
            </a:r>
            <a:r>
              <a:rPr lang="en-US" dirty="0" smtClean="0">
                <a:hlinkClick r:id="rId5"/>
              </a:rPr>
              <a:t>https</a:t>
            </a:r>
            <a:r>
              <a:rPr lang="en-US" dirty="0">
                <a:hlinkClick r:id="rId5"/>
              </a:rPr>
              <a:t>://www.pfeg.noaa.gov/products/EDC/EDCdownloads.html</a:t>
            </a:r>
            <a:endParaRPr lang="en-US" dirty="0"/>
          </a:p>
          <a:p>
            <a:pPr marL="457200" lvl="1" indent="0">
              <a:buClr>
                <a:schemeClr val="accent2"/>
              </a:buClr>
              <a:buNone/>
            </a:pPr>
            <a:endParaRPr lang="en-US" dirty="0" smtClean="0"/>
          </a:p>
          <a:p>
            <a:pPr marL="739775" lvl="1" indent="-282575">
              <a:buClr>
                <a:schemeClr val="accent2"/>
              </a:buClr>
            </a:pPr>
            <a:r>
              <a:rPr lang="en-US" dirty="0" smtClean="0"/>
              <a:t>User </a:t>
            </a:r>
            <a:r>
              <a:rPr lang="en-US" dirty="0"/>
              <a:t>Guide: </a:t>
            </a:r>
            <a:r>
              <a:rPr lang="en-US" dirty="0">
                <a:hlinkClick r:id="rId6"/>
              </a:rPr>
              <a:t>https://www.pfeg.noaa.gov/products/PFELData/EDC/EDC-1.3.6-ReleaseNotes_UserGuide.pdf</a:t>
            </a:r>
            <a:endParaRPr lang="en-US" dirty="0" smtClean="0"/>
          </a:p>
          <a:p>
            <a:pPr marL="739775" lvl="1" indent="-282575">
              <a:buClr>
                <a:schemeClr val="accent2"/>
              </a:buClr>
            </a:pPr>
            <a:endParaRPr lang="en-US" dirty="0"/>
          </a:p>
          <a:p>
            <a:pPr marL="282575" indent="-282575">
              <a:buClr>
                <a:schemeClr val="accent2"/>
              </a:buClr>
            </a:pPr>
            <a:r>
              <a:rPr lang="en-US" dirty="0" smtClean="0"/>
              <a:t>ArcGIS [w/EDC] Satellite Data Tutorials/Examples</a:t>
            </a:r>
          </a:p>
          <a:p>
            <a:pPr marL="739775" lvl="1" indent="-282575">
              <a:buClr>
                <a:schemeClr val="accent2"/>
              </a:buClr>
            </a:pPr>
            <a:r>
              <a:rPr lang="en-US" dirty="0" smtClean="0"/>
              <a:t>Tutorial for EDC and Make </a:t>
            </a:r>
            <a:r>
              <a:rPr lang="en-US" dirty="0" err="1" smtClean="0"/>
              <a:t>NetCDF</a:t>
            </a:r>
            <a:r>
              <a:rPr lang="en-US" dirty="0" smtClean="0"/>
              <a:t> Raster</a:t>
            </a:r>
          </a:p>
          <a:p>
            <a:pPr marL="1196975" lvl="2" indent="-282575">
              <a:buClr>
                <a:schemeClr val="accent2"/>
              </a:buClr>
            </a:pPr>
            <a:r>
              <a:rPr lang="en-US" dirty="0" smtClean="0"/>
              <a:t>ArcGIS_EDC_Training_PFEG.pdf</a:t>
            </a:r>
          </a:p>
          <a:p>
            <a:pPr marL="1196975" lvl="2" indent="-282575">
              <a:buClr>
                <a:schemeClr val="accent2"/>
              </a:buClr>
            </a:pPr>
            <a:r>
              <a:rPr lang="en-US" dirty="0" smtClean="0">
                <a:hlinkClick r:id="rId7"/>
              </a:rPr>
              <a:t>https</a:t>
            </a:r>
            <a:r>
              <a:rPr lang="en-US" dirty="0">
                <a:hlinkClick r:id="rId7"/>
              </a:rPr>
              <a:t>://coastwatch.pfeg.noaa.gov/projects/arcgis</a:t>
            </a:r>
            <a:r>
              <a:rPr lang="en-US" dirty="0" smtClean="0">
                <a:hlinkClick r:id="rId7"/>
              </a:rPr>
              <a:t>/</a:t>
            </a:r>
            <a:endParaRPr lang="en-US" dirty="0" smtClean="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46474741"/>
      </p:ext>
    </p:extLst>
  </p:cSld>
  <p:clrMapOvr>
    <a:masterClrMapping/>
  </p:clrMapOvr>
  <mc:AlternateContent xmlns:mc="http://schemas.openxmlformats.org/markup-compatibility/2006" xmlns:p14="http://schemas.microsoft.com/office/powerpoint/2010/main">
    <mc:Choice Requires="p14">
      <p:transition spd="slow" p14:dur="2000" advTm="29685"/>
    </mc:Choice>
    <mc:Fallback xmlns="">
      <p:transition spd="slow" advTm="296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2338257" y="2029926"/>
            <a:ext cx="8087884" cy="788734"/>
          </a:xfrm>
        </p:spPr>
        <p:txBody>
          <a:bodyPr>
            <a:normAutofit/>
          </a:bodyPr>
          <a:lstStyle/>
          <a:p>
            <a:r>
              <a:rPr lang="en-US" sz="4000" dirty="0" smtClean="0"/>
              <a:t>Using Satellite Data in GIS:  Tools</a:t>
            </a:r>
            <a:endParaRPr lang="en-US" sz="4000" dirty="0"/>
          </a:p>
        </p:txBody>
      </p:sp>
      <p:sp>
        <p:nvSpPr>
          <p:cNvPr id="10" name="Text Placeholder 6"/>
          <p:cNvSpPr>
            <a:spLocks noGrp="1"/>
          </p:cNvSpPr>
          <p:nvPr>
            <p:ph type="body" sz="quarter" idx="12"/>
          </p:nvPr>
        </p:nvSpPr>
        <p:spPr>
          <a:xfrm>
            <a:off x="154517" y="4807237"/>
            <a:ext cx="7313083" cy="577850"/>
          </a:xfrm>
        </p:spPr>
        <p:txBody>
          <a:bodyPr>
            <a:normAutofit lnSpcReduction="10000"/>
          </a:bodyPr>
          <a:lstStyle/>
          <a:p>
            <a:r>
              <a:rPr lang="en-US" dirty="0"/>
              <a:t>Versioning:</a:t>
            </a:r>
            <a:br>
              <a:rPr lang="en-US" dirty="0"/>
            </a:br>
            <a:r>
              <a:rPr lang="en-US" dirty="0" smtClean="0"/>
              <a:t>2020, </a:t>
            </a:r>
            <a:r>
              <a:rPr lang="en-US" dirty="0" err="1" smtClean="0"/>
              <a:t>Soracco</a:t>
            </a:r>
            <a:endParaRPr lang="en-US" dirty="0" smtClean="0"/>
          </a:p>
        </p:txBody>
      </p:sp>
      <p:sp>
        <p:nvSpPr>
          <p:cNvPr id="11" name="Text Placeholder 8"/>
          <p:cNvSpPr>
            <a:spLocks noGrp="1"/>
          </p:cNvSpPr>
          <p:nvPr>
            <p:ph type="body" sz="quarter" idx="10"/>
          </p:nvPr>
        </p:nvSpPr>
        <p:spPr>
          <a:xfrm>
            <a:off x="3567642" y="2849730"/>
            <a:ext cx="7313083" cy="1224439"/>
          </a:xfrm>
        </p:spPr>
        <p:txBody>
          <a:bodyPr>
            <a:normAutofit/>
          </a:bodyPr>
          <a:lstStyle/>
          <a:p>
            <a:pPr>
              <a:spcBef>
                <a:spcPts val="800"/>
              </a:spcBef>
            </a:pPr>
            <a:r>
              <a:rPr lang="en-US" dirty="0" smtClean="0"/>
              <a:t>Michael </a:t>
            </a:r>
            <a:r>
              <a:rPr lang="en-US" dirty="0" err="1" smtClean="0"/>
              <a:t>Soracco</a:t>
            </a:r>
            <a:r>
              <a:rPr lang="en-US" dirty="0"/>
              <a:t/>
            </a:r>
            <a:br>
              <a:rPr lang="en-US" dirty="0"/>
            </a:br>
            <a:r>
              <a:rPr lang="en-US" dirty="0" smtClean="0"/>
              <a:t>NOAA Affiliate for NOAA </a:t>
            </a:r>
            <a:r>
              <a:rPr lang="en-US" dirty="0" err="1" smtClean="0"/>
              <a:t>CoastWatch</a:t>
            </a:r>
            <a:endParaRPr lang="en-US" dirty="0" smtClean="0"/>
          </a:p>
          <a:p>
            <a:pPr>
              <a:spcBef>
                <a:spcPts val="0"/>
              </a:spcBef>
            </a:pPr>
            <a:r>
              <a:rPr lang="en-US" dirty="0" smtClean="0"/>
              <a:t>College Park, MD</a:t>
            </a:r>
            <a:endParaRPr lang="en-US" dirty="0"/>
          </a:p>
          <a:p>
            <a:pPr>
              <a:spcBef>
                <a:spcPts val="800"/>
              </a:spcBef>
            </a:pPr>
            <a:endParaRPr lang="en-US" dirty="0"/>
          </a:p>
          <a:p>
            <a:endParaRPr lang="en-US" dirty="0"/>
          </a:p>
        </p:txBody>
      </p:sp>
      <p:sp>
        <p:nvSpPr>
          <p:cNvPr id="12" name="TextBox 11"/>
          <p:cNvSpPr txBox="1"/>
          <p:nvPr/>
        </p:nvSpPr>
        <p:spPr>
          <a:xfrm>
            <a:off x="3567642" y="4129836"/>
            <a:ext cx="2539478" cy="646331"/>
          </a:xfrm>
          <a:prstGeom prst="rect">
            <a:avLst/>
          </a:prstGeom>
          <a:noFill/>
        </p:spPr>
        <p:txBody>
          <a:bodyPr wrap="none" rtlCol="0">
            <a:spAutoFit/>
          </a:bodyPr>
          <a:lstStyle/>
          <a:p>
            <a:r>
              <a:rPr lang="en-US" dirty="0" smtClean="0"/>
              <a:t>https://coastwatch.noaa.gov</a:t>
            </a:r>
            <a:br>
              <a:rPr lang="en-US" dirty="0" smtClean="0"/>
            </a:br>
            <a:r>
              <a:rPr lang="en-US" dirty="0" smtClean="0"/>
              <a:t>coastwatch.info@noaa.gov</a:t>
            </a:r>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51468078"/>
      </p:ext>
    </p:extLst>
  </p:cSld>
  <p:clrMapOvr>
    <a:masterClrMapping/>
  </p:clrMapOvr>
  <mc:AlternateContent xmlns:mc="http://schemas.openxmlformats.org/markup-compatibility/2006" xmlns:p14="http://schemas.microsoft.com/office/powerpoint/2010/main">
    <mc:Choice Requires="p14">
      <p:transition spd="slow" p14:dur="2000" advTm="7775"/>
    </mc:Choice>
    <mc:Fallback xmlns="">
      <p:transition spd="slow" advTm="77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8257" y="2029926"/>
            <a:ext cx="8087884" cy="788734"/>
          </a:xfrm>
        </p:spPr>
        <p:txBody>
          <a:bodyPr>
            <a:normAutofit/>
          </a:bodyPr>
          <a:lstStyle/>
          <a:p>
            <a:r>
              <a:rPr lang="en-US" sz="4000" dirty="0" smtClean="0"/>
              <a:t>Using Satellite Data in GIS</a:t>
            </a:r>
            <a:endParaRPr lang="en-US" sz="4000" dirty="0"/>
          </a:p>
        </p:txBody>
      </p:sp>
      <p:sp>
        <p:nvSpPr>
          <p:cNvPr id="7" name="Text Placeholder 6"/>
          <p:cNvSpPr>
            <a:spLocks noGrp="1"/>
          </p:cNvSpPr>
          <p:nvPr>
            <p:ph type="body" sz="quarter" idx="12"/>
          </p:nvPr>
        </p:nvSpPr>
        <p:spPr/>
        <p:txBody>
          <a:bodyPr>
            <a:normAutofit fontScale="70000" lnSpcReduction="20000"/>
          </a:bodyPr>
          <a:lstStyle/>
          <a:p>
            <a:r>
              <a:rPr lang="en-US" dirty="0"/>
              <a:t>Versioning:</a:t>
            </a:r>
            <a:br>
              <a:rPr lang="en-US" dirty="0"/>
            </a:br>
            <a:r>
              <a:rPr lang="en-US" dirty="0" smtClean="0"/>
              <a:t>2020, </a:t>
            </a:r>
            <a:r>
              <a:rPr lang="en-US" dirty="0" err="1" smtClean="0"/>
              <a:t>Soracco</a:t>
            </a:r>
            <a:endParaRPr lang="en-US" dirty="0" smtClean="0"/>
          </a:p>
          <a:p>
            <a:r>
              <a:rPr lang="en-US" dirty="0" smtClean="0"/>
              <a:t>2019</a:t>
            </a:r>
            <a:r>
              <a:rPr lang="en-US" dirty="0"/>
              <a:t>, </a:t>
            </a:r>
            <a:r>
              <a:rPr lang="en-US" dirty="0" err="1"/>
              <a:t>Soracco</a:t>
            </a:r>
            <a:endParaRPr lang="en-US" dirty="0"/>
          </a:p>
        </p:txBody>
      </p:sp>
      <p:sp>
        <p:nvSpPr>
          <p:cNvPr id="9" name="Text Placeholder 8"/>
          <p:cNvSpPr>
            <a:spLocks noGrp="1"/>
          </p:cNvSpPr>
          <p:nvPr>
            <p:ph type="body" sz="quarter" idx="10"/>
          </p:nvPr>
        </p:nvSpPr>
        <p:spPr>
          <a:xfrm>
            <a:off x="3567642" y="2849730"/>
            <a:ext cx="7313083" cy="1224439"/>
          </a:xfrm>
        </p:spPr>
        <p:txBody>
          <a:bodyPr>
            <a:normAutofit lnSpcReduction="10000"/>
          </a:bodyPr>
          <a:lstStyle/>
          <a:p>
            <a:pPr>
              <a:spcBef>
                <a:spcPts val="800"/>
              </a:spcBef>
            </a:pPr>
            <a:r>
              <a:rPr lang="en-US" dirty="0" smtClean="0"/>
              <a:t>Michael </a:t>
            </a:r>
            <a:r>
              <a:rPr lang="en-US" dirty="0" err="1" smtClean="0"/>
              <a:t>Soracco</a:t>
            </a:r>
            <a:r>
              <a:rPr lang="en-US" dirty="0"/>
              <a:t/>
            </a:r>
            <a:br>
              <a:rPr lang="en-US" dirty="0"/>
            </a:br>
            <a:r>
              <a:rPr lang="en-US" dirty="0" smtClean="0"/>
              <a:t>NOAA Affiliate for NOAA </a:t>
            </a:r>
            <a:r>
              <a:rPr lang="en-US" dirty="0" err="1" smtClean="0"/>
              <a:t>CoastWatch</a:t>
            </a:r>
            <a:endParaRPr lang="en-US" dirty="0" smtClean="0"/>
          </a:p>
          <a:p>
            <a:pPr>
              <a:spcBef>
                <a:spcPts val="0"/>
              </a:spcBef>
            </a:pPr>
            <a:r>
              <a:rPr lang="en-US" dirty="0" smtClean="0"/>
              <a:t>College Park, MD</a:t>
            </a:r>
            <a:endParaRPr lang="en-US" dirty="0"/>
          </a:p>
          <a:p>
            <a:pPr>
              <a:spcBef>
                <a:spcPts val="800"/>
              </a:spcBef>
            </a:pPr>
            <a:endParaRPr lang="en-US" dirty="0"/>
          </a:p>
          <a:p>
            <a:endParaRPr lang="en-US" dirty="0"/>
          </a:p>
        </p:txBody>
      </p:sp>
      <p:sp>
        <p:nvSpPr>
          <p:cNvPr id="3" name="TextBox 2"/>
          <p:cNvSpPr txBox="1"/>
          <p:nvPr/>
        </p:nvSpPr>
        <p:spPr>
          <a:xfrm>
            <a:off x="3567642" y="4129836"/>
            <a:ext cx="2539478" cy="646331"/>
          </a:xfrm>
          <a:prstGeom prst="rect">
            <a:avLst/>
          </a:prstGeom>
          <a:noFill/>
        </p:spPr>
        <p:txBody>
          <a:bodyPr wrap="none" rtlCol="0">
            <a:spAutoFit/>
          </a:bodyPr>
          <a:lstStyle/>
          <a:p>
            <a:r>
              <a:rPr lang="en-US" dirty="0" smtClean="0"/>
              <a:t>https://coastwatch.noaa.gov</a:t>
            </a:r>
            <a:br>
              <a:rPr lang="en-US" dirty="0" smtClean="0"/>
            </a:br>
            <a:r>
              <a:rPr lang="en-US" dirty="0" smtClean="0"/>
              <a:t>coastwatch.info@noaa.gov</a:t>
            </a:r>
            <a:endParaRPr lang="en-US" dirty="0"/>
          </a:p>
        </p:txBody>
      </p:sp>
    </p:spTree>
    <p:extLst>
      <p:ext uri="{BB962C8B-B14F-4D97-AF65-F5344CB8AC3E}">
        <p14:creationId xmlns:p14="http://schemas.microsoft.com/office/powerpoint/2010/main" val="2797472417"/>
      </p:ext>
    </p:extLst>
  </p:cSld>
  <p:clrMapOvr>
    <a:masterClrMapping/>
  </p:clrMapOvr>
  <mc:AlternateContent xmlns:mc="http://schemas.openxmlformats.org/markup-compatibility/2006" xmlns:p14="http://schemas.microsoft.com/office/powerpoint/2010/main">
    <mc:Choice Requires="p14">
      <p:transition spd="slow" p14:dur="2000" advTm="5119"/>
    </mc:Choice>
    <mc:Fallback xmlns="">
      <p:transition spd="slow" advTm="5119"/>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89595CA-4FCB-5444-887A-1F01798924BE}"/>
              </a:ext>
            </a:extLst>
          </p:cNvPr>
          <p:cNvSpPr>
            <a:spLocks noGrp="1"/>
          </p:cNvSpPr>
          <p:nvPr>
            <p:ph type="sldNum" sz="quarter" idx="4294967295"/>
          </p:nvPr>
        </p:nvSpPr>
        <p:spPr/>
        <p:txBody>
          <a:bodyPr/>
          <a:lstStyle/>
          <a:p>
            <a:fld id="{4F6F23CF-7BCB-1C46-9584-7002207BC3BE}" type="slidenum">
              <a:rPr lang="en-US" smtClean="0"/>
              <a:pPr/>
              <a:t>31</a:t>
            </a:fld>
            <a:endParaRPr lang="en-US" dirty="0"/>
          </a:p>
        </p:txBody>
      </p:sp>
      <p:sp>
        <p:nvSpPr>
          <p:cNvPr id="4" name="Footer Placeholder 3">
            <a:extLst>
              <a:ext uri="{FF2B5EF4-FFF2-40B4-BE49-F238E27FC236}">
                <a16:creationId xmlns:a16="http://schemas.microsoft.com/office/drawing/2014/main" id="{FF653A2A-41EC-5441-B7F6-1C572BF52446}"/>
              </a:ext>
            </a:extLst>
          </p:cNvPr>
          <p:cNvSpPr>
            <a:spLocks noGrp="1"/>
          </p:cNvSpPr>
          <p:nvPr>
            <p:ph type="ftr" sz="quarter" idx="4294967295"/>
          </p:nvPr>
        </p:nvSpPr>
        <p:spPr/>
        <p:txBody>
          <a:bodyPr/>
          <a:lstStyle/>
          <a:p>
            <a:r>
              <a:rPr lang="en-US" dirty="0"/>
              <a:t>CoastWatch West Coast Node                                          http://coastwatch.pfeg.noaa.gov</a:t>
            </a:r>
          </a:p>
        </p:txBody>
      </p:sp>
      <p:sp>
        <p:nvSpPr>
          <p:cNvPr id="8" name="Title 7">
            <a:extLst>
              <a:ext uri="{FF2B5EF4-FFF2-40B4-BE49-F238E27FC236}">
                <a16:creationId xmlns:a16="http://schemas.microsoft.com/office/drawing/2014/main" id="{5D12C294-2922-3448-920E-134FF87FA16B}"/>
              </a:ext>
            </a:extLst>
          </p:cNvPr>
          <p:cNvSpPr>
            <a:spLocks noGrp="1"/>
          </p:cNvSpPr>
          <p:nvPr>
            <p:ph type="title"/>
          </p:nvPr>
        </p:nvSpPr>
        <p:spPr>
          <a:xfrm>
            <a:off x="528297" y="11557"/>
            <a:ext cx="11392769" cy="1325563"/>
          </a:xfrm>
        </p:spPr>
        <p:txBody>
          <a:bodyPr/>
          <a:lstStyle/>
          <a:p>
            <a:r>
              <a:rPr lang="en-US" dirty="0"/>
              <a:t>NOAA </a:t>
            </a:r>
            <a:r>
              <a:rPr lang="en-US" dirty="0" err="1"/>
              <a:t>CoastWatch</a:t>
            </a:r>
            <a:r>
              <a:rPr lang="en-US" dirty="0"/>
              <a:t> Satellite Course - Narrated Presentations</a:t>
            </a:r>
          </a:p>
        </p:txBody>
      </p:sp>
      <p:sp>
        <p:nvSpPr>
          <p:cNvPr id="10" name="Google Shape;756;p26">
            <a:extLst>
              <a:ext uri="{FF2B5EF4-FFF2-40B4-BE49-F238E27FC236}">
                <a16:creationId xmlns:a16="http://schemas.microsoft.com/office/drawing/2014/main" id="{76527262-0E9D-5841-8E95-02AD4F36042A}"/>
              </a:ext>
            </a:extLst>
          </p:cNvPr>
          <p:cNvSpPr txBox="1"/>
          <p:nvPr/>
        </p:nvSpPr>
        <p:spPr>
          <a:xfrm>
            <a:off x="1030958" y="1555750"/>
            <a:ext cx="8741692" cy="5293716"/>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7F7F7F"/>
              </a:buClr>
              <a:buSzPts val="3200"/>
              <a:buFont typeface="Arial"/>
              <a:buChar char="•"/>
            </a:pPr>
            <a:r>
              <a:rPr lang="en-US" sz="3600" dirty="0">
                <a:solidFill>
                  <a:schemeClr val="bg1">
                    <a:lumMod val="65000"/>
                  </a:schemeClr>
                </a:solidFill>
                <a:latin typeface="Arial Narrow" panose="020B0606020202030204" pitchFamily="34" charset="0"/>
                <a:ea typeface="Calibri"/>
                <a:cs typeface="Calibri"/>
                <a:sym typeface="Calibri"/>
              </a:rPr>
              <a:t>Satellite 101 – Part 1 </a:t>
            </a:r>
            <a:endParaRPr lang="en-US" sz="2000" dirty="0">
              <a:solidFill>
                <a:schemeClr val="bg1">
                  <a:lumMod val="65000"/>
                </a:schemeClr>
              </a:solidFill>
              <a:latin typeface="Arial Narrow" panose="020B0606020202030204" pitchFamily="34" charset="0"/>
              <a:sym typeface="Calibri"/>
            </a:endParaRPr>
          </a:p>
          <a:p>
            <a:pPr marL="285750" marR="0" lvl="0" indent="-285750" algn="l" rtl="0">
              <a:spcBef>
                <a:spcPts val="0"/>
              </a:spcBef>
              <a:spcAft>
                <a:spcPts val="0"/>
              </a:spcAft>
              <a:buClr>
                <a:srgbClr val="7F7F7F"/>
              </a:buClr>
              <a:buSzPts val="3200"/>
              <a:buFont typeface="Arial"/>
              <a:buChar char="•"/>
            </a:pPr>
            <a:r>
              <a:rPr lang="en-US" sz="3600" dirty="0">
                <a:solidFill>
                  <a:schemeClr val="bg1">
                    <a:lumMod val="65000"/>
                  </a:schemeClr>
                </a:solidFill>
                <a:latin typeface="Arial Narrow" panose="020B0606020202030204" pitchFamily="34" charset="0"/>
                <a:ea typeface="Calibri"/>
                <a:cs typeface="Calibri"/>
                <a:sym typeface="Calibri"/>
              </a:rPr>
              <a:t>Satellite 101 – Part 2 </a:t>
            </a:r>
            <a:endParaRPr sz="2000" dirty="0">
              <a:solidFill>
                <a:schemeClr val="bg1">
                  <a:lumMod val="65000"/>
                </a:schemeClr>
              </a:solidFill>
              <a:latin typeface="Arial Narrow" panose="020B0606020202030204" pitchFamily="34" charset="0"/>
            </a:endParaRPr>
          </a:p>
          <a:p>
            <a:pPr marL="285750" marR="0" lvl="0" indent="-285750" algn="l" rtl="0">
              <a:spcBef>
                <a:spcPts val="0"/>
              </a:spcBef>
              <a:spcAft>
                <a:spcPts val="0"/>
              </a:spcAft>
              <a:buClr>
                <a:srgbClr val="7F7F7F"/>
              </a:buClr>
              <a:buSzPts val="3200"/>
              <a:buFont typeface="Arial"/>
              <a:buChar char="•"/>
            </a:pPr>
            <a:r>
              <a:rPr lang="en-US" sz="3600" dirty="0">
                <a:solidFill>
                  <a:schemeClr val="bg1">
                    <a:lumMod val="65000"/>
                  </a:schemeClr>
                </a:solidFill>
                <a:latin typeface="Arial Narrow" panose="020B0606020202030204" pitchFamily="34" charset="0"/>
                <a:ea typeface="Calibri"/>
                <a:cs typeface="Calibri"/>
                <a:sym typeface="Calibri"/>
              </a:rPr>
              <a:t>Fundamentals of Ocean Color </a:t>
            </a:r>
            <a:endParaRPr sz="2000" dirty="0">
              <a:solidFill>
                <a:schemeClr val="bg1">
                  <a:lumMod val="65000"/>
                </a:schemeClr>
              </a:solidFill>
              <a:latin typeface="Arial Narrow" panose="020B0606020202030204" pitchFamily="34" charset="0"/>
            </a:endParaRPr>
          </a:p>
          <a:p>
            <a:pPr marL="285750" marR="0" lvl="0" indent="-285750" algn="l" rtl="0">
              <a:spcBef>
                <a:spcPts val="0"/>
              </a:spcBef>
              <a:spcAft>
                <a:spcPts val="0"/>
              </a:spcAft>
              <a:buClr>
                <a:srgbClr val="7F7F7F"/>
              </a:buClr>
              <a:buSzPts val="3200"/>
              <a:buFont typeface="Arial"/>
              <a:buChar char="•"/>
            </a:pPr>
            <a:r>
              <a:rPr lang="en-US" sz="3600" dirty="0">
                <a:solidFill>
                  <a:schemeClr val="bg1">
                    <a:lumMod val="65000"/>
                  </a:schemeClr>
                </a:solidFill>
                <a:latin typeface="Arial Narrow" panose="020B0606020202030204" pitchFamily="34" charset="0"/>
                <a:ea typeface="Calibri"/>
                <a:cs typeface="Calibri"/>
                <a:sym typeface="Calibri"/>
              </a:rPr>
              <a:t>Fundamentals of Sea-Surface Temperature</a:t>
            </a:r>
            <a:endParaRPr sz="2000" dirty="0">
              <a:solidFill>
                <a:schemeClr val="bg1">
                  <a:lumMod val="65000"/>
                </a:schemeClr>
              </a:solidFill>
              <a:latin typeface="Arial Narrow" panose="020B0606020202030204" pitchFamily="34" charset="0"/>
            </a:endParaRPr>
          </a:p>
          <a:p>
            <a:pPr marL="285750" marR="0" lvl="0" indent="-285750" algn="l" rtl="0">
              <a:spcBef>
                <a:spcPts val="0"/>
              </a:spcBef>
              <a:spcAft>
                <a:spcPts val="0"/>
              </a:spcAft>
              <a:buClr>
                <a:srgbClr val="7F7F7F"/>
              </a:buClr>
              <a:buSzPts val="3200"/>
              <a:buFont typeface="Arial"/>
              <a:buChar char="•"/>
            </a:pPr>
            <a:r>
              <a:rPr lang="en-US" sz="3600" dirty="0">
                <a:solidFill>
                  <a:schemeClr val="bg1">
                    <a:lumMod val="65000"/>
                  </a:schemeClr>
                </a:solidFill>
                <a:latin typeface="Arial Narrow" panose="020B0606020202030204" pitchFamily="34" charset="0"/>
                <a:ea typeface="Calibri"/>
                <a:cs typeface="Calibri"/>
                <a:sym typeface="Calibri"/>
              </a:rPr>
              <a:t>Fundamentals of Altimetry, Wind and Salinity</a:t>
            </a:r>
          </a:p>
          <a:p>
            <a:pPr marL="285750" indent="-285750">
              <a:buClr>
                <a:srgbClr val="7F7F7F"/>
              </a:buClr>
              <a:buSzPts val="3200"/>
              <a:buFont typeface="Arial"/>
              <a:buChar char="•"/>
            </a:pPr>
            <a:r>
              <a:rPr lang="en-US" sz="3600" dirty="0">
                <a:solidFill>
                  <a:schemeClr val="bg1">
                    <a:lumMod val="65000"/>
                  </a:schemeClr>
                </a:solidFill>
                <a:latin typeface="Arial Narrow" panose="020B0606020202030204" pitchFamily="34" charset="0"/>
                <a:ea typeface="Calibri"/>
                <a:cs typeface="Calibri"/>
                <a:sym typeface="Calibri"/>
              </a:rPr>
              <a:t>Introduction to </a:t>
            </a:r>
            <a:r>
              <a:rPr lang="en-US" sz="3600" dirty="0" smtClean="0">
                <a:solidFill>
                  <a:schemeClr val="bg1">
                    <a:lumMod val="65000"/>
                  </a:schemeClr>
                </a:solidFill>
                <a:latin typeface="Arial Narrow" panose="020B0606020202030204" pitchFamily="34" charset="0"/>
                <a:ea typeface="Calibri"/>
                <a:cs typeface="Calibri"/>
                <a:sym typeface="Calibri"/>
              </a:rPr>
              <a:t>ERDDAP</a:t>
            </a:r>
          </a:p>
          <a:p>
            <a:pPr marL="285750" indent="-285750">
              <a:buClr>
                <a:srgbClr val="7F7F7F"/>
              </a:buClr>
              <a:buSzPts val="3200"/>
              <a:buFont typeface="Arial"/>
              <a:buChar char="•"/>
            </a:pPr>
            <a:r>
              <a:rPr lang="en-US" sz="3600" dirty="0" smtClean="0">
                <a:solidFill>
                  <a:schemeClr val="bg1">
                    <a:lumMod val="65000"/>
                  </a:schemeClr>
                </a:solidFill>
                <a:latin typeface="Arial Narrow" panose="020B0606020202030204" pitchFamily="34" charset="0"/>
                <a:ea typeface="Calibri"/>
                <a:cs typeface="Calibri"/>
                <a:sym typeface="Calibri"/>
              </a:rPr>
              <a:t>What Dataset to Choose?</a:t>
            </a:r>
            <a:endParaRPr lang="en-US" sz="3600" dirty="0">
              <a:solidFill>
                <a:schemeClr val="bg1">
                  <a:lumMod val="65000"/>
                </a:schemeClr>
              </a:solidFill>
              <a:latin typeface="Arial Narrow" panose="020B0606020202030204" pitchFamily="34" charset="0"/>
              <a:ea typeface="Calibri"/>
              <a:cs typeface="Calibri"/>
              <a:sym typeface="Calibri"/>
            </a:endParaRPr>
          </a:p>
          <a:p>
            <a:pPr marL="285750" marR="0" lvl="0" indent="-285750" algn="l" rtl="0">
              <a:spcBef>
                <a:spcPts val="0"/>
              </a:spcBef>
              <a:spcAft>
                <a:spcPts val="0"/>
              </a:spcAft>
              <a:buClr>
                <a:srgbClr val="7F7F7F"/>
              </a:buClr>
              <a:buSzPts val="3200"/>
              <a:buFont typeface="Arial"/>
              <a:buChar char="•"/>
            </a:pPr>
            <a:r>
              <a:rPr lang="en-US" sz="3600" b="1" dirty="0">
                <a:latin typeface="Arial Narrow" panose="020B0606020202030204" pitchFamily="34" charset="0"/>
                <a:ea typeface="Calibri"/>
                <a:cs typeface="Calibri"/>
                <a:sym typeface="Calibri"/>
              </a:rPr>
              <a:t>Bringing Satellite Data into ARCGIS </a:t>
            </a:r>
          </a:p>
          <a:p>
            <a:pPr marR="0" lvl="0" algn="l" rtl="0">
              <a:spcBef>
                <a:spcPts val="0"/>
              </a:spcBef>
              <a:spcAft>
                <a:spcPts val="0"/>
              </a:spcAft>
              <a:buClr>
                <a:srgbClr val="7F7F7F"/>
              </a:buClr>
              <a:buSzPts val="3200"/>
            </a:pPr>
            <a:endParaRPr dirty="0">
              <a:solidFill>
                <a:schemeClr val="bg1">
                  <a:lumMod val="65000"/>
                </a:schemeClr>
              </a:solidFill>
            </a:endParaRPr>
          </a:p>
          <a:p>
            <a:pPr marL="285750" marR="0" lvl="0" indent="-82550" algn="l" rtl="0">
              <a:spcBef>
                <a:spcPts val="0"/>
              </a:spcBef>
              <a:spcAft>
                <a:spcPts val="0"/>
              </a:spcAft>
              <a:buClr>
                <a:schemeClr val="dk1"/>
              </a:buClr>
              <a:buSzPts val="3200"/>
              <a:buFont typeface="Arial"/>
              <a:buNone/>
            </a:pPr>
            <a:endParaRPr sz="3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54403568"/>
      </p:ext>
    </p:extLst>
  </p:cSld>
  <p:clrMapOvr>
    <a:masterClrMapping/>
  </p:clrMapOvr>
  <mc:AlternateContent xmlns:mc="http://schemas.openxmlformats.org/markup-compatibility/2006" xmlns:p14="http://schemas.microsoft.com/office/powerpoint/2010/main">
    <mc:Choice Requires="p14">
      <p:transition spd="slow" p14:dur="2000" advTm="20025"/>
    </mc:Choice>
    <mc:Fallback xmlns="">
      <p:transition spd="slow" advTm="20025"/>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  Tools/Methods</a:t>
            </a:r>
            <a:endParaRPr lang="en-US" dirty="0"/>
          </a:p>
        </p:txBody>
      </p:sp>
      <p:sp>
        <p:nvSpPr>
          <p:cNvPr id="3" name="Content Placeholder 2"/>
          <p:cNvSpPr>
            <a:spLocks noGrp="1"/>
          </p:cNvSpPr>
          <p:nvPr>
            <p:ph idx="1"/>
          </p:nvPr>
        </p:nvSpPr>
        <p:spPr/>
        <p:txBody>
          <a:bodyPr/>
          <a:lstStyle/>
          <a:p>
            <a:pPr fontAlgn="base"/>
            <a:r>
              <a:rPr lang="en-US" dirty="0"/>
              <a:t>ArcGIS </a:t>
            </a:r>
            <a:r>
              <a:rPr lang="en-US" dirty="0" smtClean="0"/>
              <a:t>built-ins</a:t>
            </a:r>
          </a:p>
          <a:p>
            <a:pPr fontAlgn="base"/>
            <a:endParaRPr lang="en-US" dirty="0"/>
          </a:p>
          <a:p>
            <a:pPr fontAlgn="base"/>
            <a:r>
              <a:rPr lang="en-US" dirty="0" smtClean="0"/>
              <a:t>ArcGIS add-ons</a:t>
            </a:r>
          </a:p>
          <a:p>
            <a:pPr fontAlgn="base"/>
            <a:endParaRPr lang="en-US" dirty="0"/>
          </a:p>
          <a:p>
            <a:pPr fontAlgn="base"/>
            <a:r>
              <a:rPr lang="en-US" dirty="0" smtClean="0"/>
              <a:t>External</a:t>
            </a:r>
            <a:endParaRPr lang="en-US" dirty="0"/>
          </a:p>
          <a:p>
            <a:pPr marL="0" indent="0">
              <a:buNone/>
            </a:pPr>
            <a:endParaRPr lang="en-US" dirty="0"/>
          </a:p>
        </p:txBody>
      </p:sp>
      <p:pic>
        <p:nvPicPr>
          <p:cNvPr id="4" name="Picture 3"/>
          <p:cNvPicPr>
            <a:picLocks noChangeAspect="1"/>
          </p:cNvPicPr>
          <p:nvPr/>
        </p:nvPicPr>
        <p:blipFill>
          <a:blip r:embed="rId5"/>
          <a:stretch>
            <a:fillRect/>
          </a:stretch>
        </p:blipFill>
        <p:spPr>
          <a:xfrm>
            <a:off x="6000003" y="1156997"/>
            <a:ext cx="5353797" cy="4163006"/>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7467600" y="5379151"/>
            <a:ext cx="1834926" cy="369332"/>
          </a:xfrm>
          <a:prstGeom prst="rect">
            <a:avLst/>
          </a:prstGeom>
          <a:noFill/>
        </p:spPr>
        <p:txBody>
          <a:bodyPr wrap="none" rtlCol="0">
            <a:spAutoFit/>
          </a:bodyPr>
          <a:lstStyle/>
          <a:p>
            <a:r>
              <a:rPr lang="en-US" dirty="0" smtClean="0"/>
              <a:t>ArcMap’s Toolbox</a:t>
            </a:r>
            <a:endParaRPr lang="en-US"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080465"/>
      </p:ext>
    </p:extLst>
  </p:cSld>
  <p:clrMapOvr>
    <a:masterClrMapping/>
  </p:clrMapOvr>
  <mc:AlternateContent xmlns:mc="http://schemas.openxmlformats.org/markup-compatibility/2006" xmlns:p14="http://schemas.microsoft.com/office/powerpoint/2010/main">
    <mc:Choice Requires="p14">
      <p:transition spd="slow" p14:dur="2000" advTm="20312"/>
    </mc:Choice>
    <mc:Fallback xmlns="">
      <p:transition spd="slow" advTm="203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26027" y="1833859"/>
            <a:ext cx="9694525" cy="4023360"/>
          </a:xfrm>
        </p:spPr>
        <p:txBody>
          <a:bodyPr>
            <a:normAutofit fontScale="92500" lnSpcReduction="10000"/>
          </a:bodyPr>
          <a:lstStyle/>
          <a:p>
            <a:pPr marL="282575" indent="-282575">
              <a:buClr>
                <a:schemeClr val="accent2"/>
              </a:buClr>
              <a:buFont typeface="Arial" pitchFamily="34" charset="0"/>
              <a:buChar char="•"/>
            </a:pPr>
            <a:r>
              <a:rPr lang="en-US" sz="3600" dirty="0" smtClean="0"/>
              <a:t>ArcGIS Spatial Analyst (license) – ESRI</a:t>
            </a:r>
          </a:p>
          <a:p>
            <a:pPr marL="739775" lvl="1" indent="-282575">
              <a:buClr>
                <a:schemeClr val="accent2"/>
              </a:buClr>
            </a:pPr>
            <a:r>
              <a:rPr lang="en-US" sz="3200" dirty="0" smtClean="0"/>
              <a:t>Raster tools</a:t>
            </a:r>
            <a:endParaRPr lang="en-US" sz="3200" dirty="0"/>
          </a:p>
          <a:p>
            <a:pPr marL="282575" indent="-282575">
              <a:buClr>
                <a:schemeClr val="accent2"/>
              </a:buClr>
            </a:pPr>
            <a:r>
              <a:rPr lang="en-US" sz="3600" dirty="0" smtClean="0"/>
              <a:t>Environmental Data Connector (EDC) </a:t>
            </a:r>
          </a:p>
          <a:p>
            <a:pPr marL="739775" lvl="1" indent="-282575">
              <a:buClr>
                <a:schemeClr val="accent2"/>
              </a:buClr>
            </a:pPr>
            <a:r>
              <a:rPr lang="en-US" dirty="0" smtClean="0"/>
              <a:t>Helper tool to obtain multidimensional data (space-time-+)</a:t>
            </a:r>
          </a:p>
          <a:p>
            <a:pPr marL="739775" lvl="1" indent="-282575">
              <a:buClr>
                <a:schemeClr val="accent2"/>
              </a:buClr>
            </a:pPr>
            <a:r>
              <a:rPr lang="en-US" dirty="0" smtClean="0"/>
              <a:t>Run from ArcMap or as standalone</a:t>
            </a:r>
            <a:endParaRPr lang="en-US" dirty="0" smtClean="0">
              <a:hlinkClick r:id="rId5"/>
            </a:endParaRPr>
          </a:p>
          <a:p>
            <a:pPr marL="739775" lvl="1" indent="-282575">
              <a:buClr>
                <a:schemeClr val="accent2"/>
              </a:buClr>
            </a:pPr>
            <a:r>
              <a:rPr lang="en-US" dirty="0" smtClean="0"/>
              <a:t>Graphical-user-interface to ERDDAP / THREDDS services</a:t>
            </a:r>
            <a:endParaRPr lang="en-US" dirty="0">
              <a:hlinkClick r:id="rId5"/>
            </a:endParaRPr>
          </a:p>
          <a:p>
            <a:pPr marL="739775" lvl="1" indent="-282575">
              <a:buClr>
                <a:schemeClr val="accent2"/>
              </a:buClr>
            </a:pPr>
            <a:r>
              <a:rPr lang="en-US" dirty="0" smtClean="0">
                <a:hlinkClick r:id="rId5"/>
              </a:rPr>
              <a:t>https</a:t>
            </a:r>
            <a:r>
              <a:rPr lang="en-US" dirty="0">
                <a:hlinkClick r:id="rId5"/>
              </a:rPr>
              <a:t>://www.pfeg.noaa.gov/products/EDC/EDCdownloads.html</a:t>
            </a:r>
            <a:endParaRPr lang="en-US" dirty="0"/>
          </a:p>
          <a:p>
            <a:pPr marL="282575" indent="-282575">
              <a:buClr>
                <a:schemeClr val="accent2"/>
              </a:buClr>
            </a:pPr>
            <a:r>
              <a:rPr lang="en-US" sz="3600" dirty="0" err="1" smtClean="0"/>
              <a:t>CoastWatch</a:t>
            </a:r>
            <a:r>
              <a:rPr lang="en-US" sz="3600" dirty="0" smtClean="0"/>
              <a:t> Utilities:</a:t>
            </a:r>
            <a:r>
              <a:rPr lang="en-US" sz="3200" dirty="0" smtClean="0"/>
              <a:t>  </a:t>
            </a:r>
          </a:p>
          <a:p>
            <a:pPr marL="739775" lvl="1" indent="-282575">
              <a:buClr>
                <a:schemeClr val="accent2"/>
              </a:buClr>
            </a:pPr>
            <a:r>
              <a:rPr lang="en-US" sz="2200" dirty="0" smtClean="0"/>
              <a:t>Command line tools:  cwexport, </a:t>
            </a:r>
            <a:r>
              <a:rPr lang="en-US" sz="2200" dirty="0" err="1" smtClean="0"/>
              <a:t>cwsample</a:t>
            </a:r>
            <a:r>
              <a:rPr lang="en-US" sz="2200" dirty="0" smtClean="0"/>
              <a:t>, </a:t>
            </a:r>
            <a:r>
              <a:rPr lang="en-US" sz="2200" dirty="0" err="1" smtClean="0"/>
              <a:t>cwrender</a:t>
            </a:r>
            <a:endParaRPr lang="en-US" sz="2200" dirty="0" smtClean="0">
              <a:hlinkClick r:id="rId6"/>
            </a:endParaRPr>
          </a:p>
          <a:p>
            <a:pPr marL="739775" lvl="1" indent="-282575">
              <a:buClr>
                <a:schemeClr val="accent2"/>
              </a:buClr>
            </a:pPr>
            <a:r>
              <a:rPr lang="en-US" sz="2200" dirty="0" smtClean="0">
                <a:hlinkClick r:id="rId6"/>
              </a:rPr>
              <a:t>https</a:t>
            </a:r>
            <a:r>
              <a:rPr lang="en-US" sz="2200" dirty="0">
                <a:hlinkClick r:id="rId6"/>
              </a:rPr>
              <a:t>://coastwatch.noaa.gov/cw/user-resources/coastwatch-utilities.html</a:t>
            </a:r>
            <a:endParaRPr lang="en-US" sz="2200" dirty="0" smtClean="0"/>
          </a:p>
          <a:p>
            <a:pPr marL="0" indent="0">
              <a:buClr>
                <a:schemeClr val="accent2"/>
              </a:buClr>
              <a:buNone/>
            </a:pPr>
            <a:endParaRPr lang="en-US" sz="3600" dirty="0"/>
          </a:p>
          <a:p>
            <a:pPr marL="282575" indent="-282575">
              <a:buClr>
                <a:schemeClr val="accent2"/>
              </a:buClr>
              <a:buFont typeface="Arial" pitchFamily="34" charset="0"/>
              <a:buChar char="•"/>
            </a:pPr>
            <a:endParaRPr lang="en-US" dirty="0"/>
          </a:p>
          <a:p>
            <a:pPr marL="282575" indent="-282575">
              <a:buClr>
                <a:schemeClr val="accent2"/>
              </a:buClr>
              <a:buFont typeface="Arial" pitchFamily="34" charset="0"/>
              <a:buChar char="•"/>
            </a:pPr>
            <a:endParaRPr lang="en-US" dirty="0"/>
          </a:p>
        </p:txBody>
      </p:sp>
      <p:sp>
        <p:nvSpPr>
          <p:cNvPr id="6" name="Title 1"/>
          <p:cNvSpPr>
            <a:spLocks noGrp="1"/>
          </p:cNvSpPr>
          <p:nvPr>
            <p:ph type="title"/>
          </p:nvPr>
        </p:nvSpPr>
        <p:spPr>
          <a:xfrm>
            <a:off x="1097280" y="286603"/>
            <a:ext cx="10058400" cy="1450757"/>
          </a:xfrm>
        </p:spPr>
        <p:txBody>
          <a:bodyPr/>
          <a:lstStyle/>
          <a:p>
            <a:r>
              <a:rPr lang="en-US" dirty="0" smtClean="0"/>
              <a:t>Useful Extensions / Add-ons</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3580"/>
    </mc:Choice>
    <mc:Fallback xmlns="">
      <p:transition spd="slow" advTm="335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ular Callout 21"/>
          <p:cNvSpPr/>
          <p:nvPr/>
        </p:nvSpPr>
        <p:spPr>
          <a:xfrm rot="5400000">
            <a:off x="6373091" y="1024482"/>
            <a:ext cx="5303791" cy="4872654"/>
          </a:xfrm>
          <a:custGeom>
            <a:avLst/>
            <a:gdLst>
              <a:gd name="connsiteX0" fmla="*/ 0 w 5148197"/>
              <a:gd name="connsiteY0" fmla="*/ 0 h 3863629"/>
              <a:gd name="connsiteX1" fmla="*/ 858033 w 5148197"/>
              <a:gd name="connsiteY1" fmla="*/ 0 h 3863629"/>
              <a:gd name="connsiteX2" fmla="*/ 858033 w 5148197"/>
              <a:gd name="connsiteY2" fmla="*/ 0 h 3863629"/>
              <a:gd name="connsiteX3" fmla="*/ 2145082 w 5148197"/>
              <a:gd name="connsiteY3" fmla="*/ 0 h 3863629"/>
              <a:gd name="connsiteX4" fmla="*/ 5148197 w 5148197"/>
              <a:gd name="connsiteY4" fmla="*/ 0 h 3863629"/>
              <a:gd name="connsiteX5" fmla="*/ 5148197 w 5148197"/>
              <a:gd name="connsiteY5" fmla="*/ 2253784 h 3863629"/>
              <a:gd name="connsiteX6" fmla="*/ 5148197 w 5148197"/>
              <a:gd name="connsiteY6" fmla="*/ 2253784 h 3863629"/>
              <a:gd name="connsiteX7" fmla="*/ 5148197 w 5148197"/>
              <a:gd name="connsiteY7" fmla="*/ 3219691 h 3863629"/>
              <a:gd name="connsiteX8" fmla="*/ 5148197 w 5148197"/>
              <a:gd name="connsiteY8" fmla="*/ 3863629 h 3863629"/>
              <a:gd name="connsiteX9" fmla="*/ 2145082 w 5148197"/>
              <a:gd name="connsiteY9" fmla="*/ 3863629 h 3863629"/>
              <a:gd name="connsiteX10" fmla="*/ 1952505 w 5148197"/>
              <a:gd name="connsiteY10" fmla="*/ 4872654 h 3863629"/>
              <a:gd name="connsiteX11" fmla="*/ 858033 w 5148197"/>
              <a:gd name="connsiteY11" fmla="*/ 3863629 h 3863629"/>
              <a:gd name="connsiteX12" fmla="*/ 0 w 5148197"/>
              <a:gd name="connsiteY12" fmla="*/ 3863629 h 3863629"/>
              <a:gd name="connsiteX13" fmla="*/ 0 w 5148197"/>
              <a:gd name="connsiteY13" fmla="*/ 3219691 h 3863629"/>
              <a:gd name="connsiteX14" fmla="*/ 0 w 5148197"/>
              <a:gd name="connsiteY14" fmla="*/ 2253784 h 3863629"/>
              <a:gd name="connsiteX15" fmla="*/ 0 w 5148197"/>
              <a:gd name="connsiteY15" fmla="*/ 2253784 h 3863629"/>
              <a:gd name="connsiteX16" fmla="*/ 0 w 5148197"/>
              <a:gd name="connsiteY16" fmla="*/ 0 h 3863629"/>
              <a:gd name="connsiteX0" fmla="*/ 0 w 5148197"/>
              <a:gd name="connsiteY0" fmla="*/ 0 h 4872654"/>
              <a:gd name="connsiteX1" fmla="*/ 858033 w 5148197"/>
              <a:gd name="connsiteY1" fmla="*/ 0 h 4872654"/>
              <a:gd name="connsiteX2" fmla="*/ 858033 w 5148197"/>
              <a:gd name="connsiteY2" fmla="*/ 0 h 4872654"/>
              <a:gd name="connsiteX3" fmla="*/ 2145082 w 5148197"/>
              <a:gd name="connsiteY3" fmla="*/ 0 h 4872654"/>
              <a:gd name="connsiteX4" fmla="*/ 5148197 w 5148197"/>
              <a:gd name="connsiteY4" fmla="*/ 0 h 4872654"/>
              <a:gd name="connsiteX5" fmla="*/ 5148197 w 5148197"/>
              <a:gd name="connsiteY5" fmla="*/ 2253784 h 4872654"/>
              <a:gd name="connsiteX6" fmla="*/ 5148197 w 5148197"/>
              <a:gd name="connsiteY6" fmla="*/ 2253784 h 4872654"/>
              <a:gd name="connsiteX7" fmla="*/ 5148197 w 5148197"/>
              <a:gd name="connsiteY7" fmla="*/ 3219691 h 4872654"/>
              <a:gd name="connsiteX8" fmla="*/ 5148197 w 5148197"/>
              <a:gd name="connsiteY8" fmla="*/ 3863629 h 4872654"/>
              <a:gd name="connsiteX9" fmla="*/ 2145082 w 5148197"/>
              <a:gd name="connsiteY9" fmla="*/ 3863629 h 4872654"/>
              <a:gd name="connsiteX10" fmla="*/ 1952505 w 5148197"/>
              <a:gd name="connsiteY10" fmla="*/ 4872654 h 4872654"/>
              <a:gd name="connsiteX11" fmla="*/ 1797485 w 5148197"/>
              <a:gd name="connsiteY11" fmla="*/ 3851103 h 4872654"/>
              <a:gd name="connsiteX12" fmla="*/ 0 w 5148197"/>
              <a:gd name="connsiteY12" fmla="*/ 3863629 h 4872654"/>
              <a:gd name="connsiteX13" fmla="*/ 0 w 5148197"/>
              <a:gd name="connsiteY13" fmla="*/ 3219691 h 4872654"/>
              <a:gd name="connsiteX14" fmla="*/ 0 w 5148197"/>
              <a:gd name="connsiteY14" fmla="*/ 2253784 h 4872654"/>
              <a:gd name="connsiteX15" fmla="*/ 0 w 5148197"/>
              <a:gd name="connsiteY15" fmla="*/ 2253784 h 4872654"/>
              <a:gd name="connsiteX16" fmla="*/ 0 w 5148197"/>
              <a:gd name="connsiteY16" fmla="*/ 0 h 4872654"/>
              <a:gd name="connsiteX0" fmla="*/ 0 w 5148197"/>
              <a:gd name="connsiteY0" fmla="*/ 0 h 4872654"/>
              <a:gd name="connsiteX1" fmla="*/ 858033 w 5148197"/>
              <a:gd name="connsiteY1" fmla="*/ 0 h 4872654"/>
              <a:gd name="connsiteX2" fmla="*/ 858033 w 5148197"/>
              <a:gd name="connsiteY2" fmla="*/ 0 h 4872654"/>
              <a:gd name="connsiteX3" fmla="*/ 2145082 w 5148197"/>
              <a:gd name="connsiteY3" fmla="*/ 0 h 4872654"/>
              <a:gd name="connsiteX4" fmla="*/ 5148197 w 5148197"/>
              <a:gd name="connsiteY4" fmla="*/ 0 h 4872654"/>
              <a:gd name="connsiteX5" fmla="*/ 5148197 w 5148197"/>
              <a:gd name="connsiteY5" fmla="*/ 2253784 h 4872654"/>
              <a:gd name="connsiteX6" fmla="*/ 5148197 w 5148197"/>
              <a:gd name="connsiteY6" fmla="*/ 2253784 h 4872654"/>
              <a:gd name="connsiteX7" fmla="*/ 5148197 w 5148197"/>
              <a:gd name="connsiteY7" fmla="*/ 3219691 h 4872654"/>
              <a:gd name="connsiteX8" fmla="*/ 5148197 w 5148197"/>
              <a:gd name="connsiteY8" fmla="*/ 3863629 h 4872654"/>
              <a:gd name="connsiteX9" fmla="*/ 2145082 w 5148197"/>
              <a:gd name="connsiteY9" fmla="*/ 3863629 h 4872654"/>
              <a:gd name="connsiteX10" fmla="*/ 1952505 w 5148197"/>
              <a:gd name="connsiteY10" fmla="*/ 4872654 h 4872654"/>
              <a:gd name="connsiteX11" fmla="*/ 1784961 w 5148197"/>
              <a:gd name="connsiteY11" fmla="*/ 3863629 h 4872654"/>
              <a:gd name="connsiteX12" fmla="*/ 0 w 5148197"/>
              <a:gd name="connsiteY12" fmla="*/ 3863629 h 4872654"/>
              <a:gd name="connsiteX13" fmla="*/ 0 w 5148197"/>
              <a:gd name="connsiteY13" fmla="*/ 3219691 h 4872654"/>
              <a:gd name="connsiteX14" fmla="*/ 0 w 5148197"/>
              <a:gd name="connsiteY14" fmla="*/ 2253784 h 4872654"/>
              <a:gd name="connsiteX15" fmla="*/ 0 w 5148197"/>
              <a:gd name="connsiteY15" fmla="*/ 2253784 h 4872654"/>
              <a:gd name="connsiteX16" fmla="*/ 0 w 5148197"/>
              <a:gd name="connsiteY16" fmla="*/ 0 h 4872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48197" h="4872654">
                <a:moveTo>
                  <a:pt x="0" y="0"/>
                </a:moveTo>
                <a:lnTo>
                  <a:pt x="858033" y="0"/>
                </a:lnTo>
                <a:lnTo>
                  <a:pt x="858033" y="0"/>
                </a:lnTo>
                <a:lnTo>
                  <a:pt x="2145082" y="0"/>
                </a:lnTo>
                <a:lnTo>
                  <a:pt x="5148197" y="0"/>
                </a:lnTo>
                <a:lnTo>
                  <a:pt x="5148197" y="2253784"/>
                </a:lnTo>
                <a:lnTo>
                  <a:pt x="5148197" y="2253784"/>
                </a:lnTo>
                <a:lnTo>
                  <a:pt x="5148197" y="3219691"/>
                </a:lnTo>
                <a:lnTo>
                  <a:pt x="5148197" y="3863629"/>
                </a:lnTo>
                <a:lnTo>
                  <a:pt x="2145082" y="3863629"/>
                </a:lnTo>
                <a:lnTo>
                  <a:pt x="1952505" y="4872654"/>
                </a:lnTo>
                <a:lnTo>
                  <a:pt x="1784961" y="3863629"/>
                </a:lnTo>
                <a:lnTo>
                  <a:pt x="0" y="3863629"/>
                </a:lnTo>
                <a:lnTo>
                  <a:pt x="0" y="3219691"/>
                </a:lnTo>
                <a:lnTo>
                  <a:pt x="0" y="2253784"/>
                </a:lnTo>
                <a:lnTo>
                  <a:pt x="0" y="2253784"/>
                </a:lnTo>
                <a:lnTo>
                  <a:pt x="0" y="0"/>
                </a:lnTo>
                <a:close/>
              </a:path>
            </a:pathLst>
          </a:custGeom>
          <a:solidFill>
            <a:srgbClr val="1F4E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037745" y="1306923"/>
            <a:ext cx="7029017" cy="5008850"/>
          </a:xfrm>
        </p:spPr>
        <p:txBody>
          <a:bodyPr>
            <a:noAutofit/>
          </a:bodyPr>
          <a:lstStyle/>
          <a:p>
            <a:pPr marL="282575" indent="-282575">
              <a:buClr>
                <a:schemeClr val="accent2"/>
              </a:buClr>
              <a:buFont typeface="Arial" pitchFamily="34" charset="0"/>
              <a:buChar char="•"/>
            </a:pPr>
            <a:endParaRPr lang="en-US" sz="2000" dirty="0"/>
          </a:p>
          <a:p>
            <a:pPr marL="282575" indent="-282575">
              <a:buClr>
                <a:schemeClr val="accent2"/>
              </a:buClr>
              <a:buFont typeface="Arial" pitchFamily="34" charset="0"/>
              <a:buChar char="•"/>
            </a:pPr>
            <a:r>
              <a:rPr lang="en-US" sz="2000" dirty="0" smtClean="0"/>
              <a:t>WMS and WCS</a:t>
            </a:r>
          </a:p>
          <a:p>
            <a:pPr marL="282575" indent="-282575">
              <a:buClr>
                <a:schemeClr val="accent2"/>
              </a:buClr>
              <a:buFont typeface="Arial" pitchFamily="34" charset="0"/>
              <a:buChar char="•"/>
            </a:pPr>
            <a:endParaRPr lang="en-US" sz="2000" dirty="0"/>
          </a:p>
          <a:p>
            <a:pPr marL="282575" indent="-282575">
              <a:buClr>
                <a:schemeClr val="accent2"/>
              </a:buClr>
              <a:buFont typeface="Arial" pitchFamily="34" charset="0"/>
              <a:buChar char="•"/>
            </a:pPr>
            <a:r>
              <a:rPr lang="en-US" sz="2000" dirty="0" smtClean="0"/>
              <a:t>Drag-n-drop </a:t>
            </a:r>
          </a:p>
          <a:p>
            <a:pPr marL="739775" lvl="1" indent="-282575">
              <a:buClr>
                <a:schemeClr val="accent2"/>
              </a:buClr>
            </a:pPr>
            <a:r>
              <a:rPr lang="en-US" sz="1600" dirty="0" err="1" smtClean="0"/>
              <a:t>GeoTIFF</a:t>
            </a:r>
            <a:r>
              <a:rPr lang="en-US" sz="1600" dirty="0" smtClean="0"/>
              <a:t>, HDF, </a:t>
            </a:r>
            <a:r>
              <a:rPr lang="en-US" sz="1600" dirty="0" err="1" smtClean="0"/>
              <a:t>NetCDF</a:t>
            </a:r>
            <a:r>
              <a:rPr lang="en-US" sz="1600" dirty="0" smtClean="0"/>
              <a:t>, JPEG2000</a:t>
            </a:r>
          </a:p>
          <a:p>
            <a:pPr marL="282575" indent="-282575">
              <a:buClr>
                <a:schemeClr val="accent2"/>
              </a:buClr>
              <a:buFont typeface="Arial" pitchFamily="34" charset="0"/>
              <a:buChar char="•"/>
            </a:pPr>
            <a:endParaRPr lang="en-US" sz="2000" dirty="0"/>
          </a:p>
          <a:p>
            <a:pPr marL="282575" indent="-282575">
              <a:buClr>
                <a:schemeClr val="accent2"/>
              </a:buClr>
              <a:buFont typeface="Arial" pitchFamily="34" charset="0"/>
              <a:buChar char="•"/>
            </a:pPr>
            <a:r>
              <a:rPr lang="en-US" sz="2000" dirty="0" err="1" smtClean="0"/>
              <a:t>Multidimension</a:t>
            </a:r>
            <a:r>
              <a:rPr lang="en-US" sz="2000" dirty="0" smtClean="0"/>
              <a:t> Toolbox</a:t>
            </a:r>
          </a:p>
          <a:p>
            <a:pPr marL="739775" lvl="1" indent="-282575">
              <a:buClr>
                <a:schemeClr val="accent2"/>
              </a:buClr>
            </a:pPr>
            <a:r>
              <a:rPr lang="en-US" sz="1600" dirty="0" smtClean="0"/>
              <a:t>Make </a:t>
            </a:r>
            <a:r>
              <a:rPr lang="en-US" sz="1600" dirty="0" err="1" smtClean="0"/>
              <a:t>OpenDAP</a:t>
            </a:r>
            <a:r>
              <a:rPr lang="en-US" sz="1600" dirty="0" smtClean="0"/>
              <a:t> Raster Layer </a:t>
            </a:r>
            <a:r>
              <a:rPr lang="en-US" sz="1200" dirty="0" smtClean="0"/>
              <a:t>(</a:t>
            </a:r>
            <a:r>
              <a:rPr lang="en-US" sz="1200" dirty="0" err="1" smtClean="0"/>
              <a:t>ArcToolbox</a:t>
            </a:r>
            <a:r>
              <a:rPr lang="en-US" sz="1200" dirty="0" smtClean="0"/>
              <a:t>-&gt;Multidimensional Tools)</a:t>
            </a:r>
            <a:endParaRPr lang="en-US" sz="1100" dirty="0" smtClean="0"/>
          </a:p>
          <a:p>
            <a:pPr marL="739775" lvl="1" indent="-282575">
              <a:buClr>
                <a:schemeClr val="accent2"/>
              </a:buClr>
            </a:pPr>
            <a:r>
              <a:rPr lang="en-US" sz="1600" dirty="0" smtClean="0"/>
              <a:t>Make </a:t>
            </a:r>
            <a:r>
              <a:rPr lang="en-US" sz="1600" dirty="0" err="1" smtClean="0"/>
              <a:t>NetCDF</a:t>
            </a:r>
            <a:r>
              <a:rPr lang="en-US" sz="1600" dirty="0" smtClean="0"/>
              <a:t> Raster </a:t>
            </a:r>
            <a:r>
              <a:rPr lang="en-US" sz="1600" dirty="0"/>
              <a:t>Layer </a:t>
            </a:r>
            <a:r>
              <a:rPr lang="en-US" sz="1200" dirty="0"/>
              <a:t>(</a:t>
            </a:r>
            <a:r>
              <a:rPr lang="en-US" sz="1200" dirty="0" err="1"/>
              <a:t>ArcToolbox</a:t>
            </a:r>
            <a:r>
              <a:rPr lang="en-US" sz="1200" dirty="0"/>
              <a:t>-&gt;Multidimensional Tools)</a:t>
            </a:r>
          </a:p>
          <a:p>
            <a:pPr marL="282575" indent="-282575">
              <a:buClr>
                <a:schemeClr val="accent2"/>
              </a:buClr>
              <a:buFont typeface="Arial" pitchFamily="34" charset="0"/>
              <a:buChar char="•"/>
            </a:pPr>
            <a:endParaRPr lang="en-US" sz="2000" dirty="0"/>
          </a:p>
          <a:p>
            <a:pPr marL="282575" indent="-282575">
              <a:buClr>
                <a:schemeClr val="accent2"/>
              </a:buClr>
              <a:buFont typeface="Arial" pitchFamily="34" charset="0"/>
              <a:buChar char="•"/>
            </a:pPr>
            <a:r>
              <a:rPr lang="en-US" sz="2000" dirty="0" smtClean="0"/>
              <a:t>EDC (Environmental Data Connector)</a:t>
            </a:r>
          </a:p>
          <a:p>
            <a:pPr marL="282575" indent="-282575">
              <a:buClr>
                <a:schemeClr val="accent2"/>
              </a:buClr>
              <a:buFont typeface="Arial" pitchFamily="34" charset="0"/>
              <a:buChar char="•"/>
            </a:pPr>
            <a:endParaRPr lang="en-US" sz="2000" dirty="0"/>
          </a:p>
          <a:p>
            <a:pPr marL="282575" indent="-282575">
              <a:buClr>
                <a:schemeClr val="accent2"/>
              </a:buClr>
              <a:buFont typeface="Arial" pitchFamily="34" charset="0"/>
              <a:buChar char="•"/>
            </a:pPr>
            <a:r>
              <a:rPr lang="en-US" sz="2000" dirty="0" smtClean="0"/>
              <a:t>Programmatically:  Python, </a:t>
            </a:r>
            <a:r>
              <a:rPr lang="en-US" sz="2000" dirty="0" err="1" smtClean="0"/>
              <a:t>Jupyter</a:t>
            </a:r>
            <a:r>
              <a:rPr lang="en-US" sz="2000" dirty="0" smtClean="0"/>
              <a:t> Notebooks</a:t>
            </a:r>
          </a:p>
          <a:p>
            <a:pPr marL="282575" indent="-282575">
              <a:buClr>
                <a:schemeClr val="accent2"/>
              </a:buClr>
              <a:buFont typeface="Arial" pitchFamily="34" charset="0"/>
              <a:buChar char="•"/>
            </a:pPr>
            <a:endParaRPr lang="en-US" sz="2000" dirty="0"/>
          </a:p>
          <a:p>
            <a:pPr marL="282575" indent="-282575">
              <a:buClr>
                <a:schemeClr val="accent2"/>
              </a:buClr>
              <a:buFont typeface="Arial" pitchFamily="34" charset="0"/>
              <a:buChar char="•"/>
            </a:pPr>
            <a:endParaRPr lang="en-US" sz="2000" dirty="0"/>
          </a:p>
        </p:txBody>
      </p:sp>
      <p:sp>
        <p:nvSpPr>
          <p:cNvPr id="6" name="Title 1"/>
          <p:cNvSpPr>
            <a:spLocks noGrp="1"/>
          </p:cNvSpPr>
          <p:nvPr>
            <p:ph type="title"/>
          </p:nvPr>
        </p:nvSpPr>
        <p:spPr>
          <a:xfrm>
            <a:off x="1097280" y="286603"/>
            <a:ext cx="10058400" cy="1450757"/>
          </a:xfrm>
        </p:spPr>
        <p:txBody>
          <a:bodyPr/>
          <a:lstStyle/>
          <a:p>
            <a:r>
              <a:rPr lang="en-US" dirty="0" smtClean="0"/>
              <a:t>Methods to add Satellite Data</a:t>
            </a:r>
            <a:endParaRPr lang="en-US" dirty="0"/>
          </a:p>
        </p:txBody>
      </p:sp>
      <p:grpSp>
        <p:nvGrpSpPr>
          <p:cNvPr id="10" name="Group 9"/>
          <p:cNvGrpSpPr/>
          <p:nvPr/>
        </p:nvGrpSpPr>
        <p:grpSpPr>
          <a:xfrm>
            <a:off x="4105385" y="3686060"/>
            <a:ext cx="893736" cy="190527"/>
            <a:chOff x="4808796" y="4096720"/>
            <a:chExt cx="893736" cy="190527"/>
          </a:xfrm>
        </p:grpSpPr>
        <p:pic>
          <p:nvPicPr>
            <p:cNvPr id="2" name="Picture 1"/>
            <p:cNvPicPr>
              <a:picLocks noChangeAspect="1"/>
            </p:cNvPicPr>
            <p:nvPr/>
          </p:nvPicPr>
          <p:blipFill>
            <a:blip r:embed="rId5"/>
            <a:stretch>
              <a:fillRect/>
            </a:stretch>
          </p:blipFill>
          <p:spPr>
            <a:xfrm>
              <a:off x="5141348" y="4101483"/>
              <a:ext cx="238158" cy="181000"/>
            </a:xfrm>
            <a:prstGeom prst="rect">
              <a:avLst/>
            </a:prstGeom>
          </p:spPr>
        </p:pic>
        <p:pic>
          <p:nvPicPr>
            <p:cNvPr id="4" name="Picture 3"/>
            <p:cNvPicPr>
              <a:picLocks noChangeAspect="1"/>
            </p:cNvPicPr>
            <p:nvPr/>
          </p:nvPicPr>
          <p:blipFill>
            <a:blip r:embed="rId6"/>
            <a:stretch>
              <a:fillRect/>
            </a:stretch>
          </p:blipFill>
          <p:spPr>
            <a:xfrm>
              <a:off x="4808796" y="4106246"/>
              <a:ext cx="209579" cy="171474"/>
            </a:xfrm>
            <a:prstGeom prst="rect">
              <a:avLst/>
            </a:prstGeom>
          </p:spPr>
        </p:pic>
        <p:pic>
          <p:nvPicPr>
            <p:cNvPr id="5" name="Picture 4"/>
            <p:cNvPicPr>
              <a:picLocks noChangeAspect="1"/>
            </p:cNvPicPr>
            <p:nvPr/>
          </p:nvPicPr>
          <p:blipFill>
            <a:blip r:embed="rId7"/>
            <a:stretch>
              <a:fillRect/>
            </a:stretch>
          </p:blipFill>
          <p:spPr>
            <a:xfrm>
              <a:off x="5502479" y="4096720"/>
              <a:ext cx="200053" cy="190527"/>
            </a:xfrm>
            <a:prstGeom prst="rect">
              <a:avLst/>
            </a:prstGeom>
          </p:spPr>
        </p:pic>
        <p:cxnSp>
          <p:nvCxnSpPr>
            <p:cNvPr id="9" name="Straight Arrow Connector 8"/>
            <p:cNvCxnSpPr/>
            <p:nvPr/>
          </p:nvCxnSpPr>
          <p:spPr>
            <a:xfrm flipV="1">
              <a:off x="5027900" y="4187221"/>
              <a:ext cx="122973" cy="95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5380325" y="4187221"/>
              <a:ext cx="122973" cy="95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pic>
        <p:nvPicPr>
          <p:cNvPr id="12" name="Picture 11"/>
          <p:cNvPicPr>
            <a:picLocks noChangeAspect="1"/>
          </p:cNvPicPr>
          <p:nvPr/>
        </p:nvPicPr>
        <p:blipFill>
          <a:blip r:embed="rId8"/>
          <a:stretch>
            <a:fillRect/>
          </a:stretch>
        </p:blipFill>
        <p:spPr>
          <a:xfrm>
            <a:off x="5720931" y="5068023"/>
            <a:ext cx="285790" cy="181000"/>
          </a:xfrm>
          <a:prstGeom prst="rect">
            <a:avLst/>
          </a:prstGeom>
        </p:spPr>
      </p:pic>
      <p:grpSp>
        <p:nvGrpSpPr>
          <p:cNvPr id="21" name="Group 20"/>
          <p:cNvGrpSpPr/>
          <p:nvPr/>
        </p:nvGrpSpPr>
        <p:grpSpPr>
          <a:xfrm>
            <a:off x="7841180" y="1011981"/>
            <a:ext cx="3314500" cy="4902035"/>
            <a:chOff x="6919264" y="-1034975"/>
            <a:chExt cx="4788303" cy="7382613"/>
          </a:xfrm>
        </p:grpSpPr>
        <p:pic>
          <p:nvPicPr>
            <p:cNvPr id="7" name="Picture 6"/>
            <p:cNvPicPr>
              <a:picLocks noChangeAspect="1"/>
            </p:cNvPicPr>
            <p:nvPr/>
          </p:nvPicPr>
          <p:blipFill>
            <a:blip r:embed="rId9"/>
            <a:stretch>
              <a:fillRect/>
            </a:stretch>
          </p:blipFill>
          <p:spPr>
            <a:xfrm>
              <a:off x="6919264" y="-1034975"/>
              <a:ext cx="4762500" cy="3867150"/>
            </a:xfrm>
            <a:prstGeom prst="rect">
              <a:avLst/>
            </a:prstGeom>
          </p:spPr>
        </p:pic>
        <p:pic>
          <p:nvPicPr>
            <p:cNvPr id="8" name="Picture 7"/>
            <p:cNvPicPr>
              <a:picLocks noChangeAspect="1"/>
            </p:cNvPicPr>
            <p:nvPr/>
          </p:nvPicPr>
          <p:blipFill>
            <a:blip r:embed="rId10"/>
            <a:stretch>
              <a:fillRect/>
            </a:stretch>
          </p:blipFill>
          <p:spPr>
            <a:xfrm>
              <a:off x="6919264" y="2832175"/>
              <a:ext cx="4788303" cy="3515463"/>
            </a:xfrm>
            <a:prstGeom prst="rect">
              <a:avLst/>
            </a:prstGeom>
          </p:spPr>
        </p:pic>
      </p:grpSp>
      <p:sp>
        <p:nvSpPr>
          <p:cNvPr id="15" name="Curved Left Arrow 14"/>
          <p:cNvSpPr/>
          <p:nvPr/>
        </p:nvSpPr>
        <p:spPr>
          <a:xfrm>
            <a:off x="9901221" y="2186671"/>
            <a:ext cx="704850" cy="239268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7" name="Audio 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4571"/>
    </mc:Choice>
    <mc:Fallback xmlns="">
      <p:transition spd="slow" advTm="345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Web Mapping and Coverage Services (WMS and WCS)</a:t>
            </a:r>
            <a:endParaRPr lang="en-US" dirty="0"/>
          </a:p>
        </p:txBody>
      </p:sp>
      <p:pic>
        <p:nvPicPr>
          <p:cNvPr id="4" name="Picture 3"/>
          <p:cNvPicPr>
            <a:picLocks noChangeAspect="1"/>
          </p:cNvPicPr>
          <p:nvPr/>
        </p:nvPicPr>
        <p:blipFill>
          <a:blip r:embed="rId5"/>
          <a:stretch>
            <a:fillRect/>
          </a:stretch>
        </p:blipFill>
        <p:spPr>
          <a:xfrm>
            <a:off x="7290816" y="2065507"/>
            <a:ext cx="4734586" cy="32198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Content Placeholder 2"/>
          <p:cNvSpPr>
            <a:spLocks noGrp="1"/>
          </p:cNvSpPr>
          <p:nvPr>
            <p:ph idx="1"/>
          </p:nvPr>
        </p:nvSpPr>
        <p:spPr>
          <a:xfrm>
            <a:off x="865452" y="1478282"/>
            <a:ext cx="6264789" cy="4717351"/>
          </a:xfrm>
        </p:spPr>
        <p:txBody>
          <a:bodyPr>
            <a:noAutofit/>
          </a:bodyPr>
          <a:lstStyle/>
          <a:p>
            <a:pPr marL="282575" indent="-282575">
              <a:lnSpc>
                <a:spcPct val="110000"/>
              </a:lnSpc>
              <a:buClr>
                <a:schemeClr val="accent2"/>
              </a:buClr>
              <a:buFont typeface="Arial" pitchFamily="34" charset="0"/>
              <a:buChar char="•"/>
            </a:pPr>
            <a:r>
              <a:rPr lang="en-US" dirty="0" smtClean="0"/>
              <a:t>Add Data</a:t>
            </a:r>
          </a:p>
          <a:p>
            <a:pPr marL="282575" indent="-282575">
              <a:lnSpc>
                <a:spcPct val="110000"/>
              </a:lnSpc>
              <a:buClr>
                <a:schemeClr val="accent2"/>
              </a:buClr>
              <a:buFont typeface="Arial" pitchFamily="34" charset="0"/>
              <a:buChar char="•"/>
            </a:pPr>
            <a:r>
              <a:rPr lang="en-US" dirty="0" smtClean="0"/>
              <a:t>WMS: image</a:t>
            </a:r>
            <a:endParaRPr lang="en-US" dirty="0"/>
          </a:p>
          <a:p>
            <a:pPr marL="282575" indent="-282575">
              <a:lnSpc>
                <a:spcPct val="110000"/>
              </a:lnSpc>
              <a:buClr>
                <a:schemeClr val="accent2"/>
              </a:buClr>
              <a:buFont typeface="Arial" pitchFamily="34" charset="0"/>
              <a:buChar char="•"/>
            </a:pPr>
            <a:r>
              <a:rPr lang="en-US" dirty="0" smtClean="0"/>
              <a:t>WCS: data values</a:t>
            </a:r>
          </a:p>
          <a:p>
            <a:pPr marL="282575" indent="-282575">
              <a:lnSpc>
                <a:spcPct val="110000"/>
              </a:lnSpc>
              <a:buClr>
                <a:schemeClr val="accent2"/>
              </a:buClr>
              <a:buFont typeface="Arial" pitchFamily="34" charset="0"/>
              <a:buChar char="•"/>
            </a:pPr>
            <a:r>
              <a:rPr lang="en-US" dirty="0" smtClean="0"/>
              <a:t>Comments:</a:t>
            </a:r>
          </a:p>
          <a:p>
            <a:pPr marL="739775" lvl="1" indent="-282575">
              <a:lnSpc>
                <a:spcPct val="110000"/>
              </a:lnSpc>
              <a:buClr>
                <a:schemeClr val="accent2"/>
              </a:buClr>
            </a:pPr>
            <a:r>
              <a:rPr lang="en-US" dirty="0" smtClean="0"/>
              <a:t>Ok for single time/place</a:t>
            </a:r>
          </a:p>
          <a:p>
            <a:pPr marL="739775" lvl="1" indent="-282575">
              <a:lnSpc>
                <a:spcPct val="110000"/>
              </a:lnSpc>
              <a:buClr>
                <a:schemeClr val="accent2"/>
              </a:buClr>
            </a:pPr>
            <a:r>
              <a:rPr lang="en-US" dirty="0" smtClean="0"/>
              <a:t>Can be frustrating on finding the correct URL</a:t>
            </a:r>
          </a:p>
          <a:p>
            <a:pPr marL="739775" lvl="1" indent="-282575">
              <a:lnSpc>
                <a:spcPct val="110000"/>
              </a:lnSpc>
              <a:buClr>
                <a:schemeClr val="accent2"/>
              </a:buClr>
            </a:pPr>
            <a:r>
              <a:rPr lang="en-US" dirty="0" smtClean="0"/>
              <a:t>Each change in PZI results in refresh call…and sometimes errors</a:t>
            </a:r>
            <a:endParaRPr lang="en-US" sz="1800" dirty="0"/>
          </a:p>
        </p:txBody>
      </p:sp>
      <p:pic>
        <p:nvPicPr>
          <p:cNvPr id="6" name="Picture 5"/>
          <p:cNvPicPr>
            <a:picLocks noChangeAspect="1"/>
          </p:cNvPicPr>
          <p:nvPr/>
        </p:nvPicPr>
        <p:blipFill>
          <a:blip r:embed="rId6"/>
          <a:stretch>
            <a:fillRect/>
          </a:stretch>
        </p:blipFill>
        <p:spPr>
          <a:xfrm>
            <a:off x="7903555" y="1662746"/>
            <a:ext cx="352474" cy="209579"/>
          </a:xfrm>
          <a:prstGeom prst="rect">
            <a:avLst/>
          </a:prstGeom>
        </p:spPr>
      </p:pic>
      <p:sp>
        <p:nvSpPr>
          <p:cNvPr id="7" name="Curved Left Arrow 6"/>
          <p:cNvSpPr/>
          <p:nvPr/>
        </p:nvSpPr>
        <p:spPr>
          <a:xfrm>
            <a:off x="8266176" y="1779424"/>
            <a:ext cx="233693" cy="1829408"/>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Oval 7"/>
          <p:cNvSpPr/>
          <p:nvPr/>
        </p:nvSpPr>
        <p:spPr>
          <a:xfrm>
            <a:off x="7278624" y="3474720"/>
            <a:ext cx="926592" cy="249504"/>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6"/>
          <a:stretch>
            <a:fillRect/>
          </a:stretch>
        </p:blipFill>
        <p:spPr>
          <a:xfrm>
            <a:off x="3083120" y="1624882"/>
            <a:ext cx="519323" cy="308786"/>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99359593"/>
      </p:ext>
    </p:extLst>
  </p:cSld>
  <p:clrMapOvr>
    <a:masterClrMapping/>
  </p:clrMapOvr>
  <mc:AlternateContent xmlns:mc="http://schemas.openxmlformats.org/markup-compatibility/2006" xmlns:p14="http://schemas.microsoft.com/office/powerpoint/2010/main">
    <mc:Choice Requires="p14">
      <p:transition spd="slow" p14:dur="2000" advTm="48468"/>
    </mc:Choice>
    <mc:Fallback xmlns="">
      <p:transition spd="slow" advTm="484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367648" y="600003"/>
            <a:ext cx="9262216" cy="5605325"/>
            <a:chOff x="1367648" y="600003"/>
            <a:chExt cx="9262216" cy="5605325"/>
          </a:xfrm>
        </p:grpSpPr>
        <p:pic>
          <p:nvPicPr>
            <p:cNvPr id="8" name="Picture 7"/>
            <p:cNvPicPr>
              <a:picLocks noChangeAspect="1"/>
            </p:cNvPicPr>
            <p:nvPr/>
          </p:nvPicPr>
          <p:blipFill>
            <a:blip r:embed="rId5">
              <a:duotone>
                <a:prstClr val="black"/>
                <a:schemeClr val="accent3">
                  <a:tint val="45000"/>
                  <a:satMod val="400000"/>
                </a:schemeClr>
              </a:duotone>
            </a:blip>
            <a:stretch>
              <a:fillRect/>
            </a:stretch>
          </p:blipFill>
          <p:spPr>
            <a:xfrm>
              <a:off x="7022249" y="3302259"/>
              <a:ext cx="3607615" cy="29030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p:cNvPicPr>
              <a:picLocks noChangeAspect="1"/>
            </p:cNvPicPr>
            <p:nvPr/>
          </p:nvPicPr>
          <p:blipFill>
            <a:blip r:embed="rId6">
              <a:duotone>
                <a:prstClr val="black"/>
                <a:schemeClr val="accent3">
                  <a:tint val="45000"/>
                  <a:satMod val="400000"/>
                </a:schemeClr>
              </a:duotone>
            </a:blip>
            <a:stretch>
              <a:fillRect/>
            </a:stretch>
          </p:blipFill>
          <p:spPr>
            <a:xfrm>
              <a:off x="1367648" y="1253771"/>
              <a:ext cx="4502899" cy="49515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7">
              <a:duotone>
                <a:prstClr val="black"/>
                <a:schemeClr val="accent3">
                  <a:tint val="45000"/>
                  <a:satMod val="400000"/>
                </a:schemeClr>
              </a:duotone>
            </a:blip>
            <a:stretch>
              <a:fillRect/>
            </a:stretch>
          </p:blipFill>
          <p:spPr>
            <a:xfrm>
              <a:off x="7022248" y="600003"/>
              <a:ext cx="3607615" cy="24511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pic>
        <p:nvPicPr>
          <p:cNvPr id="7" name="Picture 6"/>
          <p:cNvPicPr>
            <a:picLocks noChangeAspect="1"/>
          </p:cNvPicPr>
          <p:nvPr/>
        </p:nvPicPr>
        <p:blipFill>
          <a:blip r:embed="rId8"/>
          <a:stretch>
            <a:fillRect/>
          </a:stretch>
        </p:blipFill>
        <p:spPr>
          <a:xfrm>
            <a:off x="4415162" y="1770947"/>
            <a:ext cx="3686689" cy="1867161"/>
          </a:xfrm>
          <a:prstGeom prst="rect">
            <a:avLst/>
          </a:prstGeom>
          <a:ln w="38100" cap="sq">
            <a:solidFill>
              <a:srgbClr val="2C6EAA"/>
            </a:solidFill>
            <a:prstDash val="solid"/>
            <a:miter lim="800000"/>
          </a:ln>
          <a:effectLst>
            <a:outerShdw blurRad="50800" dist="38100" dir="2700000" algn="tl" rotWithShape="0">
              <a:srgbClr val="000000">
                <a:alpha val="43000"/>
              </a:srgbClr>
            </a:outerShdw>
          </a:effectLst>
        </p:spPr>
      </p:pic>
      <p:sp>
        <p:nvSpPr>
          <p:cNvPr id="9" name="Title 1"/>
          <p:cNvSpPr>
            <a:spLocks noGrp="1"/>
          </p:cNvSpPr>
          <p:nvPr>
            <p:ph type="title"/>
          </p:nvPr>
        </p:nvSpPr>
        <p:spPr>
          <a:xfrm>
            <a:off x="504788" y="113458"/>
            <a:ext cx="10058400" cy="1450757"/>
          </a:xfrm>
        </p:spPr>
        <p:txBody>
          <a:bodyPr/>
          <a:lstStyle/>
          <a:p>
            <a:r>
              <a:rPr lang="en-US" dirty="0" smtClean="0"/>
              <a:t>And sometimes errors…</a:t>
            </a:r>
            <a:endParaRPr lang="en-US" dirty="0"/>
          </a:p>
        </p:txBody>
      </p:sp>
      <p:pic>
        <p:nvPicPr>
          <p:cNvPr id="5" name="Picture 4"/>
          <p:cNvPicPr>
            <a:picLocks noChangeAspect="1"/>
          </p:cNvPicPr>
          <p:nvPr/>
        </p:nvPicPr>
        <p:blipFill>
          <a:blip r:embed="rId9"/>
          <a:stretch>
            <a:fillRect/>
          </a:stretch>
        </p:blipFill>
        <p:spPr>
          <a:xfrm>
            <a:off x="4415161" y="3954398"/>
            <a:ext cx="3686689" cy="1857634"/>
          </a:xfrm>
          <a:prstGeom prst="rect">
            <a:avLst/>
          </a:prstGeom>
          <a:ln w="38100" cap="sq">
            <a:solidFill>
              <a:srgbClr val="2C6EAA"/>
            </a:solidFill>
            <a:prstDash val="solid"/>
            <a:miter lim="800000"/>
          </a:ln>
          <a:effectLst>
            <a:outerShdw blurRad="50800" dist="38100" dir="2700000" algn="tl" rotWithShape="0">
              <a:srgbClr val="000000">
                <a:alpha val="43000"/>
              </a:srgbClr>
            </a:outerShdw>
          </a:effec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36569254"/>
      </p:ext>
    </p:extLst>
  </p:cSld>
  <p:clrMapOvr>
    <a:masterClrMapping/>
  </p:clrMapOvr>
  <mc:AlternateContent xmlns:mc="http://schemas.openxmlformats.org/markup-compatibility/2006" xmlns:p14="http://schemas.microsoft.com/office/powerpoint/2010/main">
    <mc:Choice Requires="p14">
      <p:transition spd="slow" p14:dur="2000" advTm="5952"/>
    </mc:Choice>
    <mc:Fallback xmlns="">
      <p:transition spd="slow" advTm="59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5"/>
          <a:stretch>
            <a:fillRect/>
          </a:stretch>
        </p:blipFill>
        <p:spPr>
          <a:xfrm>
            <a:off x="5243674" y="258245"/>
            <a:ext cx="733527" cy="1190791"/>
          </a:xfrm>
          <a:prstGeom prst="rect">
            <a:avLst/>
          </a:prstGeom>
        </p:spPr>
      </p:pic>
      <p:sp>
        <p:nvSpPr>
          <p:cNvPr id="2" name="Title 1"/>
          <p:cNvSpPr>
            <a:spLocks noGrp="1"/>
          </p:cNvSpPr>
          <p:nvPr>
            <p:ph type="title"/>
          </p:nvPr>
        </p:nvSpPr>
        <p:spPr/>
        <p:txBody>
          <a:bodyPr/>
          <a:lstStyle/>
          <a:p>
            <a:r>
              <a:rPr lang="en-US" dirty="0" smtClean="0"/>
              <a:t>Drag -n- Drop</a:t>
            </a:r>
            <a:endParaRPr lang="en-US" dirty="0"/>
          </a:p>
        </p:txBody>
      </p:sp>
      <p:sp>
        <p:nvSpPr>
          <p:cNvPr id="6" name="Content Placeholder 2"/>
          <p:cNvSpPr txBox="1">
            <a:spLocks/>
          </p:cNvSpPr>
          <p:nvPr/>
        </p:nvSpPr>
        <p:spPr>
          <a:xfrm>
            <a:off x="588661" y="1773702"/>
            <a:ext cx="5613069" cy="40233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2575" indent="-282575">
              <a:buClr>
                <a:schemeClr val="accent2"/>
              </a:buClr>
            </a:pPr>
            <a:r>
              <a:rPr lang="en-US" dirty="0" smtClean="0"/>
              <a:t>Quick and easy</a:t>
            </a:r>
          </a:p>
          <a:p>
            <a:pPr marL="282575" indent="-282575">
              <a:buClr>
                <a:schemeClr val="accent2"/>
              </a:buClr>
            </a:pPr>
            <a:endParaRPr lang="en-US" dirty="0" smtClean="0"/>
          </a:p>
          <a:p>
            <a:pPr marL="282575" indent="-282575">
              <a:buClr>
                <a:schemeClr val="accent2"/>
              </a:buClr>
            </a:pPr>
            <a:r>
              <a:rPr lang="en-US" dirty="0" smtClean="0"/>
              <a:t>Requires configuration</a:t>
            </a:r>
            <a:br>
              <a:rPr lang="en-US" dirty="0" smtClean="0"/>
            </a:br>
            <a:r>
              <a:rPr lang="en-US" sz="2400" dirty="0" smtClean="0"/>
              <a:t>[</a:t>
            </a:r>
            <a:r>
              <a:rPr lang="en-US" sz="2400" dirty="0" err="1" smtClean="0"/>
              <a:t>symbology</a:t>
            </a:r>
            <a:r>
              <a:rPr lang="en-US" sz="2400" dirty="0" smtClean="0"/>
              <a:t>, </a:t>
            </a:r>
            <a:r>
              <a:rPr lang="en-US" sz="2400" dirty="0" err="1" smtClean="0"/>
              <a:t>NetCDF</a:t>
            </a:r>
            <a:r>
              <a:rPr lang="en-US" sz="2400" dirty="0" smtClean="0"/>
              <a:t>, time, time slider]</a:t>
            </a:r>
          </a:p>
          <a:p>
            <a:pPr marL="282575" indent="-282575">
              <a:buClr>
                <a:schemeClr val="accent2"/>
              </a:buClr>
            </a:pPr>
            <a:endParaRPr lang="en-US" dirty="0"/>
          </a:p>
          <a:p>
            <a:pPr marL="282575" indent="-282575">
              <a:buClr>
                <a:schemeClr val="accent2"/>
              </a:buClr>
            </a:pPr>
            <a:r>
              <a:rPr lang="en-US" dirty="0" smtClean="0"/>
              <a:t>Comments:</a:t>
            </a:r>
          </a:p>
          <a:p>
            <a:pPr marL="739775" lvl="1" indent="-282575">
              <a:buClr>
                <a:schemeClr val="accent2"/>
              </a:buClr>
            </a:pPr>
            <a:r>
              <a:rPr lang="en-US" dirty="0" smtClean="0"/>
              <a:t>Defaults to first variable</a:t>
            </a:r>
          </a:p>
          <a:p>
            <a:pPr marL="739775" lvl="1" indent="-282575">
              <a:buClr>
                <a:schemeClr val="accent2"/>
              </a:buClr>
            </a:pPr>
            <a:r>
              <a:rPr lang="en-US" dirty="0" smtClean="0"/>
              <a:t>Don’t always get what you want</a:t>
            </a:r>
          </a:p>
          <a:p>
            <a:pPr marL="0" indent="0">
              <a:buClr>
                <a:schemeClr val="accent2"/>
              </a:buClr>
              <a:buNone/>
            </a:pPr>
            <a:endParaRPr lang="en-US" dirty="0" smtClean="0"/>
          </a:p>
          <a:p>
            <a:pPr marL="282575" indent="-282575">
              <a:buClr>
                <a:schemeClr val="accent2"/>
              </a:buClr>
            </a:pPr>
            <a:endParaRPr lang="en-US" dirty="0" smtClean="0"/>
          </a:p>
          <a:p>
            <a:pPr marL="282575" indent="-282575">
              <a:buClr>
                <a:schemeClr val="accent2"/>
              </a:buClr>
            </a:pPr>
            <a:endParaRPr lang="en-US" dirty="0"/>
          </a:p>
        </p:txBody>
      </p:sp>
      <p:pic>
        <p:nvPicPr>
          <p:cNvPr id="10" name="Picture 9"/>
          <p:cNvPicPr>
            <a:picLocks noChangeAspect="1"/>
          </p:cNvPicPr>
          <p:nvPr/>
        </p:nvPicPr>
        <p:blipFill>
          <a:blip r:embed="rId6"/>
          <a:stretch>
            <a:fillRect/>
          </a:stretch>
        </p:blipFill>
        <p:spPr>
          <a:xfrm>
            <a:off x="6201730" y="1479883"/>
            <a:ext cx="3959063" cy="29025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p:cNvPicPr>
            <a:picLocks noChangeAspect="1"/>
          </p:cNvPicPr>
          <p:nvPr/>
        </p:nvPicPr>
        <p:blipFill>
          <a:blip r:embed="rId7"/>
          <a:stretch>
            <a:fillRect/>
          </a:stretch>
        </p:blipFill>
        <p:spPr>
          <a:xfrm>
            <a:off x="7909791" y="3068052"/>
            <a:ext cx="4091394" cy="29937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Curved Down Arrow 10"/>
          <p:cNvSpPr/>
          <p:nvPr/>
        </p:nvSpPr>
        <p:spPr>
          <a:xfrm rot="2429588">
            <a:off x="8638029" y="2559975"/>
            <a:ext cx="2634916" cy="9144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Curved Down Arrow 11"/>
          <p:cNvSpPr/>
          <p:nvPr/>
        </p:nvSpPr>
        <p:spPr>
          <a:xfrm rot="2429588">
            <a:off x="5832381" y="798119"/>
            <a:ext cx="3136446" cy="9144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11203736"/>
      </p:ext>
    </p:extLst>
  </p:cSld>
  <p:clrMapOvr>
    <a:masterClrMapping/>
  </p:clrMapOvr>
  <mc:AlternateContent xmlns:mc="http://schemas.openxmlformats.org/markup-compatibility/2006" xmlns:p14="http://schemas.microsoft.com/office/powerpoint/2010/main">
    <mc:Choice Requires="p14">
      <p:transition spd="slow" p14:dur="2000" advTm="27021"/>
    </mc:Choice>
    <mc:Fallback xmlns="">
      <p:transition spd="slow" advTm="270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1_NOAA Title Options">
  <a:themeElements>
    <a:clrScheme name="Custom 11">
      <a:dk1>
        <a:sysClr val="windowText" lastClr="000000"/>
      </a:dk1>
      <a:lt1>
        <a:sysClr val="window" lastClr="FFFFFF"/>
      </a:lt1>
      <a:dk2>
        <a:srgbClr val="00467F"/>
      </a:dk2>
      <a:lt2>
        <a:srgbClr val="CCE7EA"/>
      </a:lt2>
      <a:accent1>
        <a:srgbClr val="008998"/>
      </a:accent1>
      <a:accent2>
        <a:srgbClr val="CC9C4A"/>
      </a:accent2>
      <a:accent3>
        <a:srgbClr val="EA7125"/>
      </a:accent3>
      <a:accent4>
        <a:srgbClr val="738539"/>
      </a:accent4>
      <a:accent5>
        <a:srgbClr val="9C552D"/>
      </a:accent5>
      <a:accent6>
        <a:srgbClr val="C0311A"/>
      </a:accent6>
      <a:hlink>
        <a:srgbClr val="0000FF"/>
      </a:hlink>
      <a:folHlink>
        <a:srgbClr val="800080"/>
      </a:folHlink>
    </a:clrScheme>
    <a:fontScheme name="Horizon">
      <a:maj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SLIDETEMPLATE_oceans2019_seattl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SLIDETEMPLATE_oceans2019_seattle</Template>
  <TotalTime>4300</TotalTime>
  <Words>3246</Words>
  <Application>Microsoft Office PowerPoint</Application>
  <PresentationFormat>Widescreen</PresentationFormat>
  <Paragraphs>349</Paragraphs>
  <Slides>31</Slides>
  <Notes>31</Notes>
  <HiddenSlides>0</HiddenSlides>
  <MMClips>29</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31</vt:i4>
      </vt:variant>
    </vt:vector>
  </HeadingPairs>
  <TitlesOfParts>
    <vt:vector size="39" baseType="lpstr">
      <vt:lpstr>Arial</vt:lpstr>
      <vt:lpstr>Arial Narrow</vt:lpstr>
      <vt:lpstr>Arial Narrow Bold</vt:lpstr>
      <vt:lpstr>Calibri</vt:lpstr>
      <vt:lpstr>Calibri Light</vt:lpstr>
      <vt:lpstr>Helvetica</vt:lpstr>
      <vt:lpstr>1_NOAA Title Options</vt:lpstr>
      <vt:lpstr>SLIDETEMPLATE_oceans2019_seattle</vt:lpstr>
      <vt:lpstr>Using Satellite Data in GIS - Tools  NOAA Coastwatch Satellite Course</vt:lpstr>
      <vt:lpstr>This Training</vt:lpstr>
      <vt:lpstr>Using Satellite Data in GIS:  Tools</vt:lpstr>
      <vt:lpstr>Overview:  Tools/Methods</vt:lpstr>
      <vt:lpstr>Useful Extensions / Add-ons</vt:lpstr>
      <vt:lpstr>Methods to add Satellite Data</vt:lpstr>
      <vt:lpstr>Web Mapping and Coverage Services (WMS and WCS)</vt:lpstr>
      <vt:lpstr>And sometimes errors…</vt:lpstr>
      <vt:lpstr>Drag -n- Drop</vt:lpstr>
      <vt:lpstr>Make OpenDAP Raster Layer</vt:lpstr>
      <vt:lpstr>Make NetCDF Raster Layer</vt:lpstr>
      <vt:lpstr>Layer Properties: Symbology</vt:lpstr>
      <vt:lpstr>Layer Properties: NetCDF</vt:lpstr>
      <vt:lpstr>Layer Properties:  Time</vt:lpstr>
      <vt:lpstr>Enable Time Slider for the Map</vt:lpstr>
      <vt:lpstr>Export Data to Geospatial Database</vt:lpstr>
      <vt:lpstr>Recap Methods to add Satellite Data</vt:lpstr>
      <vt:lpstr>Environmental Data Connector</vt:lpstr>
      <vt:lpstr>Installing EDC</vt:lpstr>
      <vt:lpstr>Activating EDC</vt:lpstr>
      <vt:lpstr>PowerPoint Presentation</vt:lpstr>
      <vt:lpstr>PowerPoint Presentation</vt:lpstr>
      <vt:lpstr>PowerPoint Presentation</vt:lpstr>
      <vt:lpstr>PowerPoint Presentation</vt:lpstr>
      <vt:lpstr>Additional Services to Obtain Data</vt:lpstr>
      <vt:lpstr>OpenDAP (Open Data Access Protocol)</vt:lpstr>
      <vt:lpstr>THREDDS and ERDDAP</vt:lpstr>
      <vt:lpstr>Things to keep track of</vt:lpstr>
      <vt:lpstr>Additional Resources</vt:lpstr>
      <vt:lpstr>Using Satellite Data in GIS</vt:lpstr>
      <vt:lpstr>NOAA CoastWatch Satellite Course - Narrated Presentations</vt:lpstr>
    </vt:vector>
  </TitlesOfParts>
  <Company>NOAA / NESDIS / STAR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CoastWatch Software</dc:title>
  <dc:creator>michael.soracco</dc:creator>
  <cp:lastModifiedBy>Melanie Abecassis</cp:lastModifiedBy>
  <cp:revision>185</cp:revision>
  <dcterms:created xsi:type="dcterms:W3CDTF">2019-10-26T20:02:34Z</dcterms:created>
  <dcterms:modified xsi:type="dcterms:W3CDTF">2020-10-20T21:06:48Z</dcterms:modified>
</cp:coreProperties>
</file>