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7" r:id="rId1"/>
    <p:sldMasterId id="2147483703" r:id="rId2"/>
  </p:sldMasterIdLst>
  <p:notesMasterIdLst>
    <p:notesMasterId r:id="rId90"/>
  </p:notesMasterIdLst>
  <p:handoutMasterIdLst>
    <p:handoutMasterId r:id="rId91"/>
  </p:handoutMasterIdLst>
  <p:sldIdLst>
    <p:sldId id="256" r:id="rId3"/>
    <p:sldId id="280" r:id="rId4"/>
    <p:sldId id="286" r:id="rId5"/>
    <p:sldId id="349" r:id="rId6"/>
    <p:sldId id="298" r:id="rId7"/>
    <p:sldId id="365" r:id="rId8"/>
    <p:sldId id="366" r:id="rId9"/>
    <p:sldId id="355" r:id="rId10"/>
    <p:sldId id="356" r:id="rId11"/>
    <p:sldId id="358" r:id="rId12"/>
    <p:sldId id="357" r:id="rId13"/>
    <p:sldId id="359" r:id="rId14"/>
    <p:sldId id="360" r:id="rId15"/>
    <p:sldId id="361" r:id="rId16"/>
    <p:sldId id="362" r:id="rId17"/>
    <p:sldId id="363" r:id="rId18"/>
    <p:sldId id="364" r:id="rId19"/>
    <p:sldId id="310" r:id="rId20"/>
    <p:sldId id="309" r:id="rId21"/>
    <p:sldId id="311" r:id="rId22"/>
    <p:sldId id="367" r:id="rId23"/>
    <p:sldId id="369" r:id="rId24"/>
    <p:sldId id="370" r:id="rId25"/>
    <p:sldId id="428" r:id="rId26"/>
    <p:sldId id="341" r:id="rId27"/>
    <p:sldId id="340" r:id="rId28"/>
    <p:sldId id="377" r:id="rId29"/>
    <p:sldId id="378" r:id="rId30"/>
    <p:sldId id="379" r:id="rId31"/>
    <p:sldId id="380" r:id="rId32"/>
    <p:sldId id="381" r:id="rId33"/>
    <p:sldId id="382" r:id="rId34"/>
    <p:sldId id="415" r:id="rId35"/>
    <p:sldId id="300" r:id="rId36"/>
    <p:sldId id="354" r:id="rId37"/>
    <p:sldId id="301" r:id="rId38"/>
    <p:sldId id="396" r:id="rId39"/>
    <p:sldId id="303" r:id="rId40"/>
    <p:sldId id="302" r:id="rId41"/>
    <p:sldId id="395" r:id="rId42"/>
    <p:sldId id="305" r:id="rId43"/>
    <p:sldId id="383" r:id="rId44"/>
    <p:sldId id="386" r:id="rId45"/>
    <p:sldId id="422" r:id="rId46"/>
    <p:sldId id="387" r:id="rId47"/>
    <p:sldId id="423" r:id="rId48"/>
    <p:sldId id="424" r:id="rId49"/>
    <p:sldId id="384" r:id="rId50"/>
    <p:sldId id="425" r:id="rId51"/>
    <p:sldId id="426" r:id="rId52"/>
    <p:sldId id="412" r:id="rId53"/>
    <p:sldId id="413" r:id="rId54"/>
    <p:sldId id="414" r:id="rId55"/>
    <p:sldId id="416" r:id="rId56"/>
    <p:sldId id="397" r:id="rId57"/>
    <p:sldId id="398" r:id="rId58"/>
    <p:sldId id="430" r:id="rId59"/>
    <p:sldId id="399" r:id="rId60"/>
    <p:sldId id="400" r:id="rId61"/>
    <p:sldId id="401" r:id="rId62"/>
    <p:sldId id="402" r:id="rId63"/>
    <p:sldId id="403" r:id="rId64"/>
    <p:sldId id="385" r:id="rId65"/>
    <p:sldId id="427" r:id="rId66"/>
    <p:sldId id="390" r:id="rId67"/>
    <p:sldId id="392" r:id="rId68"/>
    <p:sldId id="404" r:id="rId69"/>
    <p:sldId id="393" r:id="rId70"/>
    <p:sldId id="405" r:id="rId71"/>
    <p:sldId id="406" r:id="rId72"/>
    <p:sldId id="419" r:id="rId73"/>
    <p:sldId id="420" r:id="rId74"/>
    <p:sldId id="421" r:id="rId75"/>
    <p:sldId id="407" r:id="rId76"/>
    <p:sldId id="417" r:id="rId77"/>
    <p:sldId id="408" r:id="rId78"/>
    <p:sldId id="388" r:id="rId79"/>
    <p:sldId id="429" r:id="rId80"/>
    <p:sldId id="418" r:id="rId81"/>
    <p:sldId id="431" r:id="rId82"/>
    <p:sldId id="391" r:id="rId83"/>
    <p:sldId id="316" r:id="rId84"/>
    <p:sldId id="317" r:id="rId85"/>
    <p:sldId id="348" r:id="rId86"/>
    <p:sldId id="327" r:id="rId87"/>
    <p:sldId id="324" r:id="rId88"/>
    <p:sldId id="326" r:id="rId8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0" userDrawn="1">
          <p15:clr>
            <a:srgbClr val="A4A3A4"/>
          </p15:clr>
        </p15:guide>
        <p15:guide id="2" orient="horz" pos="696" userDrawn="1">
          <p15:clr>
            <a:srgbClr val="A4A3A4"/>
          </p15:clr>
        </p15:guide>
        <p15:guide id="3"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C0B4"/>
    <a:srgbClr val="0C12F6"/>
    <a:srgbClr val="2C6EAA"/>
    <a:srgbClr val="1F4E79"/>
    <a:srgbClr val="B830FF"/>
    <a:srgbClr val="1E5C90"/>
    <a:srgbClr val="D7E7F5"/>
    <a:srgbClr val="81B2DF"/>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92" autoAdjust="0"/>
    <p:restoredTop sz="80559" autoAdjust="0"/>
  </p:normalViewPr>
  <p:slideViewPr>
    <p:cSldViewPr snapToGrid="0" snapToObjects="1">
      <p:cViewPr varScale="1">
        <p:scale>
          <a:sx n="55" d="100"/>
          <a:sy n="55" d="100"/>
        </p:scale>
        <p:origin x="908" y="44"/>
      </p:cViewPr>
      <p:guideLst>
        <p:guide orient="horz" pos="1920"/>
        <p:guide orient="horz" pos="696"/>
        <p:guide pos="3840"/>
      </p:guideLst>
    </p:cSldViewPr>
  </p:slideViewPr>
  <p:notesTextViewPr>
    <p:cViewPr>
      <p:scale>
        <a:sx n="100" d="100"/>
        <a:sy n="100" d="100"/>
      </p:scale>
      <p:origin x="0" y="0"/>
    </p:cViewPr>
  </p:notesTextViewPr>
  <p:sorterViewPr>
    <p:cViewPr>
      <p:scale>
        <a:sx n="66" d="100"/>
        <a:sy n="66" d="100"/>
      </p:scale>
      <p:origin x="0" y="-11214"/>
    </p:cViewPr>
  </p:sorterViewPr>
  <p:notesViewPr>
    <p:cSldViewPr snapToGrid="0" snapToObjects="1" showGuides="1">
      <p:cViewPr varScale="1">
        <p:scale>
          <a:sx n="63" d="100"/>
          <a:sy n="63" d="100"/>
        </p:scale>
        <p:origin x="-306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7CE62F-1628-43AF-842A-C8F245CE210A}"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89F9A1DE-19A4-4306-B097-1B469B51CA32}">
      <dgm:prSet phldrT="[Text]"/>
      <dgm:spPr/>
      <dgm:t>
        <a:bodyPr/>
        <a:lstStyle/>
        <a:p>
          <a:r>
            <a:rPr lang="en-US" dirty="0" smtClean="0"/>
            <a:t>Turtle track and Ocean parameters</a:t>
          </a:r>
          <a:endParaRPr lang="en-US" dirty="0"/>
        </a:p>
      </dgm:t>
    </dgm:pt>
    <dgm:pt modelId="{2A6479A5-A3DA-49C3-AEDE-4E53CD419AB1}" type="parTrans" cxnId="{3CA7D6AC-F1EA-4A02-8889-9BFDA119D215}">
      <dgm:prSet/>
      <dgm:spPr/>
      <dgm:t>
        <a:bodyPr/>
        <a:lstStyle/>
        <a:p>
          <a:endParaRPr lang="en-US"/>
        </a:p>
      </dgm:t>
    </dgm:pt>
    <dgm:pt modelId="{F3B35678-E41E-4CC9-91A4-96068E27858F}" type="sibTrans" cxnId="{3CA7D6AC-F1EA-4A02-8889-9BFDA119D215}">
      <dgm:prSet/>
      <dgm:spPr/>
      <dgm:t>
        <a:bodyPr/>
        <a:lstStyle/>
        <a:p>
          <a:endParaRPr lang="en-US"/>
        </a:p>
      </dgm:t>
    </dgm:pt>
    <dgm:pt modelId="{0D58877A-5D80-4497-8C5E-4CFEFE0C7243}">
      <dgm:prSet phldrT="[Text]"/>
      <dgm:spPr/>
      <dgm:t>
        <a:bodyPr/>
        <a:lstStyle/>
        <a:p>
          <a:r>
            <a:rPr lang="en-US" dirty="0" smtClean="0"/>
            <a:t>0 to 360</a:t>
          </a:r>
          <a:r>
            <a:rPr lang="en-US" dirty="0" smtClean="0">
              <a:latin typeface="High Tower Text" panose="02040502050506030303" pitchFamily="18" charset="0"/>
            </a:rPr>
            <a:t>°</a:t>
          </a:r>
          <a:endParaRPr lang="en-US" dirty="0"/>
        </a:p>
      </dgm:t>
    </dgm:pt>
    <dgm:pt modelId="{D401F2F3-EA93-4C8B-8DF1-E54E12D84B6F}" type="parTrans" cxnId="{5D4714CA-AE2D-46A8-8E14-9136EAB7E4A9}">
      <dgm:prSet/>
      <dgm:spPr/>
      <dgm:t>
        <a:bodyPr/>
        <a:lstStyle/>
        <a:p>
          <a:endParaRPr lang="en-US"/>
        </a:p>
      </dgm:t>
    </dgm:pt>
    <dgm:pt modelId="{F45BC4AB-41C1-45C9-931B-E2AB7F1964D1}" type="sibTrans" cxnId="{5D4714CA-AE2D-46A8-8E14-9136EAB7E4A9}">
      <dgm:prSet/>
      <dgm:spPr/>
      <dgm:t>
        <a:bodyPr/>
        <a:lstStyle/>
        <a:p>
          <a:endParaRPr lang="en-US"/>
        </a:p>
      </dgm:t>
    </dgm:pt>
    <dgm:pt modelId="{6CB03240-9520-4055-99FE-144CFFD4DC88}">
      <dgm:prSet phldrT="[Text]"/>
      <dgm:spPr/>
      <dgm:t>
        <a:bodyPr/>
        <a:lstStyle/>
        <a:p>
          <a:r>
            <a:rPr lang="en-US" dirty="0" smtClean="0"/>
            <a:t>Convert longitude?</a:t>
          </a:r>
          <a:endParaRPr lang="en-US" dirty="0"/>
        </a:p>
      </dgm:t>
    </dgm:pt>
    <dgm:pt modelId="{4F2DA6C2-4F26-44B2-8A24-27407F8522D1}" type="parTrans" cxnId="{B8305D03-AAFB-4DF2-B9AE-54541111DE8A}">
      <dgm:prSet/>
      <dgm:spPr/>
      <dgm:t>
        <a:bodyPr/>
        <a:lstStyle/>
        <a:p>
          <a:endParaRPr lang="en-US"/>
        </a:p>
      </dgm:t>
    </dgm:pt>
    <dgm:pt modelId="{319268D8-13EC-4F3B-B9EF-79C8D09BE778}" type="sibTrans" cxnId="{B8305D03-AAFB-4DF2-B9AE-54541111DE8A}">
      <dgm:prSet/>
      <dgm:spPr/>
      <dgm:t>
        <a:bodyPr/>
        <a:lstStyle/>
        <a:p>
          <a:endParaRPr lang="en-US"/>
        </a:p>
      </dgm:t>
    </dgm:pt>
    <dgm:pt modelId="{122E840E-9C63-4BD3-829B-CE5096C57CC0}">
      <dgm:prSet phldrT="[Text]"/>
      <dgm:spPr/>
      <dgm:t>
        <a:bodyPr/>
        <a:lstStyle/>
        <a:p>
          <a:r>
            <a:rPr lang="en-US" dirty="0" smtClean="0"/>
            <a:t>Format</a:t>
          </a:r>
          <a:endParaRPr lang="en-US" dirty="0"/>
        </a:p>
      </dgm:t>
    </dgm:pt>
    <dgm:pt modelId="{DC0C6B0D-7EC4-444E-9E64-D1AA11F799E4}" type="parTrans" cxnId="{1836CD99-6043-4917-81B2-96FE6D21FFE0}">
      <dgm:prSet/>
      <dgm:spPr/>
      <dgm:t>
        <a:bodyPr/>
        <a:lstStyle/>
        <a:p>
          <a:endParaRPr lang="en-US"/>
        </a:p>
      </dgm:t>
    </dgm:pt>
    <dgm:pt modelId="{CB264811-028C-440A-B2E4-ACCCBEA9043F}" type="sibTrans" cxnId="{1836CD99-6043-4917-81B2-96FE6D21FFE0}">
      <dgm:prSet/>
      <dgm:spPr/>
      <dgm:t>
        <a:bodyPr/>
        <a:lstStyle/>
        <a:p>
          <a:endParaRPr lang="en-US"/>
        </a:p>
      </dgm:t>
    </dgm:pt>
    <dgm:pt modelId="{7A1CA230-F5D8-44BA-A9ED-5EA3D556D141}">
      <dgm:prSet phldrT="[Text]"/>
      <dgm:spPr/>
      <dgm:t>
        <a:bodyPr/>
        <a:lstStyle/>
        <a:p>
          <a:r>
            <a:rPr lang="en-US" dirty="0" smtClean="0"/>
            <a:t>-180</a:t>
          </a:r>
          <a:r>
            <a:rPr lang="en-US" dirty="0" smtClean="0">
              <a:latin typeface="High Tower Text" panose="02040502050506030303" pitchFamily="18" charset="0"/>
            </a:rPr>
            <a:t>°</a:t>
          </a:r>
          <a:r>
            <a:rPr lang="en-US" dirty="0" smtClean="0"/>
            <a:t> to 180</a:t>
          </a:r>
          <a:r>
            <a:rPr lang="en-US" dirty="0" smtClean="0">
              <a:latin typeface="High Tower Text" panose="02040502050506030303" pitchFamily="18" charset="0"/>
            </a:rPr>
            <a:t>°</a:t>
          </a:r>
          <a:endParaRPr lang="en-US" dirty="0"/>
        </a:p>
      </dgm:t>
    </dgm:pt>
    <dgm:pt modelId="{A7102F8B-3C6E-478D-BF5B-572B2E320E82}" type="parTrans" cxnId="{64FAEEAC-3188-409D-AFF6-4BF33EE12EDC}">
      <dgm:prSet/>
      <dgm:spPr/>
      <dgm:t>
        <a:bodyPr/>
        <a:lstStyle/>
        <a:p>
          <a:endParaRPr lang="en-US"/>
        </a:p>
      </dgm:t>
    </dgm:pt>
    <dgm:pt modelId="{86E59109-83AA-487D-B3CC-0D08062E3032}" type="sibTrans" cxnId="{64FAEEAC-3188-409D-AFF6-4BF33EE12EDC}">
      <dgm:prSet/>
      <dgm:spPr/>
      <dgm:t>
        <a:bodyPr/>
        <a:lstStyle/>
        <a:p>
          <a:endParaRPr lang="en-US"/>
        </a:p>
      </dgm:t>
    </dgm:pt>
    <dgm:pt modelId="{9FBE0A16-1A3D-4C54-AC8F-A25EB7D6E770}">
      <dgm:prSet phldrT="[Text]"/>
      <dgm:spPr/>
      <dgm:t>
        <a:bodyPr/>
        <a:lstStyle/>
        <a:p>
          <a:r>
            <a:rPr lang="en-US" dirty="0" smtClean="0"/>
            <a:t>Format,</a:t>
          </a:r>
          <a:br>
            <a:rPr lang="en-US" dirty="0" smtClean="0"/>
          </a:br>
          <a:r>
            <a:rPr lang="en-US" dirty="0" smtClean="0"/>
            <a:t>Projection</a:t>
          </a:r>
          <a:endParaRPr lang="en-US" dirty="0"/>
        </a:p>
      </dgm:t>
    </dgm:pt>
    <dgm:pt modelId="{B6FC980C-81CF-4F9F-993E-F08AA396B8BE}" type="parTrans" cxnId="{447D7D8F-05EC-4A11-9E8F-7B5B5F801742}">
      <dgm:prSet/>
      <dgm:spPr/>
      <dgm:t>
        <a:bodyPr/>
        <a:lstStyle/>
        <a:p>
          <a:endParaRPr lang="en-US"/>
        </a:p>
      </dgm:t>
    </dgm:pt>
    <dgm:pt modelId="{AC2F87EC-F46B-4D6F-9016-FEA1BD760654}" type="sibTrans" cxnId="{447D7D8F-05EC-4A11-9E8F-7B5B5F801742}">
      <dgm:prSet/>
      <dgm:spPr/>
      <dgm:t>
        <a:bodyPr/>
        <a:lstStyle/>
        <a:p>
          <a:endParaRPr lang="en-US"/>
        </a:p>
      </dgm:t>
    </dgm:pt>
    <dgm:pt modelId="{4667AF74-F230-442C-B127-8DD3C5C8B277}">
      <dgm:prSet phldrT="[Text]"/>
      <dgm:spPr/>
      <dgm:t>
        <a:bodyPr/>
        <a:lstStyle/>
        <a:p>
          <a:r>
            <a:rPr lang="en-US" dirty="0" smtClean="0"/>
            <a:t>Define Problem</a:t>
          </a:r>
          <a:endParaRPr lang="en-US" dirty="0"/>
        </a:p>
      </dgm:t>
    </dgm:pt>
    <dgm:pt modelId="{38CB09CF-EF8C-4DBE-AE0A-A31063A3FA98}" type="parTrans" cxnId="{164A76CF-E815-437C-B0EE-E962EDD5373F}">
      <dgm:prSet/>
      <dgm:spPr/>
      <dgm:t>
        <a:bodyPr/>
        <a:lstStyle/>
        <a:p>
          <a:endParaRPr lang="en-US"/>
        </a:p>
      </dgm:t>
    </dgm:pt>
    <dgm:pt modelId="{14E732BF-D1DA-4822-BE39-CC3BC555623F}" type="sibTrans" cxnId="{164A76CF-E815-437C-B0EE-E962EDD5373F}">
      <dgm:prSet/>
      <dgm:spPr/>
      <dgm:t>
        <a:bodyPr/>
        <a:lstStyle/>
        <a:p>
          <a:endParaRPr lang="en-US"/>
        </a:p>
      </dgm:t>
    </dgm:pt>
    <dgm:pt modelId="{535675A3-F96D-4B00-8CB4-E4249DEDB7F3}">
      <dgm:prSet phldrT="[Text]"/>
      <dgm:spPr/>
      <dgm:t>
        <a:bodyPr/>
        <a:lstStyle/>
        <a:p>
          <a:r>
            <a:rPr lang="en-US" dirty="0" smtClean="0"/>
            <a:t>Obtain Data</a:t>
          </a:r>
          <a:endParaRPr lang="en-US" dirty="0"/>
        </a:p>
      </dgm:t>
    </dgm:pt>
    <dgm:pt modelId="{4DB315A3-132B-46FB-965B-41932B90FCCF}" type="parTrans" cxnId="{617900A6-C0A3-4419-868C-E9B287B47A75}">
      <dgm:prSet/>
      <dgm:spPr/>
      <dgm:t>
        <a:bodyPr/>
        <a:lstStyle/>
        <a:p>
          <a:endParaRPr lang="en-US"/>
        </a:p>
      </dgm:t>
    </dgm:pt>
    <dgm:pt modelId="{8C0F4650-7A1C-4E8F-9DA3-2B430DA4C8EC}" type="sibTrans" cxnId="{617900A6-C0A3-4419-868C-E9B287B47A75}">
      <dgm:prSet/>
      <dgm:spPr/>
      <dgm:t>
        <a:bodyPr/>
        <a:lstStyle/>
        <a:p>
          <a:endParaRPr lang="en-US"/>
        </a:p>
      </dgm:t>
    </dgm:pt>
    <dgm:pt modelId="{488A6684-D9E2-41A4-AE08-9C84D1C8DDE7}">
      <dgm:prSet phldrT="[Text]"/>
      <dgm:spPr/>
      <dgm:t>
        <a:bodyPr/>
        <a:lstStyle/>
        <a:p>
          <a:r>
            <a:rPr lang="en-US" dirty="0" smtClean="0"/>
            <a:t>Prepare Data</a:t>
          </a:r>
          <a:endParaRPr lang="en-US" dirty="0"/>
        </a:p>
      </dgm:t>
    </dgm:pt>
    <dgm:pt modelId="{0464A382-9190-4DDB-9FF7-0D9CC10E543A}" type="parTrans" cxnId="{A1A84D16-F0CF-4B6A-9689-CB2FAE47B5D3}">
      <dgm:prSet/>
      <dgm:spPr/>
      <dgm:t>
        <a:bodyPr/>
        <a:lstStyle/>
        <a:p>
          <a:endParaRPr lang="en-US"/>
        </a:p>
      </dgm:t>
    </dgm:pt>
    <dgm:pt modelId="{5EF81180-D26B-4FA3-A26C-BF17104E1C91}" type="sibTrans" cxnId="{A1A84D16-F0CF-4B6A-9689-CB2FAE47B5D3}">
      <dgm:prSet/>
      <dgm:spPr/>
      <dgm:t>
        <a:bodyPr/>
        <a:lstStyle/>
        <a:p>
          <a:endParaRPr lang="en-US"/>
        </a:p>
      </dgm:t>
    </dgm:pt>
    <dgm:pt modelId="{E5DF246C-8FD3-4F17-84EE-61BFE636041B}">
      <dgm:prSet phldrT="[Text]"/>
      <dgm:spPr/>
      <dgm:t>
        <a:bodyPr/>
        <a:lstStyle/>
        <a:p>
          <a:r>
            <a:rPr lang="en-US" sz="1200" dirty="0" smtClean="0"/>
            <a:t>Load Data</a:t>
          </a:r>
          <a:endParaRPr lang="en-US" sz="1200" dirty="0"/>
        </a:p>
      </dgm:t>
    </dgm:pt>
    <dgm:pt modelId="{44ACB44A-75AE-43D1-8D84-3563139E4030}" type="parTrans" cxnId="{A0DE8A3A-B666-4DBF-8159-7F669E6B8E4F}">
      <dgm:prSet/>
      <dgm:spPr/>
      <dgm:t>
        <a:bodyPr/>
        <a:lstStyle/>
        <a:p>
          <a:endParaRPr lang="en-US"/>
        </a:p>
      </dgm:t>
    </dgm:pt>
    <dgm:pt modelId="{DEFA5635-DD24-4D3D-854C-5CD2AA24B589}" type="sibTrans" cxnId="{A0DE8A3A-B666-4DBF-8159-7F669E6B8E4F}">
      <dgm:prSet/>
      <dgm:spPr/>
      <dgm:t>
        <a:bodyPr/>
        <a:lstStyle/>
        <a:p>
          <a:endParaRPr lang="en-US"/>
        </a:p>
      </dgm:t>
    </dgm:pt>
    <dgm:pt modelId="{DB417339-2EEB-46CF-97D1-FA0FCB6DF97D}">
      <dgm:prSet phldrT="[Text]"/>
      <dgm:spPr/>
      <dgm:t>
        <a:bodyPr/>
        <a:lstStyle/>
        <a:p>
          <a:r>
            <a:rPr lang="en-US" dirty="0" smtClean="0"/>
            <a:t>Spatial Analysis</a:t>
          </a:r>
          <a:endParaRPr lang="en-US" dirty="0"/>
        </a:p>
      </dgm:t>
    </dgm:pt>
    <dgm:pt modelId="{438AB678-4EF0-4A4F-8F8A-8637823DEC25}" type="parTrans" cxnId="{24CEEC15-64CC-4CEA-8BE7-4CE993E97150}">
      <dgm:prSet/>
      <dgm:spPr/>
      <dgm:t>
        <a:bodyPr/>
        <a:lstStyle/>
        <a:p>
          <a:endParaRPr lang="en-US"/>
        </a:p>
      </dgm:t>
    </dgm:pt>
    <dgm:pt modelId="{3E237AAD-5E06-4BE8-B79A-501ED0E85E0E}" type="sibTrans" cxnId="{24CEEC15-64CC-4CEA-8BE7-4CE993E97150}">
      <dgm:prSet/>
      <dgm:spPr/>
      <dgm:t>
        <a:bodyPr/>
        <a:lstStyle/>
        <a:p>
          <a:endParaRPr lang="en-US"/>
        </a:p>
      </dgm:t>
    </dgm:pt>
    <dgm:pt modelId="{0551C0F1-0C75-4C7B-B7F5-430FB997E420}">
      <dgm:prSet phldrT="[Text]"/>
      <dgm:spPr/>
      <dgm:t>
        <a:bodyPr/>
        <a:lstStyle/>
        <a:p>
          <a:r>
            <a:rPr lang="en-US" dirty="0" smtClean="0"/>
            <a:t>Output</a:t>
          </a:r>
          <a:endParaRPr lang="en-US" dirty="0"/>
        </a:p>
      </dgm:t>
    </dgm:pt>
    <dgm:pt modelId="{98FCFA9E-D6C9-4981-A14B-7D7C79EA8225}" type="parTrans" cxnId="{C88064DC-8941-4DD2-B3B5-53BAFE657C4A}">
      <dgm:prSet/>
      <dgm:spPr/>
      <dgm:t>
        <a:bodyPr/>
        <a:lstStyle/>
        <a:p>
          <a:endParaRPr lang="en-US"/>
        </a:p>
      </dgm:t>
    </dgm:pt>
    <dgm:pt modelId="{172EA3F6-7CCA-4441-A944-4B31F24EE4F5}" type="sibTrans" cxnId="{C88064DC-8941-4DD2-B3B5-53BAFE657C4A}">
      <dgm:prSet/>
      <dgm:spPr/>
      <dgm:t>
        <a:bodyPr/>
        <a:lstStyle/>
        <a:p>
          <a:endParaRPr lang="en-US"/>
        </a:p>
      </dgm:t>
    </dgm:pt>
    <dgm:pt modelId="{0055077F-42E1-40B1-BBF5-1721B3610BE1}">
      <dgm:prSet phldrT="[Text]" custT="1"/>
      <dgm:spPr/>
      <dgm:t>
        <a:bodyPr/>
        <a:lstStyle/>
        <a:p>
          <a:r>
            <a:rPr lang="en-US" sz="1000" dirty="0" smtClean="0"/>
            <a:t>Import method</a:t>
          </a:r>
          <a:endParaRPr lang="en-US" sz="1000" dirty="0"/>
        </a:p>
      </dgm:t>
    </dgm:pt>
    <dgm:pt modelId="{D1729BA5-7D49-4367-B5AA-F203106A5BC8}" type="parTrans" cxnId="{BF8929C5-A83E-435E-8A22-35F7A4AC11E0}">
      <dgm:prSet/>
      <dgm:spPr/>
      <dgm:t>
        <a:bodyPr/>
        <a:lstStyle/>
        <a:p>
          <a:endParaRPr lang="en-US"/>
        </a:p>
      </dgm:t>
    </dgm:pt>
    <dgm:pt modelId="{F8CCD7E2-2B5C-436C-975C-A9342109E6F3}" type="sibTrans" cxnId="{BF8929C5-A83E-435E-8A22-35F7A4AC11E0}">
      <dgm:prSet/>
      <dgm:spPr/>
      <dgm:t>
        <a:bodyPr/>
        <a:lstStyle/>
        <a:p>
          <a:endParaRPr lang="en-US"/>
        </a:p>
      </dgm:t>
    </dgm:pt>
    <dgm:pt modelId="{EFCD5AFD-E93A-441C-A211-67135716D0D2}">
      <dgm:prSet phldrT="[Text]" custT="1"/>
      <dgm:spPr/>
      <dgm:t>
        <a:bodyPr/>
        <a:lstStyle/>
        <a:p>
          <a:r>
            <a:rPr lang="en-US" sz="1000" dirty="0" smtClean="0"/>
            <a:t>Color bar</a:t>
          </a:r>
          <a:endParaRPr lang="en-US" sz="1000" dirty="0"/>
        </a:p>
      </dgm:t>
    </dgm:pt>
    <dgm:pt modelId="{7E0614E5-7994-4827-B342-56A96E601034}" type="parTrans" cxnId="{C27EAE00-52C9-4C2E-9897-D9907CF74F21}">
      <dgm:prSet/>
      <dgm:spPr/>
      <dgm:t>
        <a:bodyPr/>
        <a:lstStyle/>
        <a:p>
          <a:endParaRPr lang="en-US"/>
        </a:p>
      </dgm:t>
    </dgm:pt>
    <dgm:pt modelId="{EF675C6A-C3F4-4FF8-B455-DB13D533F74C}" type="sibTrans" cxnId="{C27EAE00-52C9-4C2E-9897-D9907CF74F21}">
      <dgm:prSet/>
      <dgm:spPr/>
      <dgm:t>
        <a:bodyPr/>
        <a:lstStyle/>
        <a:p>
          <a:endParaRPr lang="en-US"/>
        </a:p>
      </dgm:t>
    </dgm:pt>
    <dgm:pt modelId="{5349E5D7-C488-4EF6-80BB-3388549E8626}">
      <dgm:prSet phldrT="[Text]" custT="1"/>
      <dgm:spPr/>
      <dgm:t>
        <a:bodyPr/>
        <a:lstStyle/>
        <a:p>
          <a:r>
            <a:rPr lang="en-US" sz="1000" dirty="0" smtClean="0"/>
            <a:t>Data selection</a:t>
          </a:r>
          <a:endParaRPr lang="en-US" sz="1000" dirty="0"/>
        </a:p>
      </dgm:t>
    </dgm:pt>
    <dgm:pt modelId="{B5895D5B-768C-492E-B084-0311F2E422B0}" type="parTrans" cxnId="{96096E8D-E4ED-42DB-8C91-40E1C14E6118}">
      <dgm:prSet/>
      <dgm:spPr/>
      <dgm:t>
        <a:bodyPr/>
        <a:lstStyle/>
        <a:p>
          <a:endParaRPr lang="en-US"/>
        </a:p>
      </dgm:t>
    </dgm:pt>
    <dgm:pt modelId="{BD133A61-29F0-44DE-8534-18010DC7FF59}" type="sibTrans" cxnId="{96096E8D-E4ED-42DB-8C91-40E1C14E6118}">
      <dgm:prSet/>
      <dgm:spPr/>
      <dgm:t>
        <a:bodyPr/>
        <a:lstStyle/>
        <a:p>
          <a:endParaRPr lang="en-US"/>
        </a:p>
      </dgm:t>
    </dgm:pt>
    <dgm:pt modelId="{FEA31C09-2A3B-4158-AC26-D8DECA70B705}">
      <dgm:prSet phldrT="[Text]"/>
      <dgm:spPr/>
      <dgm:t>
        <a:bodyPr/>
        <a:lstStyle/>
        <a:p>
          <a:r>
            <a:rPr lang="en-US" dirty="0" smtClean="0"/>
            <a:t>Feature/raster</a:t>
          </a:r>
          <a:endParaRPr lang="en-US" dirty="0"/>
        </a:p>
      </dgm:t>
    </dgm:pt>
    <dgm:pt modelId="{34204C89-9F19-472B-8A56-146B3B2099A6}" type="parTrans" cxnId="{43EB7B5F-6D7B-4683-A019-ABB332F0294D}">
      <dgm:prSet/>
      <dgm:spPr/>
      <dgm:t>
        <a:bodyPr/>
        <a:lstStyle/>
        <a:p>
          <a:endParaRPr lang="en-US"/>
        </a:p>
      </dgm:t>
    </dgm:pt>
    <dgm:pt modelId="{A02D94AD-79E8-4D14-B330-9DA4BA45384B}" type="sibTrans" cxnId="{43EB7B5F-6D7B-4683-A019-ABB332F0294D}">
      <dgm:prSet/>
      <dgm:spPr/>
      <dgm:t>
        <a:bodyPr/>
        <a:lstStyle/>
        <a:p>
          <a:endParaRPr lang="en-US"/>
        </a:p>
      </dgm:t>
    </dgm:pt>
    <dgm:pt modelId="{3206A16F-E9AF-47BA-9CC9-C512E9FF6B35}">
      <dgm:prSet phldrT="[Text]"/>
      <dgm:spPr/>
      <dgm:t>
        <a:bodyPr/>
        <a:lstStyle/>
        <a:p>
          <a:r>
            <a:rPr lang="en-US" dirty="0" smtClean="0"/>
            <a:t>Graphing</a:t>
          </a:r>
          <a:endParaRPr lang="en-US" dirty="0"/>
        </a:p>
      </dgm:t>
    </dgm:pt>
    <dgm:pt modelId="{9F95550F-6915-4D73-9041-BE3FBAE71BB8}" type="parTrans" cxnId="{72D1777F-B0BA-480D-8426-B122AA920B6A}">
      <dgm:prSet/>
      <dgm:spPr/>
      <dgm:t>
        <a:bodyPr/>
        <a:lstStyle/>
        <a:p>
          <a:endParaRPr lang="en-US"/>
        </a:p>
      </dgm:t>
    </dgm:pt>
    <dgm:pt modelId="{CF73E36D-4599-4642-9FC1-961EE45474B1}" type="sibTrans" cxnId="{72D1777F-B0BA-480D-8426-B122AA920B6A}">
      <dgm:prSet/>
      <dgm:spPr/>
      <dgm:t>
        <a:bodyPr/>
        <a:lstStyle/>
        <a:p>
          <a:endParaRPr lang="en-US"/>
        </a:p>
      </dgm:t>
    </dgm:pt>
    <dgm:pt modelId="{5F79AEBE-3606-4179-88B0-604852C06EBB}">
      <dgm:prSet phldrT="[Text]"/>
      <dgm:spPr/>
      <dgm:t>
        <a:bodyPr/>
        <a:lstStyle/>
        <a:p>
          <a:r>
            <a:rPr lang="en-US" dirty="0" smtClean="0"/>
            <a:t>Map</a:t>
          </a:r>
          <a:endParaRPr lang="en-US" dirty="0"/>
        </a:p>
      </dgm:t>
    </dgm:pt>
    <dgm:pt modelId="{9F923A03-D8A0-496C-BB86-54E195ABED45}" type="parTrans" cxnId="{8C802FE0-FF36-4D6D-A7A1-25AB51499DC9}">
      <dgm:prSet/>
      <dgm:spPr/>
      <dgm:t>
        <a:bodyPr/>
        <a:lstStyle/>
        <a:p>
          <a:endParaRPr lang="en-US"/>
        </a:p>
      </dgm:t>
    </dgm:pt>
    <dgm:pt modelId="{C0C3B6BE-B58E-4C5C-AA8D-2B7128CFF2AF}" type="sibTrans" cxnId="{8C802FE0-FF36-4D6D-A7A1-25AB51499DC9}">
      <dgm:prSet/>
      <dgm:spPr/>
      <dgm:t>
        <a:bodyPr/>
        <a:lstStyle/>
        <a:p>
          <a:endParaRPr lang="en-US"/>
        </a:p>
      </dgm:t>
    </dgm:pt>
    <dgm:pt modelId="{1D03547A-5B4D-46EA-923A-CD0751E36F59}">
      <dgm:prSet phldrT="[Text]"/>
      <dgm:spPr/>
      <dgm:t>
        <a:bodyPr/>
        <a:lstStyle/>
        <a:p>
          <a:r>
            <a:rPr lang="en-US" dirty="0" smtClean="0"/>
            <a:t>Data</a:t>
          </a:r>
          <a:endParaRPr lang="en-US" dirty="0"/>
        </a:p>
      </dgm:t>
    </dgm:pt>
    <dgm:pt modelId="{C99F61DE-54F2-4C83-AB39-2A0291A56F9D}" type="parTrans" cxnId="{5AB7A553-4C29-4137-9C15-F18E1DAB8EE0}">
      <dgm:prSet/>
      <dgm:spPr/>
      <dgm:t>
        <a:bodyPr/>
        <a:lstStyle/>
        <a:p>
          <a:endParaRPr lang="en-US"/>
        </a:p>
      </dgm:t>
    </dgm:pt>
    <dgm:pt modelId="{AA79BFA5-993E-4AA5-914E-7BC5A996986D}" type="sibTrans" cxnId="{5AB7A553-4C29-4137-9C15-F18E1DAB8EE0}">
      <dgm:prSet/>
      <dgm:spPr/>
      <dgm:t>
        <a:bodyPr/>
        <a:lstStyle/>
        <a:p>
          <a:endParaRPr lang="en-US"/>
        </a:p>
      </dgm:t>
    </dgm:pt>
    <dgm:pt modelId="{8831B776-D505-4B32-8754-EDEBD71372B2}">
      <dgm:prSet phldrT="[Text]" custT="1"/>
      <dgm:spPr/>
      <dgm:t>
        <a:bodyPr/>
        <a:lstStyle/>
        <a:p>
          <a:r>
            <a:rPr lang="en-US" sz="1000" dirty="0" smtClean="0"/>
            <a:t>Time Slider</a:t>
          </a:r>
          <a:endParaRPr lang="en-US" sz="1000" dirty="0"/>
        </a:p>
      </dgm:t>
    </dgm:pt>
    <dgm:pt modelId="{67A03C78-81DC-459B-9158-BC7D65311FCF}" type="parTrans" cxnId="{17C58FAA-3215-496B-A0F9-7E99B50BC0FA}">
      <dgm:prSet/>
      <dgm:spPr/>
      <dgm:t>
        <a:bodyPr/>
        <a:lstStyle/>
        <a:p>
          <a:endParaRPr lang="en-US"/>
        </a:p>
      </dgm:t>
    </dgm:pt>
    <dgm:pt modelId="{D721748F-ED58-4773-9C0F-9F6F18F9E466}" type="sibTrans" cxnId="{17C58FAA-3215-496B-A0F9-7E99B50BC0FA}">
      <dgm:prSet/>
      <dgm:spPr/>
      <dgm:t>
        <a:bodyPr/>
        <a:lstStyle/>
        <a:p>
          <a:endParaRPr lang="en-US"/>
        </a:p>
      </dgm:t>
    </dgm:pt>
    <dgm:pt modelId="{A0092047-4C4F-4DCA-A0D7-91C643E551CC}">
      <dgm:prSet phldrT="[Text]" custT="1"/>
      <dgm:spPr/>
      <dgm:t>
        <a:bodyPr/>
        <a:lstStyle/>
        <a:p>
          <a:r>
            <a:rPr lang="en-US" sz="1000" dirty="0" smtClean="0"/>
            <a:t>Enable time</a:t>
          </a:r>
          <a:endParaRPr lang="en-US" sz="1000" dirty="0"/>
        </a:p>
      </dgm:t>
    </dgm:pt>
    <dgm:pt modelId="{2A676C9D-83B4-4781-9897-C02821FA1181}" type="parTrans" cxnId="{B4AD9275-3ABF-426C-8635-CB10C3A730BB}">
      <dgm:prSet/>
      <dgm:spPr/>
      <dgm:t>
        <a:bodyPr/>
        <a:lstStyle/>
        <a:p>
          <a:endParaRPr lang="en-US"/>
        </a:p>
      </dgm:t>
    </dgm:pt>
    <dgm:pt modelId="{2C7BAB81-6265-4629-868B-25ECE6CE03ED}" type="sibTrans" cxnId="{B4AD9275-3ABF-426C-8635-CB10C3A730BB}">
      <dgm:prSet/>
      <dgm:spPr/>
      <dgm:t>
        <a:bodyPr/>
        <a:lstStyle/>
        <a:p>
          <a:endParaRPr lang="en-US"/>
        </a:p>
      </dgm:t>
    </dgm:pt>
    <dgm:pt modelId="{128C46D8-8784-429A-9C0C-14A7C18CAAA8}">
      <dgm:prSet phldrT="[Text]"/>
      <dgm:spPr/>
      <dgm:t>
        <a:bodyPr/>
        <a:lstStyle/>
        <a:p>
          <a:r>
            <a:rPr lang="en-US" dirty="0" smtClean="0"/>
            <a:t>Sampling</a:t>
          </a:r>
          <a:endParaRPr lang="en-US" dirty="0"/>
        </a:p>
      </dgm:t>
    </dgm:pt>
    <dgm:pt modelId="{37C68CC8-E087-4AF5-BA61-274E452D71C7}" type="parTrans" cxnId="{AD872A0B-235C-4E6F-B218-76B696A3DC6F}">
      <dgm:prSet/>
      <dgm:spPr/>
      <dgm:t>
        <a:bodyPr/>
        <a:lstStyle/>
        <a:p>
          <a:endParaRPr lang="en-US"/>
        </a:p>
      </dgm:t>
    </dgm:pt>
    <dgm:pt modelId="{7861DC44-BC03-4E70-99AC-450238392F98}" type="sibTrans" cxnId="{AD872A0B-235C-4E6F-B218-76B696A3DC6F}">
      <dgm:prSet/>
      <dgm:spPr/>
      <dgm:t>
        <a:bodyPr/>
        <a:lstStyle/>
        <a:p>
          <a:endParaRPr lang="en-US"/>
        </a:p>
      </dgm:t>
    </dgm:pt>
    <dgm:pt modelId="{5A7017D7-2EE5-419D-985B-DDB62ABF495B}" type="pres">
      <dgm:prSet presAssocID="{657CE62F-1628-43AF-842A-C8F245CE210A}" presName="mainComposite" presStyleCnt="0">
        <dgm:presLayoutVars>
          <dgm:chPref val="1"/>
          <dgm:dir/>
          <dgm:animOne val="branch"/>
          <dgm:animLvl val="lvl"/>
          <dgm:resizeHandles val="exact"/>
        </dgm:presLayoutVars>
      </dgm:prSet>
      <dgm:spPr/>
      <dgm:t>
        <a:bodyPr/>
        <a:lstStyle/>
        <a:p>
          <a:endParaRPr lang="en-US"/>
        </a:p>
      </dgm:t>
    </dgm:pt>
    <dgm:pt modelId="{0CE2D762-60BF-4D1E-B959-7C15A26F1016}" type="pres">
      <dgm:prSet presAssocID="{657CE62F-1628-43AF-842A-C8F245CE210A}" presName="hierFlow" presStyleCnt="0"/>
      <dgm:spPr/>
    </dgm:pt>
    <dgm:pt modelId="{B94BE2FD-933F-4B04-86AA-C721DD4DCBE9}" type="pres">
      <dgm:prSet presAssocID="{657CE62F-1628-43AF-842A-C8F245CE210A}" presName="firstBuf" presStyleCnt="0"/>
      <dgm:spPr/>
    </dgm:pt>
    <dgm:pt modelId="{424ABDB4-0F03-4D9C-A4BA-6A41E53480B0}" type="pres">
      <dgm:prSet presAssocID="{657CE62F-1628-43AF-842A-C8F245CE210A}" presName="hierChild1" presStyleCnt="0">
        <dgm:presLayoutVars>
          <dgm:chPref val="1"/>
          <dgm:animOne val="branch"/>
          <dgm:animLvl val="lvl"/>
        </dgm:presLayoutVars>
      </dgm:prSet>
      <dgm:spPr/>
    </dgm:pt>
    <dgm:pt modelId="{A09AB6F0-7451-41BA-B032-6BECFDEE2C7D}" type="pres">
      <dgm:prSet presAssocID="{89F9A1DE-19A4-4306-B097-1B469B51CA32}" presName="Name17" presStyleCnt="0"/>
      <dgm:spPr/>
    </dgm:pt>
    <dgm:pt modelId="{441E6679-19AE-4C20-8EAD-E361E3DB9641}" type="pres">
      <dgm:prSet presAssocID="{89F9A1DE-19A4-4306-B097-1B469B51CA32}" presName="level1Shape" presStyleLbl="node0" presStyleIdx="0" presStyleCnt="1" custScaleX="148813" custScaleY="528795" custLinFactX="-47949" custLinFactNeighborX="-100000" custLinFactNeighborY="-50258">
        <dgm:presLayoutVars>
          <dgm:chPref val="3"/>
        </dgm:presLayoutVars>
      </dgm:prSet>
      <dgm:spPr/>
      <dgm:t>
        <a:bodyPr/>
        <a:lstStyle/>
        <a:p>
          <a:endParaRPr lang="en-US"/>
        </a:p>
      </dgm:t>
    </dgm:pt>
    <dgm:pt modelId="{E8526F84-8D6A-43F0-91C8-74BBAB0178AB}" type="pres">
      <dgm:prSet presAssocID="{89F9A1DE-19A4-4306-B097-1B469B51CA32}" presName="hierChild2" presStyleCnt="0"/>
      <dgm:spPr/>
    </dgm:pt>
    <dgm:pt modelId="{FB8E8A75-0240-46CB-94C6-09621D271E7D}" type="pres">
      <dgm:prSet presAssocID="{D401F2F3-EA93-4C8B-8DF1-E54E12D84B6F}" presName="Name25" presStyleLbl="parChTrans1D2" presStyleIdx="0" presStyleCnt="2"/>
      <dgm:spPr/>
      <dgm:t>
        <a:bodyPr/>
        <a:lstStyle/>
        <a:p>
          <a:endParaRPr lang="en-US"/>
        </a:p>
      </dgm:t>
    </dgm:pt>
    <dgm:pt modelId="{F664079A-A010-443E-834A-F0C1DE5C832C}" type="pres">
      <dgm:prSet presAssocID="{D401F2F3-EA93-4C8B-8DF1-E54E12D84B6F}" presName="connTx" presStyleLbl="parChTrans1D2" presStyleIdx="0" presStyleCnt="2"/>
      <dgm:spPr/>
      <dgm:t>
        <a:bodyPr/>
        <a:lstStyle/>
        <a:p>
          <a:endParaRPr lang="en-US"/>
        </a:p>
      </dgm:t>
    </dgm:pt>
    <dgm:pt modelId="{C3979D90-5ED0-431B-81F1-A483E35AE065}" type="pres">
      <dgm:prSet presAssocID="{0D58877A-5D80-4497-8C5E-4CFEFE0C7243}" presName="Name30" presStyleCnt="0"/>
      <dgm:spPr/>
    </dgm:pt>
    <dgm:pt modelId="{23E86511-6C24-4DBE-9DDB-2614FC964FC8}" type="pres">
      <dgm:prSet presAssocID="{0D58877A-5D80-4497-8C5E-4CFEFE0C7243}" presName="level2Shape" presStyleLbl="node2" presStyleIdx="0" presStyleCnt="2" custScaleX="161748" custScaleY="120715" custLinFactY="-87588" custLinFactNeighborX="-98624" custLinFactNeighborY="-100000"/>
      <dgm:spPr/>
      <dgm:t>
        <a:bodyPr/>
        <a:lstStyle/>
        <a:p>
          <a:endParaRPr lang="en-US"/>
        </a:p>
      </dgm:t>
    </dgm:pt>
    <dgm:pt modelId="{7C9A26C6-4531-475E-A4B3-AE835796A6E9}" type="pres">
      <dgm:prSet presAssocID="{0D58877A-5D80-4497-8C5E-4CFEFE0C7243}" presName="hierChild3" presStyleCnt="0"/>
      <dgm:spPr/>
    </dgm:pt>
    <dgm:pt modelId="{57C966C9-F1F6-4BE9-B5F8-1B8C54F5D383}" type="pres">
      <dgm:prSet presAssocID="{4F2DA6C2-4F26-44B2-8A24-27407F8522D1}" presName="Name25" presStyleLbl="parChTrans1D3" presStyleIdx="0" presStyleCnt="3"/>
      <dgm:spPr/>
      <dgm:t>
        <a:bodyPr/>
        <a:lstStyle/>
        <a:p>
          <a:endParaRPr lang="en-US"/>
        </a:p>
      </dgm:t>
    </dgm:pt>
    <dgm:pt modelId="{307BE743-BF2C-44EB-98BB-7169C8FD52E8}" type="pres">
      <dgm:prSet presAssocID="{4F2DA6C2-4F26-44B2-8A24-27407F8522D1}" presName="connTx" presStyleLbl="parChTrans1D3" presStyleIdx="0" presStyleCnt="3"/>
      <dgm:spPr/>
      <dgm:t>
        <a:bodyPr/>
        <a:lstStyle/>
        <a:p>
          <a:endParaRPr lang="en-US"/>
        </a:p>
      </dgm:t>
    </dgm:pt>
    <dgm:pt modelId="{60395D8C-E1EF-476D-A075-02DACC6FEC3E}" type="pres">
      <dgm:prSet presAssocID="{6CB03240-9520-4055-99FE-144CFFD4DC88}" presName="Name30" presStyleCnt="0"/>
      <dgm:spPr/>
    </dgm:pt>
    <dgm:pt modelId="{7A152774-6613-41A9-B2EF-95AB5E12DCA6}" type="pres">
      <dgm:prSet presAssocID="{6CB03240-9520-4055-99FE-144CFFD4DC88}" presName="level2Shape" presStyleLbl="node3" presStyleIdx="0" presStyleCnt="3" custScaleX="161748" custScaleY="120715" custLinFactX="-25232" custLinFactY="-24886" custLinFactNeighborX="-100000" custLinFactNeighborY="-100000"/>
      <dgm:spPr/>
      <dgm:t>
        <a:bodyPr/>
        <a:lstStyle/>
        <a:p>
          <a:endParaRPr lang="en-US"/>
        </a:p>
      </dgm:t>
    </dgm:pt>
    <dgm:pt modelId="{F5E08799-8B9D-4C82-B6E0-1453D12FFEE3}" type="pres">
      <dgm:prSet presAssocID="{6CB03240-9520-4055-99FE-144CFFD4DC88}" presName="hierChild3" presStyleCnt="0"/>
      <dgm:spPr/>
    </dgm:pt>
    <dgm:pt modelId="{33014E9A-3E64-4CD5-B41E-8339CD75196E}" type="pres">
      <dgm:prSet presAssocID="{DC0C6B0D-7EC4-444E-9E64-D1AA11F799E4}" presName="Name25" presStyleLbl="parChTrans1D3" presStyleIdx="1" presStyleCnt="3"/>
      <dgm:spPr/>
      <dgm:t>
        <a:bodyPr/>
        <a:lstStyle/>
        <a:p>
          <a:endParaRPr lang="en-US"/>
        </a:p>
      </dgm:t>
    </dgm:pt>
    <dgm:pt modelId="{4889AABC-BBBB-4138-AB28-863A32A283B6}" type="pres">
      <dgm:prSet presAssocID="{DC0C6B0D-7EC4-444E-9E64-D1AA11F799E4}" presName="connTx" presStyleLbl="parChTrans1D3" presStyleIdx="1" presStyleCnt="3"/>
      <dgm:spPr/>
      <dgm:t>
        <a:bodyPr/>
        <a:lstStyle/>
        <a:p>
          <a:endParaRPr lang="en-US"/>
        </a:p>
      </dgm:t>
    </dgm:pt>
    <dgm:pt modelId="{536CE79C-D7EF-41A5-8152-CCCA7B5D93AA}" type="pres">
      <dgm:prSet presAssocID="{122E840E-9C63-4BD3-829B-CE5096C57CC0}" presName="Name30" presStyleCnt="0"/>
      <dgm:spPr/>
    </dgm:pt>
    <dgm:pt modelId="{CEFFEE97-43FE-4722-9743-6DACF5BABF06}" type="pres">
      <dgm:prSet presAssocID="{122E840E-9C63-4BD3-829B-CE5096C57CC0}" presName="level2Shape" presStyleLbl="node3" presStyleIdx="1" presStyleCnt="3" custScaleX="161748" custScaleY="120715" custLinFactX="-28635" custLinFactY="-30632" custLinFactNeighborX="-100000" custLinFactNeighborY="-100000"/>
      <dgm:spPr/>
      <dgm:t>
        <a:bodyPr/>
        <a:lstStyle/>
        <a:p>
          <a:endParaRPr lang="en-US"/>
        </a:p>
      </dgm:t>
    </dgm:pt>
    <dgm:pt modelId="{E433550E-BA36-47EA-8A35-A0A1E8031E4E}" type="pres">
      <dgm:prSet presAssocID="{122E840E-9C63-4BD3-829B-CE5096C57CC0}" presName="hierChild3" presStyleCnt="0"/>
      <dgm:spPr/>
    </dgm:pt>
    <dgm:pt modelId="{54FA55FE-320F-4AF1-99F8-1B97BA45F367}" type="pres">
      <dgm:prSet presAssocID="{A7102F8B-3C6E-478D-BF5B-572B2E320E82}" presName="Name25" presStyleLbl="parChTrans1D2" presStyleIdx="1" presStyleCnt="2"/>
      <dgm:spPr/>
      <dgm:t>
        <a:bodyPr/>
        <a:lstStyle/>
        <a:p>
          <a:endParaRPr lang="en-US"/>
        </a:p>
      </dgm:t>
    </dgm:pt>
    <dgm:pt modelId="{12BFFB7E-CC3C-44E8-98AB-FD9E45A6300F}" type="pres">
      <dgm:prSet presAssocID="{A7102F8B-3C6E-478D-BF5B-572B2E320E82}" presName="connTx" presStyleLbl="parChTrans1D2" presStyleIdx="1" presStyleCnt="2"/>
      <dgm:spPr/>
      <dgm:t>
        <a:bodyPr/>
        <a:lstStyle/>
        <a:p>
          <a:endParaRPr lang="en-US"/>
        </a:p>
      </dgm:t>
    </dgm:pt>
    <dgm:pt modelId="{9FDEB8E0-E55B-4CB9-8736-B2C4F3343809}" type="pres">
      <dgm:prSet presAssocID="{7A1CA230-F5D8-44BA-A9ED-5EA3D556D141}" presName="Name30" presStyleCnt="0"/>
      <dgm:spPr/>
    </dgm:pt>
    <dgm:pt modelId="{17243ECA-D6D1-4930-BEF4-90CCA9956BC7}" type="pres">
      <dgm:prSet presAssocID="{7A1CA230-F5D8-44BA-A9ED-5EA3D556D141}" presName="level2Shape" presStyleLbl="node2" presStyleIdx="1" presStyleCnt="2" custScaleX="161748" custScaleY="120715" custLinFactY="-100000" custLinFactNeighborX="-98147" custLinFactNeighborY="-166347"/>
      <dgm:spPr/>
      <dgm:t>
        <a:bodyPr/>
        <a:lstStyle/>
        <a:p>
          <a:endParaRPr lang="en-US"/>
        </a:p>
      </dgm:t>
    </dgm:pt>
    <dgm:pt modelId="{D89CA5A9-06B5-4205-8203-0A973CE761FB}" type="pres">
      <dgm:prSet presAssocID="{7A1CA230-F5D8-44BA-A9ED-5EA3D556D141}" presName="hierChild3" presStyleCnt="0"/>
      <dgm:spPr/>
    </dgm:pt>
    <dgm:pt modelId="{DFD26CE7-D79B-4E46-BBE8-6785E1E871AB}" type="pres">
      <dgm:prSet presAssocID="{B6FC980C-81CF-4F9F-993E-F08AA396B8BE}" presName="Name25" presStyleLbl="parChTrans1D3" presStyleIdx="2" presStyleCnt="3"/>
      <dgm:spPr/>
      <dgm:t>
        <a:bodyPr/>
        <a:lstStyle/>
        <a:p>
          <a:endParaRPr lang="en-US"/>
        </a:p>
      </dgm:t>
    </dgm:pt>
    <dgm:pt modelId="{C06352FB-1BFE-4D58-A343-FBD62CC9693B}" type="pres">
      <dgm:prSet presAssocID="{B6FC980C-81CF-4F9F-993E-F08AA396B8BE}" presName="connTx" presStyleLbl="parChTrans1D3" presStyleIdx="2" presStyleCnt="3"/>
      <dgm:spPr/>
      <dgm:t>
        <a:bodyPr/>
        <a:lstStyle/>
        <a:p>
          <a:endParaRPr lang="en-US"/>
        </a:p>
      </dgm:t>
    </dgm:pt>
    <dgm:pt modelId="{FA90925A-4DE5-40FC-ADC7-86AA6CAF62B6}" type="pres">
      <dgm:prSet presAssocID="{9FBE0A16-1A3D-4C54-AC8F-A25EB7D6E770}" presName="Name30" presStyleCnt="0"/>
      <dgm:spPr/>
    </dgm:pt>
    <dgm:pt modelId="{F5B988C5-1E3D-45EF-87D9-BF58EFA93196}" type="pres">
      <dgm:prSet presAssocID="{9FBE0A16-1A3D-4C54-AC8F-A25EB7D6E770}" presName="level2Shape" presStyleLbl="node3" presStyleIdx="2" presStyleCnt="3" custScaleX="161748" custScaleY="120715" custLinFactX="-28635" custLinFactY="-41751" custLinFactNeighborX="-100000" custLinFactNeighborY="-100000"/>
      <dgm:spPr/>
      <dgm:t>
        <a:bodyPr/>
        <a:lstStyle/>
        <a:p>
          <a:endParaRPr lang="en-US"/>
        </a:p>
      </dgm:t>
    </dgm:pt>
    <dgm:pt modelId="{87CA42C7-38A6-4700-B904-4FDF1F79652D}" type="pres">
      <dgm:prSet presAssocID="{9FBE0A16-1A3D-4C54-AC8F-A25EB7D6E770}" presName="hierChild3" presStyleCnt="0"/>
      <dgm:spPr/>
    </dgm:pt>
    <dgm:pt modelId="{B202636B-7A60-4136-A004-0BEF8D00993E}" type="pres">
      <dgm:prSet presAssocID="{657CE62F-1628-43AF-842A-C8F245CE210A}" presName="bgShapesFlow" presStyleCnt="0"/>
      <dgm:spPr/>
    </dgm:pt>
    <dgm:pt modelId="{E001EF69-F135-4E4D-A243-814AEAD9A2DA}" type="pres">
      <dgm:prSet presAssocID="{4667AF74-F230-442C-B127-8DD3C5C8B277}" presName="rectComp" presStyleCnt="0"/>
      <dgm:spPr/>
    </dgm:pt>
    <dgm:pt modelId="{9A4FF2DF-D243-481C-8553-293997B2F623}" type="pres">
      <dgm:prSet presAssocID="{4667AF74-F230-442C-B127-8DD3C5C8B277}" presName="bgRect" presStyleLbl="bgShp" presStyleIdx="0" presStyleCnt="6" custScaleY="100000" custLinFactX="-2737" custLinFactNeighborX="-100000" custLinFactNeighborY="12599"/>
      <dgm:spPr/>
      <dgm:t>
        <a:bodyPr/>
        <a:lstStyle/>
        <a:p>
          <a:endParaRPr lang="en-US"/>
        </a:p>
      </dgm:t>
    </dgm:pt>
    <dgm:pt modelId="{4C002ED8-DB2C-4EB6-BD80-D1E7E41439EC}" type="pres">
      <dgm:prSet presAssocID="{4667AF74-F230-442C-B127-8DD3C5C8B277}" presName="bgRectTx" presStyleLbl="bgShp" presStyleIdx="0" presStyleCnt="6">
        <dgm:presLayoutVars>
          <dgm:bulletEnabled val="1"/>
        </dgm:presLayoutVars>
      </dgm:prSet>
      <dgm:spPr/>
      <dgm:t>
        <a:bodyPr/>
        <a:lstStyle/>
        <a:p>
          <a:endParaRPr lang="en-US"/>
        </a:p>
      </dgm:t>
    </dgm:pt>
    <dgm:pt modelId="{9F038684-4089-4680-96F2-487CFF8EC22B}" type="pres">
      <dgm:prSet presAssocID="{4667AF74-F230-442C-B127-8DD3C5C8B277}" presName="spComp" presStyleCnt="0"/>
      <dgm:spPr/>
    </dgm:pt>
    <dgm:pt modelId="{DFD18ED5-D55F-4F5E-8061-A75B56C34E67}" type="pres">
      <dgm:prSet presAssocID="{4667AF74-F230-442C-B127-8DD3C5C8B277}" presName="hSp" presStyleCnt="0"/>
      <dgm:spPr/>
    </dgm:pt>
    <dgm:pt modelId="{9C433989-C8D3-4EC1-867B-EB44AA7D7E28}" type="pres">
      <dgm:prSet presAssocID="{535675A3-F96D-4B00-8CB4-E4249DEDB7F3}" presName="rectComp" presStyleCnt="0"/>
      <dgm:spPr/>
    </dgm:pt>
    <dgm:pt modelId="{48A10575-B09D-43C4-B755-3AE94FD734A1}" type="pres">
      <dgm:prSet presAssocID="{535675A3-F96D-4B00-8CB4-E4249DEDB7F3}" presName="bgRect" presStyleLbl="bgShp" presStyleIdx="1" presStyleCnt="6" custLinFactNeighborX="-71966" custLinFactNeighborY="2131"/>
      <dgm:spPr/>
      <dgm:t>
        <a:bodyPr/>
        <a:lstStyle/>
        <a:p>
          <a:endParaRPr lang="en-US"/>
        </a:p>
      </dgm:t>
    </dgm:pt>
    <dgm:pt modelId="{3AED47DC-801A-4430-81F6-165B35F62D31}" type="pres">
      <dgm:prSet presAssocID="{535675A3-F96D-4B00-8CB4-E4249DEDB7F3}" presName="bgRectTx" presStyleLbl="bgShp" presStyleIdx="1" presStyleCnt="6">
        <dgm:presLayoutVars>
          <dgm:bulletEnabled val="1"/>
        </dgm:presLayoutVars>
      </dgm:prSet>
      <dgm:spPr/>
      <dgm:t>
        <a:bodyPr/>
        <a:lstStyle/>
        <a:p>
          <a:endParaRPr lang="en-US"/>
        </a:p>
      </dgm:t>
    </dgm:pt>
    <dgm:pt modelId="{F1055866-FE3B-4D1A-B254-92E054655051}" type="pres">
      <dgm:prSet presAssocID="{535675A3-F96D-4B00-8CB4-E4249DEDB7F3}" presName="spComp" presStyleCnt="0"/>
      <dgm:spPr/>
    </dgm:pt>
    <dgm:pt modelId="{EF2EA791-0B58-416D-8250-613DAEB406B6}" type="pres">
      <dgm:prSet presAssocID="{535675A3-F96D-4B00-8CB4-E4249DEDB7F3}" presName="hSp" presStyleCnt="0"/>
      <dgm:spPr/>
    </dgm:pt>
    <dgm:pt modelId="{EB8823A1-114E-4B31-9BD6-F33A9D8B544B}" type="pres">
      <dgm:prSet presAssocID="{488A6684-D9E2-41A4-AE08-9C84D1C8DDE7}" presName="rectComp" presStyleCnt="0"/>
      <dgm:spPr/>
    </dgm:pt>
    <dgm:pt modelId="{F954497F-C9F6-4D8C-B506-D5ACDAA52C80}" type="pres">
      <dgm:prSet presAssocID="{488A6684-D9E2-41A4-AE08-9C84D1C8DDE7}" presName="bgRect" presStyleLbl="bgShp" presStyleIdx="2" presStyleCnt="6" custLinFactNeighborX="-35799"/>
      <dgm:spPr/>
      <dgm:t>
        <a:bodyPr/>
        <a:lstStyle/>
        <a:p>
          <a:endParaRPr lang="en-US"/>
        </a:p>
      </dgm:t>
    </dgm:pt>
    <dgm:pt modelId="{47822F2C-D7FF-4DEE-A042-B67503A827F6}" type="pres">
      <dgm:prSet presAssocID="{488A6684-D9E2-41A4-AE08-9C84D1C8DDE7}" presName="bgRectTx" presStyleLbl="bgShp" presStyleIdx="2" presStyleCnt="6">
        <dgm:presLayoutVars>
          <dgm:bulletEnabled val="1"/>
        </dgm:presLayoutVars>
      </dgm:prSet>
      <dgm:spPr/>
      <dgm:t>
        <a:bodyPr/>
        <a:lstStyle/>
        <a:p>
          <a:endParaRPr lang="en-US"/>
        </a:p>
      </dgm:t>
    </dgm:pt>
    <dgm:pt modelId="{85CE69A7-928F-4E89-84C1-A733BB9F1181}" type="pres">
      <dgm:prSet presAssocID="{488A6684-D9E2-41A4-AE08-9C84D1C8DDE7}" presName="spComp" presStyleCnt="0"/>
      <dgm:spPr/>
    </dgm:pt>
    <dgm:pt modelId="{EAD969EC-4C9E-40AE-A0D1-CDBDC178F4D0}" type="pres">
      <dgm:prSet presAssocID="{488A6684-D9E2-41A4-AE08-9C84D1C8DDE7}" presName="hSp" presStyleCnt="0"/>
      <dgm:spPr/>
    </dgm:pt>
    <dgm:pt modelId="{60356D77-201B-4D7F-B8D8-C97F94DD9C45}" type="pres">
      <dgm:prSet presAssocID="{E5DF246C-8FD3-4F17-84EE-61BFE636041B}" presName="rectComp" presStyleCnt="0"/>
      <dgm:spPr/>
    </dgm:pt>
    <dgm:pt modelId="{B6C90517-887D-40E7-8E92-7AB9741D2F8A}" type="pres">
      <dgm:prSet presAssocID="{E5DF246C-8FD3-4F17-84EE-61BFE636041B}" presName="bgRect" presStyleLbl="bgShp" presStyleIdx="3" presStyleCnt="6" custLinFactNeighborX="91136" custLinFactNeighborY="0"/>
      <dgm:spPr/>
      <dgm:t>
        <a:bodyPr/>
        <a:lstStyle/>
        <a:p>
          <a:endParaRPr lang="en-US"/>
        </a:p>
      </dgm:t>
    </dgm:pt>
    <dgm:pt modelId="{DB822E88-1E93-43BB-8C0A-699D1538AB27}" type="pres">
      <dgm:prSet presAssocID="{E5DF246C-8FD3-4F17-84EE-61BFE636041B}" presName="bgRectTx" presStyleLbl="bgShp" presStyleIdx="3" presStyleCnt="6">
        <dgm:presLayoutVars>
          <dgm:bulletEnabled val="1"/>
        </dgm:presLayoutVars>
      </dgm:prSet>
      <dgm:spPr/>
      <dgm:t>
        <a:bodyPr/>
        <a:lstStyle/>
        <a:p>
          <a:endParaRPr lang="en-US"/>
        </a:p>
      </dgm:t>
    </dgm:pt>
    <dgm:pt modelId="{0DF47020-8FB6-497E-A996-769324FF9024}" type="pres">
      <dgm:prSet presAssocID="{E5DF246C-8FD3-4F17-84EE-61BFE636041B}" presName="spComp" presStyleCnt="0"/>
      <dgm:spPr/>
    </dgm:pt>
    <dgm:pt modelId="{2AAB597D-7915-4F0D-A4C0-EE1605BF2189}" type="pres">
      <dgm:prSet presAssocID="{E5DF246C-8FD3-4F17-84EE-61BFE636041B}" presName="hSp" presStyleCnt="0"/>
      <dgm:spPr/>
    </dgm:pt>
    <dgm:pt modelId="{EEACFAA5-1266-46F1-BA42-B44C88ED64EB}" type="pres">
      <dgm:prSet presAssocID="{DB417339-2EEB-46CF-97D1-FA0FCB6DF97D}" presName="rectComp" presStyleCnt="0"/>
      <dgm:spPr/>
    </dgm:pt>
    <dgm:pt modelId="{70BEF7DA-A433-4D89-A296-DD943BAB2E3E}" type="pres">
      <dgm:prSet presAssocID="{DB417339-2EEB-46CF-97D1-FA0FCB6DF97D}" presName="bgRect" presStyleLbl="bgShp" presStyleIdx="4" presStyleCnt="6" custLinFactNeighborX="89283"/>
      <dgm:spPr/>
      <dgm:t>
        <a:bodyPr/>
        <a:lstStyle/>
        <a:p>
          <a:endParaRPr lang="en-US"/>
        </a:p>
      </dgm:t>
    </dgm:pt>
    <dgm:pt modelId="{42EAE030-BB33-49E1-915B-9DB239F9DF5E}" type="pres">
      <dgm:prSet presAssocID="{DB417339-2EEB-46CF-97D1-FA0FCB6DF97D}" presName="bgRectTx" presStyleLbl="bgShp" presStyleIdx="4" presStyleCnt="6">
        <dgm:presLayoutVars>
          <dgm:bulletEnabled val="1"/>
        </dgm:presLayoutVars>
      </dgm:prSet>
      <dgm:spPr/>
      <dgm:t>
        <a:bodyPr/>
        <a:lstStyle/>
        <a:p>
          <a:endParaRPr lang="en-US"/>
        </a:p>
      </dgm:t>
    </dgm:pt>
    <dgm:pt modelId="{736DA6FC-B037-4394-99E5-3011D3DE79BC}" type="pres">
      <dgm:prSet presAssocID="{DB417339-2EEB-46CF-97D1-FA0FCB6DF97D}" presName="spComp" presStyleCnt="0"/>
      <dgm:spPr/>
    </dgm:pt>
    <dgm:pt modelId="{8997B7E8-F8D8-4013-9361-52478C7D1C16}" type="pres">
      <dgm:prSet presAssocID="{DB417339-2EEB-46CF-97D1-FA0FCB6DF97D}" presName="hSp" presStyleCnt="0"/>
      <dgm:spPr/>
    </dgm:pt>
    <dgm:pt modelId="{1BFD3ED2-861F-48F9-96F1-14189685A1CE}" type="pres">
      <dgm:prSet presAssocID="{0551C0F1-0C75-4C7B-B7F5-430FB997E420}" presName="rectComp" presStyleCnt="0"/>
      <dgm:spPr/>
    </dgm:pt>
    <dgm:pt modelId="{9C5F25A1-EB21-45F9-BF07-675440F347EF}" type="pres">
      <dgm:prSet presAssocID="{0551C0F1-0C75-4C7B-B7F5-430FB997E420}" presName="bgRect" presStyleLbl="bgShp" presStyleIdx="5" presStyleCnt="6" custLinFactNeighborX="88257" custLinFactNeighborY="0"/>
      <dgm:spPr/>
      <dgm:t>
        <a:bodyPr/>
        <a:lstStyle/>
        <a:p>
          <a:endParaRPr lang="en-US"/>
        </a:p>
      </dgm:t>
    </dgm:pt>
    <dgm:pt modelId="{187061BD-686D-4423-8B80-56E4E2D85E65}" type="pres">
      <dgm:prSet presAssocID="{0551C0F1-0C75-4C7B-B7F5-430FB997E420}" presName="bgRectTx" presStyleLbl="bgShp" presStyleIdx="5" presStyleCnt="6">
        <dgm:presLayoutVars>
          <dgm:bulletEnabled val="1"/>
        </dgm:presLayoutVars>
      </dgm:prSet>
      <dgm:spPr/>
      <dgm:t>
        <a:bodyPr/>
        <a:lstStyle/>
        <a:p>
          <a:endParaRPr lang="en-US"/>
        </a:p>
      </dgm:t>
    </dgm:pt>
  </dgm:ptLst>
  <dgm:cxnLst>
    <dgm:cxn modelId="{F05171C9-591D-47CC-9CC1-62E6C8263FE4}" type="presOf" srcId="{5F79AEBE-3606-4179-88B0-604852C06EBB}" destId="{9C5F25A1-EB21-45F9-BF07-675440F347EF}" srcOrd="0" destOrd="1" presId="urn:microsoft.com/office/officeart/2005/8/layout/hierarchy5"/>
    <dgm:cxn modelId="{0CC44B75-F7FA-42C9-9A95-8A8D8B5D419A}" type="presOf" srcId="{0055077F-42E1-40B1-BBF5-1721B3610BE1}" destId="{DB822E88-1E93-43BB-8C0A-699D1538AB27}" srcOrd="1" destOrd="1" presId="urn:microsoft.com/office/officeart/2005/8/layout/hierarchy5"/>
    <dgm:cxn modelId="{96096E8D-E4ED-42DB-8C91-40E1C14E6118}" srcId="{E5DF246C-8FD3-4F17-84EE-61BFE636041B}" destId="{5349E5D7-C488-4EF6-80BB-3388549E8626}" srcOrd="3" destOrd="0" parTransId="{B5895D5B-768C-492E-B084-0311F2E422B0}" sibTransId="{BD133A61-29F0-44DE-8534-18010DC7FF59}"/>
    <dgm:cxn modelId="{68CF361B-6792-4BB6-8813-F09B8A77A70B}" type="presOf" srcId="{122E840E-9C63-4BD3-829B-CE5096C57CC0}" destId="{CEFFEE97-43FE-4722-9743-6DACF5BABF06}" srcOrd="0" destOrd="0" presId="urn:microsoft.com/office/officeart/2005/8/layout/hierarchy5"/>
    <dgm:cxn modelId="{610053CE-70C2-4DAB-BA7D-08E29387D2FD}" type="presOf" srcId="{0551C0F1-0C75-4C7B-B7F5-430FB997E420}" destId="{9C5F25A1-EB21-45F9-BF07-675440F347EF}" srcOrd="0" destOrd="0" presId="urn:microsoft.com/office/officeart/2005/8/layout/hierarchy5"/>
    <dgm:cxn modelId="{C1313055-1577-48BC-A9D9-1C3EFD3C00AC}" type="presOf" srcId="{1D03547A-5B4D-46EA-923A-CD0751E36F59}" destId="{9C5F25A1-EB21-45F9-BF07-675440F347EF}" srcOrd="0" destOrd="2" presId="urn:microsoft.com/office/officeart/2005/8/layout/hierarchy5"/>
    <dgm:cxn modelId="{66D9EF4B-0A1B-48A1-8F18-7FED3DB47A2A}" type="presOf" srcId="{DC0C6B0D-7EC4-444E-9E64-D1AA11F799E4}" destId="{33014E9A-3E64-4CD5-B41E-8339CD75196E}" srcOrd="0" destOrd="0" presId="urn:microsoft.com/office/officeart/2005/8/layout/hierarchy5"/>
    <dgm:cxn modelId="{1836CD99-6043-4917-81B2-96FE6D21FFE0}" srcId="{0D58877A-5D80-4497-8C5E-4CFEFE0C7243}" destId="{122E840E-9C63-4BD3-829B-CE5096C57CC0}" srcOrd="1" destOrd="0" parTransId="{DC0C6B0D-7EC4-444E-9E64-D1AA11F799E4}" sibTransId="{CB264811-028C-440A-B2E4-ACCCBEA9043F}"/>
    <dgm:cxn modelId="{15537409-0398-4F06-B0F3-9F3D9DFD8249}" type="presOf" srcId="{FEA31C09-2A3B-4158-AC26-D8DECA70B705}" destId="{42EAE030-BB33-49E1-915B-9DB239F9DF5E}" srcOrd="1" destOrd="1" presId="urn:microsoft.com/office/officeart/2005/8/layout/hierarchy5"/>
    <dgm:cxn modelId="{EBF52D74-7C35-47F9-9ADF-30C153803403}" type="presOf" srcId="{DC0C6B0D-7EC4-444E-9E64-D1AA11F799E4}" destId="{4889AABC-BBBB-4138-AB28-863A32A283B6}" srcOrd="1" destOrd="0" presId="urn:microsoft.com/office/officeart/2005/8/layout/hierarchy5"/>
    <dgm:cxn modelId="{C467D83E-2D9A-4701-BB88-DD7EFB7618FC}" type="presOf" srcId="{4F2DA6C2-4F26-44B2-8A24-27407F8522D1}" destId="{57C966C9-F1F6-4BE9-B5F8-1B8C54F5D383}" srcOrd="0" destOrd="0" presId="urn:microsoft.com/office/officeart/2005/8/layout/hierarchy5"/>
    <dgm:cxn modelId="{2F4B2354-CB5D-4419-BDF5-E34349EB4BD6}" type="presOf" srcId="{A7102F8B-3C6E-478D-BF5B-572B2E320E82}" destId="{54FA55FE-320F-4AF1-99F8-1B97BA45F367}" srcOrd="0" destOrd="0" presId="urn:microsoft.com/office/officeart/2005/8/layout/hierarchy5"/>
    <dgm:cxn modelId="{59EC1FD3-0458-485D-BC6D-2229ABE5E14C}" type="presOf" srcId="{1D03547A-5B4D-46EA-923A-CD0751E36F59}" destId="{187061BD-686D-4423-8B80-56E4E2D85E65}" srcOrd="1" destOrd="2" presId="urn:microsoft.com/office/officeart/2005/8/layout/hierarchy5"/>
    <dgm:cxn modelId="{BA6D7DAC-7239-42CF-897F-243C741F8CF5}" type="presOf" srcId="{3206A16F-E9AF-47BA-9CC9-C512E9FF6B35}" destId="{70BEF7DA-A433-4D89-A296-DD943BAB2E3E}" srcOrd="0" destOrd="3" presId="urn:microsoft.com/office/officeart/2005/8/layout/hierarchy5"/>
    <dgm:cxn modelId="{84C3E9D0-024D-435B-995F-1A91DB9C827B}" type="presOf" srcId="{B6FC980C-81CF-4F9F-993E-F08AA396B8BE}" destId="{C06352FB-1BFE-4D58-A343-FBD62CC9693B}" srcOrd="1" destOrd="0" presId="urn:microsoft.com/office/officeart/2005/8/layout/hierarchy5"/>
    <dgm:cxn modelId="{738BAEE5-9D5D-4344-83A4-FEF622D81B71}" type="presOf" srcId="{EFCD5AFD-E93A-441C-A211-67135716D0D2}" destId="{DB822E88-1E93-43BB-8C0A-699D1538AB27}" srcOrd="1" destOrd="3" presId="urn:microsoft.com/office/officeart/2005/8/layout/hierarchy5"/>
    <dgm:cxn modelId="{0C07D63B-BD0A-4F81-85D6-E7DA313EF1F9}" type="presOf" srcId="{9FBE0A16-1A3D-4C54-AC8F-A25EB7D6E770}" destId="{F5B988C5-1E3D-45EF-87D9-BF58EFA93196}" srcOrd="0" destOrd="0" presId="urn:microsoft.com/office/officeart/2005/8/layout/hierarchy5"/>
    <dgm:cxn modelId="{C88064DC-8941-4DD2-B3B5-53BAFE657C4A}" srcId="{657CE62F-1628-43AF-842A-C8F245CE210A}" destId="{0551C0F1-0C75-4C7B-B7F5-430FB997E420}" srcOrd="6" destOrd="0" parTransId="{98FCFA9E-D6C9-4981-A14B-7D7C79EA8225}" sibTransId="{172EA3F6-7CCA-4441-A944-4B31F24EE4F5}"/>
    <dgm:cxn modelId="{AD872A0B-235C-4E6F-B218-76B696A3DC6F}" srcId="{DB417339-2EEB-46CF-97D1-FA0FCB6DF97D}" destId="{128C46D8-8784-429A-9C0C-14A7C18CAAA8}" srcOrd="1" destOrd="0" parTransId="{37C68CC8-E087-4AF5-BA61-274E452D71C7}" sibTransId="{7861DC44-BC03-4E70-99AC-450238392F98}"/>
    <dgm:cxn modelId="{5AB7A553-4C29-4137-9C15-F18E1DAB8EE0}" srcId="{0551C0F1-0C75-4C7B-B7F5-430FB997E420}" destId="{1D03547A-5B4D-46EA-923A-CD0751E36F59}" srcOrd="1" destOrd="0" parTransId="{C99F61DE-54F2-4C83-AB39-2A0291A56F9D}" sibTransId="{AA79BFA5-993E-4AA5-914E-7BC5A996986D}"/>
    <dgm:cxn modelId="{09660B54-7B0D-4737-8C28-8055CAC6E902}" type="presOf" srcId="{A0092047-4C4F-4DCA-A0D7-91C643E551CC}" destId="{B6C90517-887D-40E7-8E92-7AB9741D2F8A}" srcOrd="0" destOrd="2" presId="urn:microsoft.com/office/officeart/2005/8/layout/hierarchy5"/>
    <dgm:cxn modelId="{80172376-7AD6-4453-9F85-C0817099D4A4}" type="presOf" srcId="{8831B776-D505-4B32-8754-EDEBD71372B2}" destId="{B6C90517-887D-40E7-8E92-7AB9741D2F8A}" srcOrd="0" destOrd="5" presId="urn:microsoft.com/office/officeart/2005/8/layout/hierarchy5"/>
    <dgm:cxn modelId="{43EB7B5F-6D7B-4683-A019-ABB332F0294D}" srcId="{DB417339-2EEB-46CF-97D1-FA0FCB6DF97D}" destId="{FEA31C09-2A3B-4158-AC26-D8DECA70B705}" srcOrd="0" destOrd="0" parTransId="{34204C89-9F19-472B-8A56-146B3B2099A6}" sibTransId="{A02D94AD-79E8-4D14-B330-9DA4BA45384B}"/>
    <dgm:cxn modelId="{C6E9CFDF-C9DC-4283-B4C3-89220449CC05}" type="presOf" srcId="{EFCD5AFD-E93A-441C-A211-67135716D0D2}" destId="{B6C90517-887D-40E7-8E92-7AB9741D2F8A}" srcOrd="0" destOrd="3" presId="urn:microsoft.com/office/officeart/2005/8/layout/hierarchy5"/>
    <dgm:cxn modelId="{D7CB13F4-B515-435E-8FE7-1799E5247017}" type="presOf" srcId="{4667AF74-F230-442C-B127-8DD3C5C8B277}" destId="{4C002ED8-DB2C-4EB6-BD80-D1E7E41439EC}" srcOrd="1" destOrd="0" presId="urn:microsoft.com/office/officeart/2005/8/layout/hierarchy5"/>
    <dgm:cxn modelId="{71CCAACB-E833-462D-A86A-D1A7B6981C33}" type="presOf" srcId="{0055077F-42E1-40B1-BBF5-1721B3610BE1}" destId="{B6C90517-887D-40E7-8E92-7AB9741D2F8A}" srcOrd="0" destOrd="1" presId="urn:microsoft.com/office/officeart/2005/8/layout/hierarchy5"/>
    <dgm:cxn modelId="{3A5D63E1-9112-4FD5-8264-9737BE839CD0}" type="presOf" srcId="{A0092047-4C4F-4DCA-A0D7-91C643E551CC}" destId="{DB822E88-1E93-43BB-8C0A-699D1538AB27}" srcOrd="1" destOrd="2" presId="urn:microsoft.com/office/officeart/2005/8/layout/hierarchy5"/>
    <dgm:cxn modelId="{EB24CDF9-7FDB-481A-9F2B-090282F09AC1}" type="presOf" srcId="{5349E5D7-C488-4EF6-80BB-3388549E8626}" destId="{DB822E88-1E93-43BB-8C0A-699D1538AB27}" srcOrd="1" destOrd="4" presId="urn:microsoft.com/office/officeart/2005/8/layout/hierarchy5"/>
    <dgm:cxn modelId="{8081CA08-0901-43EF-A6EC-370F842168A3}" type="presOf" srcId="{8831B776-D505-4B32-8754-EDEBD71372B2}" destId="{DB822E88-1E93-43BB-8C0A-699D1538AB27}" srcOrd="1" destOrd="5" presId="urn:microsoft.com/office/officeart/2005/8/layout/hierarchy5"/>
    <dgm:cxn modelId="{CB2CC009-19FB-458D-95C6-BD5C2201A945}" type="presOf" srcId="{5349E5D7-C488-4EF6-80BB-3388549E8626}" destId="{B6C90517-887D-40E7-8E92-7AB9741D2F8A}" srcOrd="0" destOrd="4" presId="urn:microsoft.com/office/officeart/2005/8/layout/hierarchy5"/>
    <dgm:cxn modelId="{1494A00B-2D54-49A4-82FB-14F9FF5C09B5}" type="presOf" srcId="{D401F2F3-EA93-4C8B-8DF1-E54E12D84B6F}" destId="{FB8E8A75-0240-46CB-94C6-09621D271E7D}" srcOrd="0" destOrd="0" presId="urn:microsoft.com/office/officeart/2005/8/layout/hierarchy5"/>
    <dgm:cxn modelId="{3C433D34-248F-4C47-A8AF-B3D428B8F633}" type="presOf" srcId="{DB417339-2EEB-46CF-97D1-FA0FCB6DF97D}" destId="{70BEF7DA-A433-4D89-A296-DD943BAB2E3E}" srcOrd="0" destOrd="0" presId="urn:microsoft.com/office/officeart/2005/8/layout/hierarchy5"/>
    <dgm:cxn modelId="{9D2D1F3A-E62D-470A-8D4A-DB4A1E20E11D}" type="presOf" srcId="{488A6684-D9E2-41A4-AE08-9C84D1C8DDE7}" destId="{F954497F-C9F6-4D8C-B506-D5ACDAA52C80}" srcOrd="0" destOrd="0" presId="urn:microsoft.com/office/officeart/2005/8/layout/hierarchy5"/>
    <dgm:cxn modelId="{D4277076-A946-4A9C-AD94-E8D0D091B0B2}" type="presOf" srcId="{D401F2F3-EA93-4C8B-8DF1-E54E12D84B6F}" destId="{F664079A-A010-443E-834A-F0C1DE5C832C}" srcOrd="1" destOrd="0" presId="urn:microsoft.com/office/officeart/2005/8/layout/hierarchy5"/>
    <dgm:cxn modelId="{A0DE8A3A-B666-4DBF-8159-7F669E6B8E4F}" srcId="{657CE62F-1628-43AF-842A-C8F245CE210A}" destId="{E5DF246C-8FD3-4F17-84EE-61BFE636041B}" srcOrd="4" destOrd="0" parTransId="{44ACB44A-75AE-43D1-8D84-3563139E4030}" sibTransId="{DEFA5635-DD24-4D3D-854C-5CD2AA24B589}"/>
    <dgm:cxn modelId="{5D4714CA-AE2D-46A8-8E14-9136EAB7E4A9}" srcId="{89F9A1DE-19A4-4306-B097-1B469B51CA32}" destId="{0D58877A-5D80-4497-8C5E-4CFEFE0C7243}" srcOrd="0" destOrd="0" parTransId="{D401F2F3-EA93-4C8B-8DF1-E54E12D84B6F}" sibTransId="{F45BC4AB-41C1-45C9-931B-E2AB7F1964D1}"/>
    <dgm:cxn modelId="{B4AD9275-3ABF-426C-8635-CB10C3A730BB}" srcId="{E5DF246C-8FD3-4F17-84EE-61BFE636041B}" destId="{A0092047-4C4F-4DCA-A0D7-91C643E551CC}" srcOrd="1" destOrd="0" parTransId="{2A676C9D-83B4-4781-9897-C02821FA1181}" sibTransId="{2C7BAB81-6265-4629-868B-25ECE6CE03ED}"/>
    <dgm:cxn modelId="{A71378BF-A9C5-4725-8BDA-DCAB5445F7AA}" type="presOf" srcId="{DB417339-2EEB-46CF-97D1-FA0FCB6DF97D}" destId="{42EAE030-BB33-49E1-915B-9DB239F9DF5E}" srcOrd="1" destOrd="0" presId="urn:microsoft.com/office/officeart/2005/8/layout/hierarchy5"/>
    <dgm:cxn modelId="{BFE8D659-0784-42B6-83E0-54FDE7E98EA5}" type="presOf" srcId="{FEA31C09-2A3B-4158-AC26-D8DECA70B705}" destId="{70BEF7DA-A433-4D89-A296-DD943BAB2E3E}" srcOrd="0" destOrd="1" presId="urn:microsoft.com/office/officeart/2005/8/layout/hierarchy5"/>
    <dgm:cxn modelId="{164A76CF-E815-437C-B0EE-E962EDD5373F}" srcId="{657CE62F-1628-43AF-842A-C8F245CE210A}" destId="{4667AF74-F230-442C-B127-8DD3C5C8B277}" srcOrd="1" destOrd="0" parTransId="{38CB09CF-EF8C-4DBE-AE0A-A31063A3FA98}" sibTransId="{14E732BF-D1DA-4822-BE39-CC3BC555623F}"/>
    <dgm:cxn modelId="{0167D8E6-EFB1-43C2-853E-6620001456AA}" type="presOf" srcId="{488A6684-D9E2-41A4-AE08-9C84D1C8DDE7}" destId="{47822F2C-D7FF-4DEE-A042-B67503A827F6}" srcOrd="1" destOrd="0" presId="urn:microsoft.com/office/officeart/2005/8/layout/hierarchy5"/>
    <dgm:cxn modelId="{BA6FB53D-D2E2-4004-ACFD-81B86BA3D1CB}" type="presOf" srcId="{535675A3-F96D-4B00-8CB4-E4249DEDB7F3}" destId="{3AED47DC-801A-4430-81F6-165B35F62D31}" srcOrd="1" destOrd="0" presId="urn:microsoft.com/office/officeart/2005/8/layout/hierarchy5"/>
    <dgm:cxn modelId="{680A5709-407E-468E-9E46-85290CBD7CCC}" type="presOf" srcId="{535675A3-F96D-4B00-8CB4-E4249DEDB7F3}" destId="{48A10575-B09D-43C4-B755-3AE94FD734A1}" srcOrd="0" destOrd="0" presId="urn:microsoft.com/office/officeart/2005/8/layout/hierarchy5"/>
    <dgm:cxn modelId="{F1219D0A-A33A-423A-8F8E-45A1FF08A477}" type="presOf" srcId="{5F79AEBE-3606-4179-88B0-604852C06EBB}" destId="{187061BD-686D-4423-8B80-56E4E2D85E65}" srcOrd="1" destOrd="1" presId="urn:microsoft.com/office/officeart/2005/8/layout/hierarchy5"/>
    <dgm:cxn modelId="{FFA63A59-C5FB-4EEB-9100-10B4FAE261B3}" type="presOf" srcId="{0D58877A-5D80-4497-8C5E-4CFEFE0C7243}" destId="{23E86511-6C24-4DBE-9DDB-2614FC964FC8}" srcOrd="0" destOrd="0" presId="urn:microsoft.com/office/officeart/2005/8/layout/hierarchy5"/>
    <dgm:cxn modelId="{8F259372-CF59-4EB2-8341-C9878C7D0F39}" type="presOf" srcId="{128C46D8-8784-429A-9C0C-14A7C18CAAA8}" destId="{42EAE030-BB33-49E1-915B-9DB239F9DF5E}" srcOrd="1" destOrd="2" presId="urn:microsoft.com/office/officeart/2005/8/layout/hierarchy5"/>
    <dgm:cxn modelId="{3CA7D6AC-F1EA-4A02-8889-9BFDA119D215}" srcId="{657CE62F-1628-43AF-842A-C8F245CE210A}" destId="{89F9A1DE-19A4-4306-B097-1B469B51CA32}" srcOrd="0" destOrd="0" parTransId="{2A6479A5-A3DA-49C3-AEDE-4E53CD419AB1}" sibTransId="{F3B35678-E41E-4CC9-91A4-96068E27858F}"/>
    <dgm:cxn modelId="{64FAEEAC-3188-409D-AFF6-4BF33EE12EDC}" srcId="{89F9A1DE-19A4-4306-B097-1B469B51CA32}" destId="{7A1CA230-F5D8-44BA-A9ED-5EA3D556D141}" srcOrd="1" destOrd="0" parTransId="{A7102F8B-3C6E-478D-BF5B-572B2E320E82}" sibTransId="{86E59109-83AA-487D-B3CC-0D08062E3032}"/>
    <dgm:cxn modelId="{B8317332-BA3B-4A85-8342-904C6A21B879}" type="presOf" srcId="{128C46D8-8784-429A-9C0C-14A7C18CAAA8}" destId="{70BEF7DA-A433-4D89-A296-DD943BAB2E3E}" srcOrd="0" destOrd="2" presId="urn:microsoft.com/office/officeart/2005/8/layout/hierarchy5"/>
    <dgm:cxn modelId="{B099EA6F-12A2-4DDB-A682-496C83F6AAC9}" type="presOf" srcId="{E5DF246C-8FD3-4F17-84EE-61BFE636041B}" destId="{B6C90517-887D-40E7-8E92-7AB9741D2F8A}" srcOrd="0" destOrd="0" presId="urn:microsoft.com/office/officeart/2005/8/layout/hierarchy5"/>
    <dgm:cxn modelId="{BF8929C5-A83E-435E-8A22-35F7A4AC11E0}" srcId="{E5DF246C-8FD3-4F17-84EE-61BFE636041B}" destId="{0055077F-42E1-40B1-BBF5-1721B3610BE1}" srcOrd="0" destOrd="0" parTransId="{D1729BA5-7D49-4367-B5AA-F203106A5BC8}" sibTransId="{F8CCD7E2-2B5C-436C-975C-A9342109E6F3}"/>
    <dgm:cxn modelId="{4760E289-A578-4D69-B5AA-D7772AC40AB6}" type="presOf" srcId="{4667AF74-F230-442C-B127-8DD3C5C8B277}" destId="{9A4FF2DF-D243-481C-8553-293997B2F623}" srcOrd="0" destOrd="0" presId="urn:microsoft.com/office/officeart/2005/8/layout/hierarchy5"/>
    <dgm:cxn modelId="{EFC49FE6-8A82-4DF2-8462-91FD020137C7}" type="presOf" srcId="{89F9A1DE-19A4-4306-B097-1B469B51CA32}" destId="{441E6679-19AE-4C20-8EAD-E361E3DB9641}" srcOrd="0" destOrd="0" presId="urn:microsoft.com/office/officeart/2005/8/layout/hierarchy5"/>
    <dgm:cxn modelId="{24CEEC15-64CC-4CEA-8BE7-4CE993E97150}" srcId="{657CE62F-1628-43AF-842A-C8F245CE210A}" destId="{DB417339-2EEB-46CF-97D1-FA0FCB6DF97D}" srcOrd="5" destOrd="0" parTransId="{438AB678-4EF0-4A4F-8F8A-8637823DEC25}" sibTransId="{3E237AAD-5E06-4BE8-B79A-501ED0E85E0E}"/>
    <dgm:cxn modelId="{8C802FE0-FF36-4D6D-A7A1-25AB51499DC9}" srcId="{0551C0F1-0C75-4C7B-B7F5-430FB997E420}" destId="{5F79AEBE-3606-4179-88B0-604852C06EBB}" srcOrd="0" destOrd="0" parTransId="{9F923A03-D8A0-496C-BB86-54E195ABED45}" sibTransId="{C0C3B6BE-B58E-4C5C-AA8D-2B7128CFF2AF}"/>
    <dgm:cxn modelId="{BDBC009A-07F4-4528-8FA7-935F37F2B183}" type="presOf" srcId="{4F2DA6C2-4F26-44B2-8A24-27407F8522D1}" destId="{307BE743-BF2C-44EB-98BB-7169C8FD52E8}" srcOrd="1" destOrd="0" presId="urn:microsoft.com/office/officeart/2005/8/layout/hierarchy5"/>
    <dgm:cxn modelId="{A7C763D7-7CD8-4FBC-8DE0-542DC639FCD9}" type="presOf" srcId="{7A1CA230-F5D8-44BA-A9ED-5EA3D556D141}" destId="{17243ECA-D6D1-4930-BEF4-90CCA9956BC7}" srcOrd="0" destOrd="0" presId="urn:microsoft.com/office/officeart/2005/8/layout/hierarchy5"/>
    <dgm:cxn modelId="{B8305D03-AAFB-4DF2-B9AE-54541111DE8A}" srcId="{0D58877A-5D80-4497-8C5E-4CFEFE0C7243}" destId="{6CB03240-9520-4055-99FE-144CFFD4DC88}" srcOrd="0" destOrd="0" parTransId="{4F2DA6C2-4F26-44B2-8A24-27407F8522D1}" sibTransId="{319268D8-13EC-4F3B-B9EF-79C8D09BE778}"/>
    <dgm:cxn modelId="{447D7D8F-05EC-4A11-9E8F-7B5B5F801742}" srcId="{7A1CA230-F5D8-44BA-A9ED-5EA3D556D141}" destId="{9FBE0A16-1A3D-4C54-AC8F-A25EB7D6E770}" srcOrd="0" destOrd="0" parTransId="{B6FC980C-81CF-4F9F-993E-F08AA396B8BE}" sibTransId="{AC2F87EC-F46B-4D6F-9016-FEA1BD760654}"/>
    <dgm:cxn modelId="{6E437ECC-8F90-455B-AB56-C2C2BA40EC41}" type="presOf" srcId="{6CB03240-9520-4055-99FE-144CFFD4DC88}" destId="{7A152774-6613-41A9-B2EF-95AB5E12DCA6}" srcOrd="0" destOrd="0" presId="urn:microsoft.com/office/officeart/2005/8/layout/hierarchy5"/>
    <dgm:cxn modelId="{FFA1EED3-A638-4597-B403-40B69A9B3884}" type="presOf" srcId="{0551C0F1-0C75-4C7B-B7F5-430FB997E420}" destId="{187061BD-686D-4423-8B80-56E4E2D85E65}" srcOrd="1" destOrd="0" presId="urn:microsoft.com/office/officeart/2005/8/layout/hierarchy5"/>
    <dgm:cxn modelId="{147BDEFD-0257-4EE1-A0A9-AE02D29F2555}" type="presOf" srcId="{3206A16F-E9AF-47BA-9CC9-C512E9FF6B35}" destId="{42EAE030-BB33-49E1-915B-9DB239F9DF5E}" srcOrd="1" destOrd="3" presId="urn:microsoft.com/office/officeart/2005/8/layout/hierarchy5"/>
    <dgm:cxn modelId="{617900A6-C0A3-4419-868C-E9B287B47A75}" srcId="{657CE62F-1628-43AF-842A-C8F245CE210A}" destId="{535675A3-F96D-4B00-8CB4-E4249DEDB7F3}" srcOrd="2" destOrd="0" parTransId="{4DB315A3-132B-46FB-965B-41932B90FCCF}" sibTransId="{8C0F4650-7A1C-4E8F-9DA3-2B430DA4C8EC}"/>
    <dgm:cxn modelId="{C27EAE00-52C9-4C2E-9897-D9907CF74F21}" srcId="{E5DF246C-8FD3-4F17-84EE-61BFE636041B}" destId="{EFCD5AFD-E93A-441C-A211-67135716D0D2}" srcOrd="2" destOrd="0" parTransId="{7E0614E5-7994-4827-B342-56A96E601034}" sibTransId="{EF675C6A-C3F4-4FF8-B455-DB13D533F74C}"/>
    <dgm:cxn modelId="{72D1777F-B0BA-480D-8426-B122AA920B6A}" srcId="{DB417339-2EEB-46CF-97D1-FA0FCB6DF97D}" destId="{3206A16F-E9AF-47BA-9CC9-C512E9FF6B35}" srcOrd="2" destOrd="0" parTransId="{9F95550F-6915-4D73-9041-BE3FBAE71BB8}" sibTransId="{CF73E36D-4599-4642-9FC1-961EE45474B1}"/>
    <dgm:cxn modelId="{17C58FAA-3215-496B-A0F9-7E99B50BC0FA}" srcId="{E5DF246C-8FD3-4F17-84EE-61BFE636041B}" destId="{8831B776-D505-4B32-8754-EDEBD71372B2}" srcOrd="4" destOrd="0" parTransId="{67A03C78-81DC-459B-9158-BC7D65311FCF}" sibTransId="{D721748F-ED58-4773-9C0F-9F6F18F9E466}"/>
    <dgm:cxn modelId="{A1A84D16-F0CF-4B6A-9689-CB2FAE47B5D3}" srcId="{657CE62F-1628-43AF-842A-C8F245CE210A}" destId="{488A6684-D9E2-41A4-AE08-9C84D1C8DDE7}" srcOrd="3" destOrd="0" parTransId="{0464A382-9190-4DDB-9FF7-0D9CC10E543A}" sibTransId="{5EF81180-D26B-4FA3-A26C-BF17104E1C91}"/>
    <dgm:cxn modelId="{077ACC19-2BF1-423F-BEC5-026E715D618F}" type="presOf" srcId="{657CE62F-1628-43AF-842A-C8F245CE210A}" destId="{5A7017D7-2EE5-419D-985B-DDB62ABF495B}" srcOrd="0" destOrd="0" presId="urn:microsoft.com/office/officeart/2005/8/layout/hierarchy5"/>
    <dgm:cxn modelId="{39E4DB86-3819-4128-9048-EA4E92B46188}" type="presOf" srcId="{E5DF246C-8FD3-4F17-84EE-61BFE636041B}" destId="{DB822E88-1E93-43BB-8C0A-699D1538AB27}" srcOrd="1" destOrd="0" presId="urn:microsoft.com/office/officeart/2005/8/layout/hierarchy5"/>
    <dgm:cxn modelId="{92E09A3E-23FF-4025-8719-6CD86ED4DA84}" type="presOf" srcId="{A7102F8B-3C6E-478D-BF5B-572B2E320E82}" destId="{12BFFB7E-CC3C-44E8-98AB-FD9E45A6300F}" srcOrd="1" destOrd="0" presId="urn:microsoft.com/office/officeart/2005/8/layout/hierarchy5"/>
    <dgm:cxn modelId="{5EB0403B-73AB-40AA-BD38-A6CEB016356D}" type="presOf" srcId="{B6FC980C-81CF-4F9F-993E-F08AA396B8BE}" destId="{DFD26CE7-D79B-4E46-BBE8-6785E1E871AB}" srcOrd="0" destOrd="0" presId="urn:microsoft.com/office/officeart/2005/8/layout/hierarchy5"/>
    <dgm:cxn modelId="{C58D36DF-D2C0-48F2-B6AE-1C353696F956}" type="presParOf" srcId="{5A7017D7-2EE5-419D-985B-DDB62ABF495B}" destId="{0CE2D762-60BF-4D1E-B959-7C15A26F1016}" srcOrd="0" destOrd="0" presId="urn:microsoft.com/office/officeart/2005/8/layout/hierarchy5"/>
    <dgm:cxn modelId="{307DD321-55A4-4C6D-9620-607F36B9A66B}" type="presParOf" srcId="{0CE2D762-60BF-4D1E-B959-7C15A26F1016}" destId="{B94BE2FD-933F-4B04-86AA-C721DD4DCBE9}" srcOrd="0" destOrd="0" presId="urn:microsoft.com/office/officeart/2005/8/layout/hierarchy5"/>
    <dgm:cxn modelId="{BB7C1B52-69B5-4161-9803-B66FB6EED5D5}" type="presParOf" srcId="{0CE2D762-60BF-4D1E-B959-7C15A26F1016}" destId="{424ABDB4-0F03-4D9C-A4BA-6A41E53480B0}" srcOrd="1" destOrd="0" presId="urn:microsoft.com/office/officeart/2005/8/layout/hierarchy5"/>
    <dgm:cxn modelId="{EEBDCC2C-C0C8-4D9B-926C-66AEFD51F7BF}" type="presParOf" srcId="{424ABDB4-0F03-4D9C-A4BA-6A41E53480B0}" destId="{A09AB6F0-7451-41BA-B032-6BECFDEE2C7D}" srcOrd="0" destOrd="0" presId="urn:microsoft.com/office/officeart/2005/8/layout/hierarchy5"/>
    <dgm:cxn modelId="{B81717CE-153A-4C3D-BCE8-F93E268983D5}" type="presParOf" srcId="{A09AB6F0-7451-41BA-B032-6BECFDEE2C7D}" destId="{441E6679-19AE-4C20-8EAD-E361E3DB9641}" srcOrd="0" destOrd="0" presId="urn:microsoft.com/office/officeart/2005/8/layout/hierarchy5"/>
    <dgm:cxn modelId="{CACC9590-01CE-43EF-BF81-AA2FF174475D}" type="presParOf" srcId="{A09AB6F0-7451-41BA-B032-6BECFDEE2C7D}" destId="{E8526F84-8D6A-43F0-91C8-74BBAB0178AB}" srcOrd="1" destOrd="0" presId="urn:microsoft.com/office/officeart/2005/8/layout/hierarchy5"/>
    <dgm:cxn modelId="{84F6FE02-DA8C-4501-A30B-BDCE9C5BDC64}" type="presParOf" srcId="{E8526F84-8D6A-43F0-91C8-74BBAB0178AB}" destId="{FB8E8A75-0240-46CB-94C6-09621D271E7D}" srcOrd="0" destOrd="0" presId="urn:microsoft.com/office/officeart/2005/8/layout/hierarchy5"/>
    <dgm:cxn modelId="{EB26D139-DF1E-46F9-9995-614228E28CB7}" type="presParOf" srcId="{FB8E8A75-0240-46CB-94C6-09621D271E7D}" destId="{F664079A-A010-443E-834A-F0C1DE5C832C}" srcOrd="0" destOrd="0" presId="urn:microsoft.com/office/officeart/2005/8/layout/hierarchy5"/>
    <dgm:cxn modelId="{C28CFFCF-5338-46A5-B120-40CAE21C9C0D}" type="presParOf" srcId="{E8526F84-8D6A-43F0-91C8-74BBAB0178AB}" destId="{C3979D90-5ED0-431B-81F1-A483E35AE065}" srcOrd="1" destOrd="0" presId="urn:microsoft.com/office/officeart/2005/8/layout/hierarchy5"/>
    <dgm:cxn modelId="{BCED9E81-9684-43AF-89C0-43983A04714F}" type="presParOf" srcId="{C3979D90-5ED0-431B-81F1-A483E35AE065}" destId="{23E86511-6C24-4DBE-9DDB-2614FC964FC8}" srcOrd="0" destOrd="0" presId="urn:microsoft.com/office/officeart/2005/8/layout/hierarchy5"/>
    <dgm:cxn modelId="{9BAA08F0-DF55-4AC4-A537-9B987A44118E}" type="presParOf" srcId="{C3979D90-5ED0-431B-81F1-A483E35AE065}" destId="{7C9A26C6-4531-475E-A4B3-AE835796A6E9}" srcOrd="1" destOrd="0" presId="urn:microsoft.com/office/officeart/2005/8/layout/hierarchy5"/>
    <dgm:cxn modelId="{DBC94CDF-E7FB-4831-B7DD-7CED7797FBAB}" type="presParOf" srcId="{7C9A26C6-4531-475E-A4B3-AE835796A6E9}" destId="{57C966C9-F1F6-4BE9-B5F8-1B8C54F5D383}" srcOrd="0" destOrd="0" presId="urn:microsoft.com/office/officeart/2005/8/layout/hierarchy5"/>
    <dgm:cxn modelId="{1A786F92-195A-4131-867D-2AEC3E53A217}" type="presParOf" srcId="{57C966C9-F1F6-4BE9-B5F8-1B8C54F5D383}" destId="{307BE743-BF2C-44EB-98BB-7169C8FD52E8}" srcOrd="0" destOrd="0" presId="urn:microsoft.com/office/officeart/2005/8/layout/hierarchy5"/>
    <dgm:cxn modelId="{848B60AB-5FE3-47CB-9458-FA2C8A7BC273}" type="presParOf" srcId="{7C9A26C6-4531-475E-A4B3-AE835796A6E9}" destId="{60395D8C-E1EF-476D-A075-02DACC6FEC3E}" srcOrd="1" destOrd="0" presId="urn:microsoft.com/office/officeart/2005/8/layout/hierarchy5"/>
    <dgm:cxn modelId="{DC601BD2-C83F-4245-8AE3-EC1C13D13EA1}" type="presParOf" srcId="{60395D8C-E1EF-476D-A075-02DACC6FEC3E}" destId="{7A152774-6613-41A9-B2EF-95AB5E12DCA6}" srcOrd="0" destOrd="0" presId="urn:microsoft.com/office/officeart/2005/8/layout/hierarchy5"/>
    <dgm:cxn modelId="{0C7005D8-6EC0-47CB-ACF4-A78277069ECB}" type="presParOf" srcId="{60395D8C-E1EF-476D-A075-02DACC6FEC3E}" destId="{F5E08799-8B9D-4C82-B6E0-1453D12FFEE3}" srcOrd="1" destOrd="0" presId="urn:microsoft.com/office/officeart/2005/8/layout/hierarchy5"/>
    <dgm:cxn modelId="{0E209114-B971-442F-8ED5-724C3DBA18AF}" type="presParOf" srcId="{7C9A26C6-4531-475E-A4B3-AE835796A6E9}" destId="{33014E9A-3E64-4CD5-B41E-8339CD75196E}" srcOrd="2" destOrd="0" presId="urn:microsoft.com/office/officeart/2005/8/layout/hierarchy5"/>
    <dgm:cxn modelId="{901EED0B-7870-4E9E-88C7-6F757CAA96DB}" type="presParOf" srcId="{33014E9A-3E64-4CD5-B41E-8339CD75196E}" destId="{4889AABC-BBBB-4138-AB28-863A32A283B6}" srcOrd="0" destOrd="0" presId="urn:microsoft.com/office/officeart/2005/8/layout/hierarchy5"/>
    <dgm:cxn modelId="{82B01ADB-0C10-4C58-9BDC-98E2196EBEAD}" type="presParOf" srcId="{7C9A26C6-4531-475E-A4B3-AE835796A6E9}" destId="{536CE79C-D7EF-41A5-8152-CCCA7B5D93AA}" srcOrd="3" destOrd="0" presId="urn:microsoft.com/office/officeart/2005/8/layout/hierarchy5"/>
    <dgm:cxn modelId="{8F26EE31-1042-4B60-B7A9-D6E2C0D1673E}" type="presParOf" srcId="{536CE79C-D7EF-41A5-8152-CCCA7B5D93AA}" destId="{CEFFEE97-43FE-4722-9743-6DACF5BABF06}" srcOrd="0" destOrd="0" presId="urn:microsoft.com/office/officeart/2005/8/layout/hierarchy5"/>
    <dgm:cxn modelId="{5650F1A5-B5EF-4640-A746-961769A93E95}" type="presParOf" srcId="{536CE79C-D7EF-41A5-8152-CCCA7B5D93AA}" destId="{E433550E-BA36-47EA-8A35-A0A1E8031E4E}" srcOrd="1" destOrd="0" presId="urn:microsoft.com/office/officeart/2005/8/layout/hierarchy5"/>
    <dgm:cxn modelId="{61A6E38F-E0D1-4556-ABE8-3B760C834B6A}" type="presParOf" srcId="{E8526F84-8D6A-43F0-91C8-74BBAB0178AB}" destId="{54FA55FE-320F-4AF1-99F8-1B97BA45F367}" srcOrd="2" destOrd="0" presId="urn:microsoft.com/office/officeart/2005/8/layout/hierarchy5"/>
    <dgm:cxn modelId="{7AA2AF26-D184-4B5C-905A-88AE7F9FA277}" type="presParOf" srcId="{54FA55FE-320F-4AF1-99F8-1B97BA45F367}" destId="{12BFFB7E-CC3C-44E8-98AB-FD9E45A6300F}" srcOrd="0" destOrd="0" presId="urn:microsoft.com/office/officeart/2005/8/layout/hierarchy5"/>
    <dgm:cxn modelId="{E0D09B89-EB19-4A26-9886-5707DA167B19}" type="presParOf" srcId="{E8526F84-8D6A-43F0-91C8-74BBAB0178AB}" destId="{9FDEB8E0-E55B-4CB9-8736-B2C4F3343809}" srcOrd="3" destOrd="0" presId="urn:microsoft.com/office/officeart/2005/8/layout/hierarchy5"/>
    <dgm:cxn modelId="{1AE87AA0-1184-41F1-99A1-63980B7FA23E}" type="presParOf" srcId="{9FDEB8E0-E55B-4CB9-8736-B2C4F3343809}" destId="{17243ECA-D6D1-4930-BEF4-90CCA9956BC7}" srcOrd="0" destOrd="0" presId="urn:microsoft.com/office/officeart/2005/8/layout/hierarchy5"/>
    <dgm:cxn modelId="{B522BE2A-D3C6-4868-9D41-AA4F72459321}" type="presParOf" srcId="{9FDEB8E0-E55B-4CB9-8736-B2C4F3343809}" destId="{D89CA5A9-06B5-4205-8203-0A973CE761FB}" srcOrd="1" destOrd="0" presId="urn:microsoft.com/office/officeart/2005/8/layout/hierarchy5"/>
    <dgm:cxn modelId="{1C939CE4-C500-46F5-8450-58823EA7EBE5}" type="presParOf" srcId="{D89CA5A9-06B5-4205-8203-0A973CE761FB}" destId="{DFD26CE7-D79B-4E46-BBE8-6785E1E871AB}" srcOrd="0" destOrd="0" presId="urn:microsoft.com/office/officeart/2005/8/layout/hierarchy5"/>
    <dgm:cxn modelId="{8CC32DA5-6457-4F43-96D6-0E48C228EC6B}" type="presParOf" srcId="{DFD26CE7-D79B-4E46-BBE8-6785E1E871AB}" destId="{C06352FB-1BFE-4D58-A343-FBD62CC9693B}" srcOrd="0" destOrd="0" presId="urn:microsoft.com/office/officeart/2005/8/layout/hierarchy5"/>
    <dgm:cxn modelId="{0757C72B-44BA-4C47-9BEC-A7960AC87E24}" type="presParOf" srcId="{D89CA5A9-06B5-4205-8203-0A973CE761FB}" destId="{FA90925A-4DE5-40FC-ADC7-86AA6CAF62B6}" srcOrd="1" destOrd="0" presId="urn:microsoft.com/office/officeart/2005/8/layout/hierarchy5"/>
    <dgm:cxn modelId="{BB9D1711-F120-47A8-BAD9-5401EE54D63F}" type="presParOf" srcId="{FA90925A-4DE5-40FC-ADC7-86AA6CAF62B6}" destId="{F5B988C5-1E3D-45EF-87D9-BF58EFA93196}" srcOrd="0" destOrd="0" presId="urn:microsoft.com/office/officeart/2005/8/layout/hierarchy5"/>
    <dgm:cxn modelId="{3F642586-2750-4E92-A412-8D234631F3E3}" type="presParOf" srcId="{FA90925A-4DE5-40FC-ADC7-86AA6CAF62B6}" destId="{87CA42C7-38A6-4700-B904-4FDF1F79652D}" srcOrd="1" destOrd="0" presId="urn:microsoft.com/office/officeart/2005/8/layout/hierarchy5"/>
    <dgm:cxn modelId="{F145AED4-06B4-43F3-8C28-1034714D7B7C}" type="presParOf" srcId="{5A7017D7-2EE5-419D-985B-DDB62ABF495B}" destId="{B202636B-7A60-4136-A004-0BEF8D00993E}" srcOrd="1" destOrd="0" presId="urn:microsoft.com/office/officeart/2005/8/layout/hierarchy5"/>
    <dgm:cxn modelId="{C02A798C-6DA5-4A9E-A920-7016E9CE510B}" type="presParOf" srcId="{B202636B-7A60-4136-A004-0BEF8D00993E}" destId="{E001EF69-F135-4E4D-A243-814AEAD9A2DA}" srcOrd="0" destOrd="0" presId="urn:microsoft.com/office/officeart/2005/8/layout/hierarchy5"/>
    <dgm:cxn modelId="{6FB073EF-5C76-4ABA-B7B8-692731994ECA}" type="presParOf" srcId="{E001EF69-F135-4E4D-A243-814AEAD9A2DA}" destId="{9A4FF2DF-D243-481C-8553-293997B2F623}" srcOrd="0" destOrd="0" presId="urn:microsoft.com/office/officeart/2005/8/layout/hierarchy5"/>
    <dgm:cxn modelId="{BD924DE9-C5D1-459A-B643-EE186B731E7F}" type="presParOf" srcId="{E001EF69-F135-4E4D-A243-814AEAD9A2DA}" destId="{4C002ED8-DB2C-4EB6-BD80-D1E7E41439EC}" srcOrd="1" destOrd="0" presId="urn:microsoft.com/office/officeart/2005/8/layout/hierarchy5"/>
    <dgm:cxn modelId="{DCA0441E-B2FD-484C-82D7-0CFBE8576F00}" type="presParOf" srcId="{B202636B-7A60-4136-A004-0BEF8D00993E}" destId="{9F038684-4089-4680-96F2-487CFF8EC22B}" srcOrd="1" destOrd="0" presId="urn:microsoft.com/office/officeart/2005/8/layout/hierarchy5"/>
    <dgm:cxn modelId="{F7AB139B-563A-465D-B1CC-9A732391132E}" type="presParOf" srcId="{9F038684-4089-4680-96F2-487CFF8EC22B}" destId="{DFD18ED5-D55F-4F5E-8061-A75B56C34E67}" srcOrd="0" destOrd="0" presId="urn:microsoft.com/office/officeart/2005/8/layout/hierarchy5"/>
    <dgm:cxn modelId="{24899D80-9583-4A9B-9310-345F3419B188}" type="presParOf" srcId="{B202636B-7A60-4136-A004-0BEF8D00993E}" destId="{9C433989-C8D3-4EC1-867B-EB44AA7D7E28}" srcOrd="2" destOrd="0" presId="urn:microsoft.com/office/officeart/2005/8/layout/hierarchy5"/>
    <dgm:cxn modelId="{77A14595-63AD-4262-B9C8-25D253FFE877}" type="presParOf" srcId="{9C433989-C8D3-4EC1-867B-EB44AA7D7E28}" destId="{48A10575-B09D-43C4-B755-3AE94FD734A1}" srcOrd="0" destOrd="0" presId="urn:microsoft.com/office/officeart/2005/8/layout/hierarchy5"/>
    <dgm:cxn modelId="{8F85FA4E-1BAF-4F4F-8427-BE6DD9F4748A}" type="presParOf" srcId="{9C433989-C8D3-4EC1-867B-EB44AA7D7E28}" destId="{3AED47DC-801A-4430-81F6-165B35F62D31}" srcOrd="1" destOrd="0" presId="urn:microsoft.com/office/officeart/2005/8/layout/hierarchy5"/>
    <dgm:cxn modelId="{9ADAF2F4-EC02-4C21-85FA-69158A70410C}" type="presParOf" srcId="{B202636B-7A60-4136-A004-0BEF8D00993E}" destId="{F1055866-FE3B-4D1A-B254-92E054655051}" srcOrd="3" destOrd="0" presId="urn:microsoft.com/office/officeart/2005/8/layout/hierarchy5"/>
    <dgm:cxn modelId="{1633BD64-848E-4A0E-B794-2E12A2139887}" type="presParOf" srcId="{F1055866-FE3B-4D1A-B254-92E054655051}" destId="{EF2EA791-0B58-416D-8250-613DAEB406B6}" srcOrd="0" destOrd="0" presId="urn:microsoft.com/office/officeart/2005/8/layout/hierarchy5"/>
    <dgm:cxn modelId="{7F99AE75-01D3-4069-842C-61374D4D4C88}" type="presParOf" srcId="{B202636B-7A60-4136-A004-0BEF8D00993E}" destId="{EB8823A1-114E-4B31-9BD6-F33A9D8B544B}" srcOrd="4" destOrd="0" presId="urn:microsoft.com/office/officeart/2005/8/layout/hierarchy5"/>
    <dgm:cxn modelId="{19F9B9BF-5B63-4395-9C6A-B493BB65B392}" type="presParOf" srcId="{EB8823A1-114E-4B31-9BD6-F33A9D8B544B}" destId="{F954497F-C9F6-4D8C-B506-D5ACDAA52C80}" srcOrd="0" destOrd="0" presId="urn:microsoft.com/office/officeart/2005/8/layout/hierarchy5"/>
    <dgm:cxn modelId="{8FDC093B-C636-41F8-8425-6E3910367D3D}" type="presParOf" srcId="{EB8823A1-114E-4B31-9BD6-F33A9D8B544B}" destId="{47822F2C-D7FF-4DEE-A042-B67503A827F6}" srcOrd="1" destOrd="0" presId="urn:microsoft.com/office/officeart/2005/8/layout/hierarchy5"/>
    <dgm:cxn modelId="{DD8C86BE-CDFE-49A1-AB9A-44567B37E165}" type="presParOf" srcId="{B202636B-7A60-4136-A004-0BEF8D00993E}" destId="{85CE69A7-928F-4E89-84C1-A733BB9F1181}" srcOrd="5" destOrd="0" presId="urn:microsoft.com/office/officeart/2005/8/layout/hierarchy5"/>
    <dgm:cxn modelId="{12022B88-C09A-4D08-96BB-6E45D042B7CC}" type="presParOf" srcId="{85CE69A7-928F-4E89-84C1-A733BB9F1181}" destId="{EAD969EC-4C9E-40AE-A0D1-CDBDC178F4D0}" srcOrd="0" destOrd="0" presId="urn:microsoft.com/office/officeart/2005/8/layout/hierarchy5"/>
    <dgm:cxn modelId="{71E6E5AB-A835-4493-A883-BD313B151415}" type="presParOf" srcId="{B202636B-7A60-4136-A004-0BEF8D00993E}" destId="{60356D77-201B-4D7F-B8D8-C97F94DD9C45}" srcOrd="6" destOrd="0" presId="urn:microsoft.com/office/officeart/2005/8/layout/hierarchy5"/>
    <dgm:cxn modelId="{F1BE07C9-9759-42C6-9513-03FFDA420285}" type="presParOf" srcId="{60356D77-201B-4D7F-B8D8-C97F94DD9C45}" destId="{B6C90517-887D-40E7-8E92-7AB9741D2F8A}" srcOrd="0" destOrd="0" presId="urn:microsoft.com/office/officeart/2005/8/layout/hierarchy5"/>
    <dgm:cxn modelId="{51FDF117-EB02-4FC8-8637-B0E40371AD43}" type="presParOf" srcId="{60356D77-201B-4D7F-B8D8-C97F94DD9C45}" destId="{DB822E88-1E93-43BB-8C0A-699D1538AB27}" srcOrd="1" destOrd="0" presId="urn:microsoft.com/office/officeart/2005/8/layout/hierarchy5"/>
    <dgm:cxn modelId="{4DF60458-0851-4899-B692-A38F31D8C2CB}" type="presParOf" srcId="{B202636B-7A60-4136-A004-0BEF8D00993E}" destId="{0DF47020-8FB6-497E-A996-769324FF9024}" srcOrd="7" destOrd="0" presId="urn:microsoft.com/office/officeart/2005/8/layout/hierarchy5"/>
    <dgm:cxn modelId="{393DFF82-E5AD-4792-AFD4-2131F7E33E8A}" type="presParOf" srcId="{0DF47020-8FB6-497E-A996-769324FF9024}" destId="{2AAB597D-7915-4F0D-A4C0-EE1605BF2189}" srcOrd="0" destOrd="0" presId="urn:microsoft.com/office/officeart/2005/8/layout/hierarchy5"/>
    <dgm:cxn modelId="{63D9ACDF-A739-4B3D-BD6F-DE6ECBFB3BA1}" type="presParOf" srcId="{B202636B-7A60-4136-A004-0BEF8D00993E}" destId="{EEACFAA5-1266-46F1-BA42-B44C88ED64EB}" srcOrd="8" destOrd="0" presId="urn:microsoft.com/office/officeart/2005/8/layout/hierarchy5"/>
    <dgm:cxn modelId="{E3E9818D-2124-46D5-BC5C-289790181898}" type="presParOf" srcId="{EEACFAA5-1266-46F1-BA42-B44C88ED64EB}" destId="{70BEF7DA-A433-4D89-A296-DD943BAB2E3E}" srcOrd="0" destOrd="0" presId="urn:microsoft.com/office/officeart/2005/8/layout/hierarchy5"/>
    <dgm:cxn modelId="{88725399-3E12-4831-9BBB-8A9B0DEB5209}" type="presParOf" srcId="{EEACFAA5-1266-46F1-BA42-B44C88ED64EB}" destId="{42EAE030-BB33-49E1-915B-9DB239F9DF5E}" srcOrd="1" destOrd="0" presId="urn:microsoft.com/office/officeart/2005/8/layout/hierarchy5"/>
    <dgm:cxn modelId="{2C13B102-C9B6-4D94-9D66-3203BBA66E4B}" type="presParOf" srcId="{B202636B-7A60-4136-A004-0BEF8D00993E}" destId="{736DA6FC-B037-4394-99E5-3011D3DE79BC}" srcOrd="9" destOrd="0" presId="urn:microsoft.com/office/officeart/2005/8/layout/hierarchy5"/>
    <dgm:cxn modelId="{F6FBD80C-F2F1-4F79-A6F1-B7641F09E81D}" type="presParOf" srcId="{736DA6FC-B037-4394-99E5-3011D3DE79BC}" destId="{8997B7E8-F8D8-4013-9361-52478C7D1C16}" srcOrd="0" destOrd="0" presId="urn:microsoft.com/office/officeart/2005/8/layout/hierarchy5"/>
    <dgm:cxn modelId="{104967DF-5727-4E3A-8E79-EC7E727CC03B}" type="presParOf" srcId="{B202636B-7A60-4136-A004-0BEF8D00993E}" destId="{1BFD3ED2-861F-48F9-96F1-14189685A1CE}" srcOrd="10" destOrd="0" presId="urn:microsoft.com/office/officeart/2005/8/layout/hierarchy5"/>
    <dgm:cxn modelId="{6779A660-5A74-4188-85AD-7DD0F4C791D7}" type="presParOf" srcId="{1BFD3ED2-861F-48F9-96F1-14189685A1CE}" destId="{9C5F25A1-EB21-45F9-BF07-675440F347EF}" srcOrd="0" destOrd="0" presId="urn:microsoft.com/office/officeart/2005/8/layout/hierarchy5"/>
    <dgm:cxn modelId="{5893D42E-5FDD-4835-B7B1-3992D583BDD9}" type="presParOf" srcId="{1BFD3ED2-861F-48F9-96F1-14189685A1CE}" destId="{187061BD-686D-4423-8B80-56E4E2D85E65}"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F25A1-EB21-45F9-BF07-675440F347EF}">
      <dsp:nvSpPr>
        <dsp:cNvPr id="0" name=""/>
        <dsp:cNvSpPr/>
      </dsp:nvSpPr>
      <dsp:spPr>
        <a:xfrm>
          <a:off x="9712969" y="0"/>
          <a:ext cx="1176608" cy="39297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n-US" sz="1400" kern="1200" dirty="0" smtClean="0"/>
            <a:t>Output</a:t>
          </a:r>
          <a:endParaRPr lang="en-US" sz="1400" kern="1200" dirty="0"/>
        </a:p>
        <a:p>
          <a:pPr marL="57150" lvl="1" indent="-57150" algn="l" defTabSz="488950">
            <a:lnSpc>
              <a:spcPct val="90000"/>
            </a:lnSpc>
            <a:spcBef>
              <a:spcPct val="0"/>
            </a:spcBef>
            <a:spcAft>
              <a:spcPct val="15000"/>
            </a:spcAft>
            <a:buChar char="••"/>
          </a:pPr>
          <a:r>
            <a:rPr lang="en-US" sz="1100" kern="1200" dirty="0" smtClean="0"/>
            <a:t>Map</a:t>
          </a:r>
          <a:endParaRPr lang="en-US" sz="1100" kern="1200" dirty="0"/>
        </a:p>
        <a:p>
          <a:pPr marL="57150" lvl="1" indent="-57150" algn="l" defTabSz="488950">
            <a:lnSpc>
              <a:spcPct val="90000"/>
            </a:lnSpc>
            <a:spcBef>
              <a:spcPct val="0"/>
            </a:spcBef>
            <a:spcAft>
              <a:spcPct val="15000"/>
            </a:spcAft>
            <a:buChar char="••"/>
          </a:pPr>
          <a:r>
            <a:rPr lang="en-US" sz="1100" kern="1200" dirty="0" smtClean="0"/>
            <a:t>Data</a:t>
          </a:r>
          <a:endParaRPr lang="en-US" sz="1100" kern="1200" dirty="0"/>
        </a:p>
      </dsp:txBody>
      <dsp:txXfrm>
        <a:off x="9712969" y="0"/>
        <a:ext cx="1176608" cy="1178911"/>
      </dsp:txXfrm>
    </dsp:sp>
    <dsp:sp modelId="{70BEF7DA-A433-4D89-A296-DD943BAB2E3E}">
      <dsp:nvSpPr>
        <dsp:cNvPr id="0" name=""/>
        <dsp:cNvSpPr/>
      </dsp:nvSpPr>
      <dsp:spPr>
        <a:xfrm>
          <a:off x="8352331" y="0"/>
          <a:ext cx="1176608" cy="39297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n-US" sz="1400" kern="1200" dirty="0" smtClean="0"/>
            <a:t>Spatial Analysis</a:t>
          </a:r>
          <a:endParaRPr lang="en-US" sz="1400" kern="1200" dirty="0"/>
        </a:p>
        <a:p>
          <a:pPr marL="57150" lvl="1" indent="-57150" algn="l" defTabSz="488950">
            <a:lnSpc>
              <a:spcPct val="90000"/>
            </a:lnSpc>
            <a:spcBef>
              <a:spcPct val="0"/>
            </a:spcBef>
            <a:spcAft>
              <a:spcPct val="15000"/>
            </a:spcAft>
            <a:buChar char="••"/>
          </a:pPr>
          <a:r>
            <a:rPr lang="en-US" sz="1100" kern="1200" dirty="0" smtClean="0"/>
            <a:t>Feature/raster</a:t>
          </a:r>
          <a:endParaRPr lang="en-US" sz="1100" kern="1200" dirty="0"/>
        </a:p>
        <a:p>
          <a:pPr marL="57150" lvl="1" indent="-57150" algn="l" defTabSz="488950">
            <a:lnSpc>
              <a:spcPct val="90000"/>
            </a:lnSpc>
            <a:spcBef>
              <a:spcPct val="0"/>
            </a:spcBef>
            <a:spcAft>
              <a:spcPct val="15000"/>
            </a:spcAft>
            <a:buChar char="••"/>
          </a:pPr>
          <a:r>
            <a:rPr lang="en-US" sz="1100" kern="1200" dirty="0" smtClean="0"/>
            <a:t>Sampling</a:t>
          </a:r>
          <a:endParaRPr lang="en-US" sz="1100" kern="1200" dirty="0"/>
        </a:p>
        <a:p>
          <a:pPr marL="57150" lvl="1" indent="-57150" algn="l" defTabSz="488950">
            <a:lnSpc>
              <a:spcPct val="90000"/>
            </a:lnSpc>
            <a:spcBef>
              <a:spcPct val="0"/>
            </a:spcBef>
            <a:spcAft>
              <a:spcPct val="15000"/>
            </a:spcAft>
            <a:buChar char="••"/>
          </a:pPr>
          <a:r>
            <a:rPr lang="en-US" sz="1100" kern="1200" dirty="0" smtClean="0"/>
            <a:t>Graphing</a:t>
          </a:r>
          <a:endParaRPr lang="en-US" sz="1100" kern="1200" dirty="0"/>
        </a:p>
      </dsp:txBody>
      <dsp:txXfrm>
        <a:off x="8352331" y="0"/>
        <a:ext cx="1176608" cy="1178911"/>
      </dsp:txXfrm>
    </dsp:sp>
    <dsp:sp modelId="{B6C90517-887D-40E7-8E92-7AB9741D2F8A}">
      <dsp:nvSpPr>
        <dsp:cNvPr id="0" name=""/>
        <dsp:cNvSpPr/>
      </dsp:nvSpPr>
      <dsp:spPr>
        <a:xfrm>
          <a:off x="7001423" y="0"/>
          <a:ext cx="1176608" cy="39297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l" defTabSz="533400">
            <a:lnSpc>
              <a:spcPct val="90000"/>
            </a:lnSpc>
            <a:spcBef>
              <a:spcPct val="0"/>
            </a:spcBef>
            <a:spcAft>
              <a:spcPct val="35000"/>
            </a:spcAft>
          </a:pPr>
          <a:r>
            <a:rPr lang="en-US" sz="1200" kern="1200" dirty="0" smtClean="0"/>
            <a:t>Load Data</a:t>
          </a:r>
          <a:endParaRPr lang="en-US" sz="1200" kern="1200" dirty="0"/>
        </a:p>
        <a:p>
          <a:pPr marL="57150" lvl="1" indent="-57150" algn="l" defTabSz="444500">
            <a:lnSpc>
              <a:spcPct val="90000"/>
            </a:lnSpc>
            <a:spcBef>
              <a:spcPct val="0"/>
            </a:spcBef>
            <a:spcAft>
              <a:spcPct val="15000"/>
            </a:spcAft>
            <a:buChar char="••"/>
          </a:pPr>
          <a:r>
            <a:rPr lang="en-US" sz="1000" kern="1200" dirty="0" smtClean="0"/>
            <a:t>Import method</a:t>
          </a:r>
          <a:endParaRPr lang="en-US" sz="1000" kern="1200" dirty="0"/>
        </a:p>
        <a:p>
          <a:pPr marL="57150" lvl="1" indent="-57150" algn="l" defTabSz="444500">
            <a:lnSpc>
              <a:spcPct val="90000"/>
            </a:lnSpc>
            <a:spcBef>
              <a:spcPct val="0"/>
            </a:spcBef>
            <a:spcAft>
              <a:spcPct val="15000"/>
            </a:spcAft>
            <a:buChar char="••"/>
          </a:pPr>
          <a:r>
            <a:rPr lang="en-US" sz="1000" kern="1200" dirty="0" smtClean="0"/>
            <a:t>Enable time</a:t>
          </a:r>
          <a:endParaRPr lang="en-US" sz="1000" kern="1200" dirty="0"/>
        </a:p>
        <a:p>
          <a:pPr marL="57150" lvl="1" indent="-57150" algn="l" defTabSz="444500">
            <a:lnSpc>
              <a:spcPct val="90000"/>
            </a:lnSpc>
            <a:spcBef>
              <a:spcPct val="0"/>
            </a:spcBef>
            <a:spcAft>
              <a:spcPct val="15000"/>
            </a:spcAft>
            <a:buChar char="••"/>
          </a:pPr>
          <a:r>
            <a:rPr lang="en-US" sz="1000" kern="1200" dirty="0" smtClean="0"/>
            <a:t>Color bar</a:t>
          </a:r>
          <a:endParaRPr lang="en-US" sz="1000" kern="1200" dirty="0"/>
        </a:p>
        <a:p>
          <a:pPr marL="57150" lvl="1" indent="-57150" algn="l" defTabSz="444500">
            <a:lnSpc>
              <a:spcPct val="90000"/>
            </a:lnSpc>
            <a:spcBef>
              <a:spcPct val="0"/>
            </a:spcBef>
            <a:spcAft>
              <a:spcPct val="15000"/>
            </a:spcAft>
            <a:buChar char="••"/>
          </a:pPr>
          <a:r>
            <a:rPr lang="en-US" sz="1000" kern="1200" dirty="0" smtClean="0"/>
            <a:t>Data selection</a:t>
          </a:r>
          <a:endParaRPr lang="en-US" sz="1000" kern="1200" dirty="0"/>
        </a:p>
        <a:p>
          <a:pPr marL="57150" lvl="1" indent="-57150" algn="l" defTabSz="444500">
            <a:lnSpc>
              <a:spcPct val="90000"/>
            </a:lnSpc>
            <a:spcBef>
              <a:spcPct val="0"/>
            </a:spcBef>
            <a:spcAft>
              <a:spcPct val="15000"/>
            </a:spcAft>
            <a:buChar char="••"/>
          </a:pPr>
          <a:r>
            <a:rPr lang="en-US" sz="1000" kern="1200" dirty="0" smtClean="0"/>
            <a:t>Time Slider</a:t>
          </a:r>
          <a:endParaRPr lang="en-US" sz="1000" kern="1200" dirty="0"/>
        </a:p>
      </dsp:txBody>
      <dsp:txXfrm>
        <a:off x="7001423" y="0"/>
        <a:ext cx="1176608" cy="1178911"/>
      </dsp:txXfrm>
    </dsp:sp>
    <dsp:sp modelId="{F954497F-C9F6-4D8C-B506-D5ACDAA52C80}">
      <dsp:nvSpPr>
        <dsp:cNvPr id="0" name=""/>
        <dsp:cNvSpPr/>
      </dsp:nvSpPr>
      <dsp:spPr>
        <a:xfrm>
          <a:off x="4135184" y="0"/>
          <a:ext cx="1176608" cy="39297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Prepare Data</a:t>
          </a:r>
          <a:endParaRPr lang="en-US" sz="1400" kern="1200" dirty="0"/>
        </a:p>
      </dsp:txBody>
      <dsp:txXfrm>
        <a:off x="4135184" y="0"/>
        <a:ext cx="1176608" cy="1178911"/>
      </dsp:txXfrm>
    </dsp:sp>
    <dsp:sp modelId="{48A10575-B09D-43C4-B755-3AE94FD734A1}">
      <dsp:nvSpPr>
        <dsp:cNvPr id="0" name=""/>
        <dsp:cNvSpPr/>
      </dsp:nvSpPr>
      <dsp:spPr>
        <a:xfrm>
          <a:off x="2336929" y="0"/>
          <a:ext cx="1176608" cy="39297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Obtain Data</a:t>
          </a:r>
          <a:endParaRPr lang="en-US" sz="1400" kern="1200" dirty="0"/>
        </a:p>
      </dsp:txBody>
      <dsp:txXfrm>
        <a:off x="2336929" y="0"/>
        <a:ext cx="1176608" cy="1178911"/>
      </dsp:txXfrm>
    </dsp:sp>
    <dsp:sp modelId="{9A4FF2DF-D243-481C-8553-293997B2F623}">
      <dsp:nvSpPr>
        <dsp:cNvPr id="0" name=""/>
        <dsp:cNvSpPr/>
      </dsp:nvSpPr>
      <dsp:spPr>
        <a:xfrm>
          <a:off x="602165" y="0"/>
          <a:ext cx="1176608" cy="39297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Define Problem</a:t>
          </a:r>
          <a:endParaRPr lang="en-US" sz="1400" kern="1200" dirty="0"/>
        </a:p>
      </dsp:txBody>
      <dsp:txXfrm>
        <a:off x="602165" y="0"/>
        <a:ext cx="1176608" cy="1178911"/>
      </dsp:txXfrm>
    </dsp:sp>
    <dsp:sp modelId="{441E6679-19AE-4C20-8EAD-E361E3DB9641}">
      <dsp:nvSpPr>
        <dsp:cNvPr id="0" name=""/>
        <dsp:cNvSpPr/>
      </dsp:nvSpPr>
      <dsp:spPr>
        <a:xfrm>
          <a:off x="458377" y="933103"/>
          <a:ext cx="1459122" cy="25924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Turtle track and Ocean parameters</a:t>
          </a:r>
          <a:endParaRPr lang="en-US" sz="1500" kern="1200" dirty="0"/>
        </a:p>
      </dsp:txBody>
      <dsp:txXfrm>
        <a:off x="501113" y="975839"/>
        <a:ext cx="1373650" cy="2506965"/>
      </dsp:txXfrm>
    </dsp:sp>
    <dsp:sp modelId="{FB8E8A75-0240-46CB-94C6-09621D271E7D}">
      <dsp:nvSpPr>
        <dsp:cNvPr id="0" name=""/>
        <dsp:cNvSpPr/>
      </dsp:nvSpPr>
      <dsp:spPr>
        <a:xfrm rot="18405862">
          <a:off x="1623756" y="1631956"/>
          <a:ext cx="1463326" cy="22456"/>
        </a:xfrm>
        <a:custGeom>
          <a:avLst/>
          <a:gdLst/>
          <a:ahLst/>
          <a:cxnLst/>
          <a:rect l="0" t="0" r="0" b="0"/>
          <a:pathLst>
            <a:path>
              <a:moveTo>
                <a:pt x="0" y="11228"/>
              </a:moveTo>
              <a:lnTo>
                <a:pt x="1463326" y="112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18836" y="1606601"/>
        <a:ext cx="73166" cy="73166"/>
      </dsp:txXfrm>
    </dsp:sp>
    <dsp:sp modelId="{23E86511-6C24-4DBE-9DDB-2614FC964FC8}">
      <dsp:nvSpPr>
        <dsp:cNvPr id="0" name=""/>
        <dsp:cNvSpPr/>
      </dsp:nvSpPr>
      <dsp:spPr>
        <a:xfrm>
          <a:off x="2793338" y="761141"/>
          <a:ext cx="1585951" cy="5918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0 to 360</a:t>
          </a:r>
          <a:r>
            <a:rPr lang="en-US" sz="1500" kern="1200" dirty="0" smtClean="0">
              <a:latin typeface="High Tower Text" panose="02040502050506030303" pitchFamily="18" charset="0"/>
            </a:rPr>
            <a:t>°</a:t>
          </a:r>
          <a:endParaRPr lang="en-US" sz="1500" kern="1200" dirty="0"/>
        </a:p>
      </dsp:txBody>
      <dsp:txXfrm>
        <a:off x="2810671" y="778474"/>
        <a:ext cx="1551285" cy="557143"/>
      </dsp:txXfrm>
    </dsp:sp>
    <dsp:sp modelId="{57C966C9-F1F6-4BE9-B5F8-1B8C54F5D383}">
      <dsp:nvSpPr>
        <dsp:cNvPr id="0" name=""/>
        <dsp:cNvSpPr/>
      </dsp:nvSpPr>
      <dsp:spPr>
        <a:xfrm rot="20946283">
          <a:off x="4378084" y="1033180"/>
          <a:ext cx="133719" cy="22456"/>
        </a:xfrm>
        <a:custGeom>
          <a:avLst/>
          <a:gdLst/>
          <a:ahLst/>
          <a:cxnLst/>
          <a:rect l="0" t="0" r="0" b="0"/>
          <a:pathLst>
            <a:path>
              <a:moveTo>
                <a:pt x="0" y="11228"/>
              </a:moveTo>
              <a:lnTo>
                <a:pt x="133719" y="112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41601" y="1041065"/>
        <a:ext cx="6685" cy="6685"/>
      </dsp:txXfrm>
    </dsp:sp>
    <dsp:sp modelId="{7A152774-6613-41A9-B2EF-95AB5E12DCA6}">
      <dsp:nvSpPr>
        <dsp:cNvPr id="0" name=""/>
        <dsp:cNvSpPr/>
      </dsp:nvSpPr>
      <dsp:spPr>
        <a:xfrm>
          <a:off x="4510599" y="735866"/>
          <a:ext cx="1585951" cy="5918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Convert longitude?</a:t>
          </a:r>
          <a:endParaRPr lang="en-US" sz="1500" kern="1200" dirty="0"/>
        </a:p>
      </dsp:txBody>
      <dsp:txXfrm>
        <a:off x="4527932" y="753199"/>
        <a:ext cx="1551285" cy="557143"/>
      </dsp:txXfrm>
    </dsp:sp>
    <dsp:sp modelId="{33014E9A-3E64-4CD5-B41E-8339CD75196E}">
      <dsp:nvSpPr>
        <dsp:cNvPr id="0" name=""/>
        <dsp:cNvSpPr/>
      </dsp:nvSpPr>
      <dsp:spPr>
        <a:xfrm rot="4854373">
          <a:off x="4118415" y="1351769"/>
          <a:ext cx="619691" cy="22456"/>
        </a:xfrm>
        <a:custGeom>
          <a:avLst/>
          <a:gdLst/>
          <a:ahLst/>
          <a:cxnLst/>
          <a:rect l="0" t="0" r="0" b="0"/>
          <a:pathLst>
            <a:path>
              <a:moveTo>
                <a:pt x="0" y="11228"/>
              </a:moveTo>
              <a:lnTo>
                <a:pt x="619691" y="112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12768" y="1347505"/>
        <a:ext cx="30984" cy="30984"/>
      </dsp:txXfrm>
    </dsp:sp>
    <dsp:sp modelId="{CEFFEE97-43FE-4722-9743-6DACF5BABF06}">
      <dsp:nvSpPr>
        <dsp:cNvPr id="0" name=""/>
        <dsp:cNvSpPr/>
      </dsp:nvSpPr>
      <dsp:spPr>
        <a:xfrm>
          <a:off x="4477232" y="1373044"/>
          <a:ext cx="1585951" cy="5918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Format</a:t>
          </a:r>
          <a:endParaRPr lang="en-US" sz="1500" kern="1200" dirty="0"/>
        </a:p>
      </dsp:txBody>
      <dsp:txXfrm>
        <a:off x="4494565" y="1390377"/>
        <a:ext cx="1551285" cy="557143"/>
      </dsp:txXfrm>
    </dsp:sp>
    <dsp:sp modelId="{54FA55FE-320F-4AF1-99F8-1B97BA45F367}">
      <dsp:nvSpPr>
        <dsp:cNvPr id="0" name=""/>
        <dsp:cNvSpPr/>
      </dsp:nvSpPr>
      <dsp:spPr>
        <a:xfrm rot="19651602">
          <a:off x="1835904" y="1937907"/>
          <a:ext cx="1043707" cy="22456"/>
        </a:xfrm>
        <a:custGeom>
          <a:avLst/>
          <a:gdLst/>
          <a:ahLst/>
          <a:cxnLst/>
          <a:rect l="0" t="0" r="0" b="0"/>
          <a:pathLst>
            <a:path>
              <a:moveTo>
                <a:pt x="0" y="11228"/>
              </a:moveTo>
              <a:lnTo>
                <a:pt x="1043707" y="112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31665" y="1923042"/>
        <a:ext cx="52185" cy="52185"/>
      </dsp:txXfrm>
    </dsp:sp>
    <dsp:sp modelId="{17243ECA-D6D1-4930-BEF4-90CCA9956BC7}">
      <dsp:nvSpPr>
        <dsp:cNvPr id="0" name=""/>
        <dsp:cNvSpPr/>
      </dsp:nvSpPr>
      <dsp:spPr>
        <a:xfrm>
          <a:off x="2798015" y="1373044"/>
          <a:ext cx="1585951" cy="5918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-180</a:t>
          </a:r>
          <a:r>
            <a:rPr lang="en-US" sz="1500" kern="1200" dirty="0" smtClean="0">
              <a:latin typeface="High Tower Text" panose="02040502050506030303" pitchFamily="18" charset="0"/>
            </a:rPr>
            <a:t>°</a:t>
          </a:r>
          <a:r>
            <a:rPr lang="en-US" sz="1500" kern="1200" dirty="0" smtClean="0"/>
            <a:t> to 180</a:t>
          </a:r>
          <a:r>
            <a:rPr lang="en-US" sz="1500" kern="1200" dirty="0" smtClean="0">
              <a:latin typeface="High Tower Text" panose="02040502050506030303" pitchFamily="18" charset="0"/>
            </a:rPr>
            <a:t>°</a:t>
          </a:r>
          <a:endParaRPr lang="en-US" sz="1500" kern="1200" dirty="0"/>
        </a:p>
      </dsp:txBody>
      <dsp:txXfrm>
        <a:off x="2815348" y="1390377"/>
        <a:ext cx="1551285" cy="557143"/>
      </dsp:txXfrm>
    </dsp:sp>
    <dsp:sp modelId="{DFD26CE7-D79B-4E46-BBE8-6785E1E871AB}">
      <dsp:nvSpPr>
        <dsp:cNvPr id="0" name=""/>
        <dsp:cNvSpPr/>
      </dsp:nvSpPr>
      <dsp:spPr>
        <a:xfrm rot="4879129">
          <a:off x="4121641" y="1963139"/>
          <a:ext cx="617915" cy="22456"/>
        </a:xfrm>
        <a:custGeom>
          <a:avLst/>
          <a:gdLst/>
          <a:ahLst/>
          <a:cxnLst/>
          <a:rect l="0" t="0" r="0" b="0"/>
          <a:pathLst>
            <a:path>
              <a:moveTo>
                <a:pt x="0" y="11228"/>
              </a:moveTo>
              <a:lnTo>
                <a:pt x="617915" y="112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15151" y="1958919"/>
        <a:ext cx="30895" cy="30895"/>
      </dsp:txXfrm>
    </dsp:sp>
    <dsp:sp modelId="{F5B988C5-1E3D-45EF-87D9-BF58EFA93196}">
      <dsp:nvSpPr>
        <dsp:cNvPr id="0" name=""/>
        <dsp:cNvSpPr/>
      </dsp:nvSpPr>
      <dsp:spPr>
        <a:xfrm>
          <a:off x="4477232" y="1983880"/>
          <a:ext cx="1585951" cy="5918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Format,</a:t>
          </a:r>
          <a:br>
            <a:rPr lang="en-US" sz="1500" kern="1200" dirty="0" smtClean="0"/>
          </a:br>
          <a:r>
            <a:rPr lang="en-US" sz="1500" kern="1200" dirty="0" smtClean="0"/>
            <a:t>Projection</a:t>
          </a:r>
          <a:endParaRPr lang="en-US" sz="1500" kern="1200" dirty="0"/>
        </a:p>
      </dsp:txBody>
      <dsp:txXfrm>
        <a:off x="4494565" y="2001213"/>
        <a:ext cx="1551285" cy="55714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75BF4A-9CB1-5747-B319-707DA98CEC20}" type="datetime1">
              <a:rPr lang="en-US" smtClean="0"/>
              <a:pPr/>
              <a:t>10/22/2020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A22459-1A81-CA4B-89BB-FCE38A3AE18F}" type="slidenum">
              <a:rPr lang="en-US" smtClean="0"/>
              <a:pPr/>
              <a:t>‹#›</a:t>
            </a:fld>
            <a:endParaRPr lang="en-US"/>
          </a:p>
        </p:txBody>
      </p:sp>
    </p:spTree>
    <p:extLst>
      <p:ext uri="{BB962C8B-B14F-4D97-AF65-F5344CB8AC3E}">
        <p14:creationId xmlns:p14="http://schemas.microsoft.com/office/powerpoint/2010/main" val="26920304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BC7567-D5EA-874F-8815-73DC5E77631E}" type="datetime1">
              <a:rPr lang="en-US" smtClean="0"/>
              <a:pPr/>
              <a:t>10/22/2020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8DCC0E-7DBF-7C4A-B104-25FE08E3BB8F}" type="slidenum">
              <a:rPr lang="en-US" smtClean="0"/>
              <a:pPr/>
              <a:t>‹#›</a:t>
            </a:fld>
            <a:endParaRPr lang="en-US"/>
          </a:p>
        </p:txBody>
      </p:sp>
    </p:spTree>
    <p:extLst>
      <p:ext uri="{BB962C8B-B14F-4D97-AF65-F5344CB8AC3E}">
        <p14:creationId xmlns:p14="http://schemas.microsoft.com/office/powerpoint/2010/main" val="42603234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0" u="none" strike="noStrike" kern="1200" dirty="0">
              <a:solidFill>
                <a:schemeClr val="tx1"/>
              </a:solidFill>
              <a:latin typeface="+mn-lt"/>
              <a:ea typeface="+mn-ea"/>
              <a:cs typeface="+mn-cs"/>
            </a:endParaRPr>
          </a:p>
          <a:p>
            <a:r>
              <a:rPr lang="en-US" sz="1200" b="0" i="0" u="none" strike="noStrike" kern="1200" dirty="0" smtClean="0">
                <a:solidFill>
                  <a:schemeClr val="tx1"/>
                </a:solidFill>
                <a:effectLst/>
                <a:latin typeface="+mn-lt"/>
                <a:ea typeface="+mn-ea"/>
                <a:cs typeface="+mn-cs"/>
              </a:rPr>
              <a:t>Hello,  welcome to the NOAA </a:t>
            </a:r>
            <a:r>
              <a:rPr lang="en-US" sz="1200" b="0" i="0" u="none" strike="noStrike" kern="1200" dirty="0" err="1" smtClean="0">
                <a:solidFill>
                  <a:schemeClr val="tx1"/>
                </a:solidFill>
                <a:effectLst/>
                <a:latin typeface="+mn-lt"/>
                <a:ea typeface="+mn-ea"/>
                <a:cs typeface="+mn-cs"/>
              </a:rPr>
              <a:t>CoastWatch</a:t>
            </a:r>
            <a:r>
              <a:rPr lang="en-US" sz="1200" b="0" i="0" u="none" strike="noStrike" kern="1200" dirty="0" smtClean="0">
                <a:solidFill>
                  <a:schemeClr val="tx1"/>
                </a:solidFill>
                <a:effectLst/>
                <a:latin typeface="+mn-lt"/>
                <a:ea typeface="+mn-ea"/>
                <a:cs typeface="+mn-cs"/>
              </a:rPr>
              <a:t> training on Using Satellite Data in GIS.    </a:t>
            </a:r>
            <a:endParaRPr lang="en-US" dirty="0"/>
          </a:p>
        </p:txBody>
      </p:sp>
      <p:sp>
        <p:nvSpPr>
          <p:cNvPr id="4" name="Slide Number Placeholder 3"/>
          <p:cNvSpPr>
            <a:spLocks noGrp="1"/>
          </p:cNvSpPr>
          <p:nvPr>
            <p:ph type="sldNum" sz="quarter" idx="10"/>
          </p:nvPr>
        </p:nvSpPr>
        <p:spPr/>
        <p:txBody>
          <a:bodyPr/>
          <a:lstStyle/>
          <a:p>
            <a:fld id="{C0C3AC15-3A75-4EB7-8968-BCF212ACCF7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Now that we have satellite SST for a given day,  let's retrieve the turtle track data. Although the file has a .</a:t>
            </a:r>
            <a:r>
              <a:rPr lang="en-US" sz="1200" b="0" i="0" u="none" strike="noStrike" kern="1200" dirty="0" err="1" smtClean="0">
                <a:solidFill>
                  <a:schemeClr val="tx1"/>
                </a:solidFill>
                <a:effectLst/>
                <a:latin typeface="+mn-lt"/>
                <a:ea typeface="+mn-ea"/>
                <a:cs typeface="+mn-cs"/>
              </a:rPr>
              <a:t>dat</a:t>
            </a:r>
            <a:r>
              <a:rPr lang="en-US" sz="1200" b="0" i="0" u="none" strike="noStrike" kern="1200" dirty="0" smtClean="0">
                <a:solidFill>
                  <a:schemeClr val="tx1"/>
                </a:solidFill>
                <a:effectLst/>
                <a:latin typeface="+mn-lt"/>
                <a:ea typeface="+mn-ea"/>
                <a:cs typeface="+mn-cs"/>
              </a:rPr>
              <a:t> extension, we find it's just a text file with comma-delimited fields. Save or change the name to reflect a file with csv extension.</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10</a:t>
            </a:fld>
            <a:endParaRPr lang="en-US"/>
          </a:p>
        </p:txBody>
      </p:sp>
    </p:spTree>
    <p:extLst>
      <p:ext uri="{BB962C8B-B14F-4D97-AF65-F5344CB8AC3E}">
        <p14:creationId xmlns:p14="http://schemas.microsoft.com/office/powerpoint/2010/main" val="3708449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We have our two datasets.  Open ArcMap and select a blank map.  Load the raster first by dragging the file onto the map.  It should display in its entirety with the Pacific Ocean centered in the map.</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11</a:t>
            </a:fld>
            <a:endParaRPr lang="en-US"/>
          </a:p>
        </p:txBody>
      </p:sp>
    </p:spTree>
    <p:extLst>
      <p:ext uri="{BB962C8B-B14F-4D97-AF65-F5344CB8AC3E}">
        <p14:creationId xmlns:p14="http://schemas.microsoft.com/office/powerpoint/2010/main" val="3897737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For the turtle data,  there are multiple ways to bring in CSV files.  Use one of these methods and set the X and Y to </a:t>
            </a:r>
            <a:r>
              <a:rPr lang="en-US" sz="1200" b="0" i="0" u="none" strike="noStrike" kern="1200" dirty="0" err="1" smtClean="0">
                <a:solidFill>
                  <a:schemeClr val="tx1"/>
                </a:solidFill>
                <a:effectLst/>
                <a:latin typeface="+mn-lt"/>
                <a:ea typeface="+mn-ea"/>
                <a:cs typeface="+mn-cs"/>
              </a:rPr>
              <a:t>mean_lon</a:t>
            </a:r>
            <a:r>
              <a:rPr lang="en-US" sz="1200" b="0" i="0" u="none" strike="noStrike" kern="1200" dirty="0" smtClean="0">
                <a:solidFill>
                  <a:schemeClr val="tx1"/>
                </a:solidFill>
                <a:effectLst/>
                <a:latin typeface="+mn-lt"/>
                <a:ea typeface="+mn-ea"/>
                <a:cs typeface="+mn-cs"/>
              </a:rPr>
              <a:t> and </a:t>
            </a:r>
            <a:r>
              <a:rPr lang="en-US" sz="1200" b="0" i="0" u="none" strike="noStrike" kern="1200" dirty="0" err="1" smtClean="0">
                <a:solidFill>
                  <a:schemeClr val="tx1"/>
                </a:solidFill>
                <a:effectLst/>
                <a:latin typeface="+mn-lt"/>
                <a:ea typeface="+mn-ea"/>
                <a:cs typeface="+mn-cs"/>
              </a:rPr>
              <a:t>mean_lat</a:t>
            </a:r>
            <a:r>
              <a:rPr lang="en-US" sz="1200" b="0" i="0" u="none" strike="noStrike"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12</a:t>
            </a:fld>
            <a:endParaRPr lang="en-US"/>
          </a:p>
        </p:txBody>
      </p:sp>
    </p:spTree>
    <p:extLst>
      <p:ext uri="{BB962C8B-B14F-4D97-AF65-F5344CB8AC3E}">
        <p14:creationId xmlns:p14="http://schemas.microsoft.com/office/powerpoint/2010/main" val="882192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Both datasets should now be visible and we're ready to tailor the map as our first output for this exercise.</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13</a:t>
            </a:fld>
            <a:endParaRPr lang="en-US"/>
          </a:p>
        </p:txBody>
      </p:sp>
    </p:spTree>
    <p:extLst>
      <p:ext uri="{BB962C8B-B14F-4D97-AF65-F5344CB8AC3E}">
        <p14:creationId xmlns:p14="http://schemas.microsoft.com/office/powerpoint/2010/main" val="3310151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Tailoring can include using ArcGIS </a:t>
            </a:r>
            <a:r>
              <a:rPr lang="en-US" sz="1200" b="0" i="0" u="none" strike="noStrike" kern="1200" dirty="0" err="1" smtClean="0">
                <a:solidFill>
                  <a:schemeClr val="tx1"/>
                </a:solidFill>
                <a:effectLst/>
                <a:latin typeface="+mn-lt"/>
                <a:ea typeface="+mn-ea"/>
                <a:cs typeface="+mn-cs"/>
              </a:rPr>
              <a:t>Basemaps</a:t>
            </a:r>
            <a:r>
              <a:rPr lang="en-US" sz="1200" b="0" i="0" u="none" strike="noStrike" kern="1200" dirty="0" smtClean="0">
                <a:solidFill>
                  <a:schemeClr val="tx1"/>
                </a:solidFill>
                <a:effectLst/>
                <a:latin typeface="+mn-lt"/>
                <a:ea typeface="+mn-ea"/>
                <a:cs typeface="+mn-cs"/>
              </a:rPr>
              <a:t> or Reference layers, color </a:t>
            </a:r>
            <a:r>
              <a:rPr lang="en-US" sz="1200" b="0" i="0" u="none" strike="noStrike" kern="1200" dirty="0" err="1" smtClean="0">
                <a:solidFill>
                  <a:schemeClr val="tx1"/>
                </a:solidFill>
                <a:effectLst/>
                <a:latin typeface="+mn-lt"/>
                <a:ea typeface="+mn-ea"/>
                <a:cs typeface="+mn-cs"/>
              </a:rPr>
              <a:t>symbology</a:t>
            </a:r>
            <a:r>
              <a:rPr lang="en-US" sz="1200" b="0" i="0" u="none" strike="noStrike" kern="1200" dirty="0" smtClean="0">
                <a:solidFill>
                  <a:schemeClr val="tx1"/>
                </a:solidFill>
                <a:effectLst/>
                <a:latin typeface="+mn-lt"/>
                <a:ea typeface="+mn-ea"/>
                <a:cs typeface="+mn-cs"/>
              </a:rPr>
              <a:t>, and more.  Work with the Data View or Layout View to create your final Overview Map.</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14</a:t>
            </a:fld>
            <a:endParaRPr lang="en-US"/>
          </a:p>
        </p:txBody>
      </p:sp>
    </p:spTree>
    <p:extLst>
      <p:ext uri="{BB962C8B-B14F-4D97-AF65-F5344CB8AC3E}">
        <p14:creationId xmlns:p14="http://schemas.microsoft.com/office/powerpoint/2010/main" val="4025903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Once you have the map to your liking,  save the map as an image file.  In looking at the map most of the turtle's movement is West to East.  Nearly 80% of the track is within 30-40 degrees N,  and there is an area where the turtle spent a significant amount of time denoted by the red box.  This is the feature we'll investigate further.  </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15</a:t>
            </a:fld>
            <a:endParaRPr lang="en-US"/>
          </a:p>
        </p:txBody>
      </p:sp>
    </p:spTree>
    <p:extLst>
      <p:ext uri="{BB962C8B-B14F-4D97-AF65-F5344CB8AC3E}">
        <p14:creationId xmlns:p14="http://schemas.microsoft.com/office/powerpoint/2010/main" val="1715324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Some additional observations include data are displayed from 0 to 360. Dragging-and-dropping the </a:t>
            </a:r>
            <a:r>
              <a:rPr lang="en-US" sz="1200" b="0" i="0" u="none" strike="noStrike" kern="1200" dirty="0" err="1" smtClean="0">
                <a:solidFill>
                  <a:schemeClr val="tx1"/>
                </a:solidFill>
                <a:effectLst/>
                <a:latin typeface="+mn-lt"/>
                <a:ea typeface="+mn-ea"/>
                <a:cs typeface="+mn-cs"/>
              </a:rPr>
              <a:t>NetCDF</a:t>
            </a:r>
            <a:r>
              <a:rPr lang="en-US" sz="1200" b="0" i="0" u="none" strike="noStrike" kern="1200" dirty="0" smtClean="0">
                <a:solidFill>
                  <a:schemeClr val="tx1"/>
                </a:solidFill>
                <a:effectLst/>
                <a:latin typeface="+mn-lt"/>
                <a:ea typeface="+mn-ea"/>
                <a:cs typeface="+mn-cs"/>
              </a:rPr>
              <a:t> sea surface temperature data onto the map worked well.  The SST data are in Kelvin, so if we desire another unit we would need to perform a conversion.  And given the extent of data spanning 1200 plus days,  that could be a lot of raster data if we were to work with the full extent of the track data.</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16</a:t>
            </a:fld>
            <a:endParaRPr lang="en-US"/>
          </a:p>
        </p:txBody>
      </p:sp>
    </p:spTree>
    <p:extLst>
      <p:ext uri="{BB962C8B-B14F-4D97-AF65-F5344CB8AC3E}">
        <p14:creationId xmlns:p14="http://schemas.microsoft.com/office/powerpoint/2010/main" val="2129204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Adjusting our strategy to focus on the feature of interest,  we can re-define the geographic and temporal extents.  Also, since the area-of-interest does not cross the </a:t>
            </a:r>
            <a:r>
              <a:rPr lang="en-US" sz="1200" b="0" i="0" u="none" strike="noStrike" kern="1200" dirty="0" err="1" smtClean="0">
                <a:solidFill>
                  <a:schemeClr val="tx1"/>
                </a:solidFill>
                <a:effectLst/>
                <a:latin typeface="+mn-lt"/>
                <a:ea typeface="+mn-ea"/>
                <a:cs typeface="+mn-cs"/>
              </a:rPr>
              <a:t>antimeridian</a:t>
            </a:r>
            <a:r>
              <a:rPr lang="en-US" sz="1200" b="0" i="0" u="none" strike="noStrike" kern="1200" dirty="0" smtClean="0">
                <a:solidFill>
                  <a:schemeClr val="tx1"/>
                </a:solidFill>
                <a:effectLst/>
                <a:latin typeface="+mn-lt"/>
                <a:ea typeface="+mn-ea"/>
                <a:cs typeface="+mn-cs"/>
              </a:rPr>
              <a:t>,  we can work in Geographic (180W to 180E). </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17</a:t>
            </a:fld>
            <a:endParaRPr lang="en-US"/>
          </a:p>
        </p:txBody>
      </p:sp>
    </p:spTree>
    <p:extLst>
      <p:ext uri="{BB962C8B-B14F-4D97-AF65-F5344CB8AC3E}">
        <p14:creationId xmlns:p14="http://schemas.microsoft.com/office/powerpoint/2010/main" val="4253086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When looking at the turtle track data--  we can open the file in a text editor or spreadsheet -- we find there is no metadata,  each row or record has one X-Y pair per day,  and the date is spread across three columns.  We were told the data was from Argos,  so we'll assume WGS84 for our coordinate system.</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18</a:t>
            </a:fld>
            <a:endParaRPr lang="en-US"/>
          </a:p>
        </p:txBody>
      </p:sp>
    </p:spTree>
    <p:extLst>
      <p:ext uri="{BB962C8B-B14F-4D97-AF65-F5344CB8AC3E}">
        <p14:creationId xmlns:p14="http://schemas.microsoft.com/office/powerpoint/2010/main" val="70977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 headers designate </a:t>
            </a:r>
            <a:r>
              <a:rPr lang="en-US" sz="1200" b="0" i="0" u="none" strike="noStrike" kern="1200" dirty="0" err="1" smtClean="0">
                <a:solidFill>
                  <a:schemeClr val="tx1"/>
                </a:solidFill>
                <a:effectLst/>
                <a:latin typeface="+mn-lt"/>
                <a:ea typeface="+mn-ea"/>
                <a:cs typeface="+mn-cs"/>
              </a:rPr>
              <a:t>mean_lon</a:t>
            </a:r>
            <a:r>
              <a:rPr lang="en-US" sz="1200" b="0" i="0" u="none" strike="noStrike" kern="1200" dirty="0" smtClean="0">
                <a:solidFill>
                  <a:schemeClr val="tx1"/>
                </a:solidFill>
                <a:effectLst/>
                <a:latin typeface="+mn-lt"/>
                <a:ea typeface="+mn-ea"/>
                <a:cs typeface="+mn-cs"/>
              </a:rPr>
              <a:t> and </a:t>
            </a:r>
            <a:r>
              <a:rPr lang="en-US" sz="1200" b="0" i="0" u="none" strike="noStrike" kern="1200" dirty="0" err="1" smtClean="0">
                <a:solidFill>
                  <a:schemeClr val="tx1"/>
                </a:solidFill>
                <a:effectLst/>
                <a:latin typeface="+mn-lt"/>
                <a:ea typeface="+mn-ea"/>
                <a:cs typeface="+mn-cs"/>
              </a:rPr>
              <a:t>mean_lat</a:t>
            </a:r>
            <a:r>
              <a:rPr lang="en-US" sz="1200" b="0" i="0" u="none" strike="noStrike" kern="1200" dirty="0" smtClean="0">
                <a:solidFill>
                  <a:schemeClr val="tx1"/>
                </a:solidFill>
                <a:effectLst/>
                <a:latin typeface="+mn-lt"/>
                <a:ea typeface="+mn-ea"/>
                <a:cs typeface="+mn-cs"/>
              </a:rPr>
              <a:t>,  so these positions are a daily aggregate.  Longitude is expressed in 0 to 360 degrees.  So we need to make a couple of adjustments since we plan to work in Geographic in addition to dealing with the </a:t>
            </a:r>
            <a:r>
              <a:rPr lang="en-US" sz="1200" b="0" i="0" u="none" strike="noStrike" kern="1200" dirty="0" err="1" smtClean="0">
                <a:solidFill>
                  <a:schemeClr val="tx1"/>
                </a:solidFill>
                <a:effectLst/>
                <a:latin typeface="+mn-lt"/>
                <a:ea typeface="+mn-ea"/>
                <a:cs typeface="+mn-cs"/>
              </a:rPr>
              <a:t>year,month,day</a:t>
            </a:r>
            <a:r>
              <a:rPr lang="en-US" sz="1200" b="0" i="0" u="none" strike="noStrike" kern="1200" dirty="0" smtClean="0">
                <a:solidFill>
                  <a:schemeClr val="tx1"/>
                </a:solidFill>
                <a:effectLst/>
                <a:latin typeface="+mn-lt"/>
                <a:ea typeface="+mn-ea"/>
                <a:cs typeface="+mn-cs"/>
              </a:rPr>
              <a:t> columns.</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19</a:t>
            </a:fld>
            <a:endParaRPr lang="en-US"/>
          </a:p>
        </p:txBody>
      </p:sp>
    </p:spTree>
    <p:extLst>
      <p:ext uri="{BB962C8B-B14F-4D97-AF65-F5344CB8AC3E}">
        <p14:creationId xmlns:p14="http://schemas.microsoft.com/office/powerpoint/2010/main" val="1403535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effectLst/>
                <a:latin typeface="+mn-lt"/>
                <a:ea typeface="+mn-ea"/>
                <a:cs typeface="+mn-cs"/>
              </a:rPr>
              <a:t>This training is one part of several tutorials within the NOAA </a:t>
            </a:r>
            <a:r>
              <a:rPr lang="en-US" sz="1200" b="0" i="0" u="none" strike="noStrike" kern="1200" dirty="0" err="1" smtClean="0">
                <a:solidFill>
                  <a:schemeClr val="tx1"/>
                </a:solidFill>
                <a:effectLst/>
                <a:latin typeface="+mn-lt"/>
                <a:ea typeface="+mn-ea"/>
                <a:cs typeface="+mn-cs"/>
              </a:rPr>
              <a:t>CoastWatch</a:t>
            </a:r>
            <a:r>
              <a:rPr lang="en-US" sz="1200" b="0" i="0" u="none" strike="noStrike" kern="1200" dirty="0" smtClean="0">
                <a:solidFill>
                  <a:schemeClr val="tx1"/>
                </a:solidFill>
                <a:effectLst/>
                <a:latin typeface="+mn-lt"/>
                <a:ea typeface="+mn-ea"/>
                <a:cs typeface="+mn-cs"/>
              </a:rPr>
              <a:t> Satellite Training Course.  The GIS tutorials consist of 3  modules and although the screenshots and examples use ArcGIS,  the principles apply to any GIS software.  </a:t>
            </a:r>
            <a:endParaRPr lang="en-US" dirty="0"/>
          </a:p>
        </p:txBody>
      </p:sp>
      <p:sp>
        <p:nvSpPr>
          <p:cNvPr id="4" name="Slide Number Placeholder 3"/>
          <p:cNvSpPr>
            <a:spLocks noGrp="1"/>
          </p:cNvSpPr>
          <p:nvPr>
            <p:ph type="sldNum" sz="quarter" idx="10"/>
          </p:nvPr>
        </p:nvSpPr>
        <p:spPr/>
        <p:txBody>
          <a:bodyPr/>
          <a:lstStyle/>
          <a:p>
            <a:fld id="{C0C3AC15-3A75-4EB7-8968-BCF212ACCF7C}" type="slidenum">
              <a:rPr lang="en-US" smtClean="0"/>
              <a:pPr/>
              <a:t>2</a:t>
            </a:fld>
            <a:endParaRPr lang="en-US"/>
          </a:p>
        </p:txBody>
      </p:sp>
    </p:spTree>
    <p:extLst>
      <p:ext uri="{BB962C8B-B14F-4D97-AF65-F5344CB8AC3E}">
        <p14:creationId xmlns:p14="http://schemas.microsoft.com/office/powerpoint/2010/main" val="1931501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Modify the CSV file in a spreadsheet per the suggestions in the slide.  One thing not listed is paring the date range to our area of interest.  We could do that here,  but we can address that within the GIS.</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20</a:t>
            </a:fld>
            <a:endParaRPr lang="en-US"/>
          </a:p>
        </p:txBody>
      </p:sp>
    </p:spTree>
    <p:extLst>
      <p:ext uri="{BB962C8B-B14F-4D97-AF65-F5344CB8AC3E}">
        <p14:creationId xmlns:p14="http://schemas.microsoft.com/office/powerpoint/2010/main" val="95886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Looking more in depth at the requirements for the SST data,  it turns out the daily blended SST is a good match.  This reanalysis is from 2002-2016,  available in both 0 to 360 and 180 to 180,  is a daily, quality dataset, and the 5km is a good resolution for pairing with the turtle's movement.  Let's review some of the  tools to obtain a single </a:t>
            </a:r>
            <a:r>
              <a:rPr lang="en-US" sz="1200" b="0" i="0" u="none" strike="noStrike" kern="1200" dirty="0" err="1" smtClean="0">
                <a:solidFill>
                  <a:schemeClr val="tx1"/>
                </a:solidFill>
                <a:effectLst/>
                <a:latin typeface="+mn-lt"/>
                <a:ea typeface="+mn-ea"/>
                <a:cs typeface="+mn-cs"/>
              </a:rPr>
              <a:t>NetCDF</a:t>
            </a:r>
            <a:r>
              <a:rPr lang="en-US" sz="1200" b="0" i="0" u="none" strike="noStrike" kern="1200" dirty="0" smtClean="0">
                <a:solidFill>
                  <a:schemeClr val="tx1"/>
                </a:solidFill>
                <a:effectLst/>
                <a:latin typeface="+mn-lt"/>
                <a:ea typeface="+mn-ea"/>
                <a:cs typeface="+mn-cs"/>
              </a:rPr>
              <a:t> dataset with the prescribed XY and time dimensions.</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21</a:t>
            </a:fld>
            <a:endParaRPr lang="en-US"/>
          </a:p>
        </p:txBody>
      </p:sp>
    </p:spTree>
    <p:extLst>
      <p:ext uri="{BB962C8B-B14F-4D97-AF65-F5344CB8AC3E}">
        <p14:creationId xmlns:p14="http://schemas.microsoft.com/office/powerpoint/2010/main" val="1091625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Of the given methods,  ERDDAP is probably the most reliable.  Also, a future release of ERDDAP will accommodate both 180 to 180 and 0 to 360 retrievals 'on-the-fly'.  For this exercise I used the </a:t>
            </a:r>
            <a:r>
              <a:rPr lang="en-US" sz="1200" b="0" i="0" u="none" strike="noStrike" kern="1200" dirty="0" err="1" smtClean="0">
                <a:solidFill>
                  <a:schemeClr val="tx1"/>
                </a:solidFill>
                <a:effectLst/>
                <a:latin typeface="+mn-lt"/>
                <a:ea typeface="+mn-ea"/>
                <a:cs typeface="+mn-cs"/>
              </a:rPr>
              <a:t>CoastWatch</a:t>
            </a:r>
            <a:r>
              <a:rPr lang="en-US" sz="1200" b="0" i="0" u="none" strike="noStrike" kern="1200" dirty="0" smtClean="0">
                <a:solidFill>
                  <a:schemeClr val="tx1"/>
                </a:solidFill>
                <a:effectLst/>
                <a:latin typeface="+mn-lt"/>
                <a:ea typeface="+mn-ea"/>
                <a:cs typeface="+mn-cs"/>
              </a:rPr>
              <a:t> Central ERDDAP to obtain the 180 to 180 dataset.  The output </a:t>
            </a:r>
            <a:r>
              <a:rPr lang="en-US" sz="1200" b="0" i="0" u="none" strike="noStrike" kern="1200" dirty="0" err="1" smtClean="0">
                <a:solidFill>
                  <a:schemeClr val="tx1"/>
                </a:solidFill>
                <a:effectLst/>
                <a:latin typeface="+mn-lt"/>
                <a:ea typeface="+mn-ea"/>
                <a:cs typeface="+mn-cs"/>
              </a:rPr>
              <a:t>NetCDF</a:t>
            </a:r>
            <a:r>
              <a:rPr lang="en-US" sz="1200" b="0" i="0" u="none" strike="noStrike" kern="1200" dirty="0" smtClean="0">
                <a:solidFill>
                  <a:schemeClr val="tx1"/>
                </a:solidFill>
                <a:effectLst/>
                <a:latin typeface="+mn-lt"/>
                <a:ea typeface="+mn-ea"/>
                <a:cs typeface="+mn-cs"/>
              </a:rPr>
              <a:t> from this call is available on the 'Data used in this Exercise' slide at the end of this slide deck.</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22</a:t>
            </a:fld>
            <a:endParaRPr lang="en-US"/>
          </a:p>
        </p:txBody>
      </p:sp>
    </p:spTree>
    <p:extLst>
      <p:ext uri="{BB962C8B-B14F-4D97-AF65-F5344CB8AC3E}">
        <p14:creationId xmlns:p14="http://schemas.microsoft.com/office/powerpoint/2010/main" val="4000401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THREDDS can also provide the dataset and in some cases, an ERDDAP may act as middleware to THREDDS data.</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23</a:t>
            </a:fld>
            <a:endParaRPr lang="en-US"/>
          </a:p>
        </p:txBody>
      </p:sp>
    </p:spTree>
    <p:extLst>
      <p:ext uri="{BB962C8B-B14F-4D97-AF65-F5344CB8AC3E}">
        <p14:creationId xmlns:p14="http://schemas.microsoft.com/office/powerpoint/2010/main" val="811324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There is also </a:t>
            </a:r>
            <a:r>
              <a:rPr lang="en-US" sz="1200" b="0" i="0" u="none" strike="noStrike" kern="1200" dirty="0" err="1" smtClean="0">
                <a:solidFill>
                  <a:schemeClr val="tx1"/>
                </a:solidFill>
                <a:effectLst/>
                <a:latin typeface="+mn-lt"/>
                <a:ea typeface="+mn-ea"/>
                <a:cs typeface="+mn-cs"/>
              </a:rPr>
              <a:t>OPeNDAP</a:t>
            </a:r>
            <a:r>
              <a:rPr lang="en-US" sz="1200" b="0" i="0" u="none" strike="noStrike" kern="1200" dirty="0" smtClean="0">
                <a:solidFill>
                  <a:schemeClr val="tx1"/>
                </a:solidFill>
                <a:effectLst/>
                <a:latin typeface="+mn-lt"/>
                <a:ea typeface="+mn-ea"/>
                <a:cs typeface="+mn-cs"/>
              </a:rPr>
              <a:t>, which ArcMap can talk to directly.</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24</a:t>
            </a:fld>
            <a:endParaRPr lang="en-US"/>
          </a:p>
        </p:txBody>
      </p:sp>
    </p:spTree>
    <p:extLst>
      <p:ext uri="{BB962C8B-B14F-4D97-AF65-F5344CB8AC3E}">
        <p14:creationId xmlns:p14="http://schemas.microsoft.com/office/powerpoint/2010/main" val="2063951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And finally, the Environmental Data Connector.  This tool is version dependent,  but is undergoing updates to improve its compatibility. </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25</a:t>
            </a:fld>
            <a:endParaRPr lang="en-US"/>
          </a:p>
        </p:txBody>
      </p:sp>
    </p:spTree>
    <p:extLst>
      <p:ext uri="{BB962C8B-B14F-4D97-AF65-F5344CB8AC3E}">
        <p14:creationId xmlns:p14="http://schemas.microsoft.com/office/powerpoint/2010/main" val="3943026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In addition to pulling Raster data,  the EDC can work similar to the </a:t>
            </a:r>
            <a:r>
              <a:rPr lang="en-US" sz="1200" b="0" i="0" u="none" strike="noStrike" kern="1200" dirty="0" err="1" smtClean="0">
                <a:solidFill>
                  <a:schemeClr val="tx1"/>
                </a:solidFill>
                <a:effectLst/>
                <a:latin typeface="+mn-lt"/>
                <a:ea typeface="+mn-ea"/>
                <a:cs typeface="+mn-cs"/>
              </a:rPr>
              <a:t>Xtractomatic</a:t>
            </a:r>
            <a:r>
              <a:rPr lang="en-US" sz="1200" b="0" i="0" u="none" strike="noStrike" kern="1200" dirty="0" smtClean="0">
                <a:solidFill>
                  <a:schemeClr val="tx1"/>
                </a:solidFill>
                <a:effectLst/>
                <a:latin typeface="+mn-lt"/>
                <a:ea typeface="+mn-ea"/>
                <a:cs typeface="+mn-cs"/>
              </a:rPr>
              <a:t> by building a feature layer of the point-to-raster matchups.</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26</a:t>
            </a:fld>
            <a:endParaRPr lang="en-US"/>
          </a:p>
        </p:txBody>
      </p:sp>
    </p:spTree>
    <p:extLst>
      <p:ext uri="{BB962C8B-B14F-4D97-AF65-F5344CB8AC3E}">
        <p14:creationId xmlns:p14="http://schemas.microsoft.com/office/powerpoint/2010/main" val="3134949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With the appropriate </a:t>
            </a:r>
            <a:r>
              <a:rPr lang="en-US" sz="1200" b="0" i="0" u="none" strike="noStrike" kern="1200" dirty="0" err="1" smtClean="0">
                <a:solidFill>
                  <a:schemeClr val="tx1"/>
                </a:solidFill>
                <a:effectLst/>
                <a:latin typeface="+mn-lt"/>
                <a:ea typeface="+mn-ea"/>
                <a:cs typeface="+mn-cs"/>
              </a:rPr>
              <a:t>NetCDF</a:t>
            </a:r>
            <a:r>
              <a:rPr lang="en-US" sz="1200" b="0" i="0" u="none" strike="noStrike" kern="1200" dirty="0" smtClean="0">
                <a:solidFill>
                  <a:schemeClr val="tx1"/>
                </a:solidFill>
                <a:effectLst/>
                <a:latin typeface="+mn-lt"/>
                <a:ea typeface="+mn-ea"/>
                <a:cs typeface="+mn-cs"/>
              </a:rPr>
              <a:t> in hand,  we can now load it into ArcMap. Us the </a:t>
            </a:r>
            <a:r>
              <a:rPr lang="en-US" sz="1200" b="0" i="0" u="none" strike="noStrike" kern="1200" dirty="0" err="1" smtClean="0">
                <a:solidFill>
                  <a:schemeClr val="tx1"/>
                </a:solidFill>
                <a:effectLst/>
                <a:latin typeface="+mn-lt"/>
                <a:ea typeface="+mn-ea"/>
                <a:cs typeface="+mn-cs"/>
              </a:rPr>
              <a:t>Multidimension</a:t>
            </a:r>
            <a:r>
              <a:rPr lang="en-US" sz="1200" b="0" i="0" u="none" strike="noStrike" kern="1200" dirty="0" smtClean="0">
                <a:solidFill>
                  <a:schemeClr val="tx1"/>
                </a:solidFill>
                <a:effectLst/>
                <a:latin typeface="+mn-lt"/>
                <a:ea typeface="+mn-ea"/>
                <a:cs typeface="+mn-cs"/>
              </a:rPr>
              <a:t> Tool Make Raster Layer from </a:t>
            </a:r>
            <a:r>
              <a:rPr lang="en-US" sz="1200" b="0" i="0" u="none" strike="noStrike" kern="1200" dirty="0" err="1" smtClean="0">
                <a:solidFill>
                  <a:schemeClr val="tx1"/>
                </a:solidFill>
                <a:effectLst/>
                <a:latin typeface="+mn-lt"/>
                <a:ea typeface="+mn-ea"/>
                <a:cs typeface="+mn-cs"/>
              </a:rPr>
              <a:t>NetCDF</a:t>
            </a:r>
            <a:r>
              <a:rPr lang="en-US" sz="1200" b="0" i="0" u="none" strike="noStrike" kern="1200" dirty="0" smtClean="0">
                <a:solidFill>
                  <a:schemeClr val="tx1"/>
                </a:solidFill>
                <a:effectLst/>
                <a:latin typeface="+mn-lt"/>
                <a:ea typeface="+mn-ea"/>
                <a:cs typeface="+mn-cs"/>
              </a:rPr>
              <a:t> and ingest the data.</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27</a:t>
            </a:fld>
            <a:endParaRPr lang="en-US"/>
          </a:p>
        </p:txBody>
      </p:sp>
    </p:spTree>
    <p:extLst>
      <p:ext uri="{BB962C8B-B14F-4D97-AF65-F5344CB8AC3E}">
        <p14:creationId xmlns:p14="http://schemas.microsoft.com/office/powerpoint/2010/main" val="3747211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Once added to the View,  go ahead and open Layer Properties by double-clicking or right-mouse clicking on the Layer.  Modify the Layer Name under the  General tab and verify the geographic extents.</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28</a:t>
            </a:fld>
            <a:endParaRPr lang="en-US"/>
          </a:p>
        </p:txBody>
      </p:sp>
    </p:spTree>
    <p:extLst>
      <p:ext uri="{BB962C8B-B14F-4D97-AF65-F5344CB8AC3E}">
        <p14:creationId xmlns:p14="http://schemas.microsoft.com/office/powerpoint/2010/main" val="4229600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Under the </a:t>
            </a:r>
            <a:r>
              <a:rPr lang="en-US" sz="1200" b="0" i="0" u="none" strike="noStrike" kern="1200" dirty="0" err="1" smtClean="0">
                <a:solidFill>
                  <a:schemeClr val="tx1"/>
                </a:solidFill>
                <a:effectLst/>
                <a:latin typeface="+mn-lt"/>
                <a:ea typeface="+mn-ea"/>
                <a:cs typeface="+mn-cs"/>
              </a:rPr>
              <a:t>Symbology</a:t>
            </a:r>
            <a:r>
              <a:rPr lang="en-US" sz="1200" b="0" i="0" u="none" strike="noStrike" kern="1200" dirty="0" smtClean="0">
                <a:solidFill>
                  <a:schemeClr val="tx1"/>
                </a:solidFill>
                <a:effectLst/>
                <a:latin typeface="+mn-lt"/>
                <a:ea typeface="+mn-ea"/>
                <a:cs typeface="+mn-cs"/>
              </a:rPr>
              <a:t> tab,  reset the stretch type, high-low values, and choose a color ramp of choice. </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29</a:t>
            </a:fld>
            <a:endParaRPr lang="en-US"/>
          </a:p>
        </p:txBody>
      </p:sp>
    </p:spTree>
    <p:extLst>
      <p:ext uri="{BB962C8B-B14F-4D97-AF65-F5344CB8AC3E}">
        <p14:creationId xmlns:p14="http://schemas.microsoft.com/office/powerpoint/2010/main" val="2761211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Ok,  let's get started. In this module,  we will satellite data into the GIS and extract data using a point feature layer.</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3</a:t>
            </a:fld>
            <a:endParaRPr lang="en-US"/>
          </a:p>
        </p:txBody>
      </p:sp>
    </p:spTree>
    <p:extLst>
      <p:ext uri="{BB962C8B-B14F-4D97-AF65-F5344CB8AC3E}">
        <p14:creationId xmlns:p14="http://schemas.microsoft.com/office/powerpoint/2010/main" val="1602379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Under the </a:t>
            </a:r>
            <a:r>
              <a:rPr lang="en-US" sz="1200" b="0" i="0" u="none" strike="noStrike" kern="1200" dirty="0" err="1" smtClean="0">
                <a:solidFill>
                  <a:schemeClr val="tx1"/>
                </a:solidFill>
                <a:effectLst/>
                <a:latin typeface="+mn-lt"/>
                <a:ea typeface="+mn-ea"/>
                <a:cs typeface="+mn-cs"/>
              </a:rPr>
              <a:t>NetCDF</a:t>
            </a:r>
            <a:r>
              <a:rPr lang="en-US" sz="1200" b="0" i="0" u="none" strike="noStrike" kern="1200" dirty="0" smtClean="0">
                <a:solidFill>
                  <a:schemeClr val="tx1"/>
                </a:solidFill>
                <a:effectLst/>
                <a:latin typeface="+mn-lt"/>
                <a:ea typeface="+mn-ea"/>
                <a:cs typeface="+mn-cs"/>
              </a:rPr>
              <a:t> tab,  just verify the correct dimensions are assigned and that a time dimension is present.</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30</a:t>
            </a:fld>
            <a:endParaRPr lang="en-US"/>
          </a:p>
        </p:txBody>
      </p:sp>
    </p:spTree>
    <p:extLst>
      <p:ext uri="{BB962C8B-B14F-4D97-AF65-F5344CB8AC3E}">
        <p14:creationId xmlns:p14="http://schemas.microsoft.com/office/powerpoint/2010/main" val="28455493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Finally,  in the Time tab,  enable time and populate the fields as appropriate. When the calculate button is pressed,  the time range should reflect the desired 2005 to 2007 date range and show 12PM for the time.  Note,  sometimes,  the time step interval will change from the desired value.  If this occurs,  just enter 1 and click apply.</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31</a:t>
            </a:fld>
            <a:endParaRPr lang="en-US"/>
          </a:p>
        </p:txBody>
      </p:sp>
    </p:spTree>
    <p:extLst>
      <p:ext uri="{BB962C8B-B14F-4D97-AF65-F5344CB8AC3E}">
        <p14:creationId xmlns:p14="http://schemas.microsoft.com/office/powerpoint/2010/main" val="28917195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 layer is now ready for display.  Open the Time Slider,  and click the play button.  As the slider increments,  the SST image should change.  Since we have a fixed color scale,  each color represents a fixed value across all of the time slices.</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32</a:t>
            </a:fld>
            <a:endParaRPr lang="en-US"/>
          </a:p>
        </p:txBody>
      </p:sp>
    </p:spTree>
    <p:extLst>
      <p:ext uri="{BB962C8B-B14F-4D97-AF65-F5344CB8AC3E}">
        <p14:creationId xmlns:p14="http://schemas.microsoft.com/office/powerpoint/2010/main" val="5455861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 Time Slider controls time aspects of the map.  When enabled,  it controls the display of time-enabled datasets. Any data with a temporal dimension should have time enabled in its Layer Properties and then automatically registered in the Time Slider.  If data do not display when you think it should,  it is often a lack of time (clock time) that causes a misalignment of the data.  Recall our satellite data had a time of 12PM and our turtle tracks lacked a time entry.</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33</a:t>
            </a:fld>
            <a:endParaRPr lang="en-US"/>
          </a:p>
        </p:txBody>
      </p:sp>
    </p:spTree>
    <p:extLst>
      <p:ext uri="{BB962C8B-B14F-4D97-AF65-F5344CB8AC3E}">
        <p14:creationId xmlns:p14="http://schemas.microsoft.com/office/powerpoint/2010/main" val="30432385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Loading the turtle track can be done in several ways.  I'll walk through the Add X-Y Data under the File menu.</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34</a:t>
            </a:fld>
            <a:endParaRPr lang="en-US"/>
          </a:p>
        </p:txBody>
      </p:sp>
    </p:spTree>
    <p:extLst>
      <p:ext uri="{BB962C8B-B14F-4D97-AF65-F5344CB8AC3E}">
        <p14:creationId xmlns:p14="http://schemas.microsoft.com/office/powerpoint/2010/main" val="24468756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Under the File menu,  select Add XY Data.</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35</a:t>
            </a:fld>
            <a:endParaRPr lang="en-US"/>
          </a:p>
        </p:txBody>
      </p:sp>
    </p:spTree>
    <p:extLst>
      <p:ext uri="{BB962C8B-B14F-4D97-AF65-F5344CB8AC3E}">
        <p14:creationId xmlns:p14="http://schemas.microsoft.com/office/powerpoint/2010/main" val="18875872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Open the CSV file and ensure the X and Y fields are mapped to the correct columns:  mean_lon180 and </a:t>
            </a:r>
            <a:r>
              <a:rPr lang="en-US" sz="1200" b="0" i="0" u="none" strike="noStrike" kern="1200" dirty="0" err="1" smtClean="0">
                <a:solidFill>
                  <a:schemeClr val="tx1"/>
                </a:solidFill>
                <a:effectLst/>
                <a:latin typeface="+mn-lt"/>
                <a:ea typeface="+mn-ea"/>
                <a:cs typeface="+mn-cs"/>
              </a:rPr>
              <a:t>mean_lat</a:t>
            </a:r>
            <a:r>
              <a:rPr lang="en-US" sz="1200" b="0" i="0" u="none" strike="noStrike" kern="1200" dirty="0" smtClean="0">
                <a:solidFill>
                  <a:schemeClr val="tx1"/>
                </a:solidFill>
                <a:effectLst/>
                <a:latin typeface="+mn-lt"/>
                <a:ea typeface="+mn-ea"/>
                <a:cs typeface="+mn-cs"/>
              </a:rPr>
              <a:t>. Your GIS may automatically assign WGS84.  If it doesn't,  add it now. Click OK.</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36</a:t>
            </a:fld>
            <a:endParaRPr lang="en-US"/>
          </a:p>
        </p:txBody>
      </p:sp>
    </p:spTree>
    <p:extLst>
      <p:ext uri="{BB962C8B-B14F-4D97-AF65-F5344CB8AC3E}">
        <p14:creationId xmlns:p14="http://schemas.microsoft.com/office/powerpoint/2010/main" val="2741962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 unique record ID is required to allow queries on the data.  If you receive this warning,  you will need to export the data to a </a:t>
            </a:r>
            <a:r>
              <a:rPr lang="en-US" sz="1200" b="0" i="0" u="none" strike="noStrike" kern="1200" dirty="0" err="1" smtClean="0">
                <a:solidFill>
                  <a:schemeClr val="tx1"/>
                </a:solidFill>
                <a:effectLst/>
                <a:latin typeface="+mn-lt"/>
                <a:ea typeface="+mn-ea"/>
                <a:cs typeface="+mn-cs"/>
              </a:rPr>
              <a:t>shapefile</a:t>
            </a:r>
            <a:r>
              <a:rPr lang="en-US" sz="1200" b="0" i="0" u="none" strike="noStrike" kern="1200" dirty="0" smtClean="0">
                <a:solidFill>
                  <a:schemeClr val="tx1"/>
                </a:solidFill>
                <a:effectLst/>
                <a:latin typeface="+mn-lt"/>
                <a:ea typeface="+mn-ea"/>
                <a:cs typeface="+mn-cs"/>
              </a:rPr>
              <a:t> and add the layer to the map View.</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37</a:t>
            </a:fld>
            <a:endParaRPr lang="en-US"/>
          </a:p>
        </p:txBody>
      </p:sp>
    </p:spTree>
    <p:extLst>
      <p:ext uri="{BB962C8B-B14F-4D97-AF65-F5344CB8AC3E}">
        <p14:creationId xmlns:p14="http://schemas.microsoft.com/office/powerpoint/2010/main" val="35232181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When data that spans the </a:t>
            </a:r>
            <a:r>
              <a:rPr lang="en-US" sz="1200" b="0" i="0" u="none" strike="noStrike" kern="1200" dirty="0" err="1" smtClean="0">
                <a:solidFill>
                  <a:schemeClr val="tx1"/>
                </a:solidFill>
                <a:effectLst/>
                <a:latin typeface="+mn-lt"/>
                <a:ea typeface="+mn-ea"/>
                <a:cs typeface="+mn-cs"/>
              </a:rPr>
              <a:t>antimeridian</a:t>
            </a:r>
            <a:r>
              <a:rPr lang="en-US" sz="1200" b="0" i="0" u="none" strike="noStrike" kern="1200" dirty="0" smtClean="0">
                <a:solidFill>
                  <a:schemeClr val="tx1"/>
                </a:solidFill>
                <a:effectLst/>
                <a:latin typeface="+mn-lt"/>
                <a:ea typeface="+mn-ea"/>
                <a:cs typeface="+mn-cs"/>
              </a:rPr>
              <a:t> is added,  by default it will be split showing Eastern Longitudes on the right side of the map and western Longitudes on the left. In general,  check the other side of the map if you believe data appear missing.</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38</a:t>
            </a:fld>
            <a:endParaRPr lang="en-US"/>
          </a:p>
        </p:txBody>
      </p:sp>
    </p:spTree>
    <p:extLst>
      <p:ext uri="{BB962C8B-B14F-4D97-AF65-F5344CB8AC3E}">
        <p14:creationId xmlns:p14="http://schemas.microsoft.com/office/powerpoint/2010/main" val="17476215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Another method of bringing in the CSV data is adding a Feature Class. This is similar to the prior method except that it goes directly to generating a </a:t>
            </a:r>
            <a:r>
              <a:rPr lang="en-US" sz="1200" b="0" i="0" u="none" strike="noStrike" kern="1200" dirty="0" err="1" smtClean="0">
                <a:solidFill>
                  <a:schemeClr val="tx1"/>
                </a:solidFill>
                <a:effectLst/>
                <a:latin typeface="+mn-lt"/>
                <a:ea typeface="+mn-ea"/>
                <a:cs typeface="+mn-cs"/>
              </a:rPr>
              <a:t>shapefile</a:t>
            </a:r>
            <a:r>
              <a:rPr lang="en-US" sz="1200" b="0" i="0" u="none" strike="noStrike" kern="1200" dirty="0" smtClean="0">
                <a:solidFill>
                  <a:schemeClr val="tx1"/>
                </a:solidFill>
                <a:effectLst/>
                <a:latin typeface="+mn-lt"/>
                <a:ea typeface="+mn-ea"/>
                <a:cs typeface="+mn-cs"/>
              </a:rPr>
              <a:t> as the output.  Confirm or set the X,Y fields, coordinate system, and output </a:t>
            </a:r>
            <a:r>
              <a:rPr lang="en-US" sz="1200" b="0" i="0" u="none" strike="noStrike" kern="1200" dirty="0" err="1" smtClean="0">
                <a:solidFill>
                  <a:schemeClr val="tx1"/>
                </a:solidFill>
                <a:effectLst/>
                <a:latin typeface="+mn-lt"/>
                <a:ea typeface="+mn-ea"/>
                <a:cs typeface="+mn-cs"/>
              </a:rPr>
              <a:t>shapefile</a:t>
            </a:r>
            <a:r>
              <a:rPr lang="en-US" sz="1200" b="0" i="0" u="none" strike="noStrike" kern="1200" dirty="0" smtClean="0">
                <a:solidFill>
                  <a:schemeClr val="tx1"/>
                </a:solidFill>
                <a:effectLst/>
                <a:latin typeface="+mn-lt"/>
                <a:ea typeface="+mn-ea"/>
                <a:cs typeface="+mn-cs"/>
              </a:rPr>
              <a:t> name/location.  Note the name as you will need to use Add Data or the Catalog to load this new file.</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39</a:t>
            </a:fld>
            <a:endParaRPr lang="en-US"/>
          </a:p>
        </p:txBody>
      </p:sp>
    </p:spTree>
    <p:extLst>
      <p:ext uri="{BB962C8B-B14F-4D97-AF65-F5344CB8AC3E}">
        <p14:creationId xmlns:p14="http://schemas.microsoft.com/office/powerpoint/2010/main" val="1303108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Some background on this exercise.  It's patterned after the "Extract data along turtle track" Python exercise in the </a:t>
            </a:r>
            <a:r>
              <a:rPr lang="en-US" sz="1200" b="0" i="0" u="none" strike="noStrike" kern="1200" dirty="0" err="1" smtClean="0">
                <a:solidFill>
                  <a:schemeClr val="tx1"/>
                </a:solidFill>
                <a:effectLst/>
                <a:latin typeface="+mn-lt"/>
                <a:ea typeface="+mn-ea"/>
                <a:cs typeface="+mn-cs"/>
              </a:rPr>
              <a:t>CoastWatch</a:t>
            </a:r>
            <a:r>
              <a:rPr lang="en-US" sz="1200" b="0" i="0" u="none" strike="noStrike" kern="1200" dirty="0" smtClean="0">
                <a:solidFill>
                  <a:schemeClr val="tx1"/>
                </a:solidFill>
                <a:effectLst/>
                <a:latin typeface="+mn-lt"/>
                <a:ea typeface="+mn-ea"/>
                <a:cs typeface="+mn-cs"/>
              </a:rPr>
              <a:t> Central Pacific training course.  It will both import of CSV and </a:t>
            </a:r>
            <a:r>
              <a:rPr lang="en-US" sz="1200" b="0" i="0" u="none" strike="noStrike" kern="1200" dirty="0" err="1" smtClean="0">
                <a:solidFill>
                  <a:schemeClr val="tx1"/>
                </a:solidFill>
                <a:effectLst/>
                <a:latin typeface="+mn-lt"/>
                <a:ea typeface="+mn-ea"/>
                <a:cs typeface="+mn-cs"/>
              </a:rPr>
              <a:t>NetCDF</a:t>
            </a:r>
            <a:r>
              <a:rPr lang="en-US" sz="1200" b="0" i="0" u="none" strike="noStrike" kern="1200" dirty="0" smtClean="0">
                <a:solidFill>
                  <a:schemeClr val="tx1"/>
                </a:solidFill>
                <a:effectLst/>
                <a:latin typeface="+mn-lt"/>
                <a:ea typeface="+mn-ea"/>
                <a:cs typeface="+mn-cs"/>
              </a:rPr>
              <a:t> data, build upon the ArcGIS </a:t>
            </a:r>
            <a:r>
              <a:rPr lang="en-US" sz="1200" b="0" i="0" u="none" strike="noStrike" kern="1200" dirty="0" err="1" smtClean="0">
                <a:solidFill>
                  <a:schemeClr val="tx1"/>
                </a:solidFill>
                <a:effectLst/>
                <a:latin typeface="+mn-lt"/>
                <a:ea typeface="+mn-ea"/>
                <a:cs typeface="+mn-cs"/>
              </a:rPr>
              <a:t>TurtleWatch</a:t>
            </a:r>
            <a:r>
              <a:rPr lang="en-US" sz="1200" b="0" i="0" u="none" strike="noStrike" kern="1200" dirty="0" smtClean="0">
                <a:solidFill>
                  <a:schemeClr val="tx1"/>
                </a:solidFill>
                <a:effectLst/>
                <a:latin typeface="+mn-lt"/>
                <a:ea typeface="+mn-ea"/>
                <a:cs typeface="+mn-cs"/>
              </a:rPr>
              <a:t> example, and  identify some issues one may encounter when working with data in GIS -- such as using longitudes 0-360 as compared to -180 to 180.</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4</a:t>
            </a:fld>
            <a:endParaRPr lang="en-US"/>
          </a:p>
        </p:txBody>
      </p:sp>
    </p:spTree>
    <p:extLst>
      <p:ext uri="{BB962C8B-B14F-4D97-AF65-F5344CB8AC3E}">
        <p14:creationId xmlns:p14="http://schemas.microsoft.com/office/powerpoint/2010/main" val="2806898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When setting the coordinate system, make sure you choose WGS84 if the coordinate system is not already set.</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40</a:t>
            </a:fld>
            <a:endParaRPr lang="en-US"/>
          </a:p>
        </p:txBody>
      </p:sp>
    </p:spTree>
    <p:extLst>
      <p:ext uri="{BB962C8B-B14F-4D97-AF65-F5344CB8AC3E}">
        <p14:creationId xmlns:p14="http://schemas.microsoft.com/office/powerpoint/2010/main" val="40300374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Add your newly created </a:t>
            </a:r>
            <a:r>
              <a:rPr lang="en-US" sz="1200" b="0" i="0" u="none" strike="noStrike" kern="1200" dirty="0" err="1" smtClean="0">
                <a:solidFill>
                  <a:schemeClr val="tx1"/>
                </a:solidFill>
                <a:effectLst/>
                <a:latin typeface="+mn-lt"/>
                <a:ea typeface="+mn-ea"/>
                <a:cs typeface="+mn-cs"/>
              </a:rPr>
              <a:t>shapefile</a:t>
            </a:r>
            <a:r>
              <a:rPr lang="en-US" sz="1200" b="0" i="0" u="none" strike="noStrike" kern="1200" dirty="0" smtClean="0">
                <a:solidFill>
                  <a:schemeClr val="tx1"/>
                </a:solidFill>
                <a:effectLst/>
                <a:latin typeface="+mn-lt"/>
                <a:ea typeface="+mn-ea"/>
                <a:cs typeface="+mn-cs"/>
              </a:rPr>
              <a:t> to the map view and check the Coordinate System under the Source tab.  We are now ready reduce the file to just the dates needed.</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41</a:t>
            </a:fld>
            <a:endParaRPr lang="en-US"/>
          </a:p>
        </p:txBody>
      </p:sp>
    </p:spTree>
    <p:extLst>
      <p:ext uri="{BB962C8B-B14F-4D97-AF65-F5344CB8AC3E}">
        <p14:creationId xmlns:p14="http://schemas.microsoft.com/office/powerpoint/2010/main" val="40912512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Now that we have both datasets available to us in the GIS,  we can start working towards answering our questions and generating output.  We will have to do a few actions on the Feature data to get only the relevant dates and then use the data to sample the time-enabled raster layer.  We will look at how the data are sampled and create a query to retrieve the point-raster matchups needed for the final analysis.</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42</a:t>
            </a:fld>
            <a:endParaRPr lang="en-US"/>
          </a:p>
        </p:txBody>
      </p:sp>
    </p:spTree>
    <p:extLst>
      <p:ext uri="{BB962C8B-B14F-4D97-AF65-F5344CB8AC3E}">
        <p14:creationId xmlns:p14="http://schemas.microsoft.com/office/powerpoint/2010/main" val="30440478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Activate Select by Attributes with one of these two methods</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43</a:t>
            </a:fld>
            <a:endParaRPr lang="en-US"/>
          </a:p>
        </p:txBody>
      </p:sp>
    </p:spTree>
    <p:extLst>
      <p:ext uri="{BB962C8B-B14F-4D97-AF65-F5344CB8AC3E}">
        <p14:creationId xmlns:p14="http://schemas.microsoft.com/office/powerpoint/2010/main" val="33516574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This panel will allow us to build a query to select the records of interest.  Build the WHERE clause of the query by clicking Date and setting the range of dates we wish to include.  "Date" &gt;= '2005-12-20' AND "Date" &lt;= '2007-04-07'  I like to use Get unique values as this will place the value as the software understands it into the statement.  In other words,  the syntax may be version dependent.  If clicking Verify results in an error,  check your statement against the two listed at the bottom of the slide.  Click OK to submit the query.</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44</a:t>
            </a:fld>
            <a:endParaRPr lang="en-US"/>
          </a:p>
        </p:txBody>
      </p:sp>
    </p:spTree>
    <p:extLst>
      <p:ext uri="{BB962C8B-B14F-4D97-AF65-F5344CB8AC3E}">
        <p14:creationId xmlns:p14="http://schemas.microsoft.com/office/powerpoint/2010/main" val="4938890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After the query runs,  the records matching the data range criteria will show as selected.  We need to save these data into the dataset that will become our submission to the Sample program.  Use this method or the following slide's method to create a new layer depending on how you selected the records.</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45</a:t>
            </a:fld>
            <a:endParaRPr lang="en-US"/>
          </a:p>
        </p:txBody>
      </p:sp>
    </p:spTree>
    <p:extLst>
      <p:ext uri="{BB962C8B-B14F-4D97-AF65-F5344CB8AC3E}">
        <p14:creationId xmlns:p14="http://schemas.microsoft.com/office/powerpoint/2010/main" val="2167602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In either case,  add the new layer to the map.</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46</a:t>
            </a:fld>
            <a:endParaRPr lang="en-US"/>
          </a:p>
        </p:txBody>
      </p:sp>
    </p:spTree>
    <p:extLst>
      <p:ext uri="{BB962C8B-B14F-4D97-AF65-F5344CB8AC3E}">
        <p14:creationId xmlns:p14="http://schemas.microsoft.com/office/powerpoint/2010/main" val="11827982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Once the data table has been added as a map layer,  make it visible by displaying the XY Data</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47</a:t>
            </a:fld>
            <a:endParaRPr lang="en-US"/>
          </a:p>
        </p:txBody>
      </p:sp>
    </p:spTree>
    <p:extLst>
      <p:ext uri="{BB962C8B-B14F-4D97-AF65-F5344CB8AC3E}">
        <p14:creationId xmlns:p14="http://schemas.microsoft.com/office/powerpoint/2010/main" val="41563426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We now need to enable time on the layer,  but our original CSV data only had a date.  By default,  time will be assumed to be 0 or midnight.  Because we're using daily mean positions,  we can modify the time to noon or 12PM to match our satellite retrievals. </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48</a:t>
            </a:fld>
            <a:endParaRPr lang="en-US"/>
          </a:p>
        </p:txBody>
      </p:sp>
    </p:spTree>
    <p:extLst>
      <p:ext uri="{BB962C8B-B14F-4D97-AF65-F5344CB8AC3E}">
        <p14:creationId xmlns:p14="http://schemas.microsoft.com/office/powerpoint/2010/main" val="4217023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Open the Layer Properties and enable time.  Confirm or make the entries noted and ensure the time step interval is 1 Day.  </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49</a:t>
            </a:fld>
            <a:endParaRPr lang="en-US"/>
          </a:p>
        </p:txBody>
      </p:sp>
    </p:spTree>
    <p:extLst>
      <p:ext uri="{BB962C8B-B14F-4D97-AF65-F5344CB8AC3E}">
        <p14:creationId xmlns:p14="http://schemas.microsoft.com/office/powerpoint/2010/main" val="51986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We're given a scenario of a loggerhead sea turtle that was released in the open ocean and tracked for 1,232 days. Our question is does this turtle's </a:t>
            </a:r>
            <a:r>
              <a:rPr lang="en-US" sz="1200" b="0" i="0" u="none" strike="noStrike" kern="1200" dirty="0" err="1" smtClean="0">
                <a:solidFill>
                  <a:schemeClr val="tx1"/>
                </a:solidFill>
                <a:effectLst/>
                <a:latin typeface="+mn-lt"/>
                <a:ea typeface="+mn-ea"/>
                <a:cs typeface="+mn-cs"/>
              </a:rPr>
              <a:t>behaviour</a:t>
            </a:r>
            <a:r>
              <a:rPr lang="en-US" sz="1200" b="0" i="0" u="none" strike="noStrike" kern="1200" dirty="0" smtClean="0">
                <a:solidFill>
                  <a:schemeClr val="tx1"/>
                </a:solidFill>
                <a:effectLst/>
                <a:latin typeface="+mn-lt"/>
                <a:ea typeface="+mn-ea"/>
                <a:cs typeface="+mn-cs"/>
              </a:rPr>
              <a:t> correspond to oceanographic surface parameters such as sea surface temperature?  What is the range of temperature experienced?  And out of curiosity,  does the turtle spend any time within the </a:t>
            </a:r>
            <a:r>
              <a:rPr lang="en-US" sz="1200" b="0" i="0" u="none" strike="noStrike" kern="1200" dirty="0" err="1" smtClean="0">
                <a:solidFill>
                  <a:schemeClr val="tx1"/>
                </a:solidFill>
                <a:effectLst/>
                <a:latin typeface="+mn-lt"/>
                <a:ea typeface="+mn-ea"/>
                <a:cs typeface="+mn-cs"/>
              </a:rPr>
              <a:t>TurtleWatch</a:t>
            </a:r>
            <a:r>
              <a:rPr lang="en-US" sz="1200" b="0" i="0" u="none" strike="noStrike" kern="1200" dirty="0" smtClean="0">
                <a:solidFill>
                  <a:schemeClr val="tx1"/>
                </a:solidFill>
                <a:effectLst/>
                <a:latin typeface="+mn-lt"/>
                <a:ea typeface="+mn-ea"/>
                <a:cs typeface="+mn-cs"/>
              </a:rPr>
              <a:t> Zone  (17.5-18.5 degrees C).  </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5</a:t>
            </a:fld>
            <a:endParaRPr lang="en-US"/>
          </a:p>
        </p:txBody>
      </p:sp>
    </p:spTree>
    <p:extLst>
      <p:ext uri="{BB962C8B-B14F-4D97-AF65-F5344CB8AC3E}">
        <p14:creationId xmlns:p14="http://schemas.microsoft.com/office/powerpoint/2010/main" val="28883384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We now have a feature and raster layer that can be displayed by time.  The Time Slider controls the temporal aspect of the GIS data.  Only a single increment is displayed at a time.  To view all of the data,  use the Enable/Disable Time icon on the slider to toggle the display extent of the datasets.</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50</a:t>
            </a:fld>
            <a:endParaRPr lang="en-US"/>
          </a:p>
        </p:txBody>
      </p:sp>
    </p:spTree>
    <p:extLst>
      <p:ext uri="{BB962C8B-B14F-4D97-AF65-F5344CB8AC3E}">
        <p14:creationId xmlns:p14="http://schemas.microsoft.com/office/powerpoint/2010/main" val="27237861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We can now extract data from the raster layer.  ArcMap Spatial Analyst contains several tools.  The one most appropriate for our needs is the Sample Tool.  In the diagram on the right,  we see the feature layer with each point having a unique time.  Underneath is the raster layer -- a stack of XY SST grids where each slice is for a given time.  The Sample tool can take the feature data and drill through the stack of SST grids.</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51</a:t>
            </a:fld>
            <a:endParaRPr lang="en-US"/>
          </a:p>
        </p:txBody>
      </p:sp>
    </p:spTree>
    <p:extLst>
      <p:ext uri="{BB962C8B-B14F-4D97-AF65-F5344CB8AC3E}">
        <p14:creationId xmlns:p14="http://schemas.microsoft.com/office/powerpoint/2010/main" val="8501560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By default,  the tool operates on a single layer.  For example,  if I have a date active in the </a:t>
            </a:r>
            <a:r>
              <a:rPr lang="en-US" sz="1200" b="0" i="0" u="none" strike="noStrike" kern="1200" dirty="0" err="1" smtClean="0">
                <a:solidFill>
                  <a:schemeClr val="tx1"/>
                </a:solidFill>
                <a:effectLst/>
                <a:latin typeface="+mn-lt"/>
                <a:ea typeface="+mn-ea"/>
                <a:cs typeface="+mn-cs"/>
              </a:rPr>
              <a:t>TIme</a:t>
            </a:r>
            <a:r>
              <a:rPr lang="en-US" sz="1200" b="0" i="0" u="none" strike="noStrike" kern="1200" dirty="0" smtClean="0">
                <a:solidFill>
                  <a:schemeClr val="tx1"/>
                </a:solidFill>
                <a:effectLst/>
                <a:latin typeface="+mn-lt"/>
                <a:ea typeface="+mn-ea"/>
                <a:cs typeface="+mn-cs"/>
              </a:rPr>
              <a:t> Slider,  the raster values for the feature layer points will be returned for that single time.  Note,  ALL of the feature layer points are submitted for sampling the raster data.  So if we have 474 points,  we will have 474 SST values.</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52</a:t>
            </a:fld>
            <a:endParaRPr lang="en-US"/>
          </a:p>
        </p:txBody>
      </p:sp>
    </p:spTree>
    <p:extLst>
      <p:ext uri="{BB962C8B-B14F-4D97-AF65-F5344CB8AC3E}">
        <p14:creationId xmlns:p14="http://schemas.microsoft.com/office/powerpoint/2010/main" val="15008007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Checking the </a:t>
            </a:r>
            <a:r>
              <a:rPr lang="en-US" sz="1200" b="0" i="0" u="none" strike="noStrike" kern="1200" dirty="0" err="1" smtClean="0">
                <a:solidFill>
                  <a:schemeClr val="tx1"/>
                </a:solidFill>
                <a:effectLst/>
                <a:latin typeface="+mn-lt"/>
                <a:ea typeface="+mn-ea"/>
                <a:cs typeface="+mn-cs"/>
              </a:rPr>
              <a:t>multidimension</a:t>
            </a:r>
            <a:r>
              <a:rPr lang="en-US" sz="1200" b="0" i="0" u="none" strike="noStrike" kern="1200" dirty="0" smtClean="0">
                <a:solidFill>
                  <a:schemeClr val="tx1"/>
                </a:solidFill>
                <a:effectLst/>
                <a:latin typeface="+mn-lt"/>
                <a:ea typeface="+mn-ea"/>
                <a:cs typeface="+mn-cs"/>
              </a:rPr>
              <a:t> box in the tool panel will all sampling of ALL slices in the raster data.  In this case,  ALL points are submitted and the SST values for each time slice gets associated with ALL of the points.  So with 474 points sampling over 474 days,  we end up with 224,676</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53</a:t>
            </a:fld>
            <a:endParaRPr lang="en-US"/>
          </a:p>
        </p:txBody>
      </p:sp>
    </p:spTree>
    <p:extLst>
      <p:ext uri="{BB962C8B-B14F-4D97-AF65-F5344CB8AC3E}">
        <p14:creationId xmlns:p14="http://schemas.microsoft.com/office/powerpoint/2010/main" val="24700126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In our results,  we need to retrieve a single SST per day for each point.  So we need 474 records, but a 1:1 relationship between each point and SST value for a given day.  </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54</a:t>
            </a:fld>
            <a:endParaRPr lang="en-US"/>
          </a:p>
        </p:txBody>
      </p:sp>
    </p:spTree>
    <p:extLst>
      <p:ext uri="{BB962C8B-B14F-4D97-AF65-F5344CB8AC3E}">
        <p14:creationId xmlns:p14="http://schemas.microsoft.com/office/powerpoint/2010/main" val="10281728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 tool does the sampling,  but doesn't match the time of our point layer with the time slice of the SST layer.  But it does sample across the dimensions of the SST layer so our data is in there,  we will just need to figure a way to discard the extra 224,202 records!</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55</a:t>
            </a:fld>
            <a:endParaRPr lang="en-US"/>
          </a:p>
        </p:txBody>
      </p:sp>
    </p:spTree>
    <p:extLst>
      <p:ext uri="{BB962C8B-B14F-4D97-AF65-F5344CB8AC3E}">
        <p14:creationId xmlns:p14="http://schemas.microsoft.com/office/powerpoint/2010/main" val="2740158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Knowing in advance how the tool will behave helps us understand how to extract our results.  Disable time in the Time Slider and open the sampling tool.  </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56</a:t>
            </a:fld>
            <a:endParaRPr lang="en-US"/>
          </a:p>
        </p:txBody>
      </p:sp>
    </p:spTree>
    <p:extLst>
      <p:ext uri="{BB962C8B-B14F-4D97-AF65-F5344CB8AC3E}">
        <p14:creationId xmlns:p14="http://schemas.microsoft.com/office/powerpoint/2010/main" val="731929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And a general service announcement.  The sampling tool in v10.6 that some of you are using is less efficient than the newer releases.  You may not get results in a reasonable amount of time.  The output or results table form this tool is included in the 'data pack' listed at the end of this slide deck.  You can proceed with this exercise by loading the table and proceeding as normal.</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57</a:t>
            </a:fld>
            <a:endParaRPr lang="en-US"/>
          </a:p>
        </p:txBody>
      </p:sp>
    </p:spTree>
    <p:extLst>
      <p:ext uri="{BB962C8B-B14F-4D97-AF65-F5344CB8AC3E}">
        <p14:creationId xmlns:p14="http://schemas.microsoft.com/office/powerpoint/2010/main" val="42626417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Set your raster layer to the SST dataset and the input or feature points to our point layer or the events from the data selection. Set a name for the output table and ensure the multidimensional box is checked.  Click OK</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58</a:t>
            </a:fld>
            <a:endParaRPr lang="en-US"/>
          </a:p>
        </p:txBody>
      </p:sp>
    </p:spTree>
    <p:extLst>
      <p:ext uri="{BB962C8B-B14F-4D97-AF65-F5344CB8AC3E}">
        <p14:creationId xmlns:p14="http://schemas.microsoft.com/office/powerpoint/2010/main" val="9627644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 Sampling has generated a data table with the expected number of records.  On inspection,  we see the multiple retrievals where the ANALYSED_SST column has been added to each record for each time in the raster data.  Let's filter out our data.</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59</a:t>
            </a:fld>
            <a:endParaRPr lang="en-US"/>
          </a:p>
        </p:txBody>
      </p:sp>
    </p:spTree>
    <p:extLst>
      <p:ext uri="{BB962C8B-B14F-4D97-AF65-F5344CB8AC3E}">
        <p14:creationId xmlns:p14="http://schemas.microsoft.com/office/powerpoint/2010/main" val="4070875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As with many problems,  there may be more than one technical solution.  Our solution method will require some spatial analysis using X,Y,T point locations and satellite data.  A strategy to work on answering the questions involves looking at the input dataset (turtle locations) and metadata, identifying a suitable satellite ocean remote sensing product to provide SST,  and a plan for performing the analyses.  Note, in the diagram not all of the steps are within the GIS.</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6</a:t>
            </a:fld>
            <a:endParaRPr lang="en-US"/>
          </a:p>
        </p:txBody>
      </p:sp>
    </p:spTree>
    <p:extLst>
      <p:ext uri="{BB962C8B-B14F-4D97-AF65-F5344CB8AC3E}">
        <p14:creationId xmlns:p14="http://schemas.microsoft.com/office/powerpoint/2010/main" val="15904805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Using Select by Attribute,  we can grab the records of interest.  In the data table,  the second column is the index of each point of our turtle track.  This is useful to ensure we are grabbing the correct records.  We would expect this to be a sequential count of 0 to 474 in our final set of records.  From this table, we need every 475th row.  We can select that by using the modulo operation that returns the remainder of a quotient.  Enter the MOD statement into the WHERE clause , VERIFY and click Apply to run the query.</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60</a:t>
            </a:fld>
            <a:endParaRPr lang="en-US"/>
          </a:p>
        </p:txBody>
      </p:sp>
    </p:spTree>
    <p:extLst>
      <p:ext uri="{BB962C8B-B14F-4D97-AF65-F5344CB8AC3E}">
        <p14:creationId xmlns:p14="http://schemas.microsoft.com/office/powerpoint/2010/main" val="6519651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r>
              <a:rPr lang="en-US" sz="1200" b="0" i="0" u="none" strike="noStrike" kern="1200" dirty="0" smtClean="0">
                <a:solidFill>
                  <a:schemeClr val="tx1"/>
                </a:solidFill>
                <a:effectLst/>
                <a:latin typeface="+mn-lt"/>
                <a:ea typeface="+mn-ea"/>
                <a:cs typeface="+mn-cs"/>
              </a:rPr>
              <a:t>The results should be highlighted and similar to the table shown in the slide.  Export the data as a new table and add to the map, and display as XY data.</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61</a:t>
            </a:fld>
            <a:endParaRPr lang="en-US"/>
          </a:p>
        </p:txBody>
      </p:sp>
    </p:spTree>
    <p:extLst>
      <p:ext uri="{BB962C8B-B14F-4D97-AF65-F5344CB8AC3E}">
        <p14:creationId xmlns:p14="http://schemas.microsoft.com/office/powerpoint/2010/main" val="42870671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r>
              <a:rPr lang="en-US" sz="1200" b="0" i="0" u="none" strike="noStrike" kern="1200" dirty="0" smtClean="0">
                <a:solidFill>
                  <a:schemeClr val="tx1"/>
                </a:solidFill>
                <a:effectLst/>
                <a:latin typeface="+mn-lt"/>
                <a:ea typeface="+mn-ea"/>
                <a:cs typeface="+mn-cs"/>
              </a:rPr>
              <a:t>Verify or change the Time information in Time tab in Layer Properties.  Enable time on this newest layer and ensure the time shows 12PM as the time in the Layer Time Extent.  Click Ok.</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62</a:t>
            </a:fld>
            <a:endParaRPr lang="en-US"/>
          </a:p>
        </p:txBody>
      </p:sp>
    </p:spTree>
    <p:extLst>
      <p:ext uri="{BB962C8B-B14F-4D97-AF65-F5344CB8AC3E}">
        <p14:creationId xmlns:p14="http://schemas.microsoft.com/office/powerpoint/2010/main" val="29446951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Rename this layer to Turtle Track 2005-2007. And remove the interim feature data. Re-enable time on the Time Slider.</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63</a:t>
            </a:fld>
            <a:endParaRPr lang="en-US"/>
          </a:p>
        </p:txBody>
      </p:sp>
    </p:spTree>
    <p:extLst>
      <p:ext uri="{BB962C8B-B14F-4D97-AF65-F5344CB8AC3E}">
        <p14:creationId xmlns:p14="http://schemas.microsoft.com/office/powerpoint/2010/main" val="38898383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Selection of a date in the time slider now displays a single point and SST grid but the feature layer's attribute table contains the corresponding SST value.  We can spot check a couple of points by choosing a date and using the identify tool to see both the Point's SST attribute and the SST in the raster layer.  Under display in the feature layer's properties,  change the Display value to the SST field.  It may be truncated to </a:t>
            </a:r>
            <a:r>
              <a:rPr lang="en-US" sz="1200" b="0" i="0" u="none" strike="noStrike" kern="1200" dirty="0" err="1" smtClean="0">
                <a:solidFill>
                  <a:schemeClr val="tx1"/>
                </a:solidFill>
                <a:effectLst/>
                <a:latin typeface="+mn-lt"/>
                <a:ea typeface="+mn-ea"/>
                <a:cs typeface="+mn-cs"/>
              </a:rPr>
              <a:t>analysed_s</a:t>
            </a:r>
            <a:r>
              <a:rPr lang="en-US" sz="1200" b="0" i="0" u="none" strike="noStrike" kern="1200" dirty="0" smtClean="0">
                <a:solidFill>
                  <a:schemeClr val="tx1"/>
                </a:solidFill>
                <a:effectLst/>
                <a:latin typeface="+mn-lt"/>
                <a:ea typeface="+mn-ea"/>
                <a:cs typeface="+mn-cs"/>
              </a:rPr>
              <a:t>.  Use the identify tool with it set to visible layers and when clicking on a point,  you can see the values from both datasets.  They should match!</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64</a:t>
            </a:fld>
            <a:endParaRPr lang="en-US"/>
          </a:p>
        </p:txBody>
      </p:sp>
    </p:spTree>
    <p:extLst>
      <p:ext uri="{BB962C8B-B14F-4D97-AF65-F5344CB8AC3E}">
        <p14:creationId xmlns:p14="http://schemas.microsoft.com/office/powerpoint/2010/main" val="24972588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We can now finish the output maps.  Disable time on the Time Slider and assign a classification to the </a:t>
            </a:r>
            <a:r>
              <a:rPr lang="en-US" sz="1200" b="0" i="0" u="none" strike="noStrike" kern="1200" dirty="0" err="1" smtClean="0">
                <a:solidFill>
                  <a:schemeClr val="tx1"/>
                </a:solidFill>
                <a:effectLst/>
                <a:latin typeface="+mn-lt"/>
                <a:ea typeface="+mn-ea"/>
                <a:cs typeface="+mn-cs"/>
              </a:rPr>
              <a:t>analysed_sst</a:t>
            </a:r>
            <a:r>
              <a:rPr lang="en-US" sz="1200" b="0" i="0" u="none" strike="noStrike" kern="1200" dirty="0" smtClean="0">
                <a:solidFill>
                  <a:schemeClr val="tx1"/>
                </a:solidFill>
                <a:effectLst/>
                <a:latin typeface="+mn-lt"/>
                <a:ea typeface="+mn-ea"/>
                <a:cs typeface="+mn-cs"/>
              </a:rPr>
              <a:t> field in the </a:t>
            </a:r>
            <a:r>
              <a:rPr lang="en-US" sz="1200" b="0" i="0" u="none" strike="noStrike" kern="1200" dirty="0" err="1" smtClean="0">
                <a:solidFill>
                  <a:schemeClr val="tx1"/>
                </a:solidFill>
                <a:effectLst/>
                <a:latin typeface="+mn-lt"/>
                <a:ea typeface="+mn-ea"/>
                <a:cs typeface="+mn-cs"/>
              </a:rPr>
              <a:t>symbology</a:t>
            </a:r>
            <a:r>
              <a:rPr lang="en-US" sz="1200" b="0" i="0" u="none" strike="noStrike" kern="1200" dirty="0" smtClean="0">
                <a:solidFill>
                  <a:schemeClr val="tx1"/>
                </a:solidFill>
                <a:effectLst/>
                <a:latin typeface="+mn-lt"/>
                <a:ea typeface="+mn-ea"/>
                <a:cs typeface="+mn-cs"/>
              </a:rPr>
              <a:t> tab of the Layer Properties. Use the Layout View to finalize your map output and save as an image.  </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65</a:t>
            </a:fld>
            <a:endParaRPr lang="en-US"/>
          </a:p>
        </p:txBody>
      </p:sp>
    </p:spTree>
    <p:extLst>
      <p:ext uri="{BB962C8B-B14F-4D97-AF65-F5344CB8AC3E}">
        <p14:creationId xmlns:p14="http://schemas.microsoft.com/office/powerpoint/2010/main" val="7558571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Open the attribute table for the Feature </a:t>
            </a:r>
            <a:r>
              <a:rPr lang="en-US" sz="1200" b="0" i="0" u="none" strike="noStrike" kern="1200" dirty="0" err="1" smtClean="0">
                <a:solidFill>
                  <a:schemeClr val="tx1"/>
                </a:solidFill>
                <a:effectLst/>
                <a:latin typeface="+mn-lt"/>
                <a:ea typeface="+mn-ea"/>
                <a:cs typeface="+mn-cs"/>
              </a:rPr>
              <a:t>Laye</a:t>
            </a:r>
            <a:r>
              <a:rPr lang="en-US" sz="1200" b="0" i="0" u="none" strike="noStrike" kern="1200" dirty="0" smtClean="0">
                <a:solidFill>
                  <a:schemeClr val="tx1"/>
                </a:solidFill>
                <a:effectLst/>
                <a:latin typeface="+mn-lt"/>
                <a:ea typeface="+mn-ea"/>
                <a:cs typeface="+mn-cs"/>
              </a:rPr>
              <a:t>.  You can rename </a:t>
            </a:r>
            <a:r>
              <a:rPr lang="en-US" sz="1200" b="0" i="0" u="none" strike="noStrike" kern="1200" dirty="0" err="1" smtClean="0">
                <a:solidFill>
                  <a:schemeClr val="tx1"/>
                </a:solidFill>
                <a:effectLst/>
                <a:latin typeface="+mn-lt"/>
                <a:ea typeface="+mn-ea"/>
                <a:cs typeface="+mn-cs"/>
              </a:rPr>
              <a:t>Analysed_S</a:t>
            </a:r>
            <a:r>
              <a:rPr lang="en-US" sz="1200" b="0" i="0" u="none" strike="noStrike" kern="1200" dirty="0" smtClean="0">
                <a:solidFill>
                  <a:schemeClr val="tx1"/>
                </a:solidFill>
                <a:effectLst/>
                <a:latin typeface="+mn-lt"/>
                <a:ea typeface="+mn-ea"/>
                <a:cs typeface="+mn-cs"/>
              </a:rPr>
              <a:t> to Temperature(K) if you wish and select Create Graph.</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66</a:t>
            </a:fld>
            <a:endParaRPr lang="en-US"/>
          </a:p>
        </p:txBody>
      </p:sp>
    </p:spTree>
    <p:extLst>
      <p:ext uri="{BB962C8B-B14F-4D97-AF65-F5344CB8AC3E}">
        <p14:creationId xmlns:p14="http://schemas.microsoft.com/office/powerpoint/2010/main" val="25602293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Set the X and Y axes and continue with the Graph Wizard to finalize your chart.  </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67</a:t>
            </a:fld>
            <a:endParaRPr lang="en-US"/>
          </a:p>
        </p:txBody>
      </p:sp>
    </p:spTree>
    <p:extLst>
      <p:ext uri="{BB962C8B-B14F-4D97-AF65-F5344CB8AC3E}">
        <p14:creationId xmlns:p14="http://schemas.microsoft.com/office/powerpoint/2010/main" val="6579282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From our chart,  we see the turtle experienced a temperature range of 287.5 to 297.5 K .  From here you could use additional </a:t>
            </a:r>
            <a:r>
              <a:rPr lang="en-US" sz="1200" b="0" i="0" u="none" strike="noStrike" kern="1200" dirty="0" err="1" smtClean="0">
                <a:solidFill>
                  <a:schemeClr val="tx1"/>
                </a:solidFill>
                <a:effectLst/>
                <a:latin typeface="+mn-lt"/>
                <a:ea typeface="+mn-ea"/>
                <a:cs typeface="+mn-cs"/>
              </a:rPr>
              <a:t>geoprocessing</a:t>
            </a:r>
            <a:r>
              <a:rPr lang="en-US" sz="1200" b="0" i="0" u="none" strike="noStrike" kern="1200" dirty="0" smtClean="0">
                <a:solidFill>
                  <a:schemeClr val="tx1"/>
                </a:solidFill>
                <a:effectLst/>
                <a:latin typeface="+mn-lt"/>
                <a:ea typeface="+mn-ea"/>
                <a:cs typeface="+mn-cs"/>
              </a:rPr>
              <a:t> tools to calculate the mean temperature or </a:t>
            </a:r>
            <a:r>
              <a:rPr lang="en-US" sz="1200" b="0" i="0" u="none" strike="noStrike" kern="1200" dirty="0" err="1" smtClean="0">
                <a:solidFill>
                  <a:schemeClr val="tx1"/>
                </a:solidFill>
                <a:effectLst/>
                <a:latin typeface="+mn-lt"/>
                <a:ea typeface="+mn-ea"/>
                <a:cs typeface="+mn-cs"/>
              </a:rPr>
              <a:t>geostatistical</a:t>
            </a:r>
            <a:r>
              <a:rPr lang="en-US" sz="1200" b="0" i="0" u="none" strike="noStrike" kern="1200" dirty="0" smtClean="0">
                <a:solidFill>
                  <a:schemeClr val="tx1"/>
                </a:solidFill>
                <a:effectLst/>
                <a:latin typeface="+mn-lt"/>
                <a:ea typeface="+mn-ea"/>
                <a:cs typeface="+mn-cs"/>
              </a:rPr>
              <a:t> outputs that may help us understand this turtle's movement. </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68</a:t>
            </a:fld>
            <a:endParaRPr lang="en-US"/>
          </a:p>
        </p:txBody>
      </p:sp>
    </p:spTree>
    <p:extLst>
      <p:ext uri="{BB962C8B-B14F-4D97-AF65-F5344CB8AC3E}">
        <p14:creationId xmlns:p14="http://schemas.microsoft.com/office/powerpoint/2010/main" val="190749133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Our final output is correlating the </a:t>
            </a:r>
            <a:r>
              <a:rPr lang="en-US" sz="1200" b="0" i="0" u="none" strike="noStrike" kern="1200" dirty="0" err="1" smtClean="0">
                <a:solidFill>
                  <a:schemeClr val="tx1"/>
                </a:solidFill>
                <a:effectLst/>
                <a:latin typeface="+mn-lt"/>
                <a:ea typeface="+mn-ea"/>
                <a:cs typeface="+mn-cs"/>
              </a:rPr>
              <a:t>TurtleWatch</a:t>
            </a:r>
            <a:r>
              <a:rPr lang="en-US" sz="1200" b="0" i="0" u="none" strike="noStrike" kern="1200" dirty="0" smtClean="0">
                <a:solidFill>
                  <a:schemeClr val="tx1"/>
                </a:solidFill>
                <a:effectLst/>
                <a:latin typeface="+mn-lt"/>
                <a:ea typeface="+mn-ea"/>
                <a:cs typeface="+mn-cs"/>
              </a:rPr>
              <a:t> Zone with the turtle track.  There are several ways to do this,  but a quick method is using a duplicate raster layer and adjusting its </a:t>
            </a:r>
            <a:r>
              <a:rPr lang="en-US" sz="1200" b="0" i="0" u="none" strike="noStrike" kern="1200" dirty="0" err="1" smtClean="0">
                <a:solidFill>
                  <a:schemeClr val="tx1"/>
                </a:solidFill>
                <a:effectLst/>
                <a:latin typeface="+mn-lt"/>
                <a:ea typeface="+mn-ea"/>
                <a:cs typeface="+mn-cs"/>
              </a:rPr>
              <a:t>symbology</a:t>
            </a:r>
            <a:r>
              <a:rPr lang="en-US" sz="1200" b="0" i="0" u="none" strike="noStrike"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69</a:t>
            </a:fld>
            <a:endParaRPr lang="en-US"/>
          </a:p>
        </p:txBody>
      </p:sp>
    </p:spTree>
    <p:extLst>
      <p:ext uri="{BB962C8B-B14F-4D97-AF65-F5344CB8AC3E}">
        <p14:creationId xmlns:p14="http://schemas.microsoft.com/office/powerpoint/2010/main" val="1029591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Some data preparation may be necessary external to the application. Our answers to these questions will be in the form of the following outputs: Overview map – example day of parameter and turtle tracks, Map output showing turtle locations and parameter values, Graph of parameter value for each turtle location vs Time, and a movie showing the turtle's daily locations, SST map, and the </a:t>
            </a:r>
            <a:r>
              <a:rPr lang="en-US" sz="1200" b="0" i="0" u="none" strike="noStrike" kern="1200" dirty="0" err="1" smtClean="0">
                <a:solidFill>
                  <a:schemeClr val="tx1"/>
                </a:solidFill>
                <a:effectLst/>
                <a:latin typeface="+mn-lt"/>
                <a:ea typeface="+mn-ea"/>
                <a:cs typeface="+mn-cs"/>
              </a:rPr>
              <a:t>TurtleWatch</a:t>
            </a:r>
            <a:r>
              <a:rPr lang="en-US" sz="1200" b="0" i="0" u="none" strike="noStrike" kern="1200" dirty="0" smtClean="0">
                <a:solidFill>
                  <a:schemeClr val="tx1"/>
                </a:solidFill>
                <a:effectLst/>
                <a:latin typeface="+mn-lt"/>
                <a:ea typeface="+mn-ea"/>
                <a:cs typeface="+mn-cs"/>
              </a:rPr>
              <a:t> Zone</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7</a:t>
            </a:fld>
            <a:endParaRPr lang="en-US"/>
          </a:p>
        </p:txBody>
      </p:sp>
    </p:spTree>
    <p:extLst>
      <p:ext uri="{BB962C8B-B14F-4D97-AF65-F5344CB8AC3E}">
        <p14:creationId xmlns:p14="http://schemas.microsoft.com/office/powerpoint/2010/main" val="5504924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Copy and paste the SST layer.  Rename to </a:t>
            </a:r>
            <a:r>
              <a:rPr lang="en-US" sz="1200" b="0" i="0" u="none" strike="noStrike" kern="1200" dirty="0" err="1" smtClean="0">
                <a:solidFill>
                  <a:schemeClr val="tx1"/>
                </a:solidFill>
                <a:effectLst/>
                <a:latin typeface="+mn-lt"/>
                <a:ea typeface="+mn-ea"/>
                <a:cs typeface="+mn-cs"/>
              </a:rPr>
              <a:t>TurtleWatch</a:t>
            </a:r>
            <a:r>
              <a:rPr lang="en-US" sz="1200" b="0" i="0" u="none" strike="noStrike" kern="1200" dirty="0" smtClean="0">
                <a:solidFill>
                  <a:schemeClr val="tx1"/>
                </a:solidFill>
                <a:effectLst/>
                <a:latin typeface="+mn-lt"/>
                <a:ea typeface="+mn-ea"/>
                <a:cs typeface="+mn-cs"/>
              </a:rPr>
              <a:t> Zone Mask and open layer properties to modify the layer's </a:t>
            </a:r>
            <a:r>
              <a:rPr lang="en-US" sz="1200" b="0" i="0" u="none" strike="noStrike" kern="1200" dirty="0" err="1" smtClean="0">
                <a:solidFill>
                  <a:schemeClr val="tx1"/>
                </a:solidFill>
                <a:effectLst/>
                <a:latin typeface="+mn-lt"/>
                <a:ea typeface="+mn-ea"/>
                <a:cs typeface="+mn-cs"/>
              </a:rPr>
              <a:t>symbology</a:t>
            </a:r>
            <a:r>
              <a:rPr lang="en-US" sz="1200" b="0" i="0" u="none" strike="noStrike"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70</a:t>
            </a:fld>
            <a:endParaRPr lang="en-US"/>
          </a:p>
        </p:txBody>
      </p:sp>
    </p:spTree>
    <p:extLst>
      <p:ext uri="{BB962C8B-B14F-4D97-AF65-F5344CB8AC3E}">
        <p14:creationId xmlns:p14="http://schemas.microsoft.com/office/powerpoint/2010/main" val="12661965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To only display the 'zone',  we'll use a classification of 1 class.</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71</a:t>
            </a:fld>
            <a:endParaRPr lang="en-US"/>
          </a:p>
        </p:txBody>
      </p:sp>
    </p:spTree>
    <p:extLst>
      <p:ext uri="{BB962C8B-B14F-4D97-AF65-F5344CB8AC3E}">
        <p14:creationId xmlns:p14="http://schemas.microsoft.com/office/powerpoint/2010/main" val="48729017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It will actually be our Exclusion area that we display as we can set all other values to no color.  Open the Data Exclusion Properties by pressing the Exclusion button.  Set the values (in Kelvin) of the </a:t>
            </a:r>
            <a:r>
              <a:rPr lang="en-US" sz="1200" b="0" i="0" u="none" strike="noStrike" kern="1200" dirty="0" err="1" smtClean="0">
                <a:solidFill>
                  <a:schemeClr val="tx1"/>
                </a:solidFill>
                <a:effectLst/>
                <a:latin typeface="+mn-lt"/>
                <a:ea typeface="+mn-ea"/>
                <a:cs typeface="+mn-cs"/>
              </a:rPr>
              <a:t>TurtleWatch</a:t>
            </a:r>
            <a:r>
              <a:rPr lang="en-US" sz="1200" b="0" i="0" u="none" strike="noStrike" kern="1200" dirty="0" smtClean="0">
                <a:solidFill>
                  <a:schemeClr val="tx1"/>
                </a:solidFill>
                <a:effectLst/>
                <a:latin typeface="+mn-lt"/>
                <a:ea typeface="+mn-ea"/>
                <a:cs typeface="+mn-cs"/>
              </a:rPr>
              <a:t> zone:  290.65 to 291.65.  Select the Legend tab,  enable the legend and choose a color to represent the zone. </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72</a:t>
            </a:fld>
            <a:endParaRPr lang="en-US"/>
          </a:p>
        </p:txBody>
      </p:sp>
    </p:spTree>
    <p:extLst>
      <p:ext uri="{BB962C8B-B14F-4D97-AF65-F5344CB8AC3E}">
        <p14:creationId xmlns:p14="http://schemas.microsoft.com/office/powerpoint/2010/main" val="27725228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Change the color of the data display by double-clicking the box beneath the symbol column.  Select No Color, click apply and OK.</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73</a:t>
            </a:fld>
            <a:endParaRPr lang="en-US"/>
          </a:p>
        </p:txBody>
      </p:sp>
    </p:spTree>
    <p:extLst>
      <p:ext uri="{BB962C8B-B14F-4D97-AF65-F5344CB8AC3E}">
        <p14:creationId xmlns:p14="http://schemas.microsoft.com/office/powerpoint/2010/main" val="20674555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Use the Time Slider to visualize the </a:t>
            </a:r>
            <a:r>
              <a:rPr lang="en-US" sz="1200" b="0" i="0" u="none" strike="noStrike" kern="1200" dirty="0" err="1" smtClean="0">
                <a:solidFill>
                  <a:schemeClr val="tx1"/>
                </a:solidFill>
                <a:effectLst/>
                <a:latin typeface="+mn-lt"/>
                <a:ea typeface="+mn-ea"/>
                <a:cs typeface="+mn-cs"/>
              </a:rPr>
              <a:t>TurtleWatch</a:t>
            </a:r>
            <a:r>
              <a:rPr lang="en-US" sz="1200" b="0" i="0" u="none" strike="noStrike" kern="1200" dirty="0" smtClean="0">
                <a:solidFill>
                  <a:schemeClr val="tx1"/>
                </a:solidFill>
                <a:effectLst/>
                <a:latin typeface="+mn-lt"/>
                <a:ea typeface="+mn-ea"/>
                <a:cs typeface="+mn-cs"/>
              </a:rPr>
              <a:t> Zone.  If the zone is not visible,  double-check that the raster layer has time enabled and inherited the correct properties from the original SST layer.</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74</a:t>
            </a:fld>
            <a:endParaRPr lang="en-US"/>
          </a:p>
        </p:txBody>
      </p:sp>
    </p:spTree>
    <p:extLst>
      <p:ext uri="{BB962C8B-B14F-4D97-AF65-F5344CB8AC3E}">
        <p14:creationId xmlns:p14="http://schemas.microsoft.com/office/powerpoint/2010/main" val="28055323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If a display issue persists,  check the options of the Time Slider.  Make sure the step interval is 1 day and the window is 0.  Now is a good time to save the project.</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75</a:t>
            </a:fld>
            <a:endParaRPr lang="en-US"/>
          </a:p>
        </p:txBody>
      </p:sp>
    </p:spTree>
    <p:extLst>
      <p:ext uri="{BB962C8B-B14F-4D97-AF65-F5344CB8AC3E}">
        <p14:creationId xmlns:p14="http://schemas.microsoft.com/office/powerpoint/2010/main" val="231880418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Now that the </a:t>
            </a:r>
            <a:r>
              <a:rPr lang="en-US" sz="1200" b="0" i="0" u="none" strike="noStrike" kern="1200" dirty="0" err="1" smtClean="0">
                <a:solidFill>
                  <a:schemeClr val="tx1"/>
                </a:solidFill>
                <a:effectLst/>
                <a:latin typeface="+mn-lt"/>
                <a:ea typeface="+mn-ea"/>
                <a:cs typeface="+mn-cs"/>
              </a:rPr>
              <a:t>TurtleWatch</a:t>
            </a:r>
            <a:r>
              <a:rPr lang="en-US" sz="1200" b="0" i="0" u="none" strike="noStrike" kern="1200" dirty="0" smtClean="0">
                <a:solidFill>
                  <a:schemeClr val="tx1"/>
                </a:solidFill>
                <a:effectLst/>
                <a:latin typeface="+mn-lt"/>
                <a:ea typeface="+mn-ea"/>
                <a:cs typeface="+mn-cs"/>
              </a:rPr>
              <a:t> Zone is complete,  we can export our movie.  Of course,  additional analysis could be performed using either table queries or </a:t>
            </a:r>
            <a:r>
              <a:rPr lang="en-US" sz="1200" b="0" i="0" u="none" strike="noStrike" kern="1200" dirty="0" err="1" smtClean="0">
                <a:solidFill>
                  <a:schemeClr val="tx1"/>
                </a:solidFill>
                <a:effectLst/>
                <a:latin typeface="+mn-lt"/>
                <a:ea typeface="+mn-ea"/>
                <a:cs typeface="+mn-cs"/>
              </a:rPr>
              <a:t>geostatistical</a:t>
            </a:r>
            <a:r>
              <a:rPr lang="en-US" sz="1200" b="0" i="0" u="none" strike="noStrike" kern="1200" dirty="0" smtClean="0">
                <a:solidFill>
                  <a:schemeClr val="tx1"/>
                </a:solidFill>
                <a:effectLst/>
                <a:latin typeface="+mn-lt"/>
                <a:ea typeface="+mn-ea"/>
                <a:cs typeface="+mn-cs"/>
              </a:rPr>
              <a:t> tools to calculate the amount of time during this period the turtle was in the zone or other statistics.  Use the time slider movie icon to either save a sequence of images or a movie of the data.</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76</a:t>
            </a:fld>
            <a:endParaRPr lang="en-US"/>
          </a:p>
        </p:txBody>
      </p:sp>
    </p:spTree>
    <p:extLst>
      <p:ext uri="{BB962C8B-B14F-4D97-AF65-F5344CB8AC3E}">
        <p14:creationId xmlns:p14="http://schemas.microsoft.com/office/powerpoint/2010/main" val="276279954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78</a:t>
            </a:fld>
            <a:endParaRPr lang="en-US"/>
          </a:p>
        </p:txBody>
      </p:sp>
    </p:spTree>
    <p:extLst>
      <p:ext uri="{BB962C8B-B14F-4D97-AF65-F5344CB8AC3E}">
        <p14:creationId xmlns:p14="http://schemas.microsoft.com/office/powerpoint/2010/main" val="159704281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79</a:t>
            </a:fld>
            <a:endParaRPr lang="en-US"/>
          </a:p>
        </p:txBody>
      </p:sp>
    </p:spTree>
    <p:extLst>
      <p:ext uri="{BB962C8B-B14F-4D97-AF65-F5344CB8AC3E}">
        <p14:creationId xmlns:p14="http://schemas.microsoft.com/office/powerpoint/2010/main" val="195342637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B8DCC0E-7DBF-7C4A-B104-25FE08E3BB8F}" type="slidenum">
              <a:rPr lang="en-US" smtClean="0"/>
              <a:pPr/>
              <a:t>80</a:t>
            </a:fld>
            <a:endParaRPr lang="en-US" dirty="0"/>
          </a:p>
        </p:txBody>
      </p:sp>
    </p:spTree>
    <p:extLst>
      <p:ext uri="{BB962C8B-B14F-4D97-AF65-F5344CB8AC3E}">
        <p14:creationId xmlns:p14="http://schemas.microsoft.com/office/powerpoint/2010/main" val="238491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 Overview map is just that,  a quick way to assess the suitability of the data and if there are issues that will need to be addressed before, during, or after bringing the data into the GIS. Technically,  only the turtle track is required to display the extent,  but since this is about getting satellite data into the GIS,  we'll go ahead and use one of the methods from this training series.  Because we're working in the Pacific, let's use satellite data with 0 to 360 longitude, as that is more 'ocean' friendly over the </a:t>
            </a:r>
            <a:r>
              <a:rPr lang="en-US" sz="1200" b="0" i="0" u="none" strike="noStrike" kern="1200" dirty="0" err="1" smtClean="0">
                <a:solidFill>
                  <a:schemeClr val="tx1"/>
                </a:solidFill>
                <a:effectLst/>
                <a:latin typeface="+mn-lt"/>
                <a:ea typeface="+mn-ea"/>
                <a:cs typeface="+mn-cs"/>
              </a:rPr>
              <a:t>antimeridian</a:t>
            </a:r>
            <a:r>
              <a:rPr lang="en-US" sz="1200" b="0" i="0" u="none" strike="noStrike"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8</a:t>
            </a:fld>
            <a:endParaRPr lang="en-US"/>
          </a:p>
        </p:txBody>
      </p:sp>
    </p:spTree>
    <p:extLst>
      <p:ext uri="{BB962C8B-B14F-4D97-AF65-F5344CB8AC3E}">
        <p14:creationId xmlns:p14="http://schemas.microsoft.com/office/powerpoint/2010/main" val="235713952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way feature output works is the EDC will initiate a request to the ERDDAP service for the X,Y,T</a:t>
            </a:r>
            <a:r>
              <a:rPr lang="en-US" baseline="0" dirty="0" smtClean="0"/>
              <a:t> and write a </a:t>
            </a:r>
            <a:r>
              <a:rPr lang="en-US" baseline="0" dirty="0" err="1" smtClean="0"/>
              <a:t>NetCDF</a:t>
            </a:r>
            <a:r>
              <a:rPr lang="en-US" baseline="0" dirty="0" smtClean="0"/>
              <a:t> file. This can take time, and in this case with 1,234 requests about 40 minutes. </a:t>
            </a:r>
            <a:r>
              <a:rPr lang="en-US" baseline="0" smtClean="0"/>
              <a:t>Each request </a:t>
            </a:r>
            <a:r>
              <a:rPr lang="en-US" baseline="0" dirty="0" smtClean="0"/>
              <a:t>is unique and results in an individual </a:t>
            </a:r>
            <a:r>
              <a:rPr lang="en-US" baseline="0" dirty="0" err="1" smtClean="0"/>
              <a:t>NetCDF</a:t>
            </a:r>
            <a:r>
              <a:rPr lang="en-US" baseline="0" dirty="0" smtClean="0"/>
              <a:t> file for each query.  The EDC will then</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85</a:t>
            </a:fld>
            <a:endParaRPr lang="en-US"/>
          </a:p>
        </p:txBody>
      </p:sp>
    </p:spTree>
    <p:extLst>
      <p:ext uri="{BB962C8B-B14F-4D97-AF65-F5344CB8AC3E}">
        <p14:creationId xmlns:p14="http://schemas.microsoft.com/office/powerpoint/2010/main" val="75622992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File  </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86</a:t>
            </a:fld>
            <a:endParaRPr lang="en-US"/>
          </a:p>
        </p:txBody>
      </p:sp>
    </p:spTree>
    <p:extLst>
      <p:ext uri="{BB962C8B-B14F-4D97-AF65-F5344CB8AC3E}">
        <p14:creationId xmlns:p14="http://schemas.microsoft.com/office/powerpoint/2010/main" val="3512429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Fortunately,  SST data mapped 0 to 360 are available on the </a:t>
            </a:r>
            <a:r>
              <a:rPr lang="en-US" sz="1200" b="0" i="0" u="none" strike="noStrike" kern="1200" dirty="0" err="1" smtClean="0">
                <a:solidFill>
                  <a:schemeClr val="tx1"/>
                </a:solidFill>
                <a:effectLst/>
                <a:latin typeface="+mn-lt"/>
                <a:ea typeface="+mn-ea"/>
                <a:cs typeface="+mn-cs"/>
              </a:rPr>
              <a:t>OceanWatch</a:t>
            </a:r>
            <a:r>
              <a:rPr lang="en-US" sz="1200" b="0" i="0" u="none" strike="noStrike" kern="1200" dirty="0" smtClean="0">
                <a:solidFill>
                  <a:schemeClr val="tx1"/>
                </a:solidFill>
                <a:effectLst/>
                <a:latin typeface="+mn-lt"/>
                <a:ea typeface="+mn-ea"/>
                <a:cs typeface="+mn-cs"/>
              </a:rPr>
              <a:t> Central Pacific website.  Visit the ERDDAP at the website and find Daily SST or click the Link in the </a:t>
            </a:r>
            <a:r>
              <a:rPr lang="en-US" sz="1200" b="0" i="0" u="none" strike="noStrike" kern="1200" dirty="0" err="1" smtClean="0">
                <a:solidFill>
                  <a:schemeClr val="tx1"/>
                </a:solidFill>
                <a:effectLst/>
                <a:latin typeface="+mn-lt"/>
                <a:ea typeface="+mn-ea"/>
                <a:cs typeface="+mn-cs"/>
              </a:rPr>
              <a:t>Powerpoint</a:t>
            </a:r>
            <a:r>
              <a:rPr lang="en-US" sz="1200" b="0" i="0" u="none" strike="noStrike" kern="1200" dirty="0" smtClean="0">
                <a:solidFill>
                  <a:schemeClr val="tx1"/>
                </a:solidFill>
                <a:effectLst/>
                <a:latin typeface="+mn-lt"/>
                <a:ea typeface="+mn-ea"/>
                <a:cs typeface="+mn-cs"/>
              </a:rPr>
              <a:t> slide.</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9</a:t>
            </a:fld>
            <a:endParaRPr lang="en-US"/>
          </a:p>
        </p:txBody>
      </p:sp>
    </p:spTree>
    <p:extLst>
      <p:ext uri="{BB962C8B-B14F-4D97-AF65-F5344CB8AC3E}">
        <p14:creationId xmlns:p14="http://schemas.microsoft.com/office/powerpoint/2010/main" val="4108651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No photo">
    <p:spTree>
      <p:nvGrpSpPr>
        <p:cNvPr id="1" name=""/>
        <p:cNvGrpSpPr/>
        <p:nvPr/>
      </p:nvGrpSpPr>
      <p:grpSpPr>
        <a:xfrm>
          <a:off x="0" y="0"/>
          <a:ext cx="0" cy="0"/>
          <a:chOff x="0" y="0"/>
          <a:chExt cx="0" cy="0"/>
        </a:xfrm>
      </p:grpSpPr>
      <p:sp>
        <p:nvSpPr>
          <p:cNvPr id="2" name="Title 1"/>
          <p:cNvSpPr>
            <a:spLocks noGrp="1"/>
          </p:cNvSpPr>
          <p:nvPr>
            <p:ph type="title"/>
          </p:nvPr>
        </p:nvSpPr>
        <p:spPr>
          <a:xfrm>
            <a:off x="3168251" y="1327929"/>
            <a:ext cx="7313491" cy="788734"/>
          </a:xfrm>
          <a:prstGeom prst="rect">
            <a:avLst/>
          </a:prstGeom>
        </p:spPr>
        <p:txBody>
          <a:bodyPr/>
          <a:lstStyle>
            <a:lvl1pPr algn="l">
              <a:defRPr sz="3200" b="1">
                <a:solidFill>
                  <a:srgbClr val="1F4E79"/>
                </a:solidFill>
                <a:latin typeface="+mj-lt"/>
              </a:defRPr>
            </a:lvl1pPr>
          </a:lstStyle>
          <a:p>
            <a:r>
              <a:rPr lang="en-US" dirty="0"/>
              <a:t>Click to edit Master title style</a:t>
            </a:r>
          </a:p>
        </p:txBody>
      </p:sp>
      <p:sp>
        <p:nvSpPr>
          <p:cNvPr id="4" name="Text Placeholder 3"/>
          <p:cNvSpPr>
            <a:spLocks noGrp="1"/>
          </p:cNvSpPr>
          <p:nvPr>
            <p:ph type="body" sz="quarter" idx="10"/>
          </p:nvPr>
        </p:nvSpPr>
        <p:spPr>
          <a:xfrm>
            <a:off x="4269317" y="2707458"/>
            <a:ext cx="7313083" cy="1224439"/>
          </a:xfrm>
          <a:prstGeom prst="rect">
            <a:avLst/>
          </a:prstGeom>
        </p:spPr>
        <p:txBody>
          <a:bodyPr/>
          <a:lstStyle>
            <a:lvl1pPr algn="l">
              <a:defRPr>
                <a:solidFill>
                  <a:schemeClr val="tx1">
                    <a:lumMod val="85000"/>
                    <a:lumOff val="15000"/>
                  </a:schemeClr>
                </a:solidFill>
                <a:latin typeface="+mj-lt"/>
              </a:defRPr>
            </a:lvl1pPr>
          </a:lstStyle>
          <a:p>
            <a:pPr lvl="0"/>
            <a:r>
              <a:rPr lang="en-US" dirty="0"/>
              <a:t>Click to edit Master text styles</a:t>
            </a:r>
          </a:p>
        </p:txBody>
      </p:sp>
      <p:sp>
        <p:nvSpPr>
          <p:cNvPr id="8" name="Text Placeholder 7"/>
          <p:cNvSpPr>
            <a:spLocks noGrp="1"/>
          </p:cNvSpPr>
          <p:nvPr>
            <p:ph type="body" sz="quarter" idx="12" hasCustomPrompt="1"/>
          </p:nvPr>
        </p:nvSpPr>
        <p:spPr>
          <a:xfrm>
            <a:off x="154517" y="4807237"/>
            <a:ext cx="7313083" cy="577850"/>
          </a:xfrm>
          <a:prstGeom prst="rect">
            <a:avLst/>
          </a:prstGeom>
        </p:spPr>
        <p:txBody>
          <a:bodyPr>
            <a:normAutofit/>
          </a:bodyPr>
          <a:lstStyle>
            <a:lvl1pPr algn="l">
              <a:defRPr sz="1600">
                <a:solidFill>
                  <a:schemeClr val="tx1">
                    <a:lumMod val="85000"/>
                    <a:lumOff val="15000"/>
                  </a:schemeClr>
                </a:solidFill>
              </a:defRPr>
            </a:lvl1pPr>
          </a:lstStyle>
          <a:p>
            <a:pPr lvl="0"/>
            <a:r>
              <a:rPr lang="en-US" dirty="0"/>
              <a:t>Versioning</a:t>
            </a:r>
          </a:p>
        </p:txBody>
      </p:sp>
      <p:sp>
        <p:nvSpPr>
          <p:cNvPr id="3" name="Rectangle 2">
            <a:extLst>
              <a:ext uri="{FF2B5EF4-FFF2-40B4-BE49-F238E27FC236}">
                <a16:creationId xmlns:a16="http://schemas.microsoft.com/office/drawing/2014/main" id="{FD18F566-1EF1-8A41-9467-BDE1A35137B5}"/>
              </a:ext>
            </a:extLst>
          </p:cNvPr>
          <p:cNvSpPr/>
          <p:nvPr userDrawn="1"/>
        </p:nvSpPr>
        <p:spPr>
          <a:xfrm>
            <a:off x="372533" y="2201333"/>
            <a:ext cx="1557867" cy="8974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6107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4178A2-9729-9A41-ADA1-AD53DFF21CB9}"/>
              </a:ext>
            </a:extLst>
          </p:cNvPr>
          <p:cNvSpPr>
            <a:spLocks noGrp="1"/>
          </p:cNvSpPr>
          <p:nvPr>
            <p:ph type="title" orient="vert"/>
          </p:nvPr>
        </p:nvSpPr>
        <p:spPr>
          <a:xfrm>
            <a:off x="8724900" y="365125"/>
            <a:ext cx="2628900" cy="5811838"/>
          </a:xfrm>
        </p:spPr>
        <p:txBody>
          <a:bodyPr vert="eaVert"/>
          <a:lstStyle>
            <a:lvl1pPr>
              <a:defRPr b="0" i="0">
                <a:latin typeface="Arial Narrow" panose="020B0604020202020204" pitchFamily="34" charset="0"/>
                <a:cs typeface="Arial Narrow" panose="020B0604020202020204" pitchFamily="34" charset="0"/>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6494C40-8E1E-C441-85A3-ABACD818B6F3}"/>
              </a:ext>
            </a:extLst>
          </p:cNvPr>
          <p:cNvSpPr>
            <a:spLocks noGrp="1"/>
          </p:cNvSpPr>
          <p:nvPr>
            <p:ph type="body" orient="vert" idx="1"/>
          </p:nvPr>
        </p:nvSpPr>
        <p:spPr>
          <a:xfrm>
            <a:off x="838200" y="365125"/>
            <a:ext cx="7734300" cy="5811838"/>
          </a:xfrm>
        </p:spPr>
        <p:txBody>
          <a:bodyPr vert="eaVert"/>
          <a:lstStyle>
            <a:lvl1pPr>
              <a:defRPr>
                <a:solidFill>
                  <a:schemeClr val="tx1">
                    <a:lumMod val="85000"/>
                    <a:lumOff val="15000"/>
                  </a:schemeClr>
                </a:solidFill>
                <a:latin typeface="Arial" panose="020B0604020202020204" pitchFamily="34" charset="0"/>
                <a:cs typeface="Arial" panose="020B0604020202020204" pitchFamily="34" charset="0"/>
              </a:defRPr>
            </a:lvl1pPr>
            <a:lvl2pPr>
              <a:defRPr>
                <a:solidFill>
                  <a:schemeClr val="tx1">
                    <a:lumMod val="85000"/>
                    <a:lumOff val="15000"/>
                  </a:schemeClr>
                </a:solidFill>
                <a:latin typeface="Arial" panose="020B0604020202020204" pitchFamily="34" charset="0"/>
                <a:cs typeface="Arial" panose="020B0604020202020204" pitchFamily="34" charset="0"/>
              </a:defRPr>
            </a:lvl2pPr>
            <a:lvl3pPr>
              <a:defRPr>
                <a:solidFill>
                  <a:schemeClr val="tx1">
                    <a:lumMod val="85000"/>
                    <a:lumOff val="15000"/>
                  </a:schemeClr>
                </a:solidFill>
                <a:latin typeface="Arial" panose="020B0604020202020204" pitchFamily="34" charset="0"/>
                <a:cs typeface="Arial" panose="020B0604020202020204" pitchFamily="34" charset="0"/>
              </a:defRPr>
            </a:lvl3pPr>
            <a:lvl4pPr>
              <a:defRPr>
                <a:solidFill>
                  <a:schemeClr val="tx1">
                    <a:lumMod val="85000"/>
                    <a:lumOff val="15000"/>
                  </a:schemeClr>
                </a:solidFill>
                <a:latin typeface="Arial" panose="020B0604020202020204" pitchFamily="34" charset="0"/>
                <a:cs typeface="Arial" panose="020B0604020202020204" pitchFamily="34" charset="0"/>
              </a:defRPr>
            </a:lvl4pPr>
            <a:lvl5pPr>
              <a:defRPr>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0750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F8A9E-8BB8-524A-9092-3A4A9D031861}"/>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6751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255583"/>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 No photo">
    <p:spTree>
      <p:nvGrpSpPr>
        <p:cNvPr id="1" name=""/>
        <p:cNvGrpSpPr/>
        <p:nvPr/>
      </p:nvGrpSpPr>
      <p:grpSpPr>
        <a:xfrm>
          <a:off x="0" y="0"/>
          <a:ext cx="0" cy="0"/>
          <a:chOff x="0" y="0"/>
          <a:chExt cx="0" cy="0"/>
        </a:xfrm>
      </p:grpSpPr>
      <p:sp>
        <p:nvSpPr>
          <p:cNvPr id="2" name="Title 1"/>
          <p:cNvSpPr>
            <a:spLocks noGrp="1"/>
          </p:cNvSpPr>
          <p:nvPr>
            <p:ph type="title"/>
          </p:nvPr>
        </p:nvSpPr>
        <p:spPr>
          <a:xfrm>
            <a:off x="3168251" y="1327929"/>
            <a:ext cx="7313491" cy="788734"/>
          </a:xfrm>
          <a:prstGeom prst="rect">
            <a:avLst/>
          </a:prstGeom>
        </p:spPr>
        <p:txBody>
          <a:bodyPr/>
          <a:lstStyle>
            <a:lvl1pPr algn="l">
              <a:defRPr sz="3200" b="1">
                <a:solidFill>
                  <a:srgbClr val="1F4E79"/>
                </a:solidFill>
                <a:latin typeface="+mj-lt"/>
              </a:defRPr>
            </a:lvl1pPr>
          </a:lstStyle>
          <a:p>
            <a:r>
              <a:rPr lang="en-US" dirty="0"/>
              <a:t>Click to edit Master title style</a:t>
            </a:r>
          </a:p>
        </p:txBody>
      </p:sp>
      <p:sp>
        <p:nvSpPr>
          <p:cNvPr id="4" name="Text Placeholder 3"/>
          <p:cNvSpPr>
            <a:spLocks noGrp="1"/>
          </p:cNvSpPr>
          <p:nvPr>
            <p:ph type="body" sz="quarter" idx="10"/>
          </p:nvPr>
        </p:nvSpPr>
        <p:spPr>
          <a:xfrm>
            <a:off x="4269317" y="2707458"/>
            <a:ext cx="7313083" cy="1224439"/>
          </a:xfrm>
          <a:prstGeom prst="rect">
            <a:avLst/>
          </a:prstGeom>
        </p:spPr>
        <p:txBody>
          <a:bodyPr/>
          <a:lstStyle>
            <a:lvl1pPr algn="l">
              <a:defRPr>
                <a:solidFill>
                  <a:schemeClr val="tx1">
                    <a:lumMod val="85000"/>
                    <a:lumOff val="15000"/>
                  </a:schemeClr>
                </a:solidFill>
                <a:latin typeface="+mj-lt"/>
              </a:defRPr>
            </a:lvl1pPr>
          </a:lstStyle>
          <a:p>
            <a:pPr lvl="0"/>
            <a:r>
              <a:rPr lang="en-US" dirty="0"/>
              <a:t>Click to edit Master text styles</a:t>
            </a:r>
          </a:p>
        </p:txBody>
      </p:sp>
      <p:sp>
        <p:nvSpPr>
          <p:cNvPr id="8" name="Text Placeholder 7"/>
          <p:cNvSpPr>
            <a:spLocks noGrp="1"/>
          </p:cNvSpPr>
          <p:nvPr>
            <p:ph type="body" sz="quarter" idx="12" hasCustomPrompt="1"/>
          </p:nvPr>
        </p:nvSpPr>
        <p:spPr>
          <a:xfrm>
            <a:off x="154517" y="4807237"/>
            <a:ext cx="7313083" cy="577850"/>
          </a:xfrm>
          <a:prstGeom prst="rect">
            <a:avLst/>
          </a:prstGeom>
        </p:spPr>
        <p:txBody>
          <a:bodyPr>
            <a:normAutofit/>
          </a:bodyPr>
          <a:lstStyle>
            <a:lvl1pPr algn="l">
              <a:defRPr sz="1600">
                <a:solidFill>
                  <a:schemeClr val="tx1">
                    <a:lumMod val="85000"/>
                    <a:lumOff val="15000"/>
                  </a:schemeClr>
                </a:solidFill>
              </a:defRPr>
            </a:lvl1pPr>
          </a:lstStyle>
          <a:p>
            <a:pPr lvl="0"/>
            <a:r>
              <a:rPr lang="en-US" dirty="0"/>
              <a:t>Versioning</a:t>
            </a:r>
          </a:p>
        </p:txBody>
      </p:sp>
      <p:sp>
        <p:nvSpPr>
          <p:cNvPr id="3" name="Rectangle 2">
            <a:extLst>
              <a:ext uri="{FF2B5EF4-FFF2-40B4-BE49-F238E27FC236}">
                <a16:creationId xmlns:a16="http://schemas.microsoft.com/office/drawing/2014/main" id="{FD18F566-1EF1-8A41-9467-BDE1A35137B5}"/>
              </a:ext>
            </a:extLst>
          </p:cNvPr>
          <p:cNvSpPr/>
          <p:nvPr userDrawn="1"/>
        </p:nvSpPr>
        <p:spPr>
          <a:xfrm>
            <a:off x="372533" y="2201333"/>
            <a:ext cx="1557867" cy="8974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108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BF16-CB2D-0948-A94B-E8BCCF0DB9D1}"/>
              </a:ext>
            </a:extLst>
          </p:cNvPr>
          <p:cNvSpPr>
            <a:spLocks noGrp="1"/>
          </p:cNvSpPr>
          <p:nvPr>
            <p:ph type="title"/>
          </p:nvPr>
        </p:nvSpPr>
        <p:spPr/>
        <p:txBody>
          <a:bodyPr/>
          <a:lstStyle>
            <a:lvl1pPr>
              <a:defRPr b="0" i="0">
                <a:latin typeface="Arial Narrow" panose="020B0604020202020204" pitchFamily="34" charset="0"/>
                <a:cs typeface="Arial Narrow"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11932CA-76FF-2A48-8A85-97E2AEF69508}"/>
              </a:ext>
            </a:extLst>
          </p:cNvPr>
          <p:cNvSpPr>
            <a:spLocks noGrp="1"/>
          </p:cNvSpPr>
          <p:nvPr>
            <p:ph idx="1"/>
          </p:nvPr>
        </p:nvSpPr>
        <p:spPr/>
        <p:txBody>
          <a:bodyPr/>
          <a:lstStyle>
            <a:lvl1pPr>
              <a:defRPr>
                <a:solidFill>
                  <a:schemeClr val="tx1">
                    <a:lumMod val="85000"/>
                    <a:lumOff val="15000"/>
                  </a:schemeClr>
                </a:solidFill>
                <a:latin typeface="Helvetica" pitchFamily="2" charset="0"/>
              </a:defRPr>
            </a:lvl1pPr>
            <a:lvl2pPr>
              <a:defRPr>
                <a:solidFill>
                  <a:schemeClr val="tx1">
                    <a:lumMod val="85000"/>
                    <a:lumOff val="15000"/>
                  </a:schemeClr>
                </a:solidFill>
                <a:latin typeface="Helvetica" pitchFamily="2" charset="0"/>
              </a:defRPr>
            </a:lvl2pPr>
            <a:lvl3pPr>
              <a:defRPr>
                <a:solidFill>
                  <a:schemeClr val="tx1">
                    <a:lumMod val="85000"/>
                    <a:lumOff val="15000"/>
                  </a:schemeClr>
                </a:solidFill>
                <a:latin typeface="Helvetica" pitchFamily="2" charset="0"/>
              </a:defRPr>
            </a:lvl3pPr>
            <a:lvl4pPr>
              <a:defRPr>
                <a:solidFill>
                  <a:schemeClr val="tx1">
                    <a:lumMod val="85000"/>
                    <a:lumOff val="15000"/>
                  </a:schemeClr>
                </a:solidFill>
                <a:latin typeface="Helvetica" pitchFamily="2" charset="0"/>
              </a:defRPr>
            </a:lvl4pPr>
            <a:lvl5pPr>
              <a:defRPr>
                <a:solidFill>
                  <a:schemeClr val="tx1">
                    <a:lumMod val="85000"/>
                    <a:lumOff val="15000"/>
                  </a:schemeClr>
                </a:solidFill>
                <a:latin typeface="Helvetica"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33825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59900-D398-DA41-9CE3-E6288B74D538}"/>
              </a:ext>
            </a:extLst>
          </p:cNvPr>
          <p:cNvSpPr>
            <a:spLocks noGrp="1"/>
          </p:cNvSpPr>
          <p:nvPr>
            <p:ph type="title"/>
          </p:nvPr>
        </p:nvSpPr>
        <p:spPr/>
        <p:txBody>
          <a:bodyPr/>
          <a:lstStyle>
            <a:lvl1pPr>
              <a:defRPr b="0" i="0">
                <a:latin typeface="Arial Narrow" panose="020B0604020202020204" pitchFamily="34" charset="0"/>
                <a:cs typeface="Arial Narrow"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A8386CA-3965-D140-BD89-F5D24D93D4A4}"/>
              </a:ext>
            </a:extLst>
          </p:cNvPr>
          <p:cNvSpPr>
            <a:spLocks noGrp="1"/>
          </p:cNvSpPr>
          <p:nvPr>
            <p:ph sz="half" idx="1"/>
          </p:nvPr>
        </p:nvSpPr>
        <p:spPr>
          <a:xfrm>
            <a:off x="838200" y="1825625"/>
            <a:ext cx="5181600" cy="4351338"/>
          </a:xfrm>
        </p:spPr>
        <p:txBody>
          <a:bodyPr/>
          <a:lstStyle>
            <a:lvl1pPr>
              <a:defRPr>
                <a:solidFill>
                  <a:schemeClr val="tx1">
                    <a:lumMod val="85000"/>
                    <a:lumOff val="15000"/>
                  </a:schemeClr>
                </a:solidFill>
                <a:latin typeface="Helvetica" pitchFamily="2" charset="0"/>
              </a:defRPr>
            </a:lvl1pPr>
            <a:lvl2pPr>
              <a:defRPr>
                <a:solidFill>
                  <a:schemeClr val="tx1">
                    <a:lumMod val="85000"/>
                    <a:lumOff val="15000"/>
                  </a:schemeClr>
                </a:solidFill>
                <a:latin typeface="Helvetica" pitchFamily="2" charset="0"/>
              </a:defRPr>
            </a:lvl2pPr>
            <a:lvl3pPr>
              <a:defRPr>
                <a:solidFill>
                  <a:schemeClr val="tx1">
                    <a:lumMod val="85000"/>
                    <a:lumOff val="15000"/>
                  </a:schemeClr>
                </a:solidFill>
                <a:latin typeface="Helvetica" pitchFamily="2" charset="0"/>
              </a:defRPr>
            </a:lvl3pPr>
            <a:lvl4pPr>
              <a:defRPr>
                <a:solidFill>
                  <a:schemeClr val="tx1">
                    <a:lumMod val="85000"/>
                    <a:lumOff val="15000"/>
                  </a:schemeClr>
                </a:solidFill>
                <a:latin typeface="Helvetica" pitchFamily="2" charset="0"/>
              </a:defRPr>
            </a:lvl4pPr>
            <a:lvl5pPr>
              <a:defRPr>
                <a:solidFill>
                  <a:schemeClr val="tx1">
                    <a:lumMod val="85000"/>
                    <a:lumOff val="15000"/>
                  </a:schemeClr>
                </a:solidFill>
                <a:latin typeface="Helvetica"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8457AD-47F6-9C42-857E-90A679AECFC5}"/>
              </a:ext>
            </a:extLst>
          </p:cNvPr>
          <p:cNvSpPr>
            <a:spLocks noGrp="1"/>
          </p:cNvSpPr>
          <p:nvPr>
            <p:ph sz="half" idx="2"/>
          </p:nvPr>
        </p:nvSpPr>
        <p:spPr>
          <a:xfrm>
            <a:off x="6172200" y="1825625"/>
            <a:ext cx="5181600" cy="4351338"/>
          </a:xfrm>
        </p:spPr>
        <p:txBody>
          <a:bodyPr/>
          <a:lstStyle>
            <a:lvl1pPr>
              <a:defRPr>
                <a:solidFill>
                  <a:schemeClr val="tx1">
                    <a:lumMod val="85000"/>
                    <a:lumOff val="15000"/>
                  </a:schemeClr>
                </a:solidFill>
                <a:latin typeface="Helvetica" pitchFamily="2" charset="0"/>
              </a:defRPr>
            </a:lvl1pPr>
            <a:lvl2pPr>
              <a:defRPr>
                <a:solidFill>
                  <a:schemeClr val="tx1">
                    <a:lumMod val="85000"/>
                    <a:lumOff val="15000"/>
                  </a:schemeClr>
                </a:solidFill>
                <a:latin typeface="Helvetica" pitchFamily="2" charset="0"/>
              </a:defRPr>
            </a:lvl2pPr>
            <a:lvl3pPr>
              <a:defRPr>
                <a:solidFill>
                  <a:schemeClr val="tx1">
                    <a:lumMod val="85000"/>
                    <a:lumOff val="15000"/>
                  </a:schemeClr>
                </a:solidFill>
                <a:latin typeface="Helvetica" pitchFamily="2" charset="0"/>
              </a:defRPr>
            </a:lvl3pPr>
            <a:lvl4pPr>
              <a:defRPr>
                <a:solidFill>
                  <a:schemeClr val="tx1">
                    <a:lumMod val="85000"/>
                    <a:lumOff val="15000"/>
                  </a:schemeClr>
                </a:solidFill>
                <a:latin typeface="Helvetica" pitchFamily="2" charset="0"/>
              </a:defRPr>
            </a:lvl4pPr>
            <a:lvl5pPr>
              <a:defRPr>
                <a:solidFill>
                  <a:schemeClr val="tx1">
                    <a:lumMod val="85000"/>
                    <a:lumOff val="15000"/>
                  </a:schemeClr>
                </a:solidFill>
                <a:latin typeface="Helvetica"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0845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CD416-7FF8-1246-8221-B998664D6EFD}"/>
              </a:ext>
            </a:extLst>
          </p:cNvPr>
          <p:cNvSpPr>
            <a:spLocks noGrp="1"/>
          </p:cNvSpPr>
          <p:nvPr>
            <p:ph type="title"/>
          </p:nvPr>
        </p:nvSpPr>
        <p:spPr>
          <a:xfrm>
            <a:off x="511740" y="11557"/>
            <a:ext cx="10515600" cy="1325563"/>
          </a:xfrm>
        </p:spPr>
        <p:txBody>
          <a:bodyPr/>
          <a:lstStyle>
            <a:lvl1pPr>
              <a:defRPr b="0" i="0">
                <a:latin typeface="Arial Narrow" panose="020B0604020202020204" pitchFamily="34" charset="0"/>
                <a:cs typeface="Arial Narrow"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A34529DA-6FB8-904C-8F0D-4593B452F3CB}"/>
              </a:ext>
            </a:extLst>
          </p:cNvPr>
          <p:cNvSpPr>
            <a:spLocks noGrp="1"/>
          </p:cNvSpPr>
          <p:nvPr>
            <p:ph type="body" idx="1"/>
          </p:nvPr>
        </p:nvSpPr>
        <p:spPr>
          <a:xfrm>
            <a:off x="839788" y="1681163"/>
            <a:ext cx="5157787" cy="823912"/>
          </a:xfrm>
        </p:spPr>
        <p:txBody>
          <a:bodyPr anchor="b"/>
          <a:lstStyle>
            <a:lvl1pPr marL="0" indent="0">
              <a:buNone/>
              <a:defRPr sz="2400" b="1">
                <a:solidFill>
                  <a:schemeClr val="tx1">
                    <a:lumMod val="85000"/>
                    <a:lumOff val="15000"/>
                  </a:schemeClr>
                </a:solidFill>
                <a:latin typeface="Helvetica"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851ACB-A63D-D348-8309-3396A742EAA3}"/>
              </a:ext>
            </a:extLst>
          </p:cNvPr>
          <p:cNvSpPr>
            <a:spLocks noGrp="1"/>
          </p:cNvSpPr>
          <p:nvPr>
            <p:ph sz="half" idx="2"/>
          </p:nvPr>
        </p:nvSpPr>
        <p:spPr>
          <a:xfrm>
            <a:off x="839788" y="2505075"/>
            <a:ext cx="5157787" cy="3684588"/>
          </a:xfrm>
        </p:spPr>
        <p:txBody>
          <a:bodyPr/>
          <a:lstStyle>
            <a:lvl1pPr>
              <a:defRPr sz="2000">
                <a:solidFill>
                  <a:schemeClr val="tx1">
                    <a:lumMod val="85000"/>
                    <a:lumOff val="15000"/>
                  </a:schemeClr>
                </a:solidFill>
                <a:latin typeface="Helvetica" pitchFamily="2" charset="0"/>
              </a:defRPr>
            </a:lvl1pPr>
            <a:lvl2pPr>
              <a:defRPr sz="1800">
                <a:solidFill>
                  <a:schemeClr val="tx1">
                    <a:lumMod val="85000"/>
                    <a:lumOff val="15000"/>
                  </a:schemeClr>
                </a:solidFill>
                <a:latin typeface="Helvetica" pitchFamily="2" charset="0"/>
              </a:defRPr>
            </a:lvl2pPr>
            <a:lvl3pPr>
              <a:defRPr sz="1600">
                <a:solidFill>
                  <a:schemeClr val="tx1">
                    <a:lumMod val="85000"/>
                    <a:lumOff val="15000"/>
                  </a:schemeClr>
                </a:solidFill>
                <a:latin typeface="Helvetica" pitchFamily="2" charset="0"/>
              </a:defRPr>
            </a:lvl3pPr>
            <a:lvl4pPr>
              <a:defRPr>
                <a:solidFill>
                  <a:schemeClr val="tx1">
                    <a:lumMod val="85000"/>
                    <a:lumOff val="15000"/>
                  </a:schemeClr>
                </a:solidFill>
                <a:latin typeface="Helvetica" pitchFamily="2" charset="0"/>
              </a:defRPr>
            </a:lvl4pPr>
            <a:lvl5pPr>
              <a:defRPr>
                <a:solidFill>
                  <a:schemeClr val="tx1">
                    <a:lumMod val="85000"/>
                    <a:lumOff val="15000"/>
                  </a:schemeClr>
                </a:solidFill>
                <a:latin typeface="Helvetica" pitchFamily="2" charset="0"/>
              </a:defRPr>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CF0E3AEB-8FC2-CF4A-A367-0BB936A0763A}"/>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1">
                    <a:lumMod val="85000"/>
                    <a:lumOff val="15000"/>
                  </a:schemeClr>
                </a:solidFill>
                <a:latin typeface="Helvetica"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150434-D083-FD45-B92C-D46D11FF075E}"/>
              </a:ext>
            </a:extLst>
          </p:cNvPr>
          <p:cNvSpPr>
            <a:spLocks noGrp="1"/>
          </p:cNvSpPr>
          <p:nvPr>
            <p:ph sz="quarter" idx="4"/>
          </p:nvPr>
        </p:nvSpPr>
        <p:spPr>
          <a:xfrm>
            <a:off x="6172200" y="2505075"/>
            <a:ext cx="5183188" cy="3684588"/>
          </a:xfrm>
        </p:spPr>
        <p:txBody>
          <a:bodyPr/>
          <a:lstStyle>
            <a:lvl1pPr>
              <a:defRPr sz="2000">
                <a:solidFill>
                  <a:schemeClr val="tx1">
                    <a:lumMod val="85000"/>
                    <a:lumOff val="15000"/>
                  </a:schemeClr>
                </a:solidFill>
                <a:latin typeface="Helvetica" pitchFamily="2" charset="0"/>
              </a:defRPr>
            </a:lvl1pPr>
            <a:lvl2pPr>
              <a:defRPr sz="1800">
                <a:solidFill>
                  <a:schemeClr val="tx1">
                    <a:lumMod val="85000"/>
                    <a:lumOff val="15000"/>
                  </a:schemeClr>
                </a:solidFill>
                <a:latin typeface="Helvetica" pitchFamily="2" charset="0"/>
              </a:defRPr>
            </a:lvl2pPr>
            <a:lvl3pPr>
              <a:defRPr sz="1600">
                <a:solidFill>
                  <a:schemeClr val="tx1">
                    <a:lumMod val="85000"/>
                    <a:lumOff val="15000"/>
                  </a:schemeClr>
                </a:solidFill>
                <a:latin typeface="Helvetica" pitchFamily="2" charset="0"/>
              </a:defRPr>
            </a:lvl3pPr>
            <a:lvl4pPr>
              <a:defRPr sz="1600">
                <a:solidFill>
                  <a:schemeClr val="tx1">
                    <a:lumMod val="85000"/>
                    <a:lumOff val="15000"/>
                  </a:schemeClr>
                </a:solidFill>
                <a:latin typeface="Helvetica" pitchFamily="2" charset="0"/>
              </a:defRPr>
            </a:lvl4pPr>
            <a:lvl5pPr>
              <a:defRPr sz="1600">
                <a:solidFill>
                  <a:schemeClr val="tx1">
                    <a:lumMod val="85000"/>
                    <a:lumOff val="15000"/>
                  </a:schemeClr>
                </a:solidFill>
                <a:latin typeface="Helvetica"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1505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0057C-1A9B-C643-BB87-965CA3F47503}"/>
              </a:ext>
            </a:extLst>
          </p:cNvPr>
          <p:cNvSpPr>
            <a:spLocks noGrp="1"/>
          </p:cNvSpPr>
          <p:nvPr>
            <p:ph type="title"/>
          </p:nvPr>
        </p:nvSpPr>
        <p:spPr/>
        <p:txBody>
          <a:bodyPr/>
          <a:lstStyle>
            <a:lvl1pPr>
              <a:defRPr b="0" i="0">
                <a:latin typeface="Arial Narrow" panose="020B0604020202020204" pitchFamily="34" charset="0"/>
                <a:cs typeface="Arial Narrow"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535923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9705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C320B-34AE-B14B-AE77-70B64C1E2685}"/>
              </a:ext>
            </a:extLst>
          </p:cNvPr>
          <p:cNvSpPr>
            <a:spLocks noGrp="1"/>
          </p:cNvSpPr>
          <p:nvPr>
            <p:ph type="title"/>
          </p:nvPr>
        </p:nvSpPr>
        <p:spPr>
          <a:xfrm>
            <a:off x="839788" y="457200"/>
            <a:ext cx="3932237" cy="1600200"/>
          </a:xfrm>
        </p:spPr>
        <p:txBody>
          <a:bodyPr anchor="b"/>
          <a:lstStyle>
            <a:lvl1pPr>
              <a:defRPr sz="3200" b="0" i="0">
                <a:latin typeface="Arial Narrow" panose="020B0604020202020204" pitchFamily="34" charset="0"/>
                <a:cs typeface="Arial Narrow"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855B104-2B42-F140-BB9D-B81633259CA8}"/>
              </a:ext>
            </a:extLst>
          </p:cNvPr>
          <p:cNvSpPr>
            <a:spLocks noGrp="1"/>
          </p:cNvSpPr>
          <p:nvPr>
            <p:ph idx="1"/>
          </p:nvPr>
        </p:nvSpPr>
        <p:spPr>
          <a:xfrm>
            <a:off x="5183188" y="987425"/>
            <a:ext cx="6172200" cy="4873625"/>
          </a:xfrm>
        </p:spPr>
        <p:txBody>
          <a:bodyPr/>
          <a:lstStyle>
            <a:lvl1pPr>
              <a:defRPr sz="3200">
                <a:solidFill>
                  <a:schemeClr val="tx1">
                    <a:lumMod val="85000"/>
                    <a:lumOff val="15000"/>
                  </a:schemeClr>
                </a:solidFill>
                <a:latin typeface="Arial" panose="020B0604020202020204" pitchFamily="34" charset="0"/>
                <a:cs typeface="Arial" panose="020B0604020202020204" pitchFamily="34" charset="0"/>
              </a:defRPr>
            </a:lvl1pPr>
            <a:lvl2pPr>
              <a:defRPr sz="2800">
                <a:solidFill>
                  <a:schemeClr val="tx1">
                    <a:lumMod val="85000"/>
                    <a:lumOff val="15000"/>
                  </a:schemeClr>
                </a:solidFill>
                <a:latin typeface="Helvetica" pitchFamily="2" charset="0"/>
              </a:defRPr>
            </a:lvl2pPr>
            <a:lvl3pPr>
              <a:defRPr sz="2400">
                <a:solidFill>
                  <a:schemeClr val="tx1">
                    <a:lumMod val="85000"/>
                    <a:lumOff val="15000"/>
                  </a:schemeClr>
                </a:solidFill>
                <a:latin typeface="Helvetica" pitchFamily="2" charset="0"/>
              </a:defRPr>
            </a:lvl3pPr>
            <a:lvl4pPr>
              <a:defRPr sz="2000">
                <a:solidFill>
                  <a:schemeClr val="tx1">
                    <a:lumMod val="85000"/>
                    <a:lumOff val="15000"/>
                  </a:schemeClr>
                </a:solidFill>
                <a:latin typeface="Helvetica" pitchFamily="2" charset="0"/>
              </a:defRPr>
            </a:lvl4pPr>
            <a:lvl5pPr>
              <a:defRPr sz="2000">
                <a:solidFill>
                  <a:schemeClr val="tx1">
                    <a:lumMod val="85000"/>
                    <a:lumOff val="15000"/>
                  </a:schemeClr>
                </a:solidFill>
                <a:latin typeface="Helvetica"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F05154C-BB89-794A-AF62-2F04A48EC6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86159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4C3E2-0D05-AF44-BA5B-0334A3FF638E}"/>
              </a:ext>
            </a:extLst>
          </p:cNvPr>
          <p:cNvSpPr>
            <a:spLocks noGrp="1"/>
          </p:cNvSpPr>
          <p:nvPr>
            <p:ph type="title"/>
          </p:nvPr>
        </p:nvSpPr>
        <p:spPr>
          <a:xfrm>
            <a:off x="839788" y="457200"/>
            <a:ext cx="3932237" cy="1600200"/>
          </a:xfrm>
        </p:spPr>
        <p:txBody>
          <a:bodyPr anchor="b"/>
          <a:lstStyle>
            <a:lvl1pPr>
              <a:defRPr sz="3200" b="0" i="0">
                <a:latin typeface="Arial Narrow" panose="020B0604020202020204" pitchFamily="34" charset="0"/>
                <a:cs typeface="Arial Narrow" panose="020B0604020202020204" pitchFamily="34" charset="0"/>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2ED1C8DF-59E8-0945-BADB-892C79E8E3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8BC236F-9CFE-8446-8630-D2E1DF059F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29037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F29B2-962D-DF4E-9467-B8B6D90F30D3}"/>
              </a:ext>
            </a:extLst>
          </p:cNvPr>
          <p:cNvSpPr>
            <a:spLocks noGrp="1"/>
          </p:cNvSpPr>
          <p:nvPr>
            <p:ph type="title"/>
          </p:nvPr>
        </p:nvSpPr>
        <p:spPr/>
        <p:txBody>
          <a:bodyPr/>
          <a:lstStyle>
            <a:lvl1pPr>
              <a:defRPr b="0" i="0">
                <a:latin typeface="Arial Narrow" panose="020B0604020202020204" pitchFamily="34" charset="0"/>
                <a:cs typeface="Arial Narrow" panose="020B0604020202020204" pitchFamily="34" charset="0"/>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FB119A4-B3CF-DD43-928C-44D125EDDBA2}"/>
              </a:ext>
            </a:extLst>
          </p:cNvPr>
          <p:cNvSpPr>
            <a:spLocks noGrp="1"/>
          </p:cNvSpPr>
          <p:nvPr>
            <p:ph type="body" orient="vert" idx="1"/>
          </p:nvPr>
        </p:nvSpPr>
        <p:spPr>
          <a:xfrm>
            <a:off x="838200" y="1635125"/>
            <a:ext cx="10515600" cy="4351338"/>
          </a:xfrm>
        </p:spPr>
        <p:txBody>
          <a:bodyPr vert="eaVert"/>
          <a:lstStyle>
            <a:lvl1pPr>
              <a:defRPr>
                <a:solidFill>
                  <a:schemeClr val="tx1">
                    <a:lumMod val="85000"/>
                    <a:lumOff val="15000"/>
                  </a:schemeClr>
                </a:solidFill>
                <a:latin typeface="Arial" panose="020B0604020202020204" pitchFamily="34" charset="0"/>
                <a:cs typeface="Arial" panose="020B0604020202020204" pitchFamily="34" charset="0"/>
              </a:defRPr>
            </a:lvl1pPr>
            <a:lvl2pPr>
              <a:defRPr>
                <a:solidFill>
                  <a:schemeClr val="tx1">
                    <a:lumMod val="85000"/>
                    <a:lumOff val="15000"/>
                  </a:schemeClr>
                </a:solidFill>
                <a:latin typeface="Arial" panose="020B0604020202020204" pitchFamily="34" charset="0"/>
                <a:cs typeface="Arial" panose="020B0604020202020204" pitchFamily="34" charset="0"/>
              </a:defRPr>
            </a:lvl2pPr>
            <a:lvl3pPr>
              <a:defRPr>
                <a:solidFill>
                  <a:schemeClr val="tx1">
                    <a:lumMod val="85000"/>
                    <a:lumOff val="15000"/>
                  </a:schemeClr>
                </a:solidFill>
                <a:latin typeface="Arial" panose="020B0604020202020204" pitchFamily="34" charset="0"/>
                <a:cs typeface="Arial" panose="020B0604020202020204" pitchFamily="34" charset="0"/>
              </a:defRPr>
            </a:lvl3pPr>
            <a:lvl4pPr>
              <a:defRPr>
                <a:solidFill>
                  <a:schemeClr val="tx1">
                    <a:lumMod val="85000"/>
                    <a:lumOff val="15000"/>
                  </a:schemeClr>
                </a:solidFill>
                <a:latin typeface="Arial" panose="020B0604020202020204" pitchFamily="34" charset="0"/>
                <a:cs typeface="Arial" panose="020B0604020202020204" pitchFamily="34" charset="0"/>
              </a:defRPr>
            </a:lvl4pPr>
            <a:lvl5pPr>
              <a:defRPr>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1795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2B2890-2D22-AC46-A350-EFB5AC983E67}"/>
              </a:ext>
            </a:extLst>
          </p:cNvPr>
          <p:cNvSpPr/>
          <p:nvPr/>
        </p:nvSpPr>
        <p:spPr>
          <a:xfrm>
            <a:off x="-12253" y="0"/>
            <a:ext cx="12227564"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Freeform 6"/>
          <p:cNvSpPr/>
          <p:nvPr/>
        </p:nvSpPr>
        <p:spPr>
          <a:xfrm>
            <a:off x="-12253" y="4417161"/>
            <a:ext cx="12227564"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10612DAB-F549-C644-9EBC-190A720B67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0" y="5405168"/>
            <a:ext cx="1243781" cy="1243781"/>
          </a:xfrm>
          <a:prstGeom prst="rect">
            <a:avLst/>
          </a:prstGeom>
        </p:spPr>
      </p:pic>
      <p:pic>
        <p:nvPicPr>
          <p:cNvPr id="6" name="Picture 5">
            <a:extLst>
              <a:ext uri="{FF2B5EF4-FFF2-40B4-BE49-F238E27FC236}">
                <a16:creationId xmlns:a16="http://schemas.microsoft.com/office/drawing/2014/main" id="{C56FA27C-78E9-784D-82E5-9872FFE94C92}"/>
              </a:ext>
            </a:extLst>
          </p:cNvPr>
          <p:cNvPicPr>
            <a:picLocks noChangeAspect="1"/>
          </p:cNvPicPr>
          <p:nvPr/>
        </p:nvPicPr>
        <p:blipFill>
          <a:blip r:embed="rId5">
            <a:extLst>
              <a:ext uri="{28A0092B-C50C-407E-A947-70E740481C1C}">
                <a14:useLocalDpi xmlns:a14="http://schemas.microsoft.com/office/drawing/2010/main" val="0"/>
              </a:ext>
            </a:extLst>
          </a:blip>
          <a:srcRect b="41786"/>
          <a:stretch>
            <a:fillRect/>
          </a:stretch>
        </p:blipFill>
        <p:spPr>
          <a:xfrm>
            <a:off x="-17878" y="-97099"/>
            <a:ext cx="9144000" cy="2422610"/>
          </a:xfrm>
          <a:prstGeom prst="rect">
            <a:avLst/>
          </a:prstGeom>
        </p:spPr>
      </p:pic>
    </p:spTree>
    <p:extLst>
      <p:ext uri="{BB962C8B-B14F-4D97-AF65-F5344CB8AC3E}">
        <p14:creationId xmlns:p14="http://schemas.microsoft.com/office/powerpoint/2010/main" val="3110462366"/>
      </p:ext>
    </p:extLst>
  </p:cSld>
  <p:clrMap bg1="lt1" tx1="dk1" bg2="lt2" tx2="dk2" accent1="accent1" accent2="accent2" accent3="accent3" accent4="accent4" accent5="accent5" accent6="accent6" hlink="hlink" folHlink="folHlink"/>
  <p:sldLayoutIdLst>
    <p:sldLayoutId id="2147483718" r:id="rId1"/>
  </p:sldLayoutIdLst>
  <p:hf hdr="0"/>
  <p:txStyles>
    <p:titleStyle>
      <a:lvl1pPr algn="r" defTabSz="457200" rtl="0" eaLnBrk="1" latinLnBrk="0" hangingPunct="1">
        <a:lnSpc>
          <a:spcPct val="80000"/>
        </a:lnSpc>
        <a:spcBef>
          <a:spcPct val="0"/>
        </a:spcBef>
        <a:buNone/>
        <a:defRPr sz="4400" b="1" i="0" kern="1200">
          <a:solidFill>
            <a:schemeClr val="accent1"/>
          </a:solidFill>
          <a:latin typeface="+mj-lt"/>
          <a:ea typeface="+mj-ea"/>
          <a:cs typeface="Arial Narrow Bold"/>
        </a:defRPr>
      </a:lvl1pPr>
    </p:titleStyle>
    <p:bodyStyle>
      <a:lvl1pPr marL="0" indent="0" algn="r" defTabSz="457200" rtl="0" eaLnBrk="1" latinLnBrk="0" hangingPunct="1">
        <a:spcBef>
          <a:spcPct val="20000"/>
        </a:spcBef>
        <a:buFont typeface="Arial"/>
        <a:buNone/>
        <a:defRPr sz="24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EE55A1-21A6-8745-87BE-5048B86435FC}"/>
              </a:ext>
            </a:extLst>
          </p:cNvPr>
          <p:cNvSpPr/>
          <p:nvPr/>
        </p:nvSpPr>
        <p:spPr bwMode="auto">
          <a:xfrm>
            <a:off x="0" y="6418968"/>
            <a:ext cx="12192000" cy="448171"/>
          </a:xfrm>
          <a:prstGeom prst="rect">
            <a:avLst/>
          </a:prstGeom>
          <a:solidFill>
            <a:srgbClr val="5B9BD5">
              <a:lumMod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0">
              <a:lnSpc>
                <a:spcPct val="93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85000"/>
                  </a:schemeClr>
                </a:solidFill>
                <a:effectLst/>
                <a:uLnTx/>
                <a:uFillTx/>
                <a:latin typeface="Helvetica" pitchFamily="2" charset="0"/>
              </a:rPr>
              <a:t>            NOAA </a:t>
            </a:r>
            <a:r>
              <a:rPr kumimoji="0" lang="en-US" sz="1800" b="0" i="0" u="none" strike="noStrike" kern="0" cap="none" spc="0" normalizeH="0" baseline="0" noProof="0" dirty="0" err="1">
                <a:ln>
                  <a:noFill/>
                </a:ln>
                <a:solidFill>
                  <a:schemeClr val="bg1">
                    <a:lumMod val="85000"/>
                  </a:schemeClr>
                </a:solidFill>
                <a:effectLst/>
                <a:uLnTx/>
                <a:uFillTx/>
                <a:latin typeface="Helvetica" pitchFamily="2" charset="0"/>
              </a:rPr>
              <a:t>CoastWatch</a:t>
            </a:r>
            <a:r>
              <a:rPr kumimoji="0" lang="en-US" sz="1800" b="0" i="0" u="none" strike="noStrike" kern="0" cap="none" spc="0" normalizeH="0" baseline="0" noProof="0" dirty="0">
                <a:ln>
                  <a:noFill/>
                </a:ln>
                <a:solidFill>
                  <a:schemeClr val="bg1">
                    <a:lumMod val="85000"/>
                  </a:schemeClr>
                </a:solidFill>
                <a:effectLst/>
                <a:uLnTx/>
                <a:uFillTx/>
                <a:latin typeface="Helvetica" pitchFamily="2" charset="0"/>
              </a:rPr>
              <a:t>                        https://coastwatch.noaa.gov                </a:t>
            </a:r>
            <a:r>
              <a:rPr kumimoji="0" lang="en-US" sz="1800" b="0" i="0" u="none" strike="noStrike" kern="0" cap="none" spc="0" normalizeH="0" baseline="0" noProof="0" dirty="0" smtClean="0">
                <a:ln>
                  <a:noFill/>
                </a:ln>
                <a:solidFill>
                  <a:schemeClr val="bg1">
                    <a:lumMod val="85000"/>
                  </a:schemeClr>
                </a:solidFill>
                <a:effectLst/>
                <a:uLnTx/>
                <a:uFillTx/>
                <a:latin typeface="Helvetica" pitchFamily="2" charset="0"/>
              </a:rPr>
              <a:t>   Training 2020, Virtual                 </a:t>
            </a:r>
            <a:fld id="{4B43E285-B9B9-4D04-81F9-6AE689C31A2B}" type="slidenum">
              <a:rPr kumimoji="0" lang="en-US" sz="1800" b="0" i="0" u="none" strike="noStrike" kern="0" cap="none" spc="0" normalizeH="0" baseline="0" noProof="0" smtClean="0">
                <a:ln>
                  <a:noFill/>
                </a:ln>
                <a:solidFill>
                  <a:schemeClr val="bg1">
                    <a:lumMod val="85000"/>
                  </a:schemeClr>
                </a:solidFill>
                <a:effectLst/>
                <a:uLnTx/>
                <a:uFillTx/>
                <a:latin typeface="Helvetica" pitchFamily="2" charset="0"/>
              </a:rPr>
              <a:t>‹#›</a:t>
            </a:fld>
            <a:endParaRPr kumimoji="0" lang="en-US" sz="1800" b="0" i="0" u="none" strike="noStrike" kern="0" cap="none" spc="0" normalizeH="0" baseline="0" noProof="0" dirty="0">
              <a:ln>
                <a:noFill/>
              </a:ln>
              <a:solidFill>
                <a:schemeClr val="bg1">
                  <a:lumMod val="85000"/>
                </a:schemeClr>
              </a:solidFill>
              <a:effectLst/>
              <a:uLnTx/>
              <a:uFillTx/>
              <a:latin typeface="Helvetica" pitchFamily="2" charset="0"/>
            </a:endParaRPr>
          </a:p>
        </p:txBody>
      </p:sp>
      <p:sp>
        <p:nvSpPr>
          <p:cNvPr id="2" name="Title Placeholder 1">
            <a:extLst>
              <a:ext uri="{FF2B5EF4-FFF2-40B4-BE49-F238E27FC236}">
                <a16:creationId xmlns:a16="http://schemas.microsoft.com/office/drawing/2014/main" id="{02464191-0C6D-9C48-BACD-641397A6E2F2}"/>
              </a:ext>
            </a:extLst>
          </p:cNvPr>
          <p:cNvSpPr>
            <a:spLocks noGrp="1"/>
          </p:cNvSpPr>
          <p:nvPr>
            <p:ph type="title"/>
          </p:nvPr>
        </p:nvSpPr>
        <p:spPr>
          <a:xfrm>
            <a:off x="528298" y="1155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4A8761-AB78-C24F-B03C-69741C7283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8F7AB226-BFEC-F448-A3A3-C87336ECC7FE}"/>
              </a:ext>
            </a:extLst>
          </p:cNvPr>
          <p:cNvSpPr/>
          <p:nvPr/>
        </p:nvSpPr>
        <p:spPr>
          <a:xfrm>
            <a:off x="0" y="0"/>
            <a:ext cx="12192000" cy="91440"/>
          </a:xfrm>
          <a:prstGeom prst="rect">
            <a:avLst/>
          </a:prstGeom>
          <a:solidFill>
            <a:srgbClr val="1F4E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6B4DDC21-659A-7D4B-B7BE-E60EB83E8D1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44806" y="6418969"/>
            <a:ext cx="411480" cy="411480"/>
          </a:xfrm>
          <a:prstGeom prst="rect">
            <a:avLst/>
          </a:prstGeom>
        </p:spPr>
      </p:pic>
    </p:spTree>
    <p:extLst>
      <p:ext uri="{BB962C8B-B14F-4D97-AF65-F5344CB8AC3E}">
        <p14:creationId xmlns:p14="http://schemas.microsoft.com/office/powerpoint/2010/main" val="4207367166"/>
      </p:ext>
    </p:extLst>
  </p:cSld>
  <p:clrMap bg1="lt1" tx1="dk1" bg2="lt2" tx2="dk2" accent1="accent1" accent2="accent2" accent3="accent3" accent4="accent4" accent5="accent5" accent6="accent6" hlink="hlink" folHlink="folHlink"/>
  <p:sldLayoutIdLst>
    <p:sldLayoutId id="2147483705"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9" r:id="rId12"/>
  </p:sldLayoutIdLst>
  <p:hf hdr="0"/>
  <p:txStyles>
    <p:titleStyle>
      <a:lvl1pPr algn="l" defTabSz="914400" rtl="0" eaLnBrk="1" latinLnBrk="0" hangingPunct="1">
        <a:lnSpc>
          <a:spcPct val="90000"/>
        </a:lnSpc>
        <a:spcBef>
          <a:spcPct val="0"/>
        </a:spcBef>
        <a:buNone/>
        <a:defRPr sz="3200" b="0" i="0" kern="1200">
          <a:solidFill>
            <a:schemeClr val="accent5">
              <a:lumMod val="50000"/>
            </a:schemeClr>
          </a:solidFill>
          <a:latin typeface="Arial Narrow" panose="020B0604020202020204" pitchFamily="34" charset="0"/>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oastwatch.info@noaa.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oceanwatch.pifsc.noaa.gov/files/25317_05.da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hyperlink" Target="https://oceanwatch.pifsc.noaa.gov/files/25317_05.da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hyperlink" Target="https://oceanwatch.pifsc.noaa.gov/erddap/griddap/goes-poes-1d-ghrsst-RAN.nc?analysed_sst%5b(2005-12-20T12:00:00Z):1:(2007-04-07T12:00:00Z)%5d%5b(31):1:(42)%5d%5b(188):1:(201)"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coastwatch.noaa.gov/erddap/griddap/noaacwBLENDEDsstDaily.nc?analysed_sst%5b(2005-12-20T12:00:00Z):1:(2007-04-07T12:00:00Z)%5d%5b(31):1:(42)%5d%5b(-171):1:(-160)%5d"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coastwatch.noaa.gov/thredds/ncss/BlendedSST5kmNightAggGHRSSTSTARLoM?var=analysed_sst&amp;north=42&amp;west=-171&amp;east=-160&amp;south=31&amp;disableProjSubset=on&amp;horizStride=1&amp;time_start=2005-12-20T12:00:00Z&amp;time_end=2007-04-07T12:00:00Z&amp;timeStride=1&amp;accept=netcdf" TargetMode="Externa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hyperlink" Target="https://coastwatch.noaa.gov/thredds/dodsC/BlendedSST5kmNightAggGHRSSTSTARLoM.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53.png"/><Relationship Id="rId4" Type="http://schemas.openxmlformats.org/officeDocument/2006/relationships/image" Target="../media/image52.png"/></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0.xml"/><Relationship Id="rId1" Type="http://schemas.openxmlformats.org/officeDocument/2006/relationships/slideLayout" Target="../slideLayouts/slideLayout3.xml"/><Relationship Id="rId5" Type="http://schemas.openxmlformats.org/officeDocument/2006/relationships/image" Target="../media/image61.png"/><Relationship Id="rId4" Type="http://schemas.openxmlformats.org/officeDocument/2006/relationships/image" Target="../media/image60.png"/></Relationships>
</file>

<file path=ppt/slides/_rels/slide51.xml.rels><?xml version="1.0" encoding="UTF-8" standalone="yes"?>
<Relationships xmlns="http://schemas.openxmlformats.org/package/2006/relationships"><Relationship Id="rId3" Type="http://schemas.openxmlformats.org/officeDocument/2006/relationships/hyperlink" Target="https://desktop.arcgis.com/en/arcmap/10.3/tools/spatial-analyst-toolbox/an-overview-of-the-extraction-tools.htm"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hyperlink" Target="https://docs.qgis.org/3.10/en/docs/user_manual/processing_algs/qgis/rasteranalysis.html#sample-raster-values"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63.png"/></Relationships>
</file>

<file path=ppt/slides/_rels/slide57.xml.rels><?xml version="1.0" encoding="UTF-8" standalone="yes"?>
<Relationships xmlns="http://schemas.openxmlformats.org/package/2006/relationships"><Relationship Id="rId3" Type="http://schemas.openxmlformats.org/officeDocument/2006/relationships/hyperlink" Target="https://desktop.arcgis.com/en/arcmap/10.7/tools/spatial-analyst-toolbox/extract-multi-values-to-points.htm" TargetMode="External"/><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hyperlink" Target="https://desktop.arcgis.com/en/arcmap/10.7/tools/spatial-analyst-toolbox/sample.htm" TargetMode="External"/><Relationship Id="rId4" Type="http://schemas.openxmlformats.org/officeDocument/2006/relationships/hyperlink" Target="https://desktop.arcgis.com/en/arcmap/10.7/tools/spatial-analyst-toolbox/extract-values-to-points.htm"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9.xml"/><Relationship Id="rId1" Type="http://schemas.openxmlformats.org/officeDocument/2006/relationships/slideLayout" Target="../slideLayouts/slideLayout3.xml"/><Relationship Id="rId5" Type="http://schemas.openxmlformats.org/officeDocument/2006/relationships/image" Target="../media/image67.png"/><Relationship Id="rId4" Type="http://schemas.openxmlformats.org/officeDocument/2006/relationships/image" Target="../media/image66.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69.png"/></Relationships>
</file>

<file path=ppt/slides/_rels/slide6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71.png"/></Relationships>
</file>

<file path=ppt/slides/_rels/slide6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4.xml"/><Relationship Id="rId1" Type="http://schemas.openxmlformats.org/officeDocument/2006/relationships/slideLayout" Target="../slideLayouts/slideLayout3.xml"/><Relationship Id="rId5" Type="http://schemas.openxmlformats.org/officeDocument/2006/relationships/image" Target="../media/image76.png"/><Relationship Id="rId4" Type="http://schemas.openxmlformats.org/officeDocument/2006/relationships/image" Target="../media/image75.png"/></Relationships>
</file>

<file path=ppt/slides/_rels/slide6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image" Target="../media/image78.png"/></Relationships>
</file>

<file path=ppt/slides/_rels/slide6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oceanwatch.pifsc.noaa.gov/files/25317_05.da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72.xml"/><Relationship Id="rId1" Type="http://schemas.openxmlformats.org/officeDocument/2006/relationships/slideLayout" Target="../slideLayouts/slideLayout3.xml"/><Relationship Id="rId5" Type="http://schemas.openxmlformats.org/officeDocument/2006/relationships/image" Target="../media/image86.png"/><Relationship Id="rId4" Type="http://schemas.openxmlformats.org/officeDocument/2006/relationships/image" Target="../media/image85.png"/></Relationships>
</file>

<file path=ppt/slides/_rels/slide7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74.xml"/><Relationship Id="rId1" Type="http://schemas.openxmlformats.org/officeDocument/2006/relationships/slideLayout" Target="../slideLayouts/slideLayout3.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7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75.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94.png"/></Relationships>
</file>

<file path=ppt/slides/_rels/slide7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76.xml"/><Relationship Id="rId1" Type="http://schemas.openxmlformats.org/officeDocument/2006/relationships/slideLayout" Target="../slideLayouts/slideLayout3.xml"/><Relationship Id="rId4" Type="http://schemas.openxmlformats.org/officeDocument/2006/relationships/image" Target="../media/image96.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hyperlink" Target="https://coastwatch.noaa.gov/cw_html/MTS/CW_ArcGIS_TurtleTrackData.zip"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80.xml"/><Relationship Id="rId1" Type="http://schemas.openxmlformats.org/officeDocument/2006/relationships/slideLayout" Target="../slideLayouts/slideLayout3.xml"/><Relationship Id="rId4" Type="http://schemas.openxmlformats.org/officeDocument/2006/relationships/image" Target="../media/image100.png"/></Relationships>
</file>

<file path=ppt/slides/_rels/slide86.xml.rels><?xml version="1.0" encoding="UTF-8" standalone="yes"?>
<Relationships xmlns="http://schemas.openxmlformats.org/package/2006/relationships"><Relationship Id="rId3" Type="http://schemas.openxmlformats.org/officeDocument/2006/relationships/hyperlink" Target="https://oceanwatch.pifsc.noaa.gov/erddap/griddap/goes-poes-1d-ghrsst-RAN.html" TargetMode="External"/><Relationship Id="rId2" Type="http://schemas.openxmlformats.org/officeDocument/2006/relationships/notesSlide" Target="../notesSlides/notesSlide81.xml"/><Relationship Id="rId1" Type="http://schemas.openxmlformats.org/officeDocument/2006/relationships/slideLayout" Target="../slideLayouts/slideLayout3.xml"/><Relationship Id="rId4" Type="http://schemas.openxmlformats.org/officeDocument/2006/relationships/image" Target="../media/image101.png"/></Relationships>
</file>

<file path=ppt/slides/_rels/slide87.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oceanwatch.pifsc.noaa.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oceanwatch.pifsc.noaa.gov/erddap/griddap/goes-poes-1d-ghrsst-RAN.nc?analysed_sst%5b(2006-10-10T12:00:00Z)%5d%5b(-89.975):(89.975)%5d%5b(0.025):(359.975)%5d&amp;.draw=surface&amp;.vars=longitude|latitude|analysed_sst&amp;.colorBar=|||||&amp;.bgColor=0xfffffff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8257" y="2029926"/>
            <a:ext cx="8087884" cy="788734"/>
          </a:xfrm>
        </p:spPr>
        <p:txBody>
          <a:bodyPr>
            <a:normAutofit fontScale="90000"/>
          </a:bodyPr>
          <a:lstStyle/>
          <a:p>
            <a:r>
              <a:rPr lang="en-US" sz="6000" dirty="0" smtClean="0"/>
              <a:t>Using Satellite Data in </a:t>
            </a:r>
            <a:r>
              <a:rPr lang="en-US" sz="6000" dirty="0" smtClean="0"/>
              <a:t>GIS</a:t>
            </a:r>
            <a:r>
              <a:rPr lang="en-US" sz="4000" dirty="0" smtClean="0"/>
              <a:t/>
            </a:r>
            <a:br>
              <a:rPr lang="en-US" sz="4000" dirty="0" smtClean="0"/>
            </a:br>
            <a:r>
              <a:rPr lang="en-US" sz="4000" dirty="0"/>
              <a:t/>
            </a:r>
            <a:br>
              <a:rPr lang="en-US" sz="4000" dirty="0"/>
            </a:br>
            <a:r>
              <a:rPr lang="en-US" sz="4000" dirty="0">
                <a:latin typeface="Arial Narrow" panose="020B0606020202030204" pitchFamily="34" charset="0"/>
              </a:rPr>
              <a:t>NOAA </a:t>
            </a:r>
            <a:r>
              <a:rPr lang="en-US" sz="4000" dirty="0" err="1">
                <a:latin typeface="Arial Narrow" panose="020B0606020202030204" pitchFamily="34" charset="0"/>
              </a:rPr>
              <a:t>Coastwatch</a:t>
            </a:r>
            <a:r>
              <a:rPr lang="en-US" sz="4000" dirty="0">
                <a:latin typeface="Arial Narrow" panose="020B0606020202030204" pitchFamily="34" charset="0"/>
              </a:rPr>
              <a:t> Satellite Course</a:t>
            </a:r>
            <a:endParaRPr lang="en-US" sz="4000" dirty="0"/>
          </a:p>
        </p:txBody>
      </p:sp>
      <p:sp>
        <p:nvSpPr>
          <p:cNvPr id="7" name="Text Placeholder 6"/>
          <p:cNvSpPr>
            <a:spLocks noGrp="1"/>
          </p:cNvSpPr>
          <p:nvPr>
            <p:ph type="body" sz="quarter" idx="12"/>
          </p:nvPr>
        </p:nvSpPr>
        <p:spPr/>
        <p:txBody>
          <a:bodyPr>
            <a:normAutofit fontScale="77500" lnSpcReduction="20000"/>
          </a:bodyPr>
          <a:lstStyle/>
          <a:p>
            <a:r>
              <a:rPr lang="en-US" dirty="0"/>
              <a:t>Versioning:</a:t>
            </a:r>
            <a:br>
              <a:rPr lang="en-US" dirty="0"/>
            </a:br>
            <a:r>
              <a:rPr lang="en-US" dirty="0" smtClean="0"/>
              <a:t>2020, </a:t>
            </a:r>
            <a:r>
              <a:rPr lang="en-US" dirty="0" err="1" smtClean="0"/>
              <a:t>Soracco</a:t>
            </a:r>
            <a:endParaRPr lang="en-US" dirty="0" smtClean="0"/>
          </a:p>
          <a:p>
            <a:r>
              <a:rPr lang="en-US" dirty="0" smtClean="0"/>
              <a:t>2019</a:t>
            </a:r>
            <a:r>
              <a:rPr lang="en-US" dirty="0"/>
              <a:t>, </a:t>
            </a:r>
            <a:r>
              <a:rPr lang="en-US" dirty="0" err="1"/>
              <a:t>Soracco</a:t>
            </a:r>
            <a:endParaRPr lang="en-US" dirty="0"/>
          </a:p>
        </p:txBody>
      </p:sp>
      <p:sp>
        <p:nvSpPr>
          <p:cNvPr id="9" name="Text Placeholder 8"/>
          <p:cNvSpPr>
            <a:spLocks noGrp="1"/>
          </p:cNvSpPr>
          <p:nvPr>
            <p:ph type="body" sz="quarter" idx="10"/>
          </p:nvPr>
        </p:nvSpPr>
        <p:spPr>
          <a:xfrm>
            <a:off x="3567642" y="2849730"/>
            <a:ext cx="7313083" cy="1224439"/>
          </a:xfrm>
        </p:spPr>
        <p:txBody>
          <a:bodyPr>
            <a:normAutofit/>
          </a:bodyPr>
          <a:lstStyle/>
          <a:p>
            <a:pPr>
              <a:spcBef>
                <a:spcPts val="800"/>
              </a:spcBef>
            </a:pPr>
            <a:endParaRPr lang="en-US" dirty="0"/>
          </a:p>
          <a:p>
            <a:endParaRPr lang="en-US" dirty="0"/>
          </a:p>
        </p:txBody>
      </p:sp>
      <p:sp>
        <p:nvSpPr>
          <p:cNvPr id="8" name="Rectangle 7"/>
          <p:cNvSpPr/>
          <p:nvPr/>
        </p:nvSpPr>
        <p:spPr>
          <a:xfrm>
            <a:off x="7953580" y="6296286"/>
            <a:ext cx="2467342" cy="369332"/>
          </a:xfrm>
          <a:prstGeom prst="rect">
            <a:avLst/>
          </a:prstGeom>
        </p:spPr>
        <p:txBody>
          <a:bodyPr wrap="none">
            <a:spAutoFit/>
          </a:bodyPr>
          <a:lstStyle/>
          <a:p>
            <a:r>
              <a:rPr lang="en-US" dirty="0">
                <a:hlinkClick r:id="rId3"/>
              </a:rPr>
              <a:t>coastwatch.info@noaa.gov</a:t>
            </a:r>
            <a:endParaRPr lang="en-US" dirty="0"/>
          </a:p>
        </p:txBody>
      </p:sp>
    </p:spTree>
    <p:extLst>
      <p:ext uri="{BB962C8B-B14F-4D97-AF65-F5344CB8AC3E}">
        <p14:creationId xmlns:p14="http://schemas.microsoft.com/office/powerpoint/2010/main" val="2133213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 1:  Overview Map</a:t>
            </a:r>
            <a:endParaRPr lang="en-US" dirty="0"/>
          </a:p>
        </p:txBody>
      </p:sp>
      <p:sp>
        <p:nvSpPr>
          <p:cNvPr id="3" name="Content Placeholder 2"/>
          <p:cNvSpPr>
            <a:spLocks noGrp="1"/>
          </p:cNvSpPr>
          <p:nvPr>
            <p:ph idx="1"/>
          </p:nvPr>
        </p:nvSpPr>
        <p:spPr>
          <a:xfrm>
            <a:off x="528298" y="1778228"/>
            <a:ext cx="4915486" cy="3275646"/>
          </a:xfrm>
        </p:spPr>
        <p:txBody>
          <a:bodyPr/>
          <a:lstStyle/>
          <a:p>
            <a:r>
              <a:rPr lang="en-US" dirty="0" smtClean="0"/>
              <a:t>Open ArcMap to Blank Map</a:t>
            </a:r>
          </a:p>
          <a:p>
            <a:endParaRPr lang="en-US" dirty="0" smtClean="0"/>
          </a:p>
          <a:p>
            <a:r>
              <a:rPr lang="en-US" dirty="0" smtClean="0"/>
              <a:t>Drag-and-Drop the </a:t>
            </a:r>
            <a:r>
              <a:rPr lang="en-US" dirty="0" err="1" smtClean="0"/>
              <a:t>NetCDF</a:t>
            </a:r>
            <a:r>
              <a:rPr lang="en-US" dirty="0" smtClean="0"/>
              <a:t> file onto the View</a:t>
            </a:r>
          </a:p>
          <a:p>
            <a:endParaRPr lang="en-US" dirty="0" smtClean="0"/>
          </a:p>
          <a:p>
            <a:r>
              <a:rPr lang="en-US" dirty="0" smtClean="0"/>
              <a:t>SST data is 0-360</a:t>
            </a:r>
          </a:p>
          <a:p>
            <a:pPr marL="0" indent="0">
              <a:buNone/>
            </a:pPr>
            <a:endParaRPr lang="en-US" dirty="0" smtClean="0"/>
          </a:p>
        </p:txBody>
      </p:sp>
      <p:sp>
        <p:nvSpPr>
          <p:cNvPr id="6" name="TextBox 5"/>
          <p:cNvSpPr txBox="1"/>
          <p:nvPr/>
        </p:nvSpPr>
        <p:spPr>
          <a:xfrm>
            <a:off x="2475914" y="4684542"/>
            <a:ext cx="184731"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3"/>
          <a:stretch>
            <a:fillRect/>
          </a:stretch>
        </p:blipFill>
        <p:spPr>
          <a:xfrm>
            <a:off x="5625538" y="1346618"/>
            <a:ext cx="6295812" cy="41388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9811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 1:  Overview Map</a:t>
            </a:r>
            <a:endParaRPr lang="en-US" dirty="0"/>
          </a:p>
        </p:txBody>
      </p:sp>
      <p:sp>
        <p:nvSpPr>
          <p:cNvPr id="3" name="Content Placeholder 2"/>
          <p:cNvSpPr>
            <a:spLocks noGrp="1"/>
          </p:cNvSpPr>
          <p:nvPr>
            <p:ph idx="1"/>
          </p:nvPr>
        </p:nvSpPr>
        <p:spPr>
          <a:xfrm>
            <a:off x="528298" y="1778228"/>
            <a:ext cx="4915486" cy="3275646"/>
          </a:xfrm>
        </p:spPr>
        <p:txBody>
          <a:bodyPr/>
          <a:lstStyle/>
          <a:p>
            <a:r>
              <a:rPr lang="en-US" dirty="0" smtClean="0"/>
              <a:t>Obtain Turtle Track</a:t>
            </a:r>
          </a:p>
          <a:p>
            <a:pPr lvl="1"/>
            <a:endParaRPr lang="en-US" dirty="0" smtClean="0"/>
          </a:p>
          <a:p>
            <a:pPr lvl="1"/>
            <a:r>
              <a:rPr lang="en-US" dirty="0" smtClean="0"/>
              <a:t>Data </a:t>
            </a:r>
            <a:r>
              <a:rPr lang="en-US" dirty="0" smtClean="0">
                <a:hlinkClick r:id="rId3"/>
              </a:rPr>
              <a:t>Link</a:t>
            </a:r>
            <a:endParaRPr lang="en-US" dirty="0" smtClean="0"/>
          </a:p>
          <a:p>
            <a:pPr lvl="1"/>
            <a:r>
              <a:rPr lang="en-US" dirty="0"/>
              <a:t>Save As: 25317_05.dat.csv</a:t>
            </a:r>
          </a:p>
          <a:p>
            <a:pPr lvl="1"/>
            <a:endParaRPr lang="en-US" dirty="0"/>
          </a:p>
        </p:txBody>
      </p:sp>
      <p:sp>
        <p:nvSpPr>
          <p:cNvPr id="6" name="TextBox 5"/>
          <p:cNvSpPr txBox="1"/>
          <p:nvPr/>
        </p:nvSpPr>
        <p:spPr>
          <a:xfrm>
            <a:off x="2475914" y="4684542"/>
            <a:ext cx="184731" cy="369332"/>
          </a:xfrm>
          <a:prstGeom prst="rect">
            <a:avLst/>
          </a:prstGeom>
          <a:noFill/>
        </p:spPr>
        <p:txBody>
          <a:bodyPr wrap="none" rtlCol="0">
            <a:spAutoFit/>
          </a:bodyPr>
          <a:lstStyle/>
          <a:p>
            <a:endParaRPr lang="en-US" dirty="0"/>
          </a:p>
        </p:txBody>
      </p:sp>
      <p:sp>
        <p:nvSpPr>
          <p:cNvPr id="5" name="Rectangle 1"/>
          <p:cNvSpPr>
            <a:spLocks noChangeArrowheads="1"/>
          </p:cNvSpPr>
          <p:nvPr/>
        </p:nvSpPr>
        <p:spPr bwMode="auto">
          <a:xfrm>
            <a:off x="5443784" y="1844767"/>
            <a:ext cx="6028653" cy="28623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latin typeface="Arial Unicode MS"/>
              </a:rPr>
              <a:t>"mean_</a:t>
            </a:r>
            <a:r>
              <a:rPr kumimoji="0" lang="en-US" altLang="en-US" b="0" i="0" u="none" strike="noStrike" cap="none" normalizeH="0" baseline="0" dirty="0" err="1" smtClean="0">
                <a:ln>
                  <a:noFill/>
                </a:ln>
                <a:solidFill>
                  <a:srgbClr val="000000"/>
                </a:solidFill>
                <a:effectLst/>
                <a:latin typeface="Arial Unicode MS"/>
              </a:rPr>
              <a:t>lon</a:t>
            </a:r>
            <a:r>
              <a:rPr kumimoji="0" lang="en-US" altLang="en-US" b="0" i="0" u="none" strike="noStrike" cap="none" normalizeH="0" baseline="0" dirty="0" smtClean="0">
                <a:ln>
                  <a:noFill/>
                </a:ln>
                <a:solidFill>
                  <a:srgbClr val="000000"/>
                </a:solidFill>
                <a:effectLst/>
                <a:latin typeface="Arial Unicode MS"/>
              </a:rPr>
              <a:t>","mean_</a:t>
            </a:r>
            <a:r>
              <a:rPr kumimoji="0" lang="en-US" altLang="en-US" b="0" i="0" u="none" strike="noStrike" cap="none" normalizeH="0" baseline="0" dirty="0" err="1" smtClean="0">
                <a:ln>
                  <a:noFill/>
                </a:ln>
                <a:solidFill>
                  <a:srgbClr val="000000"/>
                </a:solidFill>
                <a:effectLst/>
                <a:latin typeface="Arial Unicode MS"/>
              </a:rPr>
              <a:t>lat</a:t>
            </a:r>
            <a:r>
              <a:rPr kumimoji="0" lang="en-US" altLang="en-US" b="0" i="0" u="none" strike="noStrike" cap="none" normalizeH="0" baseline="0" dirty="0" smtClean="0">
                <a:ln>
                  <a:noFill/>
                </a:ln>
                <a:solidFill>
                  <a:srgbClr val="000000"/>
                </a:solidFill>
                <a:effectLst/>
                <a:latin typeface="Arial Unicode MS"/>
              </a:rPr>
              <a:t>","</a:t>
            </a:r>
            <a:r>
              <a:rPr kumimoji="0" lang="en-US" altLang="en-US" b="0" i="0" u="none" strike="noStrike" cap="none" normalizeH="0" baseline="0" dirty="0" err="1" smtClean="0">
                <a:ln>
                  <a:noFill/>
                </a:ln>
                <a:solidFill>
                  <a:srgbClr val="000000"/>
                </a:solidFill>
                <a:effectLst/>
                <a:latin typeface="Arial Unicode MS"/>
              </a:rPr>
              <a:t>year","month","day</a:t>
            </a:r>
            <a:r>
              <a:rPr kumimoji="0" lang="en-US" altLang="en-US" b="0" i="0" u="none" strike="noStrike" cap="none" normalizeH="0" baseline="0" dirty="0" smtClean="0">
                <a:ln>
                  <a:noFill/>
                </a:ln>
                <a:solidFill>
                  <a:srgbClr val="000000"/>
                </a:solidFill>
                <a:effectLst/>
                <a:latin typeface="Arial Unicode MS"/>
              </a:rPr>
              <a:t>" 176.619432886108,32.6787283689241,2005,5,4 176.783786497336,32.755450905856,2005,5,5 177.086094792196,32.8703371644739,2005,5,6 177.523857440759,32.8593957701299,2005,5,7 178.058144591188,32.6740108044364,2005,5,8 178.477225321586,32.4596669014395,2005,5,9 178.739279086398,32.3402034409515,2005,5,10 178.959668448728,32.2630123770382,2005,5,11 179.19299156409,32.1452863228285,2005,5,12</a:t>
            </a:r>
            <a:r>
              <a:rPr kumimoji="0" lang="en-US" altLang="en-US" sz="1400" b="0" i="0" u="none" strike="noStrike" cap="none" normalizeH="0" baseline="0" dirty="0" smtClean="0">
                <a:ln>
                  <a:noFill/>
                </a:ln>
                <a:solidFill>
                  <a:schemeClr val="tx1"/>
                </a:solidFill>
                <a:effectLst/>
              </a:rPr>
              <a:t> </a:t>
            </a:r>
            <a:endParaRPr kumimoji="0" lang="en-US" altLang="en-US" sz="40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p:nvPr/>
        </p:nvSpPr>
        <p:spPr>
          <a:xfrm>
            <a:off x="228781" y="3827883"/>
            <a:ext cx="4863727" cy="63610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lumMod val="50000"/>
                    <a:lumOff val="50000"/>
                  </a:schemeClr>
                </a:solidFill>
              </a:rPr>
              <a:t>This dataset </a:t>
            </a:r>
            <a:r>
              <a:rPr lang="en-US" sz="1400" dirty="0">
                <a:solidFill>
                  <a:schemeClr val="tx1">
                    <a:lumMod val="50000"/>
                    <a:lumOff val="50000"/>
                  </a:schemeClr>
                </a:solidFill>
              </a:rPr>
              <a:t>is included as ‘25317_05.dat.csv’ </a:t>
            </a:r>
            <a:r>
              <a:rPr lang="en-US" sz="1400" dirty="0" smtClean="0">
                <a:solidFill>
                  <a:schemeClr val="tx1">
                    <a:lumMod val="50000"/>
                    <a:lumOff val="50000"/>
                  </a:schemeClr>
                </a:solidFill>
              </a:rPr>
              <a:t>in the Data Package at the end of this slide deck.</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3005298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298" y="-22448"/>
            <a:ext cx="10515600" cy="1325563"/>
          </a:xfrm>
        </p:spPr>
        <p:txBody>
          <a:bodyPr/>
          <a:lstStyle/>
          <a:p>
            <a:r>
              <a:rPr lang="en-US" dirty="0" smtClean="0"/>
              <a:t>Output 1:  Overview Map</a:t>
            </a:r>
            <a:endParaRPr lang="en-US" dirty="0"/>
          </a:p>
        </p:txBody>
      </p:sp>
      <p:sp>
        <p:nvSpPr>
          <p:cNvPr id="3" name="Content Placeholder 2"/>
          <p:cNvSpPr>
            <a:spLocks noGrp="1"/>
          </p:cNvSpPr>
          <p:nvPr>
            <p:ph idx="1"/>
          </p:nvPr>
        </p:nvSpPr>
        <p:spPr>
          <a:xfrm>
            <a:off x="627152" y="1543449"/>
            <a:ext cx="4915486" cy="4301296"/>
          </a:xfrm>
        </p:spPr>
        <p:txBody>
          <a:bodyPr>
            <a:normAutofit fontScale="62500" lnSpcReduction="20000"/>
          </a:bodyPr>
          <a:lstStyle/>
          <a:p>
            <a:pPr>
              <a:lnSpc>
                <a:spcPct val="120000"/>
              </a:lnSpc>
            </a:pPr>
            <a:r>
              <a:rPr lang="en-US" dirty="0" smtClean="0"/>
              <a:t>Add XY Data to import Turtle Track using one of these methods</a:t>
            </a:r>
          </a:p>
          <a:p>
            <a:pPr lvl="1">
              <a:lnSpc>
                <a:spcPct val="120000"/>
              </a:lnSpc>
            </a:pPr>
            <a:r>
              <a:rPr lang="en-US" dirty="0" smtClean="0"/>
              <a:t>Add Data icon,  locate CSV, click Add,  then right-mouse Display X-Y </a:t>
            </a:r>
          </a:p>
          <a:p>
            <a:pPr lvl="1">
              <a:lnSpc>
                <a:spcPct val="120000"/>
              </a:lnSpc>
            </a:pPr>
            <a:endParaRPr lang="en-US" dirty="0" smtClean="0"/>
          </a:p>
          <a:p>
            <a:pPr lvl="1">
              <a:lnSpc>
                <a:spcPct val="120000"/>
              </a:lnSpc>
            </a:pPr>
            <a:r>
              <a:rPr lang="en-US" dirty="0" smtClean="0"/>
              <a:t>File-&gt;Add Data-&gt;Add X-Y Data, locate CSV</a:t>
            </a:r>
          </a:p>
          <a:p>
            <a:pPr lvl="1">
              <a:lnSpc>
                <a:spcPct val="120000"/>
              </a:lnSpc>
            </a:pPr>
            <a:endParaRPr lang="en-US" dirty="0" smtClean="0"/>
          </a:p>
          <a:p>
            <a:pPr lvl="1">
              <a:lnSpc>
                <a:spcPct val="120000"/>
              </a:lnSpc>
            </a:pPr>
            <a:r>
              <a:rPr lang="en-US" dirty="0" smtClean="0"/>
              <a:t>Catalog-&gt;locate </a:t>
            </a:r>
            <a:r>
              <a:rPr lang="en-US" dirty="0" err="1" smtClean="0"/>
              <a:t>CSV,right</a:t>
            </a:r>
            <a:r>
              <a:rPr lang="en-US" dirty="0" smtClean="0"/>
              <a:t>-mouse-&gt;Create Feature Class-&gt;From X-Y Table</a:t>
            </a:r>
          </a:p>
          <a:p>
            <a:pPr>
              <a:lnSpc>
                <a:spcPct val="120000"/>
              </a:lnSpc>
            </a:pPr>
            <a:endParaRPr lang="en-US" dirty="0" smtClean="0"/>
          </a:p>
          <a:p>
            <a:pPr>
              <a:lnSpc>
                <a:spcPct val="120000"/>
              </a:lnSpc>
            </a:pPr>
            <a:r>
              <a:rPr lang="en-US" dirty="0" smtClean="0"/>
              <a:t>Set the X and Y Fields</a:t>
            </a:r>
          </a:p>
          <a:p>
            <a:pPr lvl="1">
              <a:lnSpc>
                <a:spcPct val="120000"/>
              </a:lnSpc>
            </a:pPr>
            <a:r>
              <a:rPr lang="en-US" dirty="0" smtClean="0"/>
              <a:t>X:  </a:t>
            </a:r>
            <a:r>
              <a:rPr lang="en-US" dirty="0" err="1" smtClean="0"/>
              <a:t>mean_lon</a:t>
            </a:r>
            <a:endParaRPr lang="en-US" dirty="0" smtClean="0"/>
          </a:p>
          <a:p>
            <a:pPr lvl="1">
              <a:lnSpc>
                <a:spcPct val="120000"/>
              </a:lnSpc>
            </a:pPr>
            <a:r>
              <a:rPr lang="en-US" dirty="0" smtClean="0"/>
              <a:t>Y:  </a:t>
            </a:r>
            <a:r>
              <a:rPr lang="en-US" dirty="0" err="1" smtClean="0"/>
              <a:t>mean_lat</a:t>
            </a:r>
            <a:endParaRPr lang="en-US" dirty="0" smtClean="0"/>
          </a:p>
          <a:p>
            <a:pPr>
              <a:lnSpc>
                <a:spcPct val="120000"/>
              </a:lnSpc>
            </a:pPr>
            <a:endParaRPr lang="en-US" dirty="0" smtClean="0"/>
          </a:p>
        </p:txBody>
      </p:sp>
      <p:sp>
        <p:nvSpPr>
          <p:cNvPr id="6" name="TextBox 5"/>
          <p:cNvSpPr txBox="1"/>
          <p:nvPr/>
        </p:nvSpPr>
        <p:spPr>
          <a:xfrm>
            <a:off x="2475914" y="4684542"/>
            <a:ext cx="184731" cy="369332"/>
          </a:xfrm>
          <a:prstGeom prst="rect">
            <a:avLst/>
          </a:prstGeom>
          <a:noFill/>
        </p:spPr>
        <p:txBody>
          <a:bodyPr wrap="none" rtlCol="0">
            <a:spAutoFit/>
          </a:bodyPr>
          <a:lstStyle/>
          <a:p>
            <a:endParaRPr lang="en-US" dirty="0"/>
          </a:p>
        </p:txBody>
      </p:sp>
      <p:pic>
        <p:nvPicPr>
          <p:cNvPr id="5" name="Picture 4"/>
          <p:cNvPicPr>
            <a:picLocks noChangeAspect="1"/>
          </p:cNvPicPr>
          <p:nvPr/>
        </p:nvPicPr>
        <p:blipFill>
          <a:blip r:embed="rId3"/>
          <a:stretch>
            <a:fillRect/>
          </a:stretch>
        </p:blipFill>
        <p:spPr>
          <a:xfrm>
            <a:off x="6049474" y="1424528"/>
            <a:ext cx="5563376" cy="44202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5039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 1:  Overview Map</a:t>
            </a:r>
            <a:endParaRPr lang="en-US" dirty="0"/>
          </a:p>
        </p:txBody>
      </p:sp>
      <p:sp>
        <p:nvSpPr>
          <p:cNvPr id="3" name="Content Placeholder 2"/>
          <p:cNvSpPr>
            <a:spLocks noGrp="1"/>
          </p:cNvSpPr>
          <p:nvPr>
            <p:ph idx="1"/>
          </p:nvPr>
        </p:nvSpPr>
        <p:spPr>
          <a:xfrm>
            <a:off x="528298" y="1778228"/>
            <a:ext cx="4915486" cy="3275646"/>
          </a:xfrm>
        </p:spPr>
        <p:txBody>
          <a:bodyPr/>
          <a:lstStyle/>
          <a:p>
            <a:r>
              <a:rPr lang="en-US" dirty="0" smtClean="0"/>
              <a:t>Layers:</a:t>
            </a:r>
          </a:p>
          <a:p>
            <a:pPr lvl="1"/>
            <a:r>
              <a:rPr lang="en-US" dirty="0" smtClean="0"/>
              <a:t>Turtle Points</a:t>
            </a:r>
          </a:p>
          <a:p>
            <a:pPr lvl="1"/>
            <a:r>
              <a:rPr lang="en-US" dirty="0" smtClean="0"/>
              <a:t>Sea Surface Temperature (K)</a:t>
            </a:r>
            <a:endParaRPr lang="en-US" dirty="0"/>
          </a:p>
        </p:txBody>
      </p:sp>
      <p:sp>
        <p:nvSpPr>
          <p:cNvPr id="6" name="TextBox 5"/>
          <p:cNvSpPr txBox="1"/>
          <p:nvPr/>
        </p:nvSpPr>
        <p:spPr>
          <a:xfrm>
            <a:off x="2475914" y="4684542"/>
            <a:ext cx="184731"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3"/>
          <a:stretch>
            <a:fillRect/>
          </a:stretch>
        </p:blipFill>
        <p:spPr>
          <a:xfrm>
            <a:off x="5560539" y="1344201"/>
            <a:ext cx="6279891" cy="41436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4863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 1:  Overview Map</a:t>
            </a:r>
            <a:endParaRPr lang="en-US" dirty="0"/>
          </a:p>
        </p:txBody>
      </p:sp>
      <p:sp>
        <p:nvSpPr>
          <p:cNvPr id="3" name="Content Placeholder 2"/>
          <p:cNvSpPr>
            <a:spLocks noGrp="1"/>
          </p:cNvSpPr>
          <p:nvPr>
            <p:ph idx="1"/>
          </p:nvPr>
        </p:nvSpPr>
        <p:spPr>
          <a:xfrm>
            <a:off x="528298" y="1745583"/>
            <a:ext cx="4671231" cy="4174337"/>
          </a:xfrm>
        </p:spPr>
        <p:txBody>
          <a:bodyPr>
            <a:normAutofit/>
          </a:bodyPr>
          <a:lstStyle/>
          <a:p>
            <a:r>
              <a:rPr lang="en-US" dirty="0" smtClean="0"/>
              <a:t>Tailor the Map</a:t>
            </a:r>
          </a:p>
          <a:p>
            <a:r>
              <a:rPr lang="en-US" dirty="0" smtClean="0"/>
              <a:t>Options:</a:t>
            </a:r>
          </a:p>
          <a:p>
            <a:pPr lvl="1"/>
            <a:r>
              <a:rPr lang="en-US" dirty="0" smtClean="0"/>
              <a:t>Title</a:t>
            </a:r>
          </a:p>
          <a:p>
            <a:pPr lvl="1"/>
            <a:r>
              <a:rPr lang="en-US" dirty="0" smtClean="0"/>
              <a:t>Color </a:t>
            </a:r>
            <a:r>
              <a:rPr lang="en-US" dirty="0" err="1" smtClean="0"/>
              <a:t>symbology</a:t>
            </a:r>
            <a:r>
              <a:rPr lang="en-US" dirty="0" smtClean="0"/>
              <a:t> to SST</a:t>
            </a:r>
          </a:p>
          <a:p>
            <a:pPr lvl="1"/>
            <a:r>
              <a:rPr lang="en-US" dirty="0" smtClean="0"/>
              <a:t>Turtle track icon/color</a:t>
            </a:r>
          </a:p>
          <a:p>
            <a:pPr lvl="1"/>
            <a:r>
              <a:rPr lang="en-US" dirty="0" err="1" smtClean="0"/>
              <a:t>Basemap</a:t>
            </a:r>
            <a:r>
              <a:rPr lang="en-US" dirty="0" smtClean="0"/>
              <a:t> / Labels </a:t>
            </a:r>
          </a:p>
          <a:p>
            <a:pPr lvl="1"/>
            <a:r>
              <a:rPr lang="en-US" dirty="0" smtClean="0"/>
              <a:t>Map properties (Legend, scale, North arrow, </a:t>
            </a:r>
            <a:r>
              <a:rPr lang="en-US" dirty="0" err="1" smtClean="0"/>
              <a:t>graticules</a:t>
            </a:r>
            <a:r>
              <a:rPr lang="en-US" dirty="0" smtClean="0"/>
              <a:t>)</a:t>
            </a:r>
          </a:p>
          <a:p>
            <a:pPr lvl="1"/>
            <a:endParaRPr lang="en-US" dirty="0" smtClean="0"/>
          </a:p>
        </p:txBody>
      </p:sp>
      <p:sp>
        <p:nvSpPr>
          <p:cNvPr id="6" name="TextBox 5"/>
          <p:cNvSpPr txBox="1"/>
          <p:nvPr/>
        </p:nvSpPr>
        <p:spPr>
          <a:xfrm>
            <a:off x="2475914" y="4684542"/>
            <a:ext cx="184731" cy="369332"/>
          </a:xfrm>
          <a:prstGeom prst="rect">
            <a:avLst/>
          </a:prstGeom>
          <a:noFill/>
        </p:spPr>
        <p:txBody>
          <a:bodyPr wrap="none" rtlCol="0">
            <a:spAutoFit/>
          </a:bodyPr>
          <a:lstStyle/>
          <a:p>
            <a:endParaRPr lang="en-US" dirty="0"/>
          </a:p>
        </p:txBody>
      </p:sp>
      <p:pic>
        <p:nvPicPr>
          <p:cNvPr id="5" name="Picture 4"/>
          <p:cNvPicPr>
            <a:picLocks noChangeAspect="1"/>
          </p:cNvPicPr>
          <p:nvPr/>
        </p:nvPicPr>
        <p:blipFill>
          <a:blip r:embed="rId3"/>
          <a:stretch>
            <a:fillRect/>
          </a:stretch>
        </p:blipFill>
        <p:spPr>
          <a:xfrm>
            <a:off x="5075963" y="1337120"/>
            <a:ext cx="6795952" cy="44544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1717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 1:  Overview Map</a:t>
            </a:r>
            <a:endParaRPr lang="en-US" dirty="0"/>
          </a:p>
        </p:txBody>
      </p:sp>
      <p:sp>
        <p:nvSpPr>
          <p:cNvPr id="3" name="Content Placeholder 2"/>
          <p:cNvSpPr>
            <a:spLocks noGrp="1"/>
          </p:cNvSpPr>
          <p:nvPr>
            <p:ph idx="1"/>
          </p:nvPr>
        </p:nvSpPr>
        <p:spPr>
          <a:xfrm>
            <a:off x="528298" y="1778228"/>
            <a:ext cx="4097490" cy="4012972"/>
          </a:xfrm>
        </p:spPr>
        <p:txBody>
          <a:bodyPr>
            <a:normAutofit/>
          </a:bodyPr>
          <a:lstStyle/>
          <a:p>
            <a:pPr>
              <a:lnSpc>
                <a:spcPct val="100000"/>
              </a:lnSpc>
            </a:pPr>
            <a:r>
              <a:rPr lang="en-US" dirty="0" smtClean="0"/>
              <a:t>Label the Layout View</a:t>
            </a:r>
          </a:p>
          <a:p>
            <a:pPr>
              <a:lnSpc>
                <a:spcPct val="100000"/>
              </a:lnSpc>
            </a:pPr>
            <a:r>
              <a:rPr lang="en-US" dirty="0" smtClean="0"/>
              <a:t>Save the map as an image file</a:t>
            </a:r>
          </a:p>
          <a:p>
            <a:pPr>
              <a:lnSpc>
                <a:spcPct val="100000"/>
              </a:lnSpc>
            </a:pPr>
            <a:r>
              <a:rPr lang="en-US" dirty="0" smtClean="0"/>
              <a:t>We now have an overview of the 3+ year Turtle track</a:t>
            </a:r>
          </a:p>
          <a:p>
            <a:pPr>
              <a:lnSpc>
                <a:spcPct val="100000"/>
              </a:lnSpc>
            </a:pPr>
            <a:r>
              <a:rPr lang="en-US" dirty="0" smtClean="0"/>
              <a:t>Significant time in 160W-170W, 30-40N</a:t>
            </a:r>
          </a:p>
        </p:txBody>
      </p:sp>
      <p:sp>
        <p:nvSpPr>
          <p:cNvPr id="6" name="TextBox 5"/>
          <p:cNvSpPr txBox="1"/>
          <p:nvPr/>
        </p:nvSpPr>
        <p:spPr>
          <a:xfrm>
            <a:off x="2475914" y="4684542"/>
            <a:ext cx="184731" cy="369332"/>
          </a:xfrm>
          <a:prstGeom prst="rect">
            <a:avLst/>
          </a:prstGeom>
          <a:noFill/>
        </p:spPr>
        <p:txBody>
          <a:bodyPr wrap="none" rtlCol="0">
            <a:spAutoFit/>
          </a:bodyPr>
          <a:lstStyle/>
          <a:p>
            <a:endParaRPr lang="en-US" dirty="0"/>
          </a:p>
        </p:txBody>
      </p:sp>
      <p:pic>
        <p:nvPicPr>
          <p:cNvPr id="8" name="Picture 7"/>
          <p:cNvPicPr>
            <a:picLocks noChangeAspect="1"/>
          </p:cNvPicPr>
          <p:nvPr/>
        </p:nvPicPr>
        <p:blipFill>
          <a:blip r:embed="rId3"/>
          <a:stretch>
            <a:fillRect/>
          </a:stretch>
        </p:blipFill>
        <p:spPr>
          <a:xfrm>
            <a:off x="4811966" y="762469"/>
            <a:ext cx="6878010" cy="5306165"/>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6438378" y="2768252"/>
            <a:ext cx="1002082" cy="9895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H="1">
            <a:off x="4421688" y="3757808"/>
            <a:ext cx="2016690" cy="9267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70306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Map -- Observations</a:t>
            </a:r>
            <a:endParaRPr lang="en-US" dirty="0"/>
          </a:p>
        </p:txBody>
      </p:sp>
      <p:sp>
        <p:nvSpPr>
          <p:cNvPr id="3" name="Content Placeholder 2"/>
          <p:cNvSpPr>
            <a:spLocks noGrp="1"/>
          </p:cNvSpPr>
          <p:nvPr>
            <p:ph sz="half" idx="1"/>
          </p:nvPr>
        </p:nvSpPr>
        <p:spPr>
          <a:xfrm>
            <a:off x="838200" y="1625600"/>
            <a:ext cx="10851776" cy="4551363"/>
          </a:xfrm>
        </p:spPr>
        <p:txBody>
          <a:bodyPr>
            <a:normAutofit/>
          </a:bodyPr>
          <a:lstStyle/>
          <a:p>
            <a:pPr>
              <a:lnSpc>
                <a:spcPct val="110000"/>
              </a:lnSpc>
            </a:pPr>
            <a:r>
              <a:rPr lang="en-US" dirty="0" smtClean="0"/>
              <a:t>Both data layers are displayed across the Dateline</a:t>
            </a:r>
          </a:p>
          <a:p>
            <a:pPr>
              <a:lnSpc>
                <a:spcPct val="110000"/>
              </a:lnSpc>
            </a:pPr>
            <a:r>
              <a:rPr lang="en-US" dirty="0" smtClean="0"/>
              <a:t>Loading X-Y Data created a table for display (not </a:t>
            </a:r>
            <a:r>
              <a:rPr lang="en-US" dirty="0" err="1" smtClean="0"/>
              <a:t>queryable</a:t>
            </a:r>
            <a:r>
              <a:rPr lang="en-US" dirty="0" smtClean="0"/>
              <a:t>/selectable depending on the method used)</a:t>
            </a:r>
          </a:p>
          <a:p>
            <a:pPr>
              <a:lnSpc>
                <a:spcPct val="110000"/>
              </a:lnSpc>
            </a:pPr>
            <a:r>
              <a:rPr lang="en-US" dirty="0" smtClean="0"/>
              <a:t>Drag-and-drop worked well for the single </a:t>
            </a:r>
            <a:r>
              <a:rPr lang="en-US" dirty="0" err="1" smtClean="0"/>
              <a:t>NetCDF</a:t>
            </a:r>
            <a:r>
              <a:rPr lang="en-US" dirty="0" smtClean="0"/>
              <a:t> image and subsequent data matched the coordinate system of the raster layer.</a:t>
            </a:r>
          </a:p>
          <a:p>
            <a:pPr>
              <a:lnSpc>
                <a:spcPct val="110000"/>
              </a:lnSpc>
            </a:pPr>
            <a:r>
              <a:rPr lang="en-US" dirty="0" smtClean="0"/>
              <a:t>Given the extent of the track spatially and temporally,  that could result in a lot of data…</a:t>
            </a:r>
            <a:endParaRPr lang="en-US" dirty="0"/>
          </a:p>
        </p:txBody>
      </p:sp>
    </p:spTree>
    <p:extLst>
      <p:ext uri="{BB962C8B-B14F-4D97-AF65-F5344CB8AC3E}">
        <p14:creationId xmlns:p14="http://schemas.microsoft.com/office/powerpoint/2010/main" val="3138371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Adjustments</a:t>
            </a:r>
            <a:endParaRPr lang="en-US" dirty="0"/>
          </a:p>
        </p:txBody>
      </p:sp>
      <p:sp>
        <p:nvSpPr>
          <p:cNvPr id="3" name="Content Placeholder 2"/>
          <p:cNvSpPr>
            <a:spLocks noGrp="1"/>
          </p:cNvSpPr>
          <p:nvPr>
            <p:ph sz="half" idx="1"/>
          </p:nvPr>
        </p:nvSpPr>
        <p:spPr>
          <a:xfrm>
            <a:off x="838200" y="1825625"/>
            <a:ext cx="4343400" cy="4351338"/>
          </a:xfrm>
        </p:spPr>
        <p:txBody>
          <a:bodyPr>
            <a:normAutofit/>
          </a:bodyPr>
          <a:lstStyle/>
          <a:p>
            <a:r>
              <a:rPr lang="en-US" dirty="0" smtClean="0"/>
              <a:t>Reduce study area to:</a:t>
            </a:r>
          </a:p>
          <a:p>
            <a:pPr lvl="1"/>
            <a:r>
              <a:rPr lang="en-US" dirty="0" smtClean="0"/>
              <a:t>Feature of interest</a:t>
            </a:r>
          </a:p>
          <a:p>
            <a:pPr lvl="1"/>
            <a:r>
              <a:rPr lang="en-US" dirty="0" smtClean="0"/>
              <a:t>~15 months or (37% of total track time)</a:t>
            </a:r>
          </a:p>
          <a:p>
            <a:pPr lvl="1"/>
            <a:r>
              <a:rPr lang="en-US" dirty="0" smtClean="0"/>
              <a:t>December 20, 2005 to April 7, 2007</a:t>
            </a:r>
          </a:p>
          <a:p>
            <a:pPr lvl="1"/>
            <a:r>
              <a:rPr lang="en-US" dirty="0" smtClean="0"/>
              <a:t>Geographic area</a:t>
            </a:r>
          </a:p>
          <a:p>
            <a:pPr lvl="2"/>
            <a:r>
              <a:rPr lang="en-US" dirty="0" err="1" smtClean="0"/>
              <a:t>Lat</a:t>
            </a:r>
            <a:r>
              <a:rPr lang="en-US" dirty="0" smtClean="0"/>
              <a:t>:  31-42 </a:t>
            </a:r>
            <a:r>
              <a:rPr lang="en-US" dirty="0" err="1"/>
              <a:t>d</a:t>
            </a:r>
            <a:r>
              <a:rPr lang="en-US" dirty="0" err="1" smtClean="0"/>
              <a:t>eg</a:t>
            </a:r>
            <a:r>
              <a:rPr lang="en-US" dirty="0" smtClean="0"/>
              <a:t> N</a:t>
            </a:r>
          </a:p>
          <a:p>
            <a:pPr lvl="2"/>
            <a:r>
              <a:rPr lang="en-US" dirty="0" smtClean="0"/>
              <a:t>Long360: 189 to 200 </a:t>
            </a:r>
            <a:r>
              <a:rPr lang="en-US" dirty="0" err="1" smtClean="0"/>
              <a:t>deg</a:t>
            </a:r>
            <a:endParaRPr lang="en-US" dirty="0" smtClean="0"/>
          </a:p>
          <a:p>
            <a:pPr lvl="2"/>
            <a:r>
              <a:rPr lang="en-US" dirty="0" smtClean="0"/>
              <a:t>Long180: -171 to -160 </a:t>
            </a:r>
            <a:r>
              <a:rPr lang="en-US" dirty="0" err="1" smtClean="0"/>
              <a:t>deg</a:t>
            </a:r>
            <a:endParaRPr lang="en-US" dirty="0"/>
          </a:p>
          <a:p>
            <a:r>
              <a:rPr lang="en-US" dirty="0" smtClean="0"/>
              <a:t>Work in -180 to 180</a:t>
            </a:r>
          </a:p>
          <a:p>
            <a:endParaRPr lang="en-US" dirty="0" smtClean="0"/>
          </a:p>
          <a:p>
            <a:endParaRPr lang="en-US" dirty="0"/>
          </a:p>
        </p:txBody>
      </p:sp>
      <p:pic>
        <p:nvPicPr>
          <p:cNvPr id="5" name="Picture 4"/>
          <p:cNvPicPr>
            <a:picLocks noChangeAspect="1"/>
          </p:cNvPicPr>
          <p:nvPr/>
        </p:nvPicPr>
        <p:blipFill>
          <a:blip r:embed="rId3"/>
          <a:stretch>
            <a:fillRect/>
          </a:stretch>
        </p:blipFill>
        <p:spPr>
          <a:xfrm>
            <a:off x="5651771" y="896471"/>
            <a:ext cx="6169524" cy="4975692"/>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stretch>
            <a:fillRect/>
          </a:stretch>
        </p:blipFill>
        <p:spPr>
          <a:xfrm>
            <a:off x="10305073" y="684566"/>
            <a:ext cx="1724266" cy="1305107"/>
          </a:xfrm>
          <a:prstGeom prst="rect">
            <a:avLst/>
          </a:prstGeom>
          <a:ln>
            <a:noFill/>
          </a:ln>
          <a:effectLst>
            <a:outerShdw blurRad="292100" dist="139700" dir="2700000" algn="tl" rotWithShape="0">
              <a:srgbClr val="333333">
                <a:alpha val="65000"/>
              </a:srgbClr>
            </a:outerShdw>
          </a:effectLst>
        </p:spPr>
      </p:pic>
      <p:sp>
        <p:nvSpPr>
          <p:cNvPr id="6" name="Flowchart: Process 5"/>
          <p:cNvSpPr/>
          <p:nvPr/>
        </p:nvSpPr>
        <p:spPr>
          <a:xfrm>
            <a:off x="10594528" y="1121326"/>
            <a:ext cx="282020" cy="27432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5103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Preparation  -- Turtle Data</a:t>
            </a:r>
            <a:endParaRPr lang="en-US" dirty="0"/>
          </a:p>
        </p:txBody>
      </p:sp>
      <p:sp>
        <p:nvSpPr>
          <p:cNvPr id="3" name="Content Placeholder 2"/>
          <p:cNvSpPr>
            <a:spLocks noGrp="1"/>
          </p:cNvSpPr>
          <p:nvPr>
            <p:ph idx="1"/>
          </p:nvPr>
        </p:nvSpPr>
        <p:spPr>
          <a:xfrm>
            <a:off x="838200" y="1560930"/>
            <a:ext cx="10515600" cy="4351338"/>
          </a:xfrm>
        </p:spPr>
        <p:txBody>
          <a:bodyPr>
            <a:normAutofit/>
          </a:bodyPr>
          <a:lstStyle/>
          <a:p>
            <a:pPr>
              <a:lnSpc>
                <a:spcPct val="110000"/>
              </a:lnSpc>
            </a:pPr>
            <a:r>
              <a:rPr lang="en-US" dirty="0" smtClean="0"/>
              <a:t>Turtle </a:t>
            </a:r>
            <a:r>
              <a:rPr lang="en-US" dirty="0"/>
              <a:t>CSV: </a:t>
            </a:r>
            <a:r>
              <a:rPr lang="en-US" dirty="0">
                <a:hlinkClick r:id="rId3"/>
              </a:rPr>
              <a:t>https://oceanwatch.pifsc.noaa.gov/files/25317_05.dat </a:t>
            </a:r>
            <a:endParaRPr lang="en-US" dirty="0" smtClean="0"/>
          </a:p>
          <a:p>
            <a:pPr>
              <a:lnSpc>
                <a:spcPct val="110000"/>
              </a:lnSpc>
            </a:pPr>
            <a:r>
              <a:rPr lang="en-US" dirty="0" smtClean="0"/>
              <a:t>No metadata</a:t>
            </a:r>
          </a:p>
          <a:p>
            <a:pPr>
              <a:lnSpc>
                <a:spcPct val="110000"/>
              </a:lnSpc>
            </a:pPr>
            <a:r>
              <a:rPr lang="en-US" dirty="0" smtClean="0"/>
              <a:t>One X-Y pair per day</a:t>
            </a:r>
          </a:p>
          <a:p>
            <a:pPr>
              <a:lnSpc>
                <a:spcPct val="110000"/>
              </a:lnSpc>
            </a:pPr>
            <a:r>
              <a:rPr lang="en-US" dirty="0" smtClean="0"/>
              <a:t>Satellite </a:t>
            </a:r>
            <a:r>
              <a:rPr lang="en-US" dirty="0"/>
              <a:t>tracking so we’ll assume WGS84 </a:t>
            </a:r>
            <a:r>
              <a:rPr lang="en-US" dirty="0" smtClean="0"/>
              <a:t>Ellipsoid / Datum</a:t>
            </a:r>
            <a:endParaRPr lang="en-US" dirty="0"/>
          </a:p>
          <a:p>
            <a:pPr marL="0" indent="0">
              <a:lnSpc>
                <a:spcPct val="110000"/>
              </a:lnSpc>
              <a:buNone/>
            </a:pPr>
            <a:endParaRPr lang="en-US" dirty="0"/>
          </a:p>
          <a:p>
            <a:pPr>
              <a:lnSpc>
                <a:spcPct val="110000"/>
              </a:lnSpc>
            </a:pPr>
            <a:endParaRPr lang="en-US" dirty="0"/>
          </a:p>
        </p:txBody>
      </p:sp>
    </p:spTree>
    <p:extLst>
      <p:ext uri="{BB962C8B-B14F-4D97-AF65-F5344CB8AC3E}">
        <p14:creationId xmlns:p14="http://schemas.microsoft.com/office/powerpoint/2010/main" val="1972509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Preparation – Turtle Data (cont.)</a:t>
            </a:r>
            <a:endParaRPr lang="en-US" dirty="0"/>
          </a:p>
        </p:txBody>
      </p:sp>
      <p:sp>
        <p:nvSpPr>
          <p:cNvPr id="3" name="Content Placeholder 2"/>
          <p:cNvSpPr>
            <a:spLocks noGrp="1"/>
          </p:cNvSpPr>
          <p:nvPr>
            <p:ph idx="1"/>
          </p:nvPr>
        </p:nvSpPr>
        <p:spPr>
          <a:xfrm>
            <a:off x="658906" y="1363813"/>
            <a:ext cx="8674100" cy="5035545"/>
          </a:xfrm>
        </p:spPr>
        <p:txBody>
          <a:bodyPr>
            <a:normAutofit fontScale="92500" lnSpcReduction="10000"/>
          </a:bodyPr>
          <a:lstStyle/>
          <a:p>
            <a:pPr>
              <a:lnSpc>
                <a:spcPct val="110000"/>
              </a:lnSpc>
            </a:pPr>
            <a:r>
              <a:rPr lang="en-US" dirty="0"/>
              <a:t>Headers:  </a:t>
            </a:r>
            <a:r>
              <a:rPr lang="en-US" altLang="en-US" dirty="0">
                <a:solidFill>
                  <a:srgbClr val="000000"/>
                </a:solidFill>
                <a:latin typeface="Arial Unicode MS"/>
              </a:rPr>
              <a:t>"mean_</a:t>
            </a:r>
            <a:r>
              <a:rPr lang="en-US" altLang="en-US" dirty="0" err="1">
                <a:solidFill>
                  <a:srgbClr val="000000"/>
                </a:solidFill>
                <a:latin typeface="Arial Unicode MS"/>
              </a:rPr>
              <a:t>lon</a:t>
            </a:r>
            <a:r>
              <a:rPr lang="en-US" altLang="en-US" dirty="0">
                <a:solidFill>
                  <a:srgbClr val="000000"/>
                </a:solidFill>
                <a:latin typeface="Arial Unicode MS"/>
              </a:rPr>
              <a:t>","mean_</a:t>
            </a:r>
            <a:r>
              <a:rPr lang="en-US" altLang="en-US" dirty="0" err="1">
                <a:solidFill>
                  <a:srgbClr val="000000"/>
                </a:solidFill>
                <a:latin typeface="Arial Unicode MS"/>
              </a:rPr>
              <a:t>lat</a:t>
            </a:r>
            <a:r>
              <a:rPr lang="en-US" altLang="en-US" dirty="0">
                <a:solidFill>
                  <a:srgbClr val="000000"/>
                </a:solidFill>
                <a:latin typeface="Arial Unicode MS"/>
              </a:rPr>
              <a:t>","</a:t>
            </a:r>
            <a:r>
              <a:rPr lang="en-US" altLang="en-US" dirty="0" err="1">
                <a:solidFill>
                  <a:srgbClr val="000000"/>
                </a:solidFill>
                <a:latin typeface="Arial Unicode MS"/>
              </a:rPr>
              <a:t>year","month","day</a:t>
            </a:r>
            <a:r>
              <a:rPr lang="en-US" altLang="en-US" dirty="0">
                <a:solidFill>
                  <a:srgbClr val="000000"/>
                </a:solidFill>
                <a:latin typeface="Arial Unicode MS"/>
              </a:rPr>
              <a:t>"</a:t>
            </a:r>
            <a:r>
              <a:rPr lang="en-US" altLang="en-US" sz="1800" dirty="0">
                <a:solidFill>
                  <a:schemeClr val="tx1"/>
                </a:solidFill>
              </a:rPr>
              <a:t> </a:t>
            </a:r>
          </a:p>
          <a:p>
            <a:pPr marL="685800" lvl="2">
              <a:lnSpc>
                <a:spcPct val="110000"/>
              </a:lnSpc>
              <a:spcBef>
                <a:spcPts val="1000"/>
              </a:spcBef>
            </a:pPr>
            <a:r>
              <a:rPr lang="en-US" altLang="en-US" sz="1400" dirty="0" smtClean="0">
                <a:solidFill>
                  <a:schemeClr val="tx1"/>
                </a:solidFill>
                <a:latin typeface="Arial" panose="020B0604020202020204" pitchFamily="34" charset="0"/>
              </a:rPr>
              <a:t>Save </a:t>
            </a:r>
            <a:r>
              <a:rPr lang="en-US" altLang="en-US" sz="1400" dirty="0">
                <a:solidFill>
                  <a:schemeClr val="tx1"/>
                </a:solidFill>
                <a:latin typeface="Arial" panose="020B0604020202020204" pitchFamily="34" charset="0"/>
              </a:rPr>
              <a:t>As  .csv;  load into </a:t>
            </a:r>
            <a:r>
              <a:rPr lang="en-US" altLang="en-US" sz="1400" dirty="0" smtClean="0">
                <a:solidFill>
                  <a:schemeClr val="tx1"/>
                </a:solidFill>
                <a:latin typeface="Arial" panose="020B0604020202020204" pitchFamily="34" charset="0"/>
              </a:rPr>
              <a:t>a spreadsheet or use ‘more’ in Linux to see file contents</a:t>
            </a:r>
            <a:endParaRPr lang="en-US" dirty="0"/>
          </a:p>
          <a:p>
            <a:pPr>
              <a:lnSpc>
                <a:spcPct val="110000"/>
              </a:lnSpc>
            </a:pPr>
            <a:endParaRPr lang="en-US" dirty="0"/>
          </a:p>
          <a:p>
            <a:pPr>
              <a:lnSpc>
                <a:spcPct val="110000"/>
              </a:lnSpc>
            </a:pPr>
            <a:endParaRPr lang="en-US" dirty="0" smtClean="0"/>
          </a:p>
          <a:p>
            <a:pPr marL="0" indent="0">
              <a:lnSpc>
                <a:spcPct val="110000"/>
              </a:lnSpc>
              <a:buNone/>
            </a:pPr>
            <a:endParaRPr lang="en-US" dirty="0"/>
          </a:p>
          <a:p>
            <a:pPr>
              <a:lnSpc>
                <a:spcPct val="110000"/>
              </a:lnSpc>
            </a:pPr>
            <a:r>
              <a:rPr lang="en-US" dirty="0" smtClean="0"/>
              <a:t>Other observations about the CSV</a:t>
            </a:r>
            <a:endParaRPr lang="en-US" altLang="en-US" sz="1800" dirty="0" smtClean="0">
              <a:solidFill>
                <a:schemeClr val="tx1"/>
              </a:solidFill>
            </a:endParaRPr>
          </a:p>
          <a:p>
            <a:pPr lvl="1">
              <a:lnSpc>
                <a:spcPct val="110000"/>
              </a:lnSpc>
            </a:pPr>
            <a:r>
              <a:rPr lang="en-US" altLang="en-US" sz="1800" dirty="0" smtClean="0">
                <a:solidFill>
                  <a:schemeClr val="tx1"/>
                </a:solidFill>
                <a:latin typeface="Arial" panose="020B0604020202020204" pitchFamily="34" charset="0"/>
              </a:rPr>
              <a:t>Temporal Range:  May 4, 2005 – September 18, 2008</a:t>
            </a:r>
          </a:p>
          <a:p>
            <a:pPr lvl="1">
              <a:lnSpc>
                <a:spcPct val="110000"/>
              </a:lnSpc>
            </a:pPr>
            <a:r>
              <a:rPr lang="en-US" altLang="en-US" sz="1800" dirty="0" smtClean="0">
                <a:solidFill>
                  <a:schemeClr val="tx1"/>
                </a:solidFill>
                <a:latin typeface="Arial" panose="020B0604020202020204" pitchFamily="34" charset="0"/>
              </a:rPr>
              <a:t>Spatial Range: </a:t>
            </a:r>
          </a:p>
          <a:p>
            <a:pPr lvl="2">
              <a:lnSpc>
                <a:spcPct val="110000"/>
              </a:lnSpc>
            </a:pPr>
            <a:r>
              <a:rPr lang="en-US" altLang="en-US" sz="1400" dirty="0" smtClean="0">
                <a:solidFill>
                  <a:schemeClr val="tx1"/>
                </a:solidFill>
                <a:latin typeface="Arial" panose="020B0604020202020204" pitchFamily="34" charset="0"/>
              </a:rPr>
              <a:t>Latitude:  22.70 to 43.86;  </a:t>
            </a:r>
          </a:p>
          <a:p>
            <a:pPr lvl="2">
              <a:lnSpc>
                <a:spcPct val="110000"/>
              </a:lnSpc>
            </a:pPr>
            <a:r>
              <a:rPr lang="en-US" altLang="en-US" sz="1400" dirty="0" smtClean="0">
                <a:solidFill>
                  <a:schemeClr val="tx1"/>
                </a:solidFill>
                <a:latin typeface="Arial" panose="020B0604020202020204" pitchFamily="34" charset="0"/>
              </a:rPr>
              <a:t>Longitude:  175.86 to 249.28  (175.86E to 110.72W)</a:t>
            </a:r>
          </a:p>
          <a:p>
            <a:pPr lvl="1">
              <a:lnSpc>
                <a:spcPct val="110000"/>
              </a:lnSpc>
            </a:pPr>
            <a:r>
              <a:rPr lang="en-US" altLang="en-US" sz="1800" dirty="0" smtClean="0">
                <a:solidFill>
                  <a:schemeClr val="tx1"/>
                </a:solidFill>
                <a:latin typeface="Arial" panose="020B0604020202020204" pitchFamily="34" charset="0"/>
              </a:rPr>
              <a:t>Longitudes 0 to 360 degrees. [Most GIS can handle 0-360 but not with all tools]</a:t>
            </a:r>
          </a:p>
          <a:p>
            <a:pPr lvl="1">
              <a:lnSpc>
                <a:spcPct val="110000"/>
              </a:lnSpc>
            </a:pPr>
            <a:r>
              <a:rPr lang="en-US" altLang="en-US" sz="1800" dirty="0" smtClean="0">
                <a:solidFill>
                  <a:schemeClr val="tx1"/>
                </a:solidFill>
                <a:latin typeface="Arial" panose="020B0604020202020204" pitchFamily="34" charset="0"/>
              </a:rPr>
              <a:t>Separate fields for Year, Month, Day. No times.</a:t>
            </a:r>
          </a:p>
        </p:txBody>
      </p:sp>
      <p:graphicFrame>
        <p:nvGraphicFramePr>
          <p:cNvPr id="5" name="Table 4"/>
          <p:cNvGraphicFramePr>
            <a:graphicFrameLocks noGrp="1"/>
          </p:cNvGraphicFramePr>
          <p:nvPr>
            <p:extLst>
              <p:ext uri="{D42A27DB-BD31-4B8C-83A1-F6EECF244321}">
                <p14:modId xmlns:p14="http://schemas.microsoft.com/office/powerpoint/2010/main" val="2389123886"/>
              </p:ext>
            </p:extLst>
          </p:nvPr>
        </p:nvGraphicFramePr>
        <p:xfrm>
          <a:off x="1422593" y="2474117"/>
          <a:ext cx="3416300" cy="952500"/>
        </p:xfrm>
        <a:graphic>
          <a:graphicData uri="http://schemas.openxmlformats.org/drawingml/2006/table">
            <a:tbl>
              <a:tblPr/>
              <a:tblGrid>
                <a:gridCol w="977900">
                  <a:extLst>
                    <a:ext uri="{9D8B030D-6E8A-4147-A177-3AD203B41FA5}">
                      <a16:colId xmlns:a16="http://schemas.microsoft.com/office/drawing/2014/main" val="32919257"/>
                    </a:ext>
                  </a:extLst>
                </a:gridCol>
                <a:gridCol w="609600">
                  <a:extLst>
                    <a:ext uri="{9D8B030D-6E8A-4147-A177-3AD203B41FA5}">
                      <a16:colId xmlns:a16="http://schemas.microsoft.com/office/drawing/2014/main" val="1204831630"/>
                    </a:ext>
                  </a:extLst>
                </a:gridCol>
                <a:gridCol w="609600">
                  <a:extLst>
                    <a:ext uri="{9D8B030D-6E8A-4147-A177-3AD203B41FA5}">
                      <a16:colId xmlns:a16="http://schemas.microsoft.com/office/drawing/2014/main" val="286602045"/>
                    </a:ext>
                  </a:extLst>
                </a:gridCol>
                <a:gridCol w="609600">
                  <a:extLst>
                    <a:ext uri="{9D8B030D-6E8A-4147-A177-3AD203B41FA5}">
                      <a16:colId xmlns:a16="http://schemas.microsoft.com/office/drawing/2014/main" val="2356742555"/>
                    </a:ext>
                  </a:extLst>
                </a:gridCol>
                <a:gridCol w="609600">
                  <a:extLst>
                    <a:ext uri="{9D8B030D-6E8A-4147-A177-3AD203B41FA5}">
                      <a16:colId xmlns:a16="http://schemas.microsoft.com/office/drawing/2014/main" val="2083724179"/>
                    </a:ext>
                  </a:extLst>
                </a:gridCol>
              </a:tblGrid>
              <a:tr h="190500">
                <a:tc>
                  <a:txBody>
                    <a:bodyPr/>
                    <a:lstStyle/>
                    <a:p>
                      <a:pPr algn="l" fontAlgn="b"/>
                      <a:r>
                        <a:rPr lang="en-US" sz="1100" b="0" i="0" u="none" strike="noStrike">
                          <a:solidFill>
                            <a:srgbClr val="000000"/>
                          </a:solidFill>
                          <a:effectLst/>
                          <a:latin typeface="Calibri" panose="020F0502020204030204" pitchFamily="34" charset="0"/>
                        </a:rPr>
                        <a:t>mean_lon</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mean_lat</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year</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month</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day</a:t>
                      </a:r>
                    </a:p>
                  </a:txBody>
                  <a:tcPr marL="9525" marR="9525" marT="9525" marB="0" anchor="b">
                    <a:lnL>
                      <a:noFill/>
                    </a:lnL>
                    <a:lnR>
                      <a:noFill/>
                    </a:lnR>
                    <a:lnT>
                      <a:noFill/>
                    </a:lnT>
                    <a:lnB>
                      <a:noFill/>
                    </a:lnB>
                  </a:tcPr>
                </a:tc>
                <a:extLst>
                  <a:ext uri="{0D108BD9-81ED-4DB2-BD59-A6C34878D82A}">
                    <a16:rowId xmlns:a16="http://schemas.microsoft.com/office/drawing/2014/main" val="3261941442"/>
                  </a:ext>
                </a:extLst>
              </a:tr>
              <a:tr h="190500">
                <a:tc>
                  <a:txBody>
                    <a:bodyPr/>
                    <a:lstStyle/>
                    <a:p>
                      <a:pPr algn="r" fontAlgn="b"/>
                      <a:r>
                        <a:rPr lang="en-US" sz="1100" b="0" i="0" u="none" strike="noStrike">
                          <a:solidFill>
                            <a:srgbClr val="000000"/>
                          </a:solidFill>
                          <a:effectLst/>
                          <a:latin typeface="Calibri" panose="020F0502020204030204" pitchFamily="34" charset="0"/>
                        </a:rPr>
                        <a:t>176.6194329</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32.67873</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2005</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extLst>
                  <a:ext uri="{0D108BD9-81ED-4DB2-BD59-A6C34878D82A}">
                    <a16:rowId xmlns:a16="http://schemas.microsoft.com/office/drawing/2014/main" val="1737665995"/>
                  </a:ext>
                </a:extLst>
              </a:tr>
              <a:tr h="190500">
                <a:tc>
                  <a:txBody>
                    <a:bodyPr/>
                    <a:lstStyle/>
                    <a:p>
                      <a:pPr algn="r" fontAlgn="b"/>
                      <a:r>
                        <a:rPr lang="en-US" sz="1100" b="0" i="0" u="none" strike="noStrike">
                          <a:solidFill>
                            <a:srgbClr val="000000"/>
                          </a:solidFill>
                          <a:effectLst/>
                          <a:latin typeface="Calibri" panose="020F0502020204030204" pitchFamily="34" charset="0"/>
                        </a:rPr>
                        <a:t>176.7837865</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32.75545</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2005</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extLst>
                  <a:ext uri="{0D108BD9-81ED-4DB2-BD59-A6C34878D82A}">
                    <a16:rowId xmlns:a16="http://schemas.microsoft.com/office/drawing/2014/main" val="52379570"/>
                  </a:ext>
                </a:extLst>
              </a:tr>
              <a:tr h="190500">
                <a:tc>
                  <a:txBody>
                    <a:bodyPr/>
                    <a:lstStyle/>
                    <a:p>
                      <a:pPr algn="r" fontAlgn="b"/>
                      <a:r>
                        <a:rPr lang="en-US" sz="1100" b="0" i="0" u="none" strike="noStrike">
                          <a:solidFill>
                            <a:srgbClr val="000000"/>
                          </a:solidFill>
                          <a:effectLst/>
                          <a:latin typeface="Calibri" panose="020F0502020204030204" pitchFamily="34" charset="0"/>
                        </a:rPr>
                        <a:t>177.0860948</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32.87034</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2005</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tcPr>
                </a:tc>
                <a:extLst>
                  <a:ext uri="{0D108BD9-81ED-4DB2-BD59-A6C34878D82A}">
                    <a16:rowId xmlns:a16="http://schemas.microsoft.com/office/drawing/2014/main" val="1988310302"/>
                  </a:ext>
                </a:extLst>
              </a:tr>
              <a:tr h="190500">
                <a:tc>
                  <a:txBody>
                    <a:bodyPr/>
                    <a:lstStyle/>
                    <a:p>
                      <a:pPr algn="r" fontAlgn="b"/>
                      <a:r>
                        <a:rPr lang="en-US" sz="1100" b="0" i="0" u="none" strike="noStrike" dirty="0">
                          <a:solidFill>
                            <a:srgbClr val="000000"/>
                          </a:solidFill>
                          <a:effectLst/>
                          <a:latin typeface="Calibri" panose="020F0502020204030204" pitchFamily="34" charset="0"/>
                        </a:rPr>
                        <a:t>177.5238574</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32.8594</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2005</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7</a:t>
                      </a:r>
                    </a:p>
                  </a:txBody>
                  <a:tcPr marL="9525" marR="9525" marT="9525" marB="0" anchor="b">
                    <a:lnL>
                      <a:noFill/>
                    </a:lnL>
                    <a:lnR>
                      <a:noFill/>
                    </a:lnR>
                    <a:lnT>
                      <a:noFill/>
                    </a:lnT>
                    <a:lnB>
                      <a:noFill/>
                    </a:lnB>
                  </a:tcPr>
                </a:tc>
                <a:extLst>
                  <a:ext uri="{0D108BD9-81ED-4DB2-BD59-A6C34878D82A}">
                    <a16:rowId xmlns:a16="http://schemas.microsoft.com/office/drawing/2014/main" val="179710112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339348976"/>
              </p:ext>
            </p:extLst>
          </p:nvPr>
        </p:nvGraphicFramePr>
        <p:xfrm>
          <a:off x="5432392" y="2378867"/>
          <a:ext cx="3416300" cy="1143000"/>
        </p:xfrm>
        <a:graphic>
          <a:graphicData uri="http://schemas.openxmlformats.org/drawingml/2006/table">
            <a:tbl>
              <a:tblPr/>
              <a:tblGrid>
                <a:gridCol w="977900">
                  <a:extLst>
                    <a:ext uri="{9D8B030D-6E8A-4147-A177-3AD203B41FA5}">
                      <a16:colId xmlns:a16="http://schemas.microsoft.com/office/drawing/2014/main" val="3338590875"/>
                    </a:ext>
                  </a:extLst>
                </a:gridCol>
                <a:gridCol w="609600">
                  <a:extLst>
                    <a:ext uri="{9D8B030D-6E8A-4147-A177-3AD203B41FA5}">
                      <a16:colId xmlns:a16="http://schemas.microsoft.com/office/drawing/2014/main" val="1665898681"/>
                    </a:ext>
                  </a:extLst>
                </a:gridCol>
                <a:gridCol w="609600">
                  <a:extLst>
                    <a:ext uri="{9D8B030D-6E8A-4147-A177-3AD203B41FA5}">
                      <a16:colId xmlns:a16="http://schemas.microsoft.com/office/drawing/2014/main" val="3273551995"/>
                    </a:ext>
                  </a:extLst>
                </a:gridCol>
                <a:gridCol w="609600">
                  <a:extLst>
                    <a:ext uri="{9D8B030D-6E8A-4147-A177-3AD203B41FA5}">
                      <a16:colId xmlns:a16="http://schemas.microsoft.com/office/drawing/2014/main" val="4240771366"/>
                    </a:ext>
                  </a:extLst>
                </a:gridCol>
                <a:gridCol w="609600">
                  <a:extLst>
                    <a:ext uri="{9D8B030D-6E8A-4147-A177-3AD203B41FA5}">
                      <a16:colId xmlns:a16="http://schemas.microsoft.com/office/drawing/2014/main" val="2049468551"/>
                    </a:ext>
                  </a:extLst>
                </a:gridCol>
              </a:tblGrid>
              <a:tr h="190500">
                <a:tc>
                  <a:txBody>
                    <a:bodyPr/>
                    <a:lstStyle/>
                    <a:p>
                      <a:pPr algn="l" fontAlgn="b"/>
                      <a:r>
                        <a:rPr lang="en-US" sz="1100" b="0" i="0" u="none" strike="noStrike">
                          <a:solidFill>
                            <a:srgbClr val="000000"/>
                          </a:solidFill>
                          <a:effectLst/>
                          <a:latin typeface="Calibri" panose="020F0502020204030204" pitchFamily="34" charset="0"/>
                        </a:rPr>
                        <a:t>mean_lon</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mean_lat</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year</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month</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day</a:t>
                      </a:r>
                    </a:p>
                  </a:txBody>
                  <a:tcPr marL="9525" marR="9525" marT="9525" marB="0" anchor="b">
                    <a:lnL>
                      <a:noFill/>
                    </a:lnL>
                    <a:lnR>
                      <a:noFill/>
                    </a:lnR>
                    <a:lnT>
                      <a:noFill/>
                    </a:lnT>
                    <a:lnB>
                      <a:noFill/>
                    </a:lnB>
                  </a:tcPr>
                </a:tc>
                <a:extLst>
                  <a:ext uri="{0D108BD9-81ED-4DB2-BD59-A6C34878D82A}">
                    <a16:rowId xmlns:a16="http://schemas.microsoft.com/office/drawing/2014/main" val="41276847"/>
                  </a:ext>
                </a:extLst>
              </a:tr>
              <a:tr h="190500">
                <a:tc>
                  <a:txBody>
                    <a:bodyPr/>
                    <a:lstStyle/>
                    <a:p>
                      <a:pPr algn="r" fontAlgn="b"/>
                      <a:r>
                        <a:rPr lang="en-US" sz="1100" b="0" i="0" u="none" strike="noStrike">
                          <a:solidFill>
                            <a:srgbClr val="000000"/>
                          </a:solidFill>
                          <a:effectLst/>
                          <a:latin typeface="Calibri" panose="020F0502020204030204" pitchFamily="34" charset="0"/>
                        </a:rPr>
                        <a:t>247.0782107</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22.70993</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2008</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tcPr>
                </a:tc>
                <a:extLst>
                  <a:ext uri="{0D108BD9-81ED-4DB2-BD59-A6C34878D82A}">
                    <a16:rowId xmlns:a16="http://schemas.microsoft.com/office/drawing/2014/main" val="3700244253"/>
                  </a:ext>
                </a:extLst>
              </a:tr>
              <a:tr h="190500">
                <a:tc>
                  <a:txBody>
                    <a:bodyPr/>
                    <a:lstStyle/>
                    <a:p>
                      <a:pPr algn="r" fontAlgn="b"/>
                      <a:r>
                        <a:rPr lang="en-US" sz="1100" b="0" i="0" u="none" strike="noStrike">
                          <a:solidFill>
                            <a:srgbClr val="000000"/>
                          </a:solidFill>
                          <a:effectLst/>
                          <a:latin typeface="Calibri" panose="020F0502020204030204" pitchFamily="34" charset="0"/>
                        </a:rPr>
                        <a:t>247.0520168</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22.74948</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2008</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tcPr>
                </a:tc>
                <a:extLst>
                  <a:ext uri="{0D108BD9-81ED-4DB2-BD59-A6C34878D82A}">
                    <a16:rowId xmlns:a16="http://schemas.microsoft.com/office/drawing/2014/main" val="815313740"/>
                  </a:ext>
                </a:extLst>
              </a:tr>
              <a:tr h="190500">
                <a:tc>
                  <a:txBody>
                    <a:bodyPr/>
                    <a:lstStyle/>
                    <a:p>
                      <a:pPr algn="r" fontAlgn="b"/>
                      <a:r>
                        <a:rPr lang="en-US" sz="1100" b="0" i="0" u="none" strike="noStrike" dirty="0">
                          <a:solidFill>
                            <a:srgbClr val="000000"/>
                          </a:solidFill>
                          <a:effectLst/>
                          <a:latin typeface="Calibri" panose="020F0502020204030204" pitchFamily="34" charset="0"/>
                        </a:rPr>
                        <a:t>247.1459359</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22.75972</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2008</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6</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a:noFill/>
                    </a:lnB>
                  </a:tcPr>
                </a:tc>
                <a:extLst>
                  <a:ext uri="{0D108BD9-81ED-4DB2-BD59-A6C34878D82A}">
                    <a16:rowId xmlns:a16="http://schemas.microsoft.com/office/drawing/2014/main" val="466713811"/>
                  </a:ext>
                </a:extLst>
              </a:tr>
              <a:tr h="190500">
                <a:tc>
                  <a:txBody>
                    <a:bodyPr/>
                    <a:lstStyle/>
                    <a:p>
                      <a:pPr algn="r" fontAlgn="b"/>
                      <a:r>
                        <a:rPr lang="en-US" sz="1100" b="0" i="0" u="none" strike="noStrike">
                          <a:solidFill>
                            <a:srgbClr val="000000"/>
                          </a:solidFill>
                          <a:effectLst/>
                          <a:latin typeface="Calibri" panose="020F0502020204030204" pitchFamily="34" charset="0"/>
                        </a:rPr>
                        <a:t>247.0483884</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22.83755</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2008</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tcPr>
                </a:tc>
                <a:extLst>
                  <a:ext uri="{0D108BD9-81ED-4DB2-BD59-A6C34878D82A}">
                    <a16:rowId xmlns:a16="http://schemas.microsoft.com/office/drawing/2014/main" val="2003948071"/>
                  </a:ext>
                </a:extLst>
              </a:tr>
              <a:tr h="190500">
                <a:tc>
                  <a:txBody>
                    <a:bodyPr/>
                    <a:lstStyle/>
                    <a:p>
                      <a:pPr algn="r" fontAlgn="b"/>
                      <a:r>
                        <a:rPr lang="en-US" sz="1100" b="0" i="0" u="none" strike="noStrike">
                          <a:solidFill>
                            <a:srgbClr val="000000"/>
                          </a:solidFill>
                          <a:effectLst/>
                          <a:latin typeface="Calibri" panose="020F0502020204030204" pitchFamily="34" charset="0"/>
                        </a:rPr>
                        <a:t>247.2265195</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22.85263</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2008</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11</a:t>
                      </a:r>
                    </a:p>
                  </a:txBody>
                  <a:tcPr marL="9525" marR="9525" marT="9525" marB="0" anchor="b">
                    <a:lnL>
                      <a:noFill/>
                    </a:lnL>
                    <a:lnR>
                      <a:noFill/>
                    </a:lnR>
                    <a:lnT>
                      <a:noFill/>
                    </a:lnT>
                    <a:lnB>
                      <a:noFill/>
                    </a:lnB>
                  </a:tcPr>
                </a:tc>
                <a:extLst>
                  <a:ext uri="{0D108BD9-81ED-4DB2-BD59-A6C34878D82A}">
                    <a16:rowId xmlns:a16="http://schemas.microsoft.com/office/drawing/2014/main" val="3811049487"/>
                  </a:ext>
                </a:extLst>
              </a:tr>
            </a:tbl>
          </a:graphicData>
        </a:graphic>
      </p:graphicFrame>
      <p:sp>
        <p:nvSpPr>
          <p:cNvPr id="7" name="Oval 6"/>
          <p:cNvSpPr/>
          <p:nvPr/>
        </p:nvSpPr>
        <p:spPr>
          <a:xfrm>
            <a:off x="5309477" y="2132773"/>
            <a:ext cx="900332" cy="6893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9155094" y="2104759"/>
            <a:ext cx="2581825" cy="2834216"/>
            <a:chOff x="8963526" y="1022684"/>
            <a:chExt cx="3228474" cy="3544079"/>
          </a:xfrm>
        </p:grpSpPr>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1662614">
              <a:off x="9681193" y="2246756"/>
              <a:ext cx="441727" cy="454719"/>
            </a:xfrm>
            <a:prstGeom prst="rect">
              <a:avLst/>
            </a:prstGeom>
          </p:spPr>
        </p:pic>
        <p:sp>
          <p:nvSpPr>
            <p:cNvPr id="9" name="Freeform 8"/>
            <p:cNvSpPr/>
            <p:nvPr/>
          </p:nvSpPr>
          <p:spPr>
            <a:xfrm>
              <a:off x="9312442" y="1299411"/>
              <a:ext cx="2743200" cy="2743200"/>
            </a:xfrm>
            <a:custGeom>
              <a:avLst/>
              <a:gdLst>
                <a:gd name="connsiteX0" fmla="*/ 493295 w 2743200"/>
                <a:gd name="connsiteY0" fmla="*/ 1335505 h 2743200"/>
                <a:gd name="connsiteX1" fmla="*/ 457200 w 2743200"/>
                <a:gd name="connsiteY1" fmla="*/ 1395663 h 2743200"/>
                <a:gd name="connsiteX2" fmla="*/ 421105 w 2743200"/>
                <a:gd name="connsiteY2" fmla="*/ 1407694 h 2743200"/>
                <a:gd name="connsiteX3" fmla="*/ 276726 w 2743200"/>
                <a:gd name="connsiteY3" fmla="*/ 1395663 h 2743200"/>
                <a:gd name="connsiteX4" fmla="*/ 144379 w 2743200"/>
                <a:gd name="connsiteY4" fmla="*/ 1395663 h 2743200"/>
                <a:gd name="connsiteX5" fmla="*/ 108284 w 2743200"/>
                <a:gd name="connsiteY5" fmla="*/ 1419726 h 2743200"/>
                <a:gd name="connsiteX6" fmla="*/ 72190 w 2743200"/>
                <a:gd name="connsiteY6" fmla="*/ 1431757 h 2743200"/>
                <a:gd name="connsiteX7" fmla="*/ 48126 w 2743200"/>
                <a:gd name="connsiteY7" fmla="*/ 1455821 h 2743200"/>
                <a:gd name="connsiteX8" fmla="*/ 24063 w 2743200"/>
                <a:gd name="connsiteY8" fmla="*/ 1528010 h 2743200"/>
                <a:gd name="connsiteX9" fmla="*/ 0 w 2743200"/>
                <a:gd name="connsiteY9" fmla="*/ 1564105 h 2743200"/>
                <a:gd name="connsiteX10" fmla="*/ 36095 w 2743200"/>
                <a:gd name="connsiteY10" fmla="*/ 1768642 h 2743200"/>
                <a:gd name="connsiteX11" fmla="*/ 60158 w 2743200"/>
                <a:gd name="connsiteY11" fmla="*/ 1804736 h 2743200"/>
                <a:gd name="connsiteX12" fmla="*/ 96253 w 2743200"/>
                <a:gd name="connsiteY12" fmla="*/ 1828800 h 2743200"/>
                <a:gd name="connsiteX13" fmla="*/ 108284 w 2743200"/>
                <a:gd name="connsiteY13" fmla="*/ 1864894 h 2743200"/>
                <a:gd name="connsiteX14" fmla="*/ 228600 w 2743200"/>
                <a:gd name="connsiteY14" fmla="*/ 1937084 h 2743200"/>
                <a:gd name="connsiteX15" fmla="*/ 252663 w 2743200"/>
                <a:gd name="connsiteY15" fmla="*/ 1973178 h 2743200"/>
                <a:gd name="connsiteX16" fmla="*/ 300790 w 2743200"/>
                <a:gd name="connsiteY16" fmla="*/ 2021305 h 2743200"/>
                <a:gd name="connsiteX17" fmla="*/ 264695 w 2743200"/>
                <a:gd name="connsiteY17" fmla="*/ 2153652 h 2743200"/>
                <a:gd name="connsiteX18" fmla="*/ 252663 w 2743200"/>
                <a:gd name="connsiteY18" fmla="*/ 2189747 h 2743200"/>
                <a:gd name="connsiteX19" fmla="*/ 228600 w 2743200"/>
                <a:gd name="connsiteY19" fmla="*/ 2225842 h 2743200"/>
                <a:gd name="connsiteX20" fmla="*/ 216569 w 2743200"/>
                <a:gd name="connsiteY20" fmla="*/ 2273968 h 2743200"/>
                <a:gd name="connsiteX21" fmla="*/ 192505 w 2743200"/>
                <a:gd name="connsiteY21" fmla="*/ 2346157 h 2743200"/>
                <a:gd name="connsiteX22" fmla="*/ 180474 w 2743200"/>
                <a:gd name="connsiteY22" fmla="*/ 2394284 h 2743200"/>
                <a:gd name="connsiteX23" fmla="*/ 240632 w 2743200"/>
                <a:gd name="connsiteY23" fmla="*/ 2562726 h 2743200"/>
                <a:gd name="connsiteX24" fmla="*/ 385011 w 2743200"/>
                <a:gd name="connsiteY24" fmla="*/ 2658978 h 2743200"/>
                <a:gd name="connsiteX25" fmla="*/ 445169 w 2743200"/>
                <a:gd name="connsiteY25" fmla="*/ 2671010 h 2743200"/>
                <a:gd name="connsiteX26" fmla="*/ 481263 w 2743200"/>
                <a:gd name="connsiteY26" fmla="*/ 2683042 h 2743200"/>
                <a:gd name="connsiteX27" fmla="*/ 613611 w 2743200"/>
                <a:gd name="connsiteY27" fmla="*/ 2707105 h 2743200"/>
                <a:gd name="connsiteX28" fmla="*/ 745958 w 2743200"/>
                <a:gd name="connsiteY28" fmla="*/ 2743200 h 2743200"/>
                <a:gd name="connsiteX29" fmla="*/ 1070811 w 2743200"/>
                <a:gd name="connsiteY29" fmla="*/ 2731168 h 2743200"/>
                <a:gd name="connsiteX30" fmla="*/ 1130969 w 2743200"/>
                <a:gd name="connsiteY30" fmla="*/ 2719136 h 2743200"/>
                <a:gd name="connsiteX31" fmla="*/ 1179095 w 2743200"/>
                <a:gd name="connsiteY31" fmla="*/ 2671010 h 2743200"/>
                <a:gd name="connsiteX32" fmla="*/ 1227221 w 2743200"/>
                <a:gd name="connsiteY32" fmla="*/ 2646947 h 2743200"/>
                <a:gd name="connsiteX33" fmla="*/ 1287379 w 2743200"/>
                <a:gd name="connsiteY33" fmla="*/ 2598821 h 2743200"/>
                <a:gd name="connsiteX34" fmla="*/ 1311442 w 2743200"/>
                <a:gd name="connsiteY34" fmla="*/ 2562726 h 2743200"/>
                <a:gd name="connsiteX35" fmla="*/ 1371600 w 2743200"/>
                <a:gd name="connsiteY35" fmla="*/ 2490536 h 2743200"/>
                <a:gd name="connsiteX36" fmla="*/ 1407695 w 2743200"/>
                <a:gd name="connsiteY36" fmla="*/ 2370221 h 2743200"/>
                <a:gd name="connsiteX37" fmla="*/ 1431758 w 2743200"/>
                <a:gd name="connsiteY37" fmla="*/ 2249905 h 2743200"/>
                <a:gd name="connsiteX38" fmla="*/ 1443790 w 2743200"/>
                <a:gd name="connsiteY38" fmla="*/ 2201778 h 2743200"/>
                <a:gd name="connsiteX39" fmla="*/ 1467853 w 2743200"/>
                <a:gd name="connsiteY39" fmla="*/ 2165684 h 2743200"/>
                <a:gd name="connsiteX40" fmla="*/ 1479884 w 2743200"/>
                <a:gd name="connsiteY40" fmla="*/ 2129589 h 2743200"/>
                <a:gd name="connsiteX41" fmla="*/ 1455821 w 2743200"/>
                <a:gd name="connsiteY41" fmla="*/ 1768642 h 2743200"/>
                <a:gd name="connsiteX42" fmla="*/ 1335505 w 2743200"/>
                <a:gd name="connsiteY42" fmla="*/ 1648326 h 2743200"/>
                <a:gd name="connsiteX43" fmla="*/ 1311442 w 2743200"/>
                <a:gd name="connsiteY43" fmla="*/ 1588168 h 2743200"/>
                <a:gd name="connsiteX44" fmla="*/ 1287379 w 2743200"/>
                <a:gd name="connsiteY44" fmla="*/ 1552073 h 2743200"/>
                <a:gd name="connsiteX45" fmla="*/ 1239253 w 2743200"/>
                <a:gd name="connsiteY45" fmla="*/ 1443789 h 2743200"/>
                <a:gd name="connsiteX46" fmla="*/ 1239253 w 2743200"/>
                <a:gd name="connsiteY46" fmla="*/ 1251284 h 2743200"/>
                <a:gd name="connsiteX47" fmla="*/ 1263316 w 2743200"/>
                <a:gd name="connsiteY47" fmla="*/ 1215189 h 2743200"/>
                <a:gd name="connsiteX48" fmla="*/ 1275347 w 2743200"/>
                <a:gd name="connsiteY48" fmla="*/ 1179094 h 2743200"/>
                <a:gd name="connsiteX49" fmla="*/ 1299411 w 2743200"/>
                <a:gd name="connsiteY49" fmla="*/ 1155031 h 2743200"/>
                <a:gd name="connsiteX50" fmla="*/ 1383632 w 2743200"/>
                <a:gd name="connsiteY50" fmla="*/ 1106905 h 2743200"/>
                <a:gd name="connsiteX51" fmla="*/ 1419726 w 2743200"/>
                <a:gd name="connsiteY51" fmla="*/ 1082842 h 2743200"/>
                <a:gd name="connsiteX52" fmla="*/ 1804737 w 2743200"/>
                <a:gd name="connsiteY52" fmla="*/ 1082842 h 2743200"/>
                <a:gd name="connsiteX53" fmla="*/ 2021305 w 2743200"/>
                <a:gd name="connsiteY53" fmla="*/ 1118936 h 2743200"/>
                <a:gd name="connsiteX54" fmla="*/ 2093495 w 2743200"/>
                <a:gd name="connsiteY54" fmla="*/ 1130968 h 2743200"/>
                <a:gd name="connsiteX55" fmla="*/ 2201779 w 2743200"/>
                <a:gd name="connsiteY55" fmla="*/ 1155031 h 2743200"/>
                <a:gd name="connsiteX56" fmla="*/ 2249905 w 2743200"/>
                <a:gd name="connsiteY56" fmla="*/ 1167063 h 2743200"/>
                <a:gd name="connsiteX57" fmla="*/ 2322095 w 2743200"/>
                <a:gd name="connsiteY57" fmla="*/ 1179094 h 2743200"/>
                <a:gd name="connsiteX58" fmla="*/ 2406316 w 2743200"/>
                <a:gd name="connsiteY58" fmla="*/ 1227221 h 2743200"/>
                <a:gd name="connsiteX59" fmla="*/ 2454442 w 2743200"/>
                <a:gd name="connsiteY59" fmla="*/ 1311442 h 2743200"/>
                <a:gd name="connsiteX60" fmla="*/ 2478505 w 2743200"/>
                <a:gd name="connsiteY60" fmla="*/ 1347536 h 2743200"/>
                <a:gd name="connsiteX61" fmla="*/ 2502569 w 2743200"/>
                <a:gd name="connsiteY61" fmla="*/ 1431757 h 2743200"/>
                <a:gd name="connsiteX62" fmla="*/ 2538663 w 2743200"/>
                <a:gd name="connsiteY62" fmla="*/ 1564105 h 2743200"/>
                <a:gd name="connsiteX63" fmla="*/ 2514600 w 2743200"/>
                <a:gd name="connsiteY63" fmla="*/ 1744578 h 2743200"/>
                <a:gd name="connsiteX64" fmla="*/ 2490537 w 2743200"/>
                <a:gd name="connsiteY64" fmla="*/ 1816768 h 2743200"/>
                <a:gd name="connsiteX65" fmla="*/ 2418347 w 2743200"/>
                <a:gd name="connsiteY65" fmla="*/ 1913021 h 2743200"/>
                <a:gd name="connsiteX66" fmla="*/ 2346158 w 2743200"/>
                <a:gd name="connsiteY66" fmla="*/ 1961147 h 2743200"/>
                <a:gd name="connsiteX67" fmla="*/ 2237874 w 2743200"/>
                <a:gd name="connsiteY67" fmla="*/ 1937084 h 2743200"/>
                <a:gd name="connsiteX68" fmla="*/ 2165684 w 2743200"/>
                <a:gd name="connsiteY68" fmla="*/ 1876926 h 2743200"/>
                <a:gd name="connsiteX69" fmla="*/ 2081463 w 2743200"/>
                <a:gd name="connsiteY69" fmla="*/ 1780673 h 2743200"/>
                <a:gd name="connsiteX70" fmla="*/ 2081463 w 2743200"/>
                <a:gd name="connsiteY70" fmla="*/ 1624263 h 2743200"/>
                <a:gd name="connsiteX71" fmla="*/ 2177716 w 2743200"/>
                <a:gd name="connsiteY71" fmla="*/ 1600200 h 2743200"/>
                <a:gd name="connsiteX72" fmla="*/ 2225842 w 2743200"/>
                <a:gd name="connsiteY72" fmla="*/ 1588168 h 2743200"/>
                <a:gd name="connsiteX73" fmla="*/ 2286000 w 2743200"/>
                <a:gd name="connsiteY73" fmla="*/ 1576136 h 2743200"/>
                <a:gd name="connsiteX74" fmla="*/ 2322095 w 2743200"/>
                <a:gd name="connsiteY74" fmla="*/ 1564105 h 2743200"/>
                <a:gd name="connsiteX75" fmla="*/ 2406316 w 2743200"/>
                <a:gd name="connsiteY75" fmla="*/ 1552073 h 2743200"/>
                <a:gd name="connsiteX76" fmla="*/ 2514600 w 2743200"/>
                <a:gd name="connsiteY76" fmla="*/ 1528010 h 2743200"/>
                <a:gd name="connsiteX77" fmla="*/ 2550695 w 2743200"/>
                <a:gd name="connsiteY77" fmla="*/ 1503947 h 2743200"/>
                <a:gd name="connsiteX78" fmla="*/ 2598821 w 2743200"/>
                <a:gd name="connsiteY78" fmla="*/ 1479884 h 2743200"/>
                <a:gd name="connsiteX79" fmla="*/ 2634916 w 2743200"/>
                <a:gd name="connsiteY79" fmla="*/ 1431757 h 2743200"/>
                <a:gd name="connsiteX80" fmla="*/ 2671011 w 2743200"/>
                <a:gd name="connsiteY80" fmla="*/ 1359568 h 2743200"/>
                <a:gd name="connsiteX81" fmla="*/ 2719137 w 2743200"/>
                <a:gd name="connsiteY81" fmla="*/ 1251284 h 2743200"/>
                <a:gd name="connsiteX82" fmla="*/ 2731169 w 2743200"/>
                <a:gd name="connsiteY82" fmla="*/ 1179094 h 2743200"/>
                <a:gd name="connsiteX83" fmla="*/ 2743200 w 2743200"/>
                <a:gd name="connsiteY83" fmla="*/ 1118936 h 2743200"/>
                <a:gd name="connsiteX84" fmla="*/ 2731169 w 2743200"/>
                <a:gd name="connsiteY84" fmla="*/ 902368 h 2743200"/>
                <a:gd name="connsiteX85" fmla="*/ 2646947 w 2743200"/>
                <a:gd name="connsiteY85" fmla="*/ 770021 h 2743200"/>
                <a:gd name="connsiteX86" fmla="*/ 2622884 w 2743200"/>
                <a:gd name="connsiteY86" fmla="*/ 733926 h 2743200"/>
                <a:gd name="connsiteX87" fmla="*/ 2574758 w 2743200"/>
                <a:gd name="connsiteY87" fmla="*/ 709863 h 2743200"/>
                <a:gd name="connsiteX88" fmla="*/ 2526632 w 2743200"/>
                <a:gd name="connsiteY88" fmla="*/ 673768 h 2743200"/>
                <a:gd name="connsiteX89" fmla="*/ 2430379 w 2743200"/>
                <a:gd name="connsiteY89" fmla="*/ 601578 h 2743200"/>
                <a:gd name="connsiteX90" fmla="*/ 2394284 w 2743200"/>
                <a:gd name="connsiteY90" fmla="*/ 565484 h 2743200"/>
                <a:gd name="connsiteX91" fmla="*/ 2322095 w 2743200"/>
                <a:gd name="connsiteY91" fmla="*/ 541421 h 2743200"/>
                <a:gd name="connsiteX92" fmla="*/ 2225842 w 2743200"/>
                <a:gd name="connsiteY92" fmla="*/ 493294 h 2743200"/>
                <a:gd name="connsiteX93" fmla="*/ 2009274 w 2743200"/>
                <a:gd name="connsiteY93" fmla="*/ 457200 h 2743200"/>
                <a:gd name="connsiteX94" fmla="*/ 1660358 w 2743200"/>
                <a:gd name="connsiteY94" fmla="*/ 469231 h 2743200"/>
                <a:gd name="connsiteX95" fmla="*/ 1624263 w 2743200"/>
                <a:gd name="connsiteY95" fmla="*/ 481263 h 2743200"/>
                <a:gd name="connsiteX96" fmla="*/ 1576137 w 2743200"/>
                <a:gd name="connsiteY96" fmla="*/ 493294 h 2743200"/>
                <a:gd name="connsiteX97" fmla="*/ 1455821 w 2743200"/>
                <a:gd name="connsiteY97" fmla="*/ 553452 h 2743200"/>
                <a:gd name="connsiteX98" fmla="*/ 1407695 w 2743200"/>
                <a:gd name="connsiteY98" fmla="*/ 589547 h 2743200"/>
                <a:gd name="connsiteX99" fmla="*/ 1335505 w 2743200"/>
                <a:gd name="connsiteY99" fmla="*/ 613610 h 2743200"/>
                <a:gd name="connsiteX100" fmla="*/ 1287379 w 2743200"/>
                <a:gd name="connsiteY100" fmla="*/ 649705 h 2743200"/>
                <a:gd name="connsiteX101" fmla="*/ 1239253 w 2743200"/>
                <a:gd name="connsiteY101" fmla="*/ 661736 h 2743200"/>
                <a:gd name="connsiteX102" fmla="*/ 1143000 w 2743200"/>
                <a:gd name="connsiteY102" fmla="*/ 685800 h 2743200"/>
                <a:gd name="connsiteX103" fmla="*/ 998621 w 2743200"/>
                <a:gd name="connsiteY103" fmla="*/ 673768 h 2743200"/>
                <a:gd name="connsiteX104" fmla="*/ 950495 w 2743200"/>
                <a:gd name="connsiteY104" fmla="*/ 661736 h 2743200"/>
                <a:gd name="connsiteX105" fmla="*/ 902369 w 2743200"/>
                <a:gd name="connsiteY105" fmla="*/ 625642 h 2743200"/>
                <a:gd name="connsiteX106" fmla="*/ 842211 w 2743200"/>
                <a:gd name="connsiteY106" fmla="*/ 589547 h 2743200"/>
                <a:gd name="connsiteX107" fmla="*/ 757990 w 2743200"/>
                <a:gd name="connsiteY107" fmla="*/ 541421 h 2743200"/>
                <a:gd name="connsiteX108" fmla="*/ 673769 w 2743200"/>
                <a:gd name="connsiteY108" fmla="*/ 481263 h 2743200"/>
                <a:gd name="connsiteX109" fmla="*/ 625642 w 2743200"/>
                <a:gd name="connsiteY109" fmla="*/ 421105 h 2743200"/>
                <a:gd name="connsiteX110" fmla="*/ 589547 w 2743200"/>
                <a:gd name="connsiteY110" fmla="*/ 372978 h 2743200"/>
                <a:gd name="connsiteX111" fmla="*/ 577516 w 2743200"/>
                <a:gd name="connsiteY111" fmla="*/ 336884 h 2743200"/>
                <a:gd name="connsiteX112" fmla="*/ 601579 w 2743200"/>
                <a:gd name="connsiteY112" fmla="*/ 156410 h 2743200"/>
                <a:gd name="connsiteX113" fmla="*/ 673769 w 2743200"/>
                <a:gd name="connsiteY113" fmla="*/ 84221 h 2743200"/>
                <a:gd name="connsiteX114" fmla="*/ 782053 w 2743200"/>
                <a:gd name="connsiteY114" fmla="*/ 36094 h 2743200"/>
                <a:gd name="connsiteX115" fmla="*/ 842211 w 2743200"/>
                <a:gd name="connsiteY115" fmla="*/ 24063 h 2743200"/>
                <a:gd name="connsiteX116" fmla="*/ 878305 w 2743200"/>
                <a:gd name="connsiteY116" fmla="*/ 12031 h 2743200"/>
                <a:gd name="connsiteX117" fmla="*/ 938463 w 2743200"/>
                <a:gd name="connsiteY117" fmla="*/ 0 h 2743200"/>
                <a:gd name="connsiteX118" fmla="*/ 1287379 w 2743200"/>
                <a:gd name="connsiteY118" fmla="*/ 12031 h 2743200"/>
                <a:gd name="connsiteX119" fmla="*/ 1335505 w 2743200"/>
                <a:gd name="connsiteY119" fmla="*/ 24063 h 2743200"/>
                <a:gd name="connsiteX120" fmla="*/ 1383632 w 2743200"/>
                <a:gd name="connsiteY120" fmla="*/ 60157 h 2743200"/>
                <a:gd name="connsiteX121" fmla="*/ 1431758 w 2743200"/>
                <a:gd name="connsiteY121" fmla="*/ 72189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2743200" h="2743200">
                  <a:moveTo>
                    <a:pt x="493295" y="1335505"/>
                  </a:moveTo>
                  <a:cubicBezTo>
                    <a:pt x="481263" y="1355558"/>
                    <a:pt x="473736" y="1379127"/>
                    <a:pt x="457200" y="1395663"/>
                  </a:cubicBezTo>
                  <a:cubicBezTo>
                    <a:pt x="448232" y="1404631"/>
                    <a:pt x="433787" y="1407694"/>
                    <a:pt x="421105" y="1407694"/>
                  </a:cubicBezTo>
                  <a:cubicBezTo>
                    <a:pt x="372812" y="1407694"/>
                    <a:pt x="324852" y="1399673"/>
                    <a:pt x="276726" y="1395663"/>
                  </a:cubicBezTo>
                  <a:cubicBezTo>
                    <a:pt x="217846" y="1380942"/>
                    <a:pt x="216231" y="1374107"/>
                    <a:pt x="144379" y="1395663"/>
                  </a:cubicBezTo>
                  <a:cubicBezTo>
                    <a:pt x="130529" y="1399818"/>
                    <a:pt x="121218" y="1413259"/>
                    <a:pt x="108284" y="1419726"/>
                  </a:cubicBezTo>
                  <a:cubicBezTo>
                    <a:pt x="96941" y="1425398"/>
                    <a:pt x="84221" y="1427747"/>
                    <a:pt x="72190" y="1431757"/>
                  </a:cubicBezTo>
                  <a:cubicBezTo>
                    <a:pt x="64169" y="1439778"/>
                    <a:pt x="53199" y="1445675"/>
                    <a:pt x="48126" y="1455821"/>
                  </a:cubicBezTo>
                  <a:cubicBezTo>
                    <a:pt x="36782" y="1478508"/>
                    <a:pt x="38133" y="1506905"/>
                    <a:pt x="24063" y="1528010"/>
                  </a:cubicBezTo>
                  <a:lnTo>
                    <a:pt x="0" y="1564105"/>
                  </a:lnTo>
                  <a:cubicBezTo>
                    <a:pt x="10333" y="1698430"/>
                    <a:pt x="-10298" y="1687454"/>
                    <a:pt x="36095" y="1768642"/>
                  </a:cubicBezTo>
                  <a:cubicBezTo>
                    <a:pt x="43269" y="1781197"/>
                    <a:pt x="49933" y="1794511"/>
                    <a:pt x="60158" y="1804736"/>
                  </a:cubicBezTo>
                  <a:cubicBezTo>
                    <a:pt x="70383" y="1814961"/>
                    <a:pt x="84221" y="1820779"/>
                    <a:pt x="96253" y="1828800"/>
                  </a:cubicBezTo>
                  <a:cubicBezTo>
                    <a:pt x="100263" y="1840831"/>
                    <a:pt x="99316" y="1855926"/>
                    <a:pt x="108284" y="1864894"/>
                  </a:cubicBezTo>
                  <a:cubicBezTo>
                    <a:pt x="137323" y="1893933"/>
                    <a:pt x="190622" y="1918095"/>
                    <a:pt x="228600" y="1937084"/>
                  </a:cubicBezTo>
                  <a:cubicBezTo>
                    <a:pt x="236621" y="1949115"/>
                    <a:pt x="243253" y="1962199"/>
                    <a:pt x="252663" y="1973178"/>
                  </a:cubicBezTo>
                  <a:cubicBezTo>
                    <a:pt x="267428" y="1990403"/>
                    <a:pt x="300790" y="2021305"/>
                    <a:pt x="300790" y="2021305"/>
                  </a:cubicBezTo>
                  <a:cubicBezTo>
                    <a:pt x="283784" y="2106333"/>
                    <a:pt x="295224" y="2062065"/>
                    <a:pt x="264695" y="2153652"/>
                  </a:cubicBezTo>
                  <a:cubicBezTo>
                    <a:pt x="260684" y="2165684"/>
                    <a:pt x="259698" y="2179194"/>
                    <a:pt x="252663" y="2189747"/>
                  </a:cubicBezTo>
                  <a:lnTo>
                    <a:pt x="228600" y="2225842"/>
                  </a:lnTo>
                  <a:cubicBezTo>
                    <a:pt x="224590" y="2241884"/>
                    <a:pt x="221321" y="2258130"/>
                    <a:pt x="216569" y="2273968"/>
                  </a:cubicBezTo>
                  <a:cubicBezTo>
                    <a:pt x="209280" y="2298263"/>
                    <a:pt x="198656" y="2321550"/>
                    <a:pt x="192505" y="2346157"/>
                  </a:cubicBezTo>
                  <a:lnTo>
                    <a:pt x="180474" y="2394284"/>
                  </a:lnTo>
                  <a:cubicBezTo>
                    <a:pt x="186475" y="2416289"/>
                    <a:pt x="201924" y="2527889"/>
                    <a:pt x="240632" y="2562726"/>
                  </a:cubicBezTo>
                  <a:cubicBezTo>
                    <a:pt x="266717" y="2586203"/>
                    <a:pt x="338810" y="2643578"/>
                    <a:pt x="385011" y="2658978"/>
                  </a:cubicBezTo>
                  <a:cubicBezTo>
                    <a:pt x="404411" y="2665445"/>
                    <a:pt x="425330" y="2666050"/>
                    <a:pt x="445169" y="2671010"/>
                  </a:cubicBezTo>
                  <a:cubicBezTo>
                    <a:pt x="457473" y="2674086"/>
                    <a:pt x="468883" y="2680291"/>
                    <a:pt x="481263" y="2683042"/>
                  </a:cubicBezTo>
                  <a:cubicBezTo>
                    <a:pt x="530815" y="2694053"/>
                    <a:pt x="565418" y="2693961"/>
                    <a:pt x="613611" y="2707105"/>
                  </a:cubicBezTo>
                  <a:cubicBezTo>
                    <a:pt x="781526" y="2752900"/>
                    <a:pt x="599392" y="2713886"/>
                    <a:pt x="745958" y="2743200"/>
                  </a:cubicBezTo>
                  <a:cubicBezTo>
                    <a:pt x="854242" y="2739189"/>
                    <a:pt x="962663" y="2737927"/>
                    <a:pt x="1070811" y="2731168"/>
                  </a:cubicBezTo>
                  <a:cubicBezTo>
                    <a:pt x="1091221" y="2729892"/>
                    <a:pt x="1113093" y="2729067"/>
                    <a:pt x="1130969" y="2719136"/>
                  </a:cubicBezTo>
                  <a:cubicBezTo>
                    <a:pt x="1150801" y="2708118"/>
                    <a:pt x="1160946" y="2684622"/>
                    <a:pt x="1179095" y="2671010"/>
                  </a:cubicBezTo>
                  <a:cubicBezTo>
                    <a:pt x="1193443" y="2660249"/>
                    <a:pt x="1211179" y="2654968"/>
                    <a:pt x="1227221" y="2646947"/>
                  </a:cubicBezTo>
                  <a:cubicBezTo>
                    <a:pt x="1296182" y="2543504"/>
                    <a:pt x="1204357" y="2665238"/>
                    <a:pt x="1287379" y="2598821"/>
                  </a:cubicBezTo>
                  <a:cubicBezTo>
                    <a:pt x="1298671" y="2589788"/>
                    <a:pt x="1303037" y="2574493"/>
                    <a:pt x="1311442" y="2562726"/>
                  </a:cubicBezTo>
                  <a:cubicBezTo>
                    <a:pt x="1347191" y="2512678"/>
                    <a:pt x="1337404" y="2524733"/>
                    <a:pt x="1371600" y="2490536"/>
                  </a:cubicBezTo>
                  <a:cubicBezTo>
                    <a:pt x="1389732" y="2436139"/>
                    <a:pt x="1396786" y="2421129"/>
                    <a:pt x="1407695" y="2370221"/>
                  </a:cubicBezTo>
                  <a:cubicBezTo>
                    <a:pt x="1416265" y="2330229"/>
                    <a:pt x="1421838" y="2289583"/>
                    <a:pt x="1431758" y="2249905"/>
                  </a:cubicBezTo>
                  <a:cubicBezTo>
                    <a:pt x="1435769" y="2233863"/>
                    <a:pt x="1437276" y="2216977"/>
                    <a:pt x="1443790" y="2201778"/>
                  </a:cubicBezTo>
                  <a:cubicBezTo>
                    <a:pt x="1449486" y="2188487"/>
                    <a:pt x="1459832" y="2177715"/>
                    <a:pt x="1467853" y="2165684"/>
                  </a:cubicBezTo>
                  <a:cubicBezTo>
                    <a:pt x="1471863" y="2153652"/>
                    <a:pt x="1478402" y="2142185"/>
                    <a:pt x="1479884" y="2129589"/>
                  </a:cubicBezTo>
                  <a:cubicBezTo>
                    <a:pt x="1496417" y="1989059"/>
                    <a:pt x="1502465" y="1908573"/>
                    <a:pt x="1455821" y="1768642"/>
                  </a:cubicBezTo>
                  <a:cubicBezTo>
                    <a:pt x="1442803" y="1729587"/>
                    <a:pt x="1360732" y="1669349"/>
                    <a:pt x="1335505" y="1648326"/>
                  </a:cubicBezTo>
                  <a:cubicBezTo>
                    <a:pt x="1327484" y="1628273"/>
                    <a:pt x="1321101" y="1607485"/>
                    <a:pt x="1311442" y="1588168"/>
                  </a:cubicBezTo>
                  <a:cubicBezTo>
                    <a:pt x="1304975" y="1575234"/>
                    <a:pt x="1293252" y="1565287"/>
                    <a:pt x="1287379" y="1552073"/>
                  </a:cubicBezTo>
                  <a:cubicBezTo>
                    <a:pt x="1230108" y="1423212"/>
                    <a:pt x="1293711" y="1525477"/>
                    <a:pt x="1239253" y="1443789"/>
                  </a:cubicBezTo>
                  <a:cubicBezTo>
                    <a:pt x="1219078" y="1363091"/>
                    <a:pt x="1215422" y="1370440"/>
                    <a:pt x="1239253" y="1251284"/>
                  </a:cubicBezTo>
                  <a:cubicBezTo>
                    <a:pt x="1242089" y="1237105"/>
                    <a:pt x="1255295" y="1227221"/>
                    <a:pt x="1263316" y="1215189"/>
                  </a:cubicBezTo>
                  <a:cubicBezTo>
                    <a:pt x="1267326" y="1203157"/>
                    <a:pt x="1268822" y="1189969"/>
                    <a:pt x="1275347" y="1179094"/>
                  </a:cubicBezTo>
                  <a:cubicBezTo>
                    <a:pt x="1281183" y="1169367"/>
                    <a:pt x="1290697" y="1162293"/>
                    <a:pt x="1299411" y="1155031"/>
                  </a:cubicBezTo>
                  <a:cubicBezTo>
                    <a:pt x="1347973" y="1114563"/>
                    <a:pt x="1334654" y="1123230"/>
                    <a:pt x="1383632" y="1106905"/>
                  </a:cubicBezTo>
                  <a:cubicBezTo>
                    <a:pt x="1395663" y="1098884"/>
                    <a:pt x="1405514" y="1085507"/>
                    <a:pt x="1419726" y="1082842"/>
                  </a:cubicBezTo>
                  <a:cubicBezTo>
                    <a:pt x="1545161" y="1059323"/>
                    <a:pt x="1680140" y="1076284"/>
                    <a:pt x="1804737" y="1082842"/>
                  </a:cubicBezTo>
                  <a:lnTo>
                    <a:pt x="2021305" y="1118936"/>
                  </a:lnTo>
                  <a:cubicBezTo>
                    <a:pt x="2045368" y="1122947"/>
                    <a:pt x="2070352" y="1123253"/>
                    <a:pt x="2093495" y="1130968"/>
                  </a:cubicBezTo>
                  <a:cubicBezTo>
                    <a:pt x="2163743" y="1154385"/>
                    <a:pt x="2095902" y="1133856"/>
                    <a:pt x="2201779" y="1155031"/>
                  </a:cubicBezTo>
                  <a:cubicBezTo>
                    <a:pt x="2217994" y="1158274"/>
                    <a:pt x="2233690" y="1163820"/>
                    <a:pt x="2249905" y="1167063"/>
                  </a:cubicBezTo>
                  <a:cubicBezTo>
                    <a:pt x="2273826" y="1171847"/>
                    <a:pt x="2298032" y="1175084"/>
                    <a:pt x="2322095" y="1179094"/>
                  </a:cubicBezTo>
                  <a:cubicBezTo>
                    <a:pt x="2340971" y="1188532"/>
                    <a:pt x="2389308" y="1210213"/>
                    <a:pt x="2406316" y="1227221"/>
                  </a:cubicBezTo>
                  <a:cubicBezTo>
                    <a:pt x="2425860" y="1246765"/>
                    <a:pt x="2441858" y="1289421"/>
                    <a:pt x="2454442" y="1311442"/>
                  </a:cubicBezTo>
                  <a:cubicBezTo>
                    <a:pt x="2461616" y="1323997"/>
                    <a:pt x="2472038" y="1334603"/>
                    <a:pt x="2478505" y="1347536"/>
                  </a:cubicBezTo>
                  <a:cubicBezTo>
                    <a:pt x="2488614" y="1367753"/>
                    <a:pt x="2496787" y="1412483"/>
                    <a:pt x="2502569" y="1431757"/>
                  </a:cubicBezTo>
                  <a:cubicBezTo>
                    <a:pt x="2539203" y="1553868"/>
                    <a:pt x="2516737" y="1454468"/>
                    <a:pt x="2538663" y="1564105"/>
                  </a:cubicBezTo>
                  <a:cubicBezTo>
                    <a:pt x="2530439" y="1654572"/>
                    <a:pt x="2535396" y="1675258"/>
                    <a:pt x="2514600" y="1744578"/>
                  </a:cubicBezTo>
                  <a:cubicBezTo>
                    <a:pt x="2507311" y="1768873"/>
                    <a:pt x="2505756" y="1796476"/>
                    <a:pt x="2490537" y="1816768"/>
                  </a:cubicBezTo>
                  <a:cubicBezTo>
                    <a:pt x="2466474" y="1848852"/>
                    <a:pt x="2451717" y="1890774"/>
                    <a:pt x="2418347" y="1913021"/>
                  </a:cubicBezTo>
                  <a:lnTo>
                    <a:pt x="2346158" y="1961147"/>
                  </a:lnTo>
                  <a:cubicBezTo>
                    <a:pt x="2337428" y="1959692"/>
                    <a:pt x="2257618" y="1950246"/>
                    <a:pt x="2237874" y="1937084"/>
                  </a:cubicBezTo>
                  <a:cubicBezTo>
                    <a:pt x="2211811" y="1919709"/>
                    <a:pt x="2188861" y="1897996"/>
                    <a:pt x="2165684" y="1876926"/>
                  </a:cubicBezTo>
                  <a:cubicBezTo>
                    <a:pt x="2106129" y="1822785"/>
                    <a:pt x="2115735" y="1832082"/>
                    <a:pt x="2081463" y="1780673"/>
                  </a:cubicBezTo>
                  <a:cubicBezTo>
                    <a:pt x="2065053" y="1731439"/>
                    <a:pt x="2041584" y="1677435"/>
                    <a:pt x="2081463" y="1624263"/>
                  </a:cubicBezTo>
                  <a:cubicBezTo>
                    <a:pt x="2101306" y="1597806"/>
                    <a:pt x="2145632" y="1608221"/>
                    <a:pt x="2177716" y="1600200"/>
                  </a:cubicBezTo>
                  <a:cubicBezTo>
                    <a:pt x="2193758" y="1596189"/>
                    <a:pt x="2209627" y="1591411"/>
                    <a:pt x="2225842" y="1588168"/>
                  </a:cubicBezTo>
                  <a:cubicBezTo>
                    <a:pt x="2245895" y="1584157"/>
                    <a:pt x="2266161" y="1581096"/>
                    <a:pt x="2286000" y="1576136"/>
                  </a:cubicBezTo>
                  <a:cubicBezTo>
                    <a:pt x="2298304" y="1573060"/>
                    <a:pt x="2309659" y="1566592"/>
                    <a:pt x="2322095" y="1564105"/>
                  </a:cubicBezTo>
                  <a:cubicBezTo>
                    <a:pt x="2349903" y="1558543"/>
                    <a:pt x="2378343" y="1556735"/>
                    <a:pt x="2406316" y="1552073"/>
                  </a:cubicBezTo>
                  <a:cubicBezTo>
                    <a:pt x="2452152" y="1544434"/>
                    <a:pt x="2471327" y="1538829"/>
                    <a:pt x="2514600" y="1528010"/>
                  </a:cubicBezTo>
                  <a:cubicBezTo>
                    <a:pt x="2526632" y="1519989"/>
                    <a:pt x="2538140" y="1511121"/>
                    <a:pt x="2550695" y="1503947"/>
                  </a:cubicBezTo>
                  <a:cubicBezTo>
                    <a:pt x="2566267" y="1495049"/>
                    <a:pt x="2585203" y="1491556"/>
                    <a:pt x="2598821" y="1479884"/>
                  </a:cubicBezTo>
                  <a:cubicBezTo>
                    <a:pt x="2614046" y="1466834"/>
                    <a:pt x="2622884" y="1447799"/>
                    <a:pt x="2634916" y="1431757"/>
                  </a:cubicBezTo>
                  <a:cubicBezTo>
                    <a:pt x="2656974" y="1365580"/>
                    <a:pt x="2633692" y="1424874"/>
                    <a:pt x="2671011" y="1359568"/>
                  </a:cubicBezTo>
                  <a:cubicBezTo>
                    <a:pt x="2693492" y="1320227"/>
                    <a:pt x="2701949" y="1294254"/>
                    <a:pt x="2719137" y="1251284"/>
                  </a:cubicBezTo>
                  <a:cubicBezTo>
                    <a:pt x="2723148" y="1227221"/>
                    <a:pt x="2726805" y="1203096"/>
                    <a:pt x="2731169" y="1179094"/>
                  </a:cubicBezTo>
                  <a:cubicBezTo>
                    <a:pt x="2734827" y="1158974"/>
                    <a:pt x="2743200" y="1139386"/>
                    <a:pt x="2743200" y="1118936"/>
                  </a:cubicBezTo>
                  <a:cubicBezTo>
                    <a:pt x="2743200" y="1046635"/>
                    <a:pt x="2740137" y="974110"/>
                    <a:pt x="2731169" y="902368"/>
                  </a:cubicBezTo>
                  <a:cubicBezTo>
                    <a:pt x="2718173" y="798401"/>
                    <a:pt x="2702640" y="853562"/>
                    <a:pt x="2646947" y="770021"/>
                  </a:cubicBezTo>
                  <a:cubicBezTo>
                    <a:pt x="2638926" y="757989"/>
                    <a:pt x="2633993" y="743183"/>
                    <a:pt x="2622884" y="733926"/>
                  </a:cubicBezTo>
                  <a:cubicBezTo>
                    <a:pt x="2609106" y="722444"/>
                    <a:pt x="2589967" y="719369"/>
                    <a:pt x="2574758" y="709863"/>
                  </a:cubicBezTo>
                  <a:cubicBezTo>
                    <a:pt x="2557753" y="699235"/>
                    <a:pt x="2541619" y="687090"/>
                    <a:pt x="2526632" y="673768"/>
                  </a:cubicBezTo>
                  <a:cubicBezTo>
                    <a:pt x="2443681" y="600034"/>
                    <a:pt x="2499560" y="624639"/>
                    <a:pt x="2430379" y="601578"/>
                  </a:cubicBezTo>
                  <a:cubicBezTo>
                    <a:pt x="2418347" y="589547"/>
                    <a:pt x="2409158" y="573747"/>
                    <a:pt x="2394284" y="565484"/>
                  </a:cubicBezTo>
                  <a:cubicBezTo>
                    <a:pt x="2372111" y="553166"/>
                    <a:pt x="2322095" y="541421"/>
                    <a:pt x="2322095" y="541421"/>
                  </a:cubicBezTo>
                  <a:cubicBezTo>
                    <a:pt x="2281084" y="479904"/>
                    <a:pt x="2318059" y="516348"/>
                    <a:pt x="2225842" y="493294"/>
                  </a:cubicBezTo>
                  <a:cubicBezTo>
                    <a:pt x="2048839" y="449043"/>
                    <a:pt x="2291261" y="480698"/>
                    <a:pt x="2009274" y="457200"/>
                  </a:cubicBezTo>
                  <a:cubicBezTo>
                    <a:pt x="1892969" y="461210"/>
                    <a:pt x="1776506" y="461972"/>
                    <a:pt x="1660358" y="469231"/>
                  </a:cubicBezTo>
                  <a:cubicBezTo>
                    <a:pt x="1647700" y="470022"/>
                    <a:pt x="1636458" y="477779"/>
                    <a:pt x="1624263" y="481263"/>
                  </a:cubicBezTo>
                  <a:cubicBezTo>
                    <a:pt x="1608364" y="485806"/>
                    <a:pt x="1592179" y="489284"/>
                    <a:pt x="1576137" y="493294"/>
                  </a:cubicBezTo>
                  <a:cubicBezTo>
                    <a:pt x="1459646" y="580663"/>
                    <a:pt x="1607843" y="477441"/>
                    <a:pt x="1455821" y="553452"/>
                  </a:cubicBezTo>
                  <a:cubicBezTo>
                    <a:pt x="1437885" y="562420"/>
                    <a:pt x="1425631" y="580579"/>
                    <a:pt x="1407695" y="589547"/>
                  </a:cubicBezTo>
                  <a:cubicBezTo>
                    <a:pt x="1385008" y="600891"/>
                    <a:pt x="1335505" y="613610"/>
                    <a:pt x="1335505" y="613610"/>
                  </a:cubicBezTo>
                  <a:cubicBezTo>
                    <a:pt x="1319463" y="625642"/>
                    <a:pt x="1305315" y="640737"/>
                    <a:pt x="1287379" y="649705"/>
                  </a:cubicBezTo>
                  <a:cubicBezTo>
                    <a:pt x="1272589" y="657100"/>
                    <a:pt x="1255152" y="657193"/>
                    <a:pt x="1239253" y="661736"/>
                  </a:cubicBezTo>
                  <a:cubicBezTo>
                    <a:pt x="1152917" y="686403"/>
                    <a:pt x="1265323" y="661335"/>
                    <a:pt x="1143000" y="685800"/>
                  </a:cubicBezTo>
                  <a:cubicBezTo>
                    <a:pt x="1094874" y="681789"/>
                    <a:pt x="1046541" y="679758"/>
                    <a:pt x="998621" y="673768"/>
                  </a:cubicBezTo>
                  <a:cubicBezTo>
                    <a:pt x="982213" y="671717"/>
                    <a:pt x="965285" y="669131"/>
                    <a:pt x="950495" y="661736"/>
                  </a:cubicBezTo>
                  <a:cubicBezTo>
                    <a:pt x="932560" y="652768"/>
                    <a:pt x="919054" y="636765"/>
                    <a:pt x="902369" y="625642"/>
                  </a:cubicBezTo>
                  <a:cubicBezTo>
                    <a:pt x="882911" y="612670"/>
                    <a:pt x="861669" y="602519"/>
                    <a:pt x="842211" y="589547"/>
                  </a:cubicBezTo>
                  <a:cubicBezTo>
                    <a:pt x="769371" y="540987"/>
                    <a:pt x="822320" y="562864"/>
                    <a:pt x="757990" y="541421"/>
                  </a:cubicBezTo>
                  <a:cubicBezTo>
                    <a:pt x="679168" y="462599"/>
                    <a:pt x="768784" y="544605"/>
                    <a:pt x="673769" y="481263"/>
                  </a:cubicBezTo>
                  <a:cubicBezTo>
                    <a:pt x="651816" y="466628"/>
                    <a:pt x="640271" y="441586"/>
                    <a:pt x="625642" y="421105"/>
                  </a:cubicBezTo>
                  <a:cubicBezTo>
                    <a:pt x="613987" y="404787"/>
                    <a:pt x="601579" y="389020"/>
                    <a:pt x="589547" y="372978"/>
                  </a:cubicBezTo>
                  <a:cubicBezTo>
                    <a:pt x="585537" y="360947"/>
                    <a:pt x="577516" y="349566"/>
                    <a:pt x="577516" y="336884"/>
                  </a:cubicBezTo>
                  <a:cubicBezTo>
                    <a:pt x="577516" y="309996"/>
                    <a:pt x="577711" y="204146"/>
                    <a:pt x="601579" y="156410"/>
                  </a:cubicBezTo>
                  <a:cubicBezTo>
                    <a:pt x="621887" y="115793"/>
                    <a:pt x="634705" y="112124"/>
                    <a:pt x="673769" y="84221"/>
                  </a:cubicBezTo>
                  <a:cubicBezTo>
                    <a:pt x="718082" y="52569"/>
                    <a:pt x="718749" y="53358"/>
                    <a:pt x="782053" y="36094"/>
                  </a:cubicBezTo>
                  <a:cubicBezTo>
                    <a:pt x="801782" y="30713"/>
                    <a:pt x="822372" y="29023"/>
                    <a:pt x="842211" y="24063"/>
                  </a:cubicBezTo>
                  <a:cubicBezTo>
                    <a:pt x="854515" y="20987"/>
                    <a:pt x="866001" y="15107"/>
                    <a:pt x="878305" y="12031"/>
                  </a:cubicBezTo>
                  <a:cubicBezTo>
                    <a:pt x="898144" y="7071"/>
                    <a:pt x="918410" y="4010"/>
                    <a:pt x="938463" y="0"/>
                  </a:cubicBezTo>
                  <a:cubicBezTo>
                    <a:pt x="1054768" y="4010"/>
                    <a:pt x="1171218" y="4991"/>
                    <a:pt x="1287379" y="12031"/>
                  </a:cubicBezTo>
                  <a:cubicBezTo>
                    <a:pt x="1303884" y="13031"/>
                    <a:pt x="1320715" y="16668"/>
                    <a:pt x="1335505" y="24063"/>
                  </a:cubicBezTo>
                  <a:cubicBezTo>
                    <a:pt x="1353441" y="33031"/>
                    <a:pt x="1366221" y="50208"/>
                    <a:pt x="1383632" y="60157"/>
                  </a:cubicBezTo>
                  <a:cubicBezTo>
                    <a:pt x="1406908" y="73457"/>
                    <a:pt x="1412301" y="72189"/>
                    <a:pt x="1431758" y="72189"/>
                  </a:cubicBezTo>
                </a:path>
              </a:pathLst>
            </a:cu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599868" y="2515258"/>
              <a:ext cx="320717" cy="320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10" idx="4"/>
              <a:endCxn id="14" idx="0"/>
            </p:cNvCxnSpPr>
            <p:nvPr/>
          </p:nvCxnSpPr>
          <p:spPr>
            <a:xfrm>
              <a:off x="10760227" y="2835975"/>
              <a:ext cx="332285" cy="12986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302488" y="4134672"/>
              <a:ext cx="1580047" cy="369331"/>
            </a:xfrm>
            <a:prstGeom prst="rect">
              <a:avLst/>
            </a:prstGeom>
            <a:noFill/>
          </p:spPr>
          <p:txBody>
            <a:bodyPr wrap="none" rtlCol="0">
              <a:spAutoFit/>
            </a:bodyPr>
            <a:lstStyle/>
            <a:p>
              <a:r>
                <a:rPr lang="en-US" dirty="0" smtClean="0"/>
                <a:t>Mean Location</a:t>
              </a:r>
              <a:endParaRPr lang="en-US" dirty="0"/>
            </a:p>
          </p:txBody>
        </p:sp>
        <p:sp>
          <p:nvSpPr>
            <p:cNvPr id="15" name="Flowchart: Process 14"/>
            <p:cNvSpPr/>
            <p:nvPr/>
          </p:nvSpPr>
          <p:spPr>
            <a:xfrm>
              <a:off x="8963526" y="1022684"/>
              <a:ext cx="3228474" cy="3544079"/>
            </a:xfrm>
            <a:prstGeom prst="flowChartProcess">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10501596" y="2159001"/>
            <a:ext cx="950966" cy="369332"/>
          </a:xfrm>
          <a:prstGeom prst="rect">
            <a:avLst/>
          </a:prstGeom>
          <a:noFill/>
        </p:spPr>
        <p:txBody>
          <a:bodyPr wrap="none" rtlCol="0">
            <a:spAutoFit/>
          </a:bodyPr>
          <a:lstStyle/>
          <a:p>
            <a:r>
              <a:rPr lang="en-US" dirty="0" smtClean="0"/>
              <a:t>Day, 0hr</a:t>
            </a:r>
            <a:endParaRPr lang="en-US" dirty="0"/>
          </a:p>
        </p:txBody>
      </p:sp>
      <p:sp>
        <p:nvSpPr>
          <p:cNvPr id="18" name="TextBox 17"/>
          <p:cNvSpPr txBox="1"/>
          <p:nvPr/>
        </p:nvSpPr>
        <p:spPr>
          <a:xfrm>
            <a:off x="9090001" y="2854586"/>
            <a:ext cx="1067985" cy="369332"/>
          </a:xfrm>
          <a:prstGeom prst="rect">
            <a:avLst/>
          </a:prstGeom>
          <a:noFill/>
        </p:spPr>
        <p:txBody>
          <a:bodyPr wrap="none" rtlCol="0">
            <a:spAutoFit/>
          </a:bodyPr>
          <a:lstStyle/>
          <a:p>
            <a:r>
              <a:rPr lang="en-US" dirty="0" smtClean="0"/>
              <a:t>Day, 24hr</a:t>
            </a:r>
            <a:endParaRPr lang="en-US" dirty="0"/>
          </a:p>
        </p:txBody>
      </p:sp>
    </p:spTree>
    <p:extLst>
      <p:ext uri="{BB962C8B-B14F-4D97-AF65-F5344CB8AC3E}">
        <p14:creationId xmlns:p14="http://schemas.microsoft.com/office/powerpoint/2010/main" val="614135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6027" y="1833859"/>
            <a:ext cx="9694525" cy="4023360"/>
          </a:xfrm>
        </p:spPr>
        <p:txBody>
          <a:bodyPr>
            <a:normAutofit fontScale="70000" lnSpcReduction="20000"/>
          </a:bodyPr>
          <a:lstStyle/>
          <a:p>
            <a:pPr marL="282575" indent="-282575">
              <a:lnSpc>
                <a:spcPct val="110000"/>
              </a:lnSpc>
              <a:buClr>
                <a:schemeClr val="accent2"/>
              </a:buClr>
              <a:buFont typeface="Arial" pitchFamily="34" charset="0"/>
              <a:buChar char="•"/>
            </a:pPr>
            <a:r>
              <a:rPr lang="en-US" sz="3600" dirty="0" smtClean="0"/>
              <a:t>Component of the </a:t>
            </a:r>
            <a:r>
              <a:rPr lang="en-US" sz="3600" i="1" dirty="0" smtClean="0"/>
              <a:t>NOAA </a:t>
            </a:r>
            <a:r>
              <a:rPr lang="en-US" sz="3600" i="1" dirty="0" err="1" smtClean="0"/>
              <a:t>CoastWatch</a:t>
            </a:r>
            <a:r>
              <a:rPr lang="en-US" sz="3600" i="1" dirty="0" smtClean="0"/>
              <a:t> Satellite Training Course</a:t>
            </a:r>
          </a:p>
          <a:p>
            <a:pPr marL="282575" indent="-282575">
              <a:lnSpc>
                <a:spcPct val="110000"/>
              </a:lnSpc>
              <a:buClr>
                <a:schemeClr val="accent2"/>
              </a:buClr>
              <a:buFont typeface="Arial" pitchFamily="34" charset="0"/>
              <a:buChar char="•"/>
            </a:pPr>
            <a:endParaRPr lang="en-US" sz="3600" i="1" dirty="0"/>
          </a:p>
          <a:p>
            <a:pPr marL="282575" indent="-282575">
              <a:lnSpc>
                <a:spcPct val="110000"/>
              </a:lnSpc>
              <a:buClr>
                <a:schemeClr val="accent2"/>
              </a:buClr>
              <a:buFont typeface="Arial" pitchFamily="34" charset="0"/>
              <a:buChar char="•"/>
            </a:pPr>
            <a:r>
              <a:rPr lang="en-US" sz="3600" dirty="0" smtClean="0"/>
              <a:t>Comprised of 3 modules:  Data, Tools, Exercise(s)</a:t>
            </a:r>
          </a:p>
          <a:p>
            <a:pPr marL="282575" indent="-282575">
              <a:lnSpc>
                <a:spcPct val="110000"/>
              </a:lnSpc>
              <a:buClr>
                <a:schemeClr val="accent2"/>
              </a:buClr>
              <a:buFont typeface="Arial" pitchFamily="34" charset="0"/>
              <a:buChar char="•"/>
            </a:pPr>
            <a:endParaRPr lang="en-US" sz="3600" dirty="0" smtClean="0"/>
          </a:p>
          <a:p>
            <a:pPr marL="282575" indent="-282575">
              <a:lnSpc>
                <a:spcPct val="110000"/>
              </a:lnSpc>
              <a:buClr>
                <a:schemeClr val="accent2"/>
              </a:buClr>
              <a:buFont typeface="Arial" pitchFamily="34" charset="0"/>
              <a:buChar char="•"/>
            </a:pPr>
            <a:r>
              <a:rPr lang="en-US" sz="3600" dirty="0" smtClean="0"/>
              <a:t>Uses ESRI ArcMap v 10.7, but techniques work with QGIS and other GIS software</a:t>
            </a:r>
          </a:p>
          <a:p>
            <a:pPr marL="282575" indent="-282575">
              <a:lnSpc>
                <a:spcPct val="110000"/>
              </a:lnSpc>
              <a:buClr>
                <a:schemeClr val="accent2"/>
              </a:buClr>
              <a:buFont typeface="Arial" pitchFamily="34" charset="0"/>
              <a:buChar char="•"/>
            </a:pPr>
            <a:endParaRPr lang="en-US" dirty="0"/>
          </a:p>
          <a:p>
            <a:pPr marL="282575" indent="-282575">
              <a:lnSpc>
                <a:spcPct val="110000"/>
              </a:lnSpc>
              <a:buClr>
                <a:schemeClr val="accent2"/>
              </a:buClr>
              <a:buFont typeface="Arial" pitchFamily="34" charset="0"/>
              <a:buChar char="•"/>
            </a:pPr>
            <a:r>
              <a:rPr lang="en-US" sz="3600" dirty="0" smtClean="0"/>
              <a:t>Updated from </a:t>
            </a:r>
            <a:r>
              <a:rPr lang="en-US" sz="3600" dirty="0" err="1" smtClean="0"/>
              <a:t>CoastWatch</a:t>
            </a:r>
            <a:r>
              <a:rPr lang="en-US" sz="3600" dirty="0" smtClean="0"/>
              <a:t> Satellite GIS training originally given in 2000 for avenue-based ArcView 3.1</a:t>
            </a:r>
          </a:p>
          <a:p>
            <a:pPr marL="282575" indent="-282575">
              <a:lnSpc>
                <a:spcPct val="110000"/>
              </a:lnSpc>
              <a:buClr>
                <a:schemeClr val="accent2"/>
              </a:buClr>
              <a:buFont typeface="Arial" pitchFamily="34" charset="0"/>
              <a:buChar char="•"/>
            </a:pPr>
            <a:endParaRPr lang="en-US" dirty="0"/>
          </a:p>
        </p:txBody>
      </p:sp>
      <p:sp>
        <p:nvSpPr>
          <p:cNvPr id="6" name="Title 1"/>
          <p:cNvSpPr>
            <a:spLocks noGrp="1"/>
          </p:cNvSpPr>
          <p:nvPr>
            <p:ph type="title"/>
          </p:nvPr>
        </p:nvSpPr>
        <p:spPr>
          <a:xfrm>
            <a:off x="1097280" y="286603"/>
            <a:ext cx="10058400" cy="1450757"/>
          </a:xfrm>
        </p:spPr>
        <p:txBody>
          <a:bodyPr/>
          <a:lstStyle/>
          <a:p>
            <a:r>
              <a:rPr lang="en-US" dirty="0" smtClean="0"/>
              <a:t>This Training</a:t>
            </a:r>
            <a:endParaRPr lang="en-US" dirty="0"/>
          </a:p>
        </p:txBody>
      </p:sp>
    </p:spTree>
    <p:extLst>
      <p:ext uri="{BB962C8B-B14F-4D97-AF65-F5344CB8AC3E}">
        <p14:creationId xmlns:p14="http://schemas.microsoft.com/office/powerpoint/2010/main" val="32194206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Preparation:  Input data modification</a:t>
            </a:r>
            <a:endParaRPr lang="en-US" dirty="0"/>
          </a:p>
        </p:txBody>
      </p:sp>
      <p:sp>
        <p:nvSpPr>
          <p:cNvPr id="3" name="Content Placeholder 2"/>
          <p:cNvSpPr>
            <a:spLocks noGrp="1"/>
          </p:cNvSpPr>
          <p:nvPr>
            <p:ph idx="1"/>
          </p:nvPr>
        </p:nvSpPr>
        <p:spPr>
          <a:xfrm>
            <a:off x="838200" y="1328715"/>
            <a:ext cx="10515600" cy="4351338"/>
          </a:xfrm>
        </p:spPr>
        <p:txBody>
          <a:bodyPr>
            <a:normAutofit fontScale="85000" lnSpcReduction="10000"/>
          </a:bodyPr>
          <a:lstStyle/>
          <a:p>
            <a:pPr>
              <a:lnSpc>
                <a:spcPct val="120000"/>
              </a:lnSpc>
            </a:pPr>
            <a:r>
              <a:rPr lang="en-US" dirty="0" smtClean="0"/>
              <a:t>Modify the </a:t>
            </a:r>
            <a:r>
              <a:rPr lang="en-US" dirty="0" err="1" smtClean="0"/>
              <a:t>dat</a:t>
            </a:r>
            <a:r>
              <a:rPr lang="en-US" dirty="0" smtClean="0"/>
              <a:t>/CSV file.  Combine the Year, Month, Day to a single field.  For this exercise using ArcMap,  the following conventions are preferred:</a:t>
            </a:r>
          </a:p>
          <a:p>
            <a:pPr lvl="1">
              <a:lnSpc>
                <a:spcPct val="120000"/>
              </a:lnSpc>
            </a:pPr>
            <a:r>
              <a:rPr lang="en-US" dirty="0" smtClean="0"/>
              <a:t>A </a:t>
            </a:r>
            <a:r>
              <a:rPr lang="en-US" dirty="0"/>
              <a:t>coverage or </a:t>
            </a:r>
            <a:r>
              <a:rPr lang="en-US" dirty="0" err="1"/>
              <a:t>shapefile</a:t>
            </a:r>
            <a:r>
              <a:rPr lang="en-US" dirty="0"/>
              <a:t> </a:t>
            </a:r>
            <a:r>
              <a:rPr lang="en-US" dirty="0" smtClean="0"/>
              <a:t>identifies </a:t>
            </a:r>
            <a:r>
              <a:rPr lang="en-US" dirty="0"/>
              <a:t>dates in a date field with this format: </a:t>
            </a:r>
            <a:r>
              <a:rPr lang="en-US" dirty="0" err="1"/>
              <a:t>yyyy</a:t>
            </a:r>
            <a:r>
              <a:rPr lang="en-US" dirty="0"/>
              <a:t>-mm-dd. </a:t>
            </a:r>
            <a:endParaRPr lang="en-US" dirty="0" smtClean="0"/>
          </a:p>
          <a:p>
            <a:pPr lvl="1">
              <a:lnSpc>
                <a:spcPct val="120000"/>
              </a:lnSpc>
            </a:pPr>
            <a:r>
              <a:rPr lang="en-US" dirty="0" smtClean="0"/>
              <a:t>A </a:t>
            </a:r>
            <a:r>
              <a:rPr lang="en-US" dirty="0"/>
              <a:t>geodatabase formats the date as </a:t>
            </a:r>
            <a:r>
              <a:rPr lang="en-US" dirty="0" err="1"/>
              <a:t>datetime</a:t>
            </a:r>
            <a:r>
              <a:rPr lang="en-US" dirty="0"/>
              <a:t> </a:t>
            </a:r>
            <a:r>
              <a:rPr lang="en-US" dirty="0" err="1"/>
              <a:t>yyyy</a:t>
            </a:r>
            <a:r>
              <a:rPr lang="en-US" dirty="0"/>
              <a:t>-mm-</a:t>
            </a:r>
            <a:r>
              <a:rPr lang="en-US" dirty="0" err="1"/>
              <a:t>dd</a:t>
            </a:r>
            <a:r>
              <a:rPr lang="en-US" dirty="0"/>
              <a:t> </a:t>
            </a:r>
            <a:r>
              <a:rPr lang="en-US" dirty="0" err="1"/>
              <a:t>hh:mm:ss</a:t>
            </a:r>
            <a:r>
              <a:rPr lang="en-US" dirty="0"/>
              <a:t> AM or </a:t>
            </a:r>
            <a:r>
              <a:rPr lang="en-US" dirty="0" smtClean="0"/>
              <a:t>PM</a:t>
            </a:r>
          </a:p>
          <a:p>
            <a:pPr>
              <a:lnSpc>
                <a:spcPct val="120000"/>
              </a:lnSpc>
            </a:pPr>
            <a:r>
              <a:rPr lang="en-US" dirty="0" smtClean="0"/>
              <a:t>Use a spreadsheet and create a </a:t>
            </a:r>
            <a:r>
              <a:rPr lang="en-US" b="1" dirty="0" smtClean="0"/>
              <a:t>Date</a:t>
            </a:r>
            <a:r>
              <a:rPr lang="en-US" dirty="0" smtClean="0"/>
              <a:t> column with </a:t>
            </a:r>
            <a:r>
              <a:rPr lang="en-US" b="1" dirty="0" smtClean="0"/>
              <a:t>‘=</a:t>
            </a:r>
            <a:r>
              <a:rPr lang="en-US" b="1" dirty="0"/>
              <a:t>DATE(C2,D2,E2</a:t>
            </a:r>
            <a:r>
              <a:rPr lang="en-US" b="1" dirty="0" smtClean="0"/>
              <a:t>)’ </a:t>
            </a:r>
            <a:r>
              <a:rPr lang="en-US" dirty="0" smtClean="0"/>
              <a:t>to convert into a date and re-format to custom ‘</a:t>
            </a:r>
            <a:r>
              <a:rPr lang="en-US" b="1" dirty="0" err="1" smtClean="0"/>
              <a:t>yyyy</a:t>
            </a:r>
            <a:r>
              <a:rPr lang="en-US" b="1" dirty="0" smtClean="0"/>
              <a:t>-mm-</a:t>
            </a:r>
            <a:r>
              <a:rPr lang="en-US" b="1" dirty="0" err="1" smtClean="0"/>
              <a:t>dd</a:t>
            </a:r>
            <a:r>
              <a:rPr lang="en-US" b="1" dirty="0" smtClean="0"/>
              <a:t>’</a:t>
            </a:r>
          </a:p>
          <a:p>
            <a:pPr>
              <a:lnSpc>
                <a:spcPct val="120000"/>
              </a:lnSpc>
            </a:pPr>
            <a:r>
              <a:rPr lang="en-US" dirty="0" smtClean="0"/>
              <a:t>Use a spreadsheet and  create a </a:t>
            </a:r>
            <a:r>
              <a:rPr lang="en-US" b="1" dirty="0" smtClean="0"/>
              <a:t>mean_lon180</a:t>
            </a:r>
            <a:r>
              <a:rPr lang="en-US" dirty="0" smtClean="0"/>
              <a:t> column with </a:t>
            </a:r>
            <a:r>
              <a:rPr lang="en-US" b="1" dirty="0" smtClean="0"/>
              <a:t>‘=A1-360</a:t>
            </a:r>
            <a:r>
              <a:rPr lang="en-US" dirty="0" smtClean="0"/>
              <a:t>’</a:t>
            </a:r>
          </a:p>
          <a:p>
            <a:pPr>
              <a:lnSpc>
                <a:spcPct val="120000"/>
              </a:lnSpc>
            </a:pPr>
            <a:r>
              <a:rPr lang="en-US" dirty="0" smtClean="0"/>
              <a:t>Reorder columns:  Date, mean_lon180, </a:t>
            </a:r>
            <a:r>
              <a:rPr lang="en-US" dirty="0" err="1" smtClean="0"/>
              <a:t>mean_lat</a:t>
            </a:r>
            <a:r>
              <a:rPr lang="en-US" dirty="0" smtClean="0"/>
              <a:t>, etc.  Save as CSV</a:t>
            </a:r>
            <a:endParaRPr lang="en-US" dirty="0"/>
          </a:p>
        </p:txBody>
      </p:sp>
      <p:pic>
        <p:nvPicPr>
          <p:cNvPr id="4" name="Picture 3"/>
          <p:cNvPicPr>
            <a:picLocks noChangeAspect="1"/>
          </p:cNvPicPr>
          <p:nvPr/>
        </p:nvPicPr>
        <p:blipFill>
          <a:blip r:embed="rId3"/>
          <a:stretch>
            <a:fillRect/>
          </a:stretch>
        </p:blipFill>
        <p:spPr>
          <a:xfrm>
            <a:off x="3877266" y="5067597"/>
            <a:ext cx="8040222" cy="1238423"/>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9756" y="5002857"/>
            <a:ext cx="3593798" cy="1815882"/>
          </a:xfrm>
          <a:prstGeom prst="rect">
            <a:avLst/>
          </a:prstGeom>
          <a:solidFill>
            <a:schemeClr val="accent4">
              <a:lumMod val="20000"/>
              <a:lumOff val="80000"/>
            </a:schemeClr>
          </a:solidFill>
          <a:ln>
            <a:solidFill>
              <a:schemeClr val="tx1"/>
            </a:solidFill>
          </a:ln>
        </p:spPr>
        <p:txBody>
          <a:bodyPr wrap="square" rtlCol="0">
            <a:spAutoFit/>
          </a:bodyPr>
          <a:lstStyle/>
          <a:p>
            <a:r>
              <a:rPr lang="en-US" sz="1400" b="1" dirty="0" smtClean="0"/>
              <a:t>Action</a:t>
            </a:r>
            <a:r>
              <a:rPr lang="en-US" sz="1400" dirty="0" smtClean="0"/>
              <a:t>:  Use a spreadsheet and modify the CSV file:  </a:t>
            </a:r>
          </a:p>
          <a:p>
            <a:pPr marL="285750" indent="-285750">
              <a:buFont typeface="Arial" panose="020B0604020202020204" pitchFamily="34" charset="0"/>
              <a:buChar char="•"/>
            </a:pPr>
            <a:r>
              <a:rPr lang="en-US" sz="1400" dirty="0" smtClean="0"/>
              <a:t>Add mean_lon180 </a:t>
            </a:r>
          </a:p>
          <a:p>
            <a:pPr marL="285750" indent="-285750">
              <a:buFont typeface="Arial" panose="020B0604020202020204" pitchFamily="34" charset="0"/>
              <a:buChar char="•"/>
            </a:pPr>
            <a:r>
              <a:rPr lang="en-US" sz="1400" dirty="0" smtClean="0"/>
              <a:t>Add Date</a:t>
            </a:r>
          </a:p>
          <a:p>
            <a:pPr marL="285750" indent="-285750">
              <a:buFont typeface="Arial" panose="020B0604020202020204" pitchFamily="34" charset="0"/>
              <a:buChar char="•"/>
            </a:pPr>
            <a:endParaRPr lang="en-US" sz="1400" dirty="0"/>
          </a:p>
          <a:p>
            <a:r>
              <a:rPr lang="en-US" sz="1400" dirty="0" smtClean="0"/>
              <a:t>This dataset is available in the data </a:t>
            </a:r>
            <a:r>
              <a:rPr lang="en-US" sz="1400" dirty="0"/>
              <a:t>package as ‘</a:t>
            </a:r>
            <a:r>
              <a:rPr lang="en-US" sz="1400" dirty="0" smtClean="0"/>
              <a:t>25317_05_dat_DATE_LON180.csv’ at the end of this slide deck.</a:t>
            </a:r>
            <a:endParaRPr lang="en-US" sz="1400" dirty="0"/>
          </a:p>
        </p:txBody>
      </p:sp>
    </p:spTree>
    <p:extLst>
      <p:ext uri="{BB962C8B-B14F-4D97-AF65-F5344CB8AC3E}">
        <p14:creationId xmlns:p14="http://schemas.microsoft.com/office/powerpoint/2010/main" val="3921652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Obtain Satellite Data</a:t>
            </a:r>
            <a:endParaRPr lang="en-US" dirty="0"/>
          </a:p>
        </p:txBody>
      </p:sp>
      <p:sp>
        <p:nvSpPr>
          <p:cNvPr id="3" name="Content Placeholder 2"/>
          <p:cNvSpPr>
            <a:spLocks noGrp="1"/>
          </p:cNvSpPr>
          <p:nvPr>
            <p:ph idx="1"/>
          </p:nvPr>
        </p:nvSpPr>
        <p:spPr>
          <a:xfrm>
            <a:off x="394596" y="1149230"/>
            <a:ext cx="5533846" cy="5057918"/>
          </a:xfrm>
        </p:spPr>
        <p:txBody>
          <a:bodyPr>
            <a:normAutofit fontScale="55000" lnSpcReduction="20000"/>
          </a:bodyPr>
          <a:lstStyle/>
          <a:p>
            <a:pPr>
              <a:lnSpc>
                <a:spcPct val="120000"/>
              </a:lnSpc>
            </a:pPr>
            <a:r>
              <a:rPr lang="en-US" dirty="0"/>
              <a:t>SST </a:t>
            </a:r>
            <a:endParaRPr lang="en-US" dirty="0" smtClean="0"/>
          </a:p>
          <a:p>
            <a:pPr lvl="1">
              <a:lnSpc>
                <a:spcPct val="120000"/>
              </a:lnSpc>
            </a:pPr>
            <a:r>
              <a:rPr lang="en-US" dirty="0" smtClean="0"/>
              <a:t>Require data values (compared to scaled values)</a:t>
            </a:r>
            <a:endParaRPr lang="en-US" dirty="0"/>
          </a:p>
          <a:p>
            <a:pPr lvl="1">
              <a:lnSpc>
                <a:spcPct val="120000"/>
              </a:lnSpc>
            </a:pPr>
            <a:r>
              <a:rPr lang="en-US" dirty="0"/>
              <a:t>Source of turtle data is mean </a:t>
            </a:r>
            <a:r>
              <a:rPr lang="en-US" dirty="0" err="1"/>
              <a:t>lat</a:t>
            </a:r>
            <a:r>
              <a:rPr lang="en-US" dirty="0"/>
              <a:t>/long, can a turtle travel more than 1km or 5km in a day?  </a:t>
            </a:r>
          </a:p>
          <a:p>
            <a:pPr lvl="1">
              <a:lnSpc>
                <a:spcPct val="120000"/>
              </a:lnSpc>
            </a:pPr>
            <a:r>
              <a:rPr lang="en-US" dirty="0"/>
              <a:t>Temporal period is daily,  </a:t>
            </a:r>
            <a:r>
              <a:rPr lang="en-US" dirty="0" smtClean="0"/>
              <a:t>multiyear</a:t>
            </a:r>
          </a:p>
          <a:p>
            <a:pPr lvl="1">
              <a:lnSpc>
                <a:spcPct val="120000"/>
              </a:lnSpc>
            </a:pPr>
            <a:r>
              <a:rPr lang="en-US" dirty="0" smtClean="0"/>
              <a:t>NOAA Blended SST a good candidate</a:t>
            </a:r>
            <a:endParaRPr lang="en-US" dirty="0"/>
          </a:p>
          <a:p>
            <a:pPr>
              <a:lnSpc>
                <a:spcPct val="120000"/>
              </a:lnSpc>
            </a:pPr>
            <a:endParaRPr lang="en-US" dirty="0" smtClean="0"/>
          </a:p>
          <a:p>
            <a:pPr>
              <a:lnSpc>
                <a:spcPct val="120000"/>
              </a:lnSpc>
            </a:pPr>
            <a:r>
              <a:rPr lang="en-US" dirty="0" smtClean="0"/>
              <a:t>Use either EDC, ERDDAP, THREDDS, </a:t>
            </a:r>
            <a:r>
              <a:rPr lang="en-US" dirty="0" err="1" smtClean="0"/>
              <a:t>OpenDAP</a:t>
            </a:r>
            <a:r>
              <a:rPr lang="en-US" dirty="0" smtClean="0"/>
              <a:t> to obtain a </a:t>
            </a:r>
            <a:r>
              <a:rPr lang="en-US" dirty="0" err="1" smtClean="0"/>
              <a:t>NetCDF</a:t>
            </a:r>
            <a:r>
              <a:rPr lang="en-US" dirty="0" smtClean="0"/>
              <a:t> dataset with daily time ‘slices’.</a:t>
            </a:r>
          </a:p>
          <a:p>
            <a:pPr>
              <a:lnSpc>
                <a:spcPct val="120000"/>
              </a:lnSpc>
            </a:pPr>
            <a:endParaRPr lang="en-US" dirty="0"/>
          </a:p>
          <a:p>
            <a:pPr>
              <a:lnSpc>
                <a:spcPct val="120000"/>
              </a:lnSpc>
            </a:pPr>
            <a:r>
              <a:rPr lang="en-US" dirty="0" smtClean="0"/>
              <a:t>Note if using 0 to 360 or -180 to 180;  Choose to match other data</a:t>
            </a:r>
          </a:p>
          <a:p>
            <a:pPr>
              <a:lnSpc>
                <a:spcPct val="120000"/>
              </a:lnSpc>
            </a:pPr>
            <a:endParaRPr lang="en-US" dirty="0"/>
          </a:p>
          <a:p>
            <a:pPr>
              <a:lnSpc>
                <a:spcPct val="120000"/>
              </a:lnSpc>
            </a:pPr>
            <a:r>
              <a:rPr lang="en-US" dirty="0" smtClean="0"/>
              <a:t>The following slides show multiple ways to obtain data for:</a:t>
            </a:r>
          </a:p>
          <a:p>
            <a:pPr lvl="1">
              <a:lnSpc>
                <a:spcPct val="120000"/>
              </a:lnSpc>
            </a:pPr>
            <a:r>
              <a:rPr lang="en-US" dirty="0" smtClean="0"/>
              <a:t>Date Range:  2005-12-20 to 2007-4-7</a:t>
            </a:r>
          </a:p>
          <a:p>
            <a:pPr lvl="1">
              <a:lnSpc>
                <a:spcPct val="120000"/>
              </a:lnSpc>
            </a:pPr>
            <a:r>
              <a:rPr lang="en-US" dirty="0" smtClean="0"/>
              <a:t>Latitude:  31-42 N</a:t>
            </a:r>
          </a:p>
          <a:p>
            <a:pPr lvl="1">
              <a:lnSpc>
                <a:spcPct val="120000"/>
              </a:lnSpc>
            </a:pPr>
            <a:r>
              <a:rPr lang="en-US" dirty="0" smtClean="0"/>
              <a:t>Longitude: 171 to 160 W  (-171 to -160)</a:t>
            </a:r>
          </a:p>
          <a:p>
            <a:pPr>
              <a:lnSpc>
                <a:spcPct val="120000"/>
              </a:lnSpc>
            </a:pPr>
            <a:endParaRPr lang="en-US" dirty="0"/>
          </a:p>
        </p:txBody>
      </p:sp>
      <p:pic>
        <p:nvPicPr>
          <p:cNvPr id="4" name="Picture 3"/>
          <p:cNvPicPr>
            <a:picLocks noChangeAspect="1"/>
          </p:cNvPicPr>
          <p:nvPr/>
        </p:nvPicPr>
        <p:blipFill>
          <a:blip r:embed="rId3"/>
          <a:stretch>
            <a:fillRect/>
          </a:stretch>
        </p:blipFill>
        <p:spPr>
          <a:xfrm>
            <a:off x="5928442" y="2527093"/>
            <a:ext cx="5965897" cy="370205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9777291" y="313039"/>
            <a:ext cx="1724266" cy="2048161"/>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7254609" y="429178"/>
            <a:ext cx="2315544" cy="1815882"/>
          </a:xfrm>
          <a:prstGeom prst="rect">
            <a:avLst/>
          </a:prstGeom>
          <a:solidFill>
            <a:schemeClr val="accent4">
              <a:lumMod val="20000"/>
              <a:lumOff val="80000"/>
            </a:schemeClr>
          </a:solidFill>
          <a:ln>
            <a:solidFill>
              <a:schemeClr val="tx1"/>
            </a:solidFill>
          </a:ln>
        </p:spPr>
        <p:txBody>
          <a:bodyPr wrap="square" rtlCol="0">
            <a:spAutoFit/>
          </a:bodyPr>
          <a:lstStyle/>
          <a:p>
            <a:r>
              <a:rPr lang="en-US" sz="1400" b="1" dirty="0" smtClean="0"/>
              <a:t>Data Choice</a:t>
            </a:r>
            <a:r>
              <a:rPr lang="en-US" sz="1400" dirty="0" smtClean="0"/>
              <a:t>:  The daily blended 5km SST appears to be a good match for determining the SST to pair with the turtle points.  [The pixel inspector was used to overlay the SST pixel boundaries.]</a:t>
            </a:r>
            <a:endParaRPr lang="en-US" sz="1400" dirty="0"/>
          </a:p>
        </p:txBody>
      </p:sp>
    </p:spTree>
    <p:extLst>
      <p:ext uri="{BB962C8B-B14F-4D97-AF65-F5344CB8AC3E}">
        <p14:creationId xmlns:p14="http://schemas.microsoft.com/office/powerpoint/2010/main" val="904714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Obtain Satellite Data</a:t>
            </a:r>
            <a:endParaRPr lang="en-US" dirty="0"/>
          </a:p>
        </p:txBody>
      </p:sp>
      <p:sp>
        <p:nvSpPr>
          <p:cNvPr id="3" name="Content Placeholder 2"/>
          <p:cNvSpPr>
            <a:spLocks noGrp="1"/>
          </p:cNvSpPr>
          <p:nvPr>
            <p:ph idx="1"/>
          </p:nvPr>
        </p:nvSpPr>
        <p:spPr>
          <a:xfrm>
            <a:off x="838200" y="1337119"/>
            <a:ext cx="11156576" cy="5027821"/>
          </a:xfrm>
        </p:spPr>
        <p:txBody>
          <a:bodyPr>
            <a:normAutofit/>
          </a:bodyPr>
          <a:lstStyle/>
          <a:p>
            <a:pPr>
              <a:lnSpc>
                <a:spcPct val="120000"/>
              </a:lnSpc>
            </a:pPr>
            <a:r>
              <a:rPr lang="en-US" dirty="0" smtClean="0"/>
              <a:t>ERDDAP </a:t>
            </a:r>
            <a:r>
              <a:rPr lang="en-US" dirty="0" err="1" smtClean="0"/>
              <a:t>GridDAP</a:t>
            </a:r>
            <a:r>
              <a:rPr lang="en-US" dirty="0" smtClean="0"/>
              <a:t> (data):</a:t>
            </a:r>
          </a:p>
          <a:p>
            <a:pPr lvl="1">
              <a:lnSpc>
                <a:spcPct val="120000"/>
              </a:lnSpc>
            </a:pPr>
            <a:r>
              <a:rPr lang="en-US" dirty="0"/>
              <a:t>0-360:  goes-poes-1d-ghrsst-RAN_360_turtle2005-2007.nc</a:t>
            </a:r>
            <a:endParaRPr lang="en-US" dirty="0" smtClean="0"/>
          </a:p>
          <a:p>
            <a:pPr lvl="2">
              <a:lnSpc>
                <a:spcPct val="120000"/>
              </a:lnSpc>
            </a:pPr>
            <a:r>
              <a:rPr lang="en-US" dirty="0" smtClean="0">
                <a:hlinkClick r:id="rId3"/>
              </a:rPr>
              <a:t>https</a:t>
            </a:r>
            <a:r>
              <a:rPr lang="en-US" dirty="0">
                <a:hlinkClick r:id="rId3"/>
              </a:rPr>
              <a:t>://oceanwatch.pifsc.noaa.gov/erddap/griddap/goes-poes-1d-ghrsst-RAN.nc?analysed_sst[(2005-12-20T12:00:00Z):1:(2007-04-07T12:00:00Z)][(31):1:(42)][(188):1:(201</a:t>
            </a:r>
            <a:r>
              <a:rPr lang="en-US" dirty="0" smtClean="0">
                <a:hlinkClick r:id="rId3"/>
              </a:rPr>
              <a:t>)</a:t>
            </a:r>
            <a:r>
              <a:rPr lang="en-US" dirty="0" smtClean="0"/>
              <a:t>]</a:t>
            </a:r>
          </a:p>
          <a:p>
            <a:pPr lvl="1">
              <a:lnSpc>
                <a:spcPct val="120000"/>
              </a:lnSpc>
            </a:pPr>
            <a:r>
              <a:rPr lang="en-US" dirty="0" smtClean="0"/>
              <a:t>-180 </a:t>
            </a:r>
            <a:r>
              <a:rPr lang="en-US" dirty="0"/>
              <a:t>to 180:  noaacwBLENDEDsstDaily_180_turtle2005-2007.nc</a:t>
            </a:r>
            <a:endParaRPr lang="en-US" dirty="0" smtClean="0"/>
          </a:p>
          <a:p>
            <a:pPr lvl="2">
              <a:lnSpc>
                <a:spcPct val="120000"/>
              </a:lnSpc>
            </a:pPr>
            <a:r>
              <a:rPr lang="en-US" dirty="0">
                <a:hlinkClick r:id="rId4"/>
              </a:rPr>
              <a:t>https://coastwatch.noaa.gov/erddap/griddap/noaacwBLENDEDsstDaily.nc?analysed_sst[(2005-12-20T12:00:00Z):1:(2007-04-07T12:00:00Z)][(31):1:(42)][(-171):1:(-160</a:t>
            </a:r>
            <a:r>
              <a:rPr lang="en-US" dirty="0" smtClean="0">
                <a:hlinkClick r:id="rId4"/>
              </a:rPr>
              <a:t>)]</a:t>
            </a:r>
            <a:endParaRPr lang="en-US" dirty="0"/>
          </a:p>
        </p:txBody>
      </p:sp>
      <p:sp>
        <p:nvSpPr>
          <p:cNvPr id="4" name="Right Arrow 3"/>
          <p:cNvSpPr/>
          <p:nvPr/>
        </p:nvSpPr>
        <p:spPr>
          <a:xfrm>
            <a:off x="546100" y="4394608"/>
            <a:ext cx="584200" cy="190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30300" y="5731200"/>
            <a:ext cx="10056089" cy="307777"/>
          </a:xfrm>
          <a:prstGeom prst="rect">
            <a:avLst/>
          </a:prstGeom>
          <a:solidFill>
            <a:schemeClr val="accent4">
              <a:lumMod val="20000"/>
              <a:lumOff val="80000"/>
            </a:schemeClr>
          </a:solidFill>
          <a:ln>
            <a:solidFill>
              <a:schemeClr val="tx1"/>
            </a:solidFill>
          </a:ln>
        </p:spPr>
        <p:txBody>
          <a:bodyPr wrap="square" rtlCol="0">
            <a:spAutoFit/>
          </a:bodyPr>
          <a:lstStyle/>
          <a:p>
            <a:r>
              <a:rPr lang="en-US" sz="1400" dirty="0" smtClean="0"/>
              <a:t>The datasets used in this exercise can be obtained for offline use.  See the ‘Data used in this Exercise’ slide at the end of this slide deck. </a:t>
            </a:r>
            <a:endParaRPr lang="en-US" sz="1400" dirty="0"/>
          </a:p>
        </p:txBody>
      </p:sp>
    </p:spTree>
    <p:extLst>
      <p:ext uri="{BB962C8B-B14F-4D97-AF65-F5344CB8AC3E}">
        <p14:creationId xmlns:p14="http://schemas.microsoft.com/office/powerpoint/2010/main" val="3349413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Obtain Satellite Data -- THREDDS</a:t>
            </a:r>
            <a:endParaRPr lang="en-US" dirty="0"/>
          </a:p>
        </p:txBody>
      </p:sp>
      <p:sp>
        <p:nvSpPr>
          <p:cNvPr id="5" name="Content Placeholder 2"/>
          <p:cNvSpPr txBox="1">
            <a:spLocks/>
          </p:cNvSpPr>
          <p:nvPr/>
        </p:nvSpPr>
        <p:spPr>
          <a:xfrm>
            <a:off x="758188" y="1669021"/>
            <a:ext cx="1124072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THREDDS (Aggregated View)</a:t>
            </a:r>
          </a:p>
          <a:p>
            <a:pPr lvl="1"/>
            <a:r>
              <a:rPr lang="en-US" dirty="0" err="1" smtClean="0"/>
              <a:t>NCSubsetService</a:t>
            </a:r>
            <a:endParaRPr lang="en-US" dirty="0" smtClean="0"/>
          </a:p>
          <a:p>
            <a:pPr lvl="1"/>
            <a:r>
              <a:rPr lang="en-US" dirty="0" smtClean="0"/>
              <a:t>Generates URL in addition to fetching data</a:t>
            </a:r>
          </a:p>
          <a:p>
            <a:endParaRPr lang="en-US" dirty="0" smtClean="0"/>
          </a:p>
          <a:p>
            <a:endParaRPr lang="en-US" dirty="0" smtClean="0"/>
          </a:p>
          <a:p>
            <a:endParaRPr lang="en-US" dirty="0" smtClean="0"/>
          </a:p>
          <a:p>
            <a:endParaRPr lang="en-US" dirty="0" smtClean="0"/>
          </a:p>
        </p:txBody>
      </p:sp>
      <p:pic>
        <p:nvPicPr>
          <p:cNvPr id="6" name="Picture 5"/>
          <p:cNvPicPr>
            <a:picLocks noChangeAspect="1"/>
          </p:cNvPicPr>
          <p:nvPr/>
        </p:nvPicPr>
        <p:blipFill>
          <a:blip r:embed="rId3"/>
          <a:stretch>
            <a:fillRect/>
          </a:stretch>
        </p:blipFill>
        <p:spPr>
          <a:xfrm>
            <a:off x="8233631" y="866790"/>
            <a:ext cx="2810267" cy="5144218"/>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stretch>
            <a:fillRect/>
          </a:stretch>
        </p:blipFill>
        <p:spPr>
          <a:xfrm>
            <a:off x="1205756" y="3146255"/>
            <a:ext cx="5172797" cy="1543265"/>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1179919" y="5090636"/>
            <a:ext cx="6214111" cy="1384995"/>
          </a:xfrm>
          <a:prstGeom prst="rect">
            <a:avLst/>
          </a:prstGeom>
          <a:noFill/>
        </p:spPr>
        <p:txBody>
          <a:bodyPr wrap="square" rtlCol="0">
            <a:spAutoFit/>
          </a:bodyPr>
          <a:lstStyle/>
          <a:p>
            <a:pPr marL="0" lvl="1"/>
            <a:r>
              <a:rPr lang="en-US" sz="1400" dirty="0">
                <a:hlinkClick r:id="rId5"/>
              </a:rPr>
              <a:t>https://coastwatch.noaa.gov/thredds/ncss/BlendedSST5kmNightAggGHRSSTSTARLoM?var=analysed_sst&amp;north=42&amp;west=-171&amp;east=-160&amp;south=31&amp;disableProjSubset=on&amp;horizStride=1&amp;time_start=2005-12-20T12%3A00%3A00Z&amp;time_end=2007-04-07T12%3A00%3A00Z&amp;timeStride=1&amp;accept=netcdf</a:t>
            </a:r>
            <a:endParaRPr lang="en-US" sz="1400" dirty="0"/>
          </a:p>
          <a:p>
            <a:endParaRPr lang="en-US" sz="1400" dirty="0"/>
          </a:p>
        </p:txBody>
      </p:sp>
    </p:spTree>
    <p:extLst>
      <p:ext uri="{BB962C8B-B14F-4D97-AF65-F5344CB8AC3E}">
        <p14:creationId xmlns:p14="http://schemas.microsoft.com/office/powerpoint/2010/main" val="1831317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Obtain Satellite Data -- </a:t>
            </a:r>
            <a:r>
              <a:rPr lang="en-US" dirty="0" err="1" smtClean="0"/>
              <a:t>OPeNDAP</a:t>
            </a:r>
            <a:endParaRPr lang="en-US" dirty="0"/>
          </a:p>
        </p:txBody>
      </p:sp>
      <p:sp>
        <p:nvSpPr>
          <p:cNvPr id="5" name="Content Placeholder 2"/>
          <p:cNvSpPr txBox="1">
            <a:spLocks/>
          </p:cNvSpPr>
          <p:nvPr/>
        </p:nvSpPr>
        <p:spPr>
          <a:xfrm>
            <a:off x="758188" y="1669021"/>
            <a:ext cx="606849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smtClean="0"/>
              <a:t>OPeNDAP</a:t>
            </a:r>
            <a:r>
              <a:rPr lang="en-US" dirty="0" smtClean="0"/>
              <a:t> (Aggregated View)</a:t>
            </a:r>
          </a:p>
          <a:p>
            <a:pPr lvl="1"/>
            <a:r>
              <a:rPr lang="en-US" dirty="0" smtClean="0"/>
              <a:t>Service on THREDDS and ERDDAP</a:t>
            </a:r>
          </a:p>
          <a:p>
            <a:pPr lvl="1"/>
            <a:r>
              <a:rPr lang="en-US" dirty="0" smtClean="0"/>
              <a:t>Use ArcGIS tool </a:t>
            </a:r>
            <a:r>
              <a:rPr lang="en-US" i="1" dirty="0" smtClean="0"/>
              <a:t>Make </a:t>
            </a:r>
            <a:r>
              <a:rPr lang="en-US" i="1" dirty="0" err="1" smtClean="0"/>
              <a:t>OPeNDAP</a:t>
            </a:r>
            <a:r>
              <a:rPr lang="en-US" i="1" dirty="0" smtClean="0"/>
              <a:t> to Raster Layer</a:t>
            </a:r>
          </a:p>
          <a:p>
            <a:pPr lvl="1"/>
            <a:r>
              <a:rPr lang="en-US" dirty="0" smtClean="0"/>
              <a:t>Enter URL without extension, click another box (do not hit enter)</a:t>
            </a:r>
          </a:p>
          <a:p>
            <a:pPr lvl="1"/>
            <a:r>
              <a:rPr lang="en-US" dirty="0" smtClean="0"/>
              <a:t>The ArcMap GUI builds upon the following URL:</a:t>
            </a:r>
          </a:p>
          <a:p>
            <a:pPr lvl="2"/>
            <a:r>
              <a:rPr lang="en-US" sz="1800" dirty="0"/>
              <a:t>https://</a:t>
            </a:r>
            <a:r>
              <a:rPr lang="en-US" sz="1800" dirty="0" smtClean="0"/>
              <a:t>coastwatch.noaa.gov/thredds/dodsC/BlendedSST5kmNightAggGHRSSTSTARLoM</a:t>
            </a:r>
            <a:endParaRPr lang="en-US" dirty="0" smtClean="0"/>
          </a:p>
          <a:p>
            <a:r>
              <a:rPr lang="en-US" dirty="0" smtClean="0"/>
              <a:t>Verify the results!</a:t>
            </a:r>
          </a:p>
        </p:txBody>
      </p:sp>
      <p:sp>
        <p:nvSpPr>
          <p:cNvPr id="8" name="TextBox 7"/>
          <p:cNvSpPr txBox="1"/>
          <p:nvPr/>
        </p:nvSpPr>
        <p:spPr>
          <a:xfrm>
            <a:off x="150312" y="6025142"/>
            <a:ext cx="6972276" cy="307777"/>
          </a:xfrm>
          <a:prstGeom prst="rect">
            <a:avLst/>
          </a:prstGeom>
          <a:noFill/>
        </p:spPr>
        <p:txBody>
          <a:bodyPr wrap="square" rtlCol="0">
            <a:spAutoFit/>
          </a:bodyPr>
          <a:lstStyle/>
          <a:p>
            <a:pPr marL="0" lvl="1"/>
            <a:r>
              <a:rPr lang="en-US" sz="1400" dirty="0"/>
              <a:t>https://</a:t>
            </a:r>
            <a:r>
              <a:rPr lang="en-US" sz="1400" dirty="0">
                <a:hlinkClick r:id="rId3"/>
              </a:rPr>
              <a:t>coastwatch.noaa.gov/thredds/dodsC/BlendedSST5kmNightAggGHRSSTSTARLoM.html</a:t>
            </a:r>
            <a:endParaRPr lang="en-US" sz="1400" dirty="0"/>
          </a:p>
        </p:txBody>
      </p:sp>
      <p:pic>
        <p:nvPicPr>
          <p:cNvPr id="3" name="Picture 2"/>
          <p:cNvPicPr>
            <a:picLocks noChangeAspect="1"/>
          </p:cNvPicPr>
          <p:nvPr/>
        </p:nvPicPr>
        <p:blipFill>
          <a:blip r:embed="rId4"/>
          <a:stretch>
            <a:fillRect/>
          </a:stretch>
        </p:blipFill>
        <p:spPr>
          <a:xfrm>
            <a:off x="7122588" y="445379"/>
            <a:ext cx="4600675" cy="54017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407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Obtain Satellite Data</a:t>
            </a:r>
          </a:p>
        </p:txBody>
      </p:sp>
      <p:sp>
        <p:nvSpPr>
          <p:cNvPr id="3" name="Content Placeholder 2"/>
          <p:cNvSpPr>
            <a:spLocks noGrp="1"/>
          </p:cNvSpPr>
          <p:nvPr>
            <p:ph idx="1"/>
          </p:nvPr>
        </p:nvSpPr>
        <p:spPr>
          <a:xfrm>
            <a:off x="838200" y="1406524"/>
            <a:ext cx="3009900" cy="4351338"/>
          </a:xfrm>
        </p:spPr>
        <p:txBody>
          <a:bodyPr/>
          <a:lstStyle/>
          <a:p>
            <a:r>
              <a:rPr lang="en-US" dirty="0" smtClean="0"/>
              <a:t>EDC</a:t>
            </a:r>
          </a:p>
          <a:p>
            <a:endParaRPr lang="en-US" dirty="0"/>
          </a:p>
          <a:p>
            <a:r>
              <a:rPr lang="en-US" dirty="0" smtClean="0"/>
              <a:t>Graphical interface to define extent, time, variables</a:t>
            </a:r>
          </a:p>
          <a:p>
            <a:endParaRPr lang="en-US" dirty="0"/>
          </a:p>
          <a:p>
            <a:r>
              <a:rPr lang="en-US" dirty="0" smtClean="0"/>
              <a:t>Automatically loads into GIS</a:t>
            </a:r>
            <a:endParaRPr lang="en-US" dirty="0"/>
          </a:p>
        </p:txBody>
      </p:sp>
      <p:pic>
        <p:nvPicPr>
          <p:cNvPr id="4" name="Picture 3"/>
          <p:cNvPicPr>
            <a:picLocks noChangeAspect="1"/>
          </p:cNvPicPr>
          <p:nvPr/>
        </p:nvPicPr>
        <p:blipFill>
          <a:blip r:embed="rId3"/>
          <a:stretch>
            <a:fillRect/>
          </a:stretch>
        </p:blipFill>
        <p:spPr>
          <a:xfrm>
            <a:off x="3848100" y="941917"/>
            <a:ext cx="8121807" cy="48159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568944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Obtain Satellite Data</a:t>
            </a:r>
          </a:p>
        </p:txBody>
      </p:sp>
      <p:sp>
        <p:nvSpPr>
          <p:cNvPr id="3" name="Content Placeholder 2"/>
          <p:cNvSpPr>
            <a:spLocks noGrp="1"/>
          </p:cNvSpPr>
          <p:nvPr>
            <p:ph idx="1"/>
          </p:nvPr>
        </p:nvSpPr>
        <p:spPr>
          <a:xfrm>
            <a:off x="838200" y="1825625"/>
            <a:ext cx="3365500" cy="4351338"/>
          </a:xfrm>
        </p:spPr>
        <p:txBody>
          <a:bodyPr/>
          <a:lstStyle/>
          <a:p>
            <a:r>
              <a:rPr lang="en-US" dirty="0" smtClean="0"/>
              <a:t>EDC</a:t>
            </a:r>
          </a:p>
          <a:p>
            <a:endParaRPr lang="en-US" dirty="0"/>
          </a:p>
          <a:p>
            <a:r>
              <a:rPr lang="en-US" dirty="0" smtClean="0"/>
              <a:t>Can also load the track and only pull the raster values for each point/time as either Raster or Feature data</a:t>
            </a:r>
            <a:endParaRPr lang="en-US" dirty="0"/>
          </a:p>
        </p:txBody>
      </p:sp>
      <p:pic>
        <p:nvPicPr>
          <p:cNvPr id="5" name="Picture 4"/>
          <p:cNvPicPr>
            <a:picLocks noChangeAspect="1"/>
          </p:cNvPicPr>
          <p:nvPr/>
        </p:nvPicPr>
        <p:blipFill>
          <a:blip r:embed="rId3"/>
          <a:stretch>
            <a:fillRect/>
          </a:stretch>
        </p:blipFill>
        <p:spPr>
          <a:xfrm>
            <a:off x="4203700" y="1337120"/>
            <a:ext cx="7785100" cy="46183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841132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Loading Satellite Data</a:t>
            </a:r>
            <a:endParaRPr lang="en-US" dirty="0"/>
          </a:p>
        </p:txBody>
      </p:sp>
      <p:sp>
        <p:nvSpPr>
          <p:cNvPr id="3" name="Content Placeholder 2"/>
          <p:cNvSpPr>
            <a:spLocks noGrp="1"/>
          </p:cNvSpPr>
          <p:nvPr>
            <p:ph idx="1"/>
          </p:nvPr>
        </p:nvSpPr>
        <p:spPr>
          <a:xfrm>
            <a:off x="838200" y="1337120"/>
            <a:ext cx="5118162" cy="4351338"/>
          </a:xfrm>
        </p:spPr>
        <p:txBody>
          <a:bodyPr>
            <a:normAutofit fontScale="92500" lnSpcReduction="10000"/>
          </a:bodyPr>
          <a:lstStyle/>
          <a:p>
            <a:pPr>
              <a:lnSpc>
                <a:spcPct val="110000"/>
              </a:lnSpc>
            </a:pPr>
            <a:r>
              <a:rPr lang="en-US" dirty="0" smtClean="0"/>
              <a:t>Open ArcMap to Blank Map</a:t>
            </a:r>
          </a:p>
          <a:p>
            <a:pPr>
              <a:lnSpc>
                <a:spcPct val="110000"/>
              </a:lnSpc>
            </a:pPr>
            <a:r>
              <a:rPr lang="en-US" dirty="0" smtClean="0"/>
              <a:t>Open </a:t>
            </a:r>
            <a:r>
              <a:rPr lang="en-US" dirty="0" err="1" smtClean="0"/>
              <a:t>ArcToolBox</a:t>
            </a:r>
            <a:r>
              <a:rPr lang="en-US" dirty="0" smtClean="0"/>
              <a:t>  </a:t>
            </a:r>
          </a:p>
          <a:p>
            <a:pPr>
              <a:lnSpc>
                <a:spcPct val="110000"/>
              </a:lnSpc>
            </a:pPr>
            <a:r>
              <a:rPr lang="en-US" dirty="0" smtClean="0"/>
              <a:t>Use </a:t>
            </a:r>
            <a:r>
              <a:rPr lang="en-US" dirty="0" err="1" smtClean="0"/>
              <a:t>Multidimension</a:t>
            </a:r>
            <a:r>
              <a:rPr lang="en-US" dirty="0" smtClean="0"/>
              <a:t> Tools:</a:t>
            </a:r>
          </a:p>
          <a:p>
            <a:pPr lvl="1">
              <a:lnSpc>
                <a:spcPct val="110000"/>
              </a:lnSpc>
            </a:pPr>
            <a:r>
              <a:rPr lang="en-US" dirty="0" smtClean="0"/>
              <a:t>Make </a:t>
            </a:r>
            <a:r>
              <a:rPr lang="en-US" dirty="0" err="1" smtClean="0"/>
              <a:t>NetCDF</a:t>
            </a:r>
            <a:r>
              <a:rPr lang="en-US" dirty="0" smtClean="0"/>
              <a:t> Raster Layer</a:t>
            </a:r>
          </a:p>
          <a:p>
            <a:pPr>
              <a:lnSpc>
                <a:spcPct val="110000"/>
              </a:lnSpc>
            </a:pPr>
            <a:r>
              <a:rPr lang="en-US" dirty="0" smtClean="0"/>
              <a:t>Set the Input </a:t>
            </a:r>
            <a:r>
              <a:rPr lang="en-US" dirty="0" err="1" smtClean="0"/>
              <a:t>netCDF</a:t>
            </a:r>
            <a:r>
              <a:rPr lang="en-US" dirty="0" smtClean="0"/>
              <a:t> file</a:t>
            </a:r>
          </a:p>
          <a:p>
            <a:pPr lvl="1">
              <a:lnSpc>
                <a:spcPct val="110000"/>
              </a:lnSpc>
            </a:pPr>
            <a:r>
              <a:rPr lang="en-US" sz="1400" dirty="0" smtClean="0"/>
              <a:t>noaacwBLENDEDsstDaily_180_turtle2005-2007.nc</a:t>
            </a:r>
          </a:p>
          <a:p>
            <a:pPr>
              <a:lnSpc>
                <a:spcPct val="110000"/>
              </a:lnSpc>
            </a:pPr>
            <a:r>
              <a:rPr lang="en-US" dirty="0" smtClean="0"/>
              <a:t>Confirm Variable, X, and Y Dimensions</a:t>
            </a:r>
          </a:p>
          <a:p>
            <a:pPr>
              <a:lnSpc>
                <a:spcPct val="110000"/>
              </a:lnSpc>
            </a:pPr>
            <a:r>
              <a:rPr lang="en-US" dirty="0" smtClean="0"/>
              <a:t>Add time as a Dimension Value</a:t>
            </a:r>
          </a:p>
          <a:p>
            <a:pPr>
              <a:lnSpc>
                <a:spcPct val="110000"/>
              </a:lnSpc>
            </a:pPr>
            <a:endParaRPr lang="en-US" dirty="0"/>
          </a:p>
          <a:p>
            <a:pPr marL="0" indent="0">
              <a:lnSpc>
                <a:spcPct val="110000"/>
              </a:lnSpc>
              <a:buNone/>
            </a:pPr>
            <a:endParaRPr lang="en-US" dirty="0"/>
          </a:p>
        </p:txBody>
      </p:sp>
      <p:pic>
        <p:nvPicPr>
          <p:cNvPr id="4" name="Picture 3"/>
          <p:cNvPicPr>
            <a:picLocks noChangeAspect="1"/>
          </p:cNvPicPr>
          <p:nvPr/>
        </p:nvPicPr>
        <p:blipFill>
          <a:blip r:embed="rId3"/>
          <a:stretch>
            <a:fillRect/>
          </a:stretch>
        </p:blipFill>
        <p:spPr>
          <a:xfrm>
            <a:off x="4040545" y="1971101"/>
            <a:ext cx="238158" cy="190527"/>
          </a:xfrm>
          <a:prstGeom prst="rect">
            <a:avLst/>
          </a:prstGeom>
        </p:spPr>
      </p:pic>
      <p:pic>
        <p:nvPicPr>
          <p:cNvPr id="5" name="Picture 4"/>
          <p:cNvPicPr>
            <a:picLocks noChangeAspect="1"/>
          </p:cNvPicPr>
          <p:nvPr/>
        </p:nvPicPr>
        <p:blipFill>
          <a:blip r:embed="rId4"/>
          <a:stretch>
            <a:fillRect/>
          </a:stretch>
        </p:blipFill>
        <p:spPr>
          <a:xfrm>
            <a:off x="5956362" y="674338"/>
            <a:ext cx="5801535" cy="53537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9382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Loading Satellite Data  -- Layer </a:t>
            </a:r>
            <a:r>
              <a:rPr lang="en-US" dirty="0"/>
              <a:t>Properties </a:t>
            </a:r>
            <a:r>
              <a:rPr lang="en-US" dirty="0" smtClean="0"/>
              <a:t>– General / Extent</a:t>
            </a:r>
            <a:endParaRPr lang="en-US" dirty="0"/>
          </a:p>
        </p:txBody>
      </p:sp>
      <p:sp>
        <p:nvSpPr>
          <p:cNvPr id="3" name="Content Placeholder 2"/>
          <p:cNvSpPr>
            <a:spLocks noGrp="1"/>
          </p:cNvSpPr>
          <p:nvPr>
            <p:ph idx="1"/>
          </p:nvPr>
        </p:nvSpPr>
        <p:spPr>
          <a:xfrm>
            <a:off x="838200" y="1656556"/>
            <a:ext cx="5533846" cy="4351338"/>
          </a:xfrm>
        </p:spPr>
        <p:txBody>
          <a:bodyPr/>
          <a:lstStyle/>
          <a:p>
            <a:r>
              <a:rPr lang="en-US" dirty="0" smtClean="0"/>
              <a:t>Rename:</a:t>
            </a:r>
          </a:p>
          <a:p>
            <a:pPr lvl="1"/>
            <a:r>
              <a:rPr lang="en-US" dirty="0" smtClean="0"/>
              <a:t>Layer:  </a:t>
            </a:r>
          </a:p>
          <a:p>
            <a:pPr lvl="2"/>
            <a:r>
              <a:rPr lang="en-US" dirty="0" smtClean="0"/>
              <a:t>Sea </a:t>
            </a:r>
            <a:r>
              <a:rPr lang="en-US" dirty="0"/>
              <a:t>Surface Temperature (NOAA</a:t>
            </a:r>
            <a:r>
              <a:rPr lang="en-US" dirty="0" smtClean="0"/>
              <a:t>)</a:t>
            </a:r>
          </a:p>
          <a:p>
            <a:pPr lvl="1"/>
            <a:r>
              <a:rPr lang="en-US" dirty="0" smtClean="0"/>
              <a:t>Description</a:t>
            </a:r>
          </a:p>
          <a:p>
            <a:pPr lvl="1"/>
            <a:r>
              <a:rPr lang="en-US" dirty="0" smtClean="0"/>
              <a:t>Credit</a:t>
            </a:r>
          </a:p>
          <a:p>
            <a:pPr lvl="1"/>
            <a:endParaRPr lang="en-US" dirty="0"/>
          </a:p>
          <a:p>
            <a:r>
              <a:rPr lang="en-US" dirty="0" smtClean="0"/>
              <a:t>Confirm Extent</a:t>
            </a:r>
          </a:p>
          <a:p>
            <a:endParaRPr lang="en-US" dirty="0" smtClean="0"/>
          </a:p>
          <a:p>
            <a:endParaRPr lang="en-US" dirty="0"/>
          </a:p>
          <a:p>
            <a:pPr marL="0" indent="0">
              <a:buNone/>
            </a:pPr>
            <a:endParaRPr lang="en-US" dirty="0"/>
          </a:p>
        </p:txBody>
      </p:sp>
      <p:pic>
        <p:nvPicPr>
          <p:cNvPr id="4" name="Picture 3"/>
          <p:cNvPicPr>
            <a:picLocks noChangeAspect="1"/>
          </p:cNvPicPr>
          <p:nvPr/>
        </p:nvPicPr>
        <p:blipFill>
          <a:blip r:embed="rId3"/>
          <a:stretch>
            <a:fillRect/>
          </a:stretch>
        </p:blipFill>
        <p:spPr>
          <a:xfrm>
            <a:off x="6567324" y="1460565"/>
            <a:ext cx="5125165" cy="1810003"/>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6527020" y="3394014"/>
            <a:ext cx="5410955" cy="8764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80290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Loading Satellite Data  --  Layer Properties -- </a:t>
            </a:r>
            <a:r>
              <a:rPr lang="en-US" dirty="0" err="1" smtClean="0"/>
              <a:t>Symbology</a:t>
            </a:r>
            <a:endParaRPr lang="en-US" dirty="0"/>
          </a:p>
        </p:txBody>
      </p:sp>
      <p:sp>
        <p:nvSpPr>
          <p:cNvPr id="3" name="Content Placeholder 2"/>
          <p:cNvSpPr>
            <a:spLocks noGrp="1"/>
          </p:cNvSpPr>
          <p:nvPr>
            <p:ph idx="1"/>
          </p:nvPr>
        </p:nvSpPr>
        <p:spPr>
          <a:xfrm>
            <a:off x="922421" y="1457435"/>
            <a:ext cx="4953000" cy="4351338"/>
          </a:xfrm>
        </p:spPr>
        <p:txBody>
          <a:bodyPr/>
          <a:lstStyle/>
          <a:p>
            <a:r>
              <a:rPr lang="en-US" i="1" dirty="0" smtClean="0"/>
              <a:t>Reset</a:t>
            </a:r>
            <a:r>
              <a:rPr lang="en-US" dirty="0" smtClean="0"/>
              <a:t> the Stretch type to Minimum-Maximum</a:t>
            </a:r>
          </a:p>
          <a:p>
            <a:endParaRPr lang="en-US" dirty="0"/>
          </a:p>
          <a:p>
            <a:r>
              <a:rPr lang="en-US" i="1" dirty="0" smtClean="0"/>
              <a:t>Reset</a:t>
            </a:r>
            <a:r>
              <a:rPr lang="en-US" dirty="0" smtClean="0"/>
              <a:t> the High/Low Values </a:t>
            </a:r>
            <a:r>
              <a:rPr lang="en-US" dirty="0"/>
              <a:t>to </a:t>
            </a:r>
            <a:r>
              <a:rPr lang="en-US" dirty="0" smtClean="0"/>
              <a:t>280-305</a:t>
            </a:r>
          </a:p>
          <a:p>
            <a:endParaRPr lang="en-US" dirty="0"/>
          </a:p>
          <a:p>
            <a:r>
              <a:rPr lang="en-US" i="1" dirty="0" smtClean="0"/>
              <a:t>Select</a:t>
            </a:r>
            <a:r>
              <a:rPr lang="en-US" dirty="0" smtClean="0"/>
              <a:t> a color </a:t>
            </a:r>
            <a:r>
              <a:rPr lang="en-US" dirty="0"/>
              <a:t>r</a:t>
            </a:r>
            <a:r>
              <a:rPr lang="en-US" dirty="0" smtClean="0"/>
              <a:t>amp of choice</a:t>
            </a:r>
            <a:endParaRPr lang="en-US" dirty="0"/>
          </a:p>
          <a:p>
            <a:endParaRPr lang="en-US" dirty="0" smtClean="0"/>
          </a:p>
          <a:p>
            <a:endParaRPr lang="en-US" dirty="0"/>
          </a:p>
          <a:p>
            <a:pPr marL="0" indent="0">
              <a:buNone/>
            </a:pPr>
            <a:endParaRPr lang="en-US" dirty="0"/>
          </a:p>
        </p:txBody>
      </p:sp>
      <p:pic>
        <p:nvPicPr>
          <p:cNvPr id="5" name="Picture 4"/>
          <p:cNvPicPr>
            <a:picLocks noChangeAspect="1"/>
          </p:cNvPicPr>
          <p:nvPr/>
        </p:nvPicPr>
        <p:blipFill>
          <a:blip r:embed="rId3"/>
          <a:stretch>
            <a:fillRect/>
          </a:stretch>
        </p:blipFill>
        <p:spPr>
          <a:xfrm>
            <a:off x="6016878" y="1337120"/>
            <a:ext cx="5906324" cy="41725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0337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168251" y="1327929"/>
            <a:ext cx="7619198" cy="788734"/>
          </a:xfrm>
        </p:spPr>
        <p:txBody>
          <a:bodyPr>
            <a:normAutofit fontScale="90000"/>
          </a:bodyPr>
          <a:lstStyle/>
          <a:p>
            <a:r>
              <a:rPr lang="en-US" sz="4000" dirty="0" smtClean="0"/>
              <a:t>Using Satellite Data in GIS:  An Exercise</a:t>
            </a:r>
            <a:endParaRPr lang="en-US" sz="4000" dirty="0"/>
          </a:p>
        </p:txBody>
      </p:sp>
      <p:sp>
        <p:nvSpPr>
          <p:cNvPr id="11" name="Text Placeholder 8"/>
          <p:cNvSpPr>
            <a:spLocks noGrp="1"/>
          </p:cNvSpPr>
          <p:nvPr>
            <p:ph type="body" sz="quarter" idx="10"/>
          </p:nvPr>
        </p:nvSpPr>
        <p:spPr>
          <a:xfrm>
            <a:off x="4269317" y="2677614"/>
            <a:ext cx="7313083" cy="1224439"/>
          </a:xfrm>
        </p:spPr>
        <p:txBody>
          <a:bodyPr>
            <a:normAutofit/>
          </a:bodyPr>
          <a:lstStyle/>
          <a:p>
            <a:pPr>
              <a:spcBef>
                <a:spcPts val="800"/>
              </a:spcBef>
            </a:pPr>
            <a:r>
              <a:rPr lang="en-US" dirty="0" smtClean="0"/>
              <a:t>Michael </a:t>
            </a:r>
            <a:r>
              <a:rPr lang="en-US" dirty="0" err="1" smtClean="0"/>
              <a:t>Soracco</a:t>
            </a:r>
            <a:r>
              <a:rPr lang="en-US" dirty="0"/>
              <a:t/>
            </a:r>
            <a:br>
              <a:rPr lang="en-US" dirty="0"/>
            </a:br>
            <a:r>
              <a:rPr lang="en-US" dirty="0" smtClean="0"/>
              <a:t>NOAA Affiliate for NOAA </a:t>
            </a:r>
            <a:r>
              <a:rPr lang="en-US" dirty="0" err="1" smtClean="0"/>
              <a:t>CoastWatch</a:t>
            </a:r>
            <a:endParaRPr lang="en-US" dirty="0" smtClean="0"/>
          </a:p>
          <a:p>
            <a:pPr>
              <a:spcBef>
                <a:spcPts val="0"/>
              </a:spcBef>
            </a:pPr>
            <a:r>
              <a:rPr lang="en-US" dirty="0" smtClean="0"/>
              <a:t>College Park, MD</a:t>
            </a:r>
            <a:endParaRPr lang="en-US" dirty="0"/>
          </a:p>
          <a:p>
            <a:pPr>
              <a:spcBef>
                <a:spcPts val="800"/>
              </a:spcBef>
            </a:pPr>
            <a:endParaRPr lang="en-US" dirty="0"/>
          </a:p>
          <a:p>
            <a:endParaRPr lang="en-US" dirty="0"/>
          </a:p>
        </p:txBody>
      </p:sp>
      <p:sp>
        <p:nvSpPr>
          <p:cNvPr id="10" name="Text Placeholder 6"/>
          <p:cNvSpPr>
            <a:spLocks noGrp="1"/>
          </p:cNvSpPr>
          <p:nvPr>
            <p:ph type="body" sz="quarter" idx="12"/>
          </p:nvPr>
        </p:nvSpPr>
        <p:spPr>
          <a:xfrm>
            <a:off x="172532" y="4691640"/>
            <a:ext cx="7313083" cy="577850"/>
          </a:xfrm>
        </p:spPr>
        <p:txBody>
          <a:bodyPr>
            <a:normAutofit lnSpcReduction="10000"/>
          </a:bodyPr>
          <a:lstStyle/>
          <a:p>
            <a:r>
              <a:rPr lang="en-US" dirty="0"/>
              <a:t>Versioning:</a:t>
            </a:r>
            <a:br>
              <a:rPr lang="en-US" dirty="0"/>
            </a:br>
            <a:r>
              <a:rPr lang="en-US" dirty="0"/>
              <a:t>2020, </a:t>
            </a:r>
            <a:r>
              <a:rPr lang="en-US" dirty="0" err="1"/>
              <a:t>Soracco</a:t>
            </a:r>
            <a:r>
              <a:rPr lang="en-US" dirty="0"/>
              <a:t>, ArcMap 10.7</a:t>
            </a:r>
          </a:p>
        </p:txBody>
      </p:sp>
      <p:sp>
        <p:nvSpPr>
          <p:cNvPr id="12" name="TextBox 11"/>
          <p:cNvSpPr txBox="1"/>
          <p:nvPr/>
        </p:nvSpPr>
        <p:spPr>
          <a:xfrm>
            <a:off x="3567642" y="4129836"/>
            <a:ext cx="2539478" cy="646331"/>
          </a:xfrm>
          <a:prstGeom prst="rect">
            <a:avLst/>
          </a:prstGeom>
          <a:noFill/>
        </p:spPr>
        <p:txBody>
          <a:bodyPr wrap="none" rtlCol="0">
            <a:spAutoFit/>
          </a:bodyPr>
          <a:lstStyle/>
          <a:p>
            <a:r>
              <a:rPr lang="en-US" dirty="0" smtClean="0"/>
              <a:t>https://coastwatch.noaa.gov</a:t>
            </a:r>
            <a:br>
              <a:rPr lang="en-US" dirty="0" smtClean="0"/>
            </a:br>
            <a:r>
              <a:rPr lang="en-US" dirty="0" smtClean="0"/>
              <a:t>coastwatch.info@noaa.gov</a:t>
            </a:r>
            <a:endParaRPr lang="en-US" dirty="0"/>
          </a:p>
        </p:txBody>
      </p:sp>
      <p:pic>
        <p:nvPicPr>
          <p:cNvPr id="7" name="Picture 6"/>
          <p:cNvPicPr>
            <a:picLocks noChangeAspect="1"/>
          </p:cNvPicPr>
          <p:nvPr/>
        </p:nvPicPr>
        <p:blipFill>
          <a:blip r:embed="rId3"/>
          <a:stretch>
            <a:fillRect/>
          </a:stretch>
        </p:blipFill>
        <p:spPr>
          <a:xfrm>
            <a:off x="172532" y="5331820"/>
            <a:ext cx="1724266" cy="13051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4598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Loading Satellite </a:t>
            </a:r>
            <a:r>
              <a:rPr lang="en-US" dirty="0"/>
              <a:t>Data --  Layer Properties -- </a:t>
            </a:r>
            <a:r>
              <a:rPr lang="en-US" dirty="0" err="1" smtClean="0"/>
              <a:t>NetCDF</a:t>
            </a:r>
            <a:endParaRPr lang="en-US" dirty="0"/>
          </a:p>
        </p:txBody>
      </p:sp>
      <p:sp>
        <p:nvSpPr>
          <p:cNvPr id="3" name="Content Placeholder 2"/>
          <p:cNvSpPr>
            <a:spLocks noGrp="1"/>
          </p:cNvSpPr>
          <p:nvPr>
            <p:ph idx="1"/>
          </p:nvPr>
        </p:nvSpPr>
        <p:spPr>
          <a:xfrm>
            <a:off x="838200" y="1337120"/>
            <a:ext cx="5533846" cy="4351338"/>
          </a:xfrm>
        </p:spPr>
        <p:txBody>
          <a:bodyPr/>
          <a:lstStyle/>
          <a:p>
            <a:r>
              <a:rPr lang="en-US" dirty="0" smtClean="0"/>
              <a:t>Verify the </a:t>
            </a:r>
            <a:r>
              <a:rPr lang="en-US" dirty="0" err="1" smtClean="0"/>
              <a:t>NetCDF</a:t>
            </a:r>
            <a:r>
              <a:rPr lang="en-US" dirty="0" smtClean="0"/>
              <a:t> settings</a:t>
            </a:r>
          </a:p>
          <a:p>
            <a:endParaRPr lang="en-US" dirty="0"/>
          </a:p>
          <a:p>
            <a:pPr marL="0" indent="0">
              <a:buNone/>
            </a:pPr>
            <a:endParaRPr lang="en-US" dirty="0"/>
          </a:p>
        </p:txBody>
      </p:sp>
      <p:pic>
        <p:nvPicPr>
          <p:cNvPr id="4" name="Picture 3"/>
          <p:cNvPicPr>
            <a:picLocks noChangeAspect="1"/>
          </p:cNvPicPr>
          <p:nvPr/>
        </p:nvPicPr>
        <p:blipFill>
          <a:blip r:embed="rId3"/>
          <a:stretch>
            <a:fillRect/>
          </a:stretch>
        </p:blipFill>
        <p:spPr>
          <a:xfrm>
            <a:off x="6681948" y="1082465"/>
            <a:ext cx="4210638" cy="4334480"/>
          </a:xfrm>
          <a:prstGeom prst="rect">
            <a:avLst/>
          </a:prstGeom>
          <a:ln>
            <a:noFill/>
          </a:ln>
          <a:effectLst>
            <a:outerShdw blurRad="292100" dist="139700" dir="2700000" algn="tl" rotWithShape="0">
              <a:srgbClr val="333333">
                <a:alpha val="65000"/>
              </a:srgbClr>
            </a:outerShdw>
          </a:effectLst>
        </p:spPr>
      </p:pic>
      <p:grpSp>
        <p:nvGrpSpPr>
          <p:cNvPr id="9" name="Group 8"/>
          <p:cNvGrpSpPr/>
          <p:nvPr/>
        </p:nvGrpSpPr>
        <p:grpSpPr>
          <a:xfrm>
            <a:off x="6498715" y="1699363"/>
            <a:ext cx="381988" cy="1887415"/>
            <a:chOff x="6498715" y="1699363"/>
            <a:chExt cx="381988" cy="1887415"/>
          </a:xfrm>
        </p:grpSpPr>
        <p:sp>
          <p:nvSpPr>
            <p:cNvPr id="5" name="Right Arrow 4"/>
            <p:cNvSpPr/>
            <p:nvPr/>
          </p:nvSpPr>
          <p:spPr>
            <a:xfrm>
              <a:off x="6498715" y="1699363"/>
              <a:ext cx="356257" cy="132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6498716" y="2031625"/>
              <a:ext cx="356257" cy="132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algn="l" rotWithShape="0">
                    <a:prstClr val="black">
                      <a:alpha val="40000"/>
                    </a:prstClr>
                  </a:outerShdw>
                </a:effectLst>
              </a:endParaRPr>
            </a:p>
          </p:txBody>
        </p:sp>
        <p:sp>
          <p:nvSpPr>
            <p:cNvPr id="7" name="Right Arrow 6"/>
            <p:cNvSpPr/>
            <p:nvPr/>
          </p:nvSpPr>
          <p:spPr>
            <a:xfrm>
              <a:off x="6498717" y="2372617"/>
              <a:ext cx="356257" cy="132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524446" y="3454431"/>
              <a:ext cx="356257" cy="132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p:cNvSpPr/>
          <p:nvPr/>
        </p:nvSpPr>
        <p:spPr>
          <a:xfrm>
            <a:off x="8883523" y="967925"/>
            <a:ext cx="782053" cy="4455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4391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Loading Satellite </a:t>
            </a:r>
            <a:r>
              <a:rPr lang="en-US" dirty="0"/>
              <a:t>Data --  Layer Properties -- </a:t>
            </a:r>
            <a:r>
              <a:rPr lang="en-US" dirty="0" smtClean="0"/>
              <a:t>Time</a:t>
            </a:r>
            <a:endParaRPr lang="en-US" dirty="0"/>
          </a:p>
        </p:txBody>
      </p:sp>
      <p:sp>
        <p:nvSpPr>
          <p:cNvPr id="3" name="Content Placeholder 2"/>
          <p:cNvSpPr>
            <a:spLocks noGrp="1"/>
          </p:cNvSpPr>
          <p:nvPr>
            <p:ph idx="1"/>
          </p:nvPr>
        </p:nvSpPr>
        <p:spPr>
          <a:xfrm>
            <a:off x="838201" y="1337120"/>
            <a:ext cx="4947898" cy="4863264"/>
          </a:xfrm>
        </p:spPr>
        <p:txBody>
          <a:bodyPr>
            <a:normAutofit/>
          </a:bodyPr>
          <a:lstStyle/>
          <a:p>
            <a:r>
              <a:rPr lang="en-US" i="1" dirty="0" smtClean="0"/>
              <a:t>Enable</a:t>
            </a:r>
            <a:r>
              <a:rPr lang="en-US" dirty="0" smtClean="0"/>
              <a:t> Time on the Layer</a:t>
            </a:r>
          </a:p>
          <a:p>
            <a:r>
              <a:rPr lang="en-US" i="1" dirty="0" smtClean="0"/>
              <a:t>Set</a:t>
            </a:r>
            <a:r>
              <a:rPr lang="en-US" dirty="0" smtClean="0"/>
              <a:t> the Time Dimension to ‘time’</a:t>
            </a:r>
          </a:p>
          <a:p>
            <a:r>
              <a:rPr lang="en-US" i="1" dirty="0" smtClean="0"/>
              <a:t>Set</a:t>
            </a:r>
            <a:r>
              <a:rPr lang="en-US" dirty="0" smtClean="0"/>
              <a:t> the Step Interval to ‘1’</a:t>
            </a:r>
          </a:p>
          <a:p>
            <a:pPr lvl="1"/>
            <a:r>
              <a:rPr lang="en-US" dirty="0" smtClean="0"/>
              <a:t>You may need to revisit this as ArcMap will rest the value when Calculating range</a:t>
            </a:r>
          </a:p>
          <a:p>
            <a:r>
              <a:rPr lang="en-US" i="1" dirty="0" smtClean="0"/>
              <a:t>Set</a:t>
            </a:r>
            <a:r>
              <a:rPr lang="en-US" dirty="0" smtClean="0"/>
              <a:t> the Time Zone to UTC</a:t>
            </a:r>
          </a:p>
          <a:p>
            <a:r>
              <a:rPr lang="en-US" i="1" dirty="0" smtClean="0"/>
              <a:t>Click</a:t>
            </a:r>
            <a:r>
              <a:rPr lang="en-US" dirty="0" smtClean="0"/>
              <a:t> ‘Apply’ and verify values</a:t>
            </a:r>
          </a:p>
          <a:p>
            <a:r>
              <a:rPr lang="en-US" i="1" dirty="0" smtClean="0"/>
              <a:t>Click</a:t>
            </a:r>
            <a:r>
              <a:rPr lang="en-US" dirty="0" smtClean="0"/>
              <a:t> ‘OK’</a:t>
            </a:r>
          </a:p>
          <a:p>
            <a:endParaRPr lang="en-US" dirty="0"/>
          </a:p>
          <a:p>
            <a:pPr marL="0" indent="0">
              <a:buNone/>
            </a:pPr>
            <a:endParaRPr lang="en-US" dirty="0"/>
          </a:p>
        </p:txBody>
      </p:sp>
      <p:pic>
        <p:nvPicPr>
          <p:cNvPr id="5" name="Picture 4"/>
          <p:cNvPicPr>
            <a:picLocks noChangeAspect="1"/>
          </p:cNvPicPr>
          <p:nvPr/>
        </p:nvPicPr>
        <p:blipFill>
          <a:blip r:embed="rId3"/>
          <a:stretch>
            <a:fillRect/>
          </a:stretch>
        </p:blipFill>
        <p:spPr>
          <a:xfrm>
            <a:off x="5786098" y="1337120"/>
            <a:ext cx="6220693" cy="42963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13861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 Satellite Data</a:t>
            </a:r>
            <a:endParaRPr lang="en-US" dirty="0"/>
          </a:p>
        </p:txBody>
      </p:sp>
      <p:sp>
        <p:nvSpPr>
          <p:cNvPr id="3" name="Content Placeholder 2"/>
          <p:cNvSpPr>
            <a:spLocks noGrp="1"/>
          </p:cNvSpPr>
          <p:nvPr>
            <p:ph idx="1"/>
          </p:nvPr>
        </p:nvSpPr>
        <p:spPr>
          <a:xfrm>
            <a:off x="781861" y="1337120"/>
            <a:ext cx="3841376" cy="4351338"/>
          </a:xfrm>
        </p:spPr>
        <p:txBody>
          <a:bodyPr>
            <a:normAutofit/>
          </a:bodyPr>
          <a:lstStyle/>
          <a:p>
            <a:r>
              <a:rPr lang="en-US" dirty="0" smtClean="0"/>
              <a:t>Enable Time Slider</a:t>
            </a:r>
          </a:p>
          <a:p>
            <a:endParaRPr lang="en-US" dirty="0"/>
          </a:p>
          <a:p>
            <a:r>
              <a:rPr lang="en-US" dirty="0" smtClean="0"/>
              <a:t>Click the ‘Play’ Arrow</a:t>
            </a:r>
          </a:p>
          <a:p>
            <a:pPr lvl="1"/>
            <a:r>
              <a:rPr lang="en-US" dirty="0" smtClean="0"/>
              <a:t>The images should change as the dates advance</a:t>
            </a:r>
          </a:p>
          <a:p>
            <a:pPr lvl="1"/>
            <a:r>
              <a:rPr lang="en-US" dirty="0" smtClean="0"/>
              <a:t>The color scale range should remain the same for each time step</a:t>
            </a:r>
          </a:p>
          <a:p>
            <a:pPr marL="0" indent="0">
              <a:buNone/>
            </a:pPr>
            <a:endParaRPr lang="en-US" dirty="0" smtClean="0"/>
          </a:p>
          <a:p>
            <a:endParaRPr lang="en-US" dirty="0"/>
          </a:p>
          <a:p>
            <a:pPr marL="0" indent="0">
              <a:buNone/>
            </a:pPr>
            <a:endParaRPr lang="en-US" dirty="0"/>
          </a:p>
        </p:txBody>
      </p:sp>
      <p:pic>
        <p:nvPicPr>
          <p:cNvPr id="4" name="Picture 3"/>
          <p:cNvPicPr>
            <a:picLocks noChangeAspect="1"/>
          </p:cNvPicPr>
          <p:nvPr/>
        </p:nvPicPr>
        <p:blipFill>
          <a:blip r:embed="rId3"/>
          <a:stretch>
            <a:fillRect/>
          </a:stretch>
        </p:blipFill>
        <p:spPr>
          <a:xfrm>
            <a:off x="4260461" y="1472717"/>
            <a:ext cx="228632" cy="219106"/>
          </a:xfrm>
          <a:prstGeom prst="rect">
            <a:avLst/>
          </a:prstGeom>
        </p:spPr>
      </p:pic>
      <p:pic>
        <p:nvPicPr>
          <p:cNvPr id="5" name="Picture 4"/>
          <p:cNvPicPr>
            <a:picLocks noChangeAspect="1"/>
          </p:cNvPicPr>
          <p:nvPr/>
        </p:nvPicPr>
        <p:blipFill>
          <a:blip r:embed="rId4"/>
          <a:stretch>
            <a:fillRect/>
          </a:stretch>
        </p:blipFill>
        <p:spPr>
          <a:xfrm>
            <a:off x="4981755" y="924231"/>
            <a:ext cx="7030261" cy="4621532"/>
          </a:xfrm>
          <a:prstGeom prst="rect">
            <a:avLst/>
          </a:prstGeom>
          <a:ln>
            <a:noFill/>
          </a:ln>
          <a:effectLst>
            <a:outerShdw blurRad="292100" dist="139700" dir="2700000" algn="tl" rotWithShape="0">
              <a:srgbClr val="333333">
                <a:alpha val="65000"/>
              </a:srgbClr>
            </a:outerShdw>
          </a:effectLst>
        </p:spPr>
      </p:pic>
      <p:sp>
        <p:nvSpPr>
          <p:cNvPr id="6" name="Oval 5"/>
          <p:cNvSpPr/>
          <p:nvPr/>
        </p:nvSpPr>
        <p:spPr>
          <a:xfrm>
            <a:off x="8581294" y="3522725"/>
            <a:ext cx="295421" cy="2292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700408" y="1346575"/>
            <a:ext cx="295421" cy="2292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638387" y="2304704"/>
            <a:ext cx="295421" cy="4525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15152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Slider</a:t>
            </a:r>
            <a:endParaRPr lang="en-US" dirty="0"/>
          </a:p>
        </p:txBody>
      </p:sp>
      <p:sp>
        <p:nvSpPr>
          <p:cNvPr id="3" name="Content Placeholder 2"/>
          <p:cNvSpPr>
            <a:spLocks noGrp="1"/>
          </p:cNvSpPr>
          <p:nvPr>
            <p:ph sz="half" idx="1"/>
          </p:nvPr>
        </p:nvSpPr>
        <p:spPr>
          <a:xfrm>
            <a:off x="1206500" y="2378370"/>
            <a:ext cx="5181600" cy="3813028"/>
          </a:xfrm>
        </p:spPr>
        <p:txBody>
          <a:bodyPr>
            <a:normAutofit/>
          </a:bodyPr>
          <a:lstStyle/>
          <a:p>
            <a:r>
              <a:rPr lang="en-US" dirty="0" smtClean="0"/>
              <a:t>Controls time for all layers in map (Enable/Disable) and Tools</a:t>
            </a:r>
          </a:p>
          <a:p>
            <a:r>
              <a:rPr lang="en-US" dirty="0" smtClean="0"/>
              <a:t>If layers do not display,  check:</a:t>
            </a:r>
          </a:p>
          <a:p>
            <a:pPr lvl="1"/>
            <a:r>
              <a:rPr lang="en-US" dirty="0" smtClean="0"/>
              <a:t>Time Zone:   UTC</a:t>
            </a:r>
          </a:p>
          <a:p>
            <a:pPr lvl="1"/>
            <a:r>
              <a:rPr lang="en-US" dirty="0" smtClean="0"/>
              <a:t>Step Interval:  1</a:t>
            </a:r>
          </a:p>
          <a:p>
            <a:r>
              <a:rPr lang="en-US" dirty="0" smtClean="0"/>
              <a:t>Exports movie</a:t>
            </a:r>
          </a:p>
        </p:txBody>
      </p:sp>
      <p:pic>
        <p:nvPicPr>
          <p:cNvPr id="6" name="Picture 5"/>
          <p:cNvPicPr>
            <a:picLocks noChangeAspect="1"/>
          </p:cNvPicPr>
          <p:nvPr/>
        </p:nvPicPr>
        <p:blipFill>
          <a:blip r:embed="rId3"/>
          <a:stretch>
            <a:fillRect/>
          </a:stretch>
        </p:blipFill>
        <p:spPr>
          <a:xfrm>
            <a:off x="7657392" y="3351858"/>
            <a:ext cx="3978787" cy="297428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stretch>
            <a:fillRect/>
          </a:stretch>
        </p:blipFill>
        <p:spPr>
          <a:xfrm>
            <a:off x="1144217" y="1075752"/>
            <a:ext cx="5306165" cy="1076475"/>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a:stretch>
            <a:fillRect/>
          </a:stretch>
        </p:blipFill>
        <p:spPr>
          <a:xfrm>
            <a:off x="7658868" y="218534"/>
            <a:ext cx="3977311" cy="29771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5557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Loading Data:  CSV file</a:t>
            </a:r>
            <a:endParaRPr lang="en-US" dirty="0"/>
          </a:p>
        </p:txBody>
      </p:sp>
      <p:sp>
        <p:nvSpPr>
          <p:cNvPr id="5" name="Content Placeholder 4"/>
          <p:cNvSpPr>
            <a:spLocks noGrp="1"/>
          </p:cNvSpPr>
          <p:nvPr>
            <p:ph sz="half" idx="1"/>
          </p:nvPr>
        </p:nvSpPr>
        <p:spPr>
          <a:xfrm>
            <a:off x="838200" y="1825625"/>
            <a:ext cx="10205698" cy="4351338"/>
          </a:xfrm>
        </p:spPr>
        <p:txBody>
          <a:bodyPr>
            <a:normAutofit fontScale="77500" lnSpcReduction="20000"/>
          </a:bodyPr>
          <a:lstStyle/>
          <a:p>
            <a:r>
              <a:rPr lang="en-US" dirty="0"/>
              <a:t>Use the CSV file: </a:t>
            </a:r>
            <a:endParaRPr lang="en-US" dirty="0" smtClean="0"/>
          </a:p>
          <a:p>
            <a:pPr lvl="1"/>
            <a:r>
              <a:rPr lang="en-US" sz="2000" dirty="0" smtClean="0"/>
              <a:t>25317_05_dat_DATE_LON180.csv</a:t>
            </a:r>
            <a:endParaRPr lang="en-US" sz="2000" dirty="0"/>
          </a:p>
          <a:p>
            <a:endParaRPr lang="en-US" dirty="0" smtClean="0"/>
          </a:p>
          <a:p>
            <a:r>
              <a:rPr lang="en-US" dirty="0" smtClean="0"/>
              <a:t>Choose a method to import the CSV file </a:t>
            </a:r>
            <a:br>
              <a:rPr lang="en-US" dirty="0" smtClean="0"/>
            </a:br>
            <a:r>
              <a:rPr lang="en-US" dirty="0" smtClean="0"/>
              <a:t>[The following slides will walk through the </a:t>
            </a:r>
            <a:r>
              <a:rPr lang="en-US" i="1" dirty="0" smtClean="0">
                <a:solidFill>
                  <a:srgbClr val="002060"/>
                </a:solidFill>
              </a:rPr>
              <a:t>File-&gt; Add Data </a:t>
            </a:r>
            <a:r>
              <a:rPr lang="en-US" dirty="0" smtClean="0"/>
              <a:t>method]</a:t>
            </a:r>
          </a:p>
          <a:p>
            <a:pPr lvl="1">
              <a:lnSpc>
                <a:spcPct val="120000"/>
              </a:lnSpc>
            </a:pPr>
            <a:r>
              <a:rPr lang="en-US" dirty="0" smtClean="0"/>
              <a:t>Add </a:t>
            </a:r>
            <a:r>
              <a:rPr lang="en-US" dirty="0"/>
              <a:t>Data icon,  locate CSV, click Add,  then right-mouse Display X-Y </a:t>
            </a:r>
          </a:p>
          <a:p>
            <a:pPr lvl="1">
              <a:lnSpc>
                <a:spcPct val="120000"/>
              </a:lnSpc>
            </a:pPr>
            <a:endParaRPr lang="en-US" dirty="0"/>
          </a:p>
          <a:p>
            <a:pPr lvl="1">
              <a:lnSpc>
                <a:spcPct val="120000"/>
              </a:lnSpc>
            </a:pPr>
            <a:r>
              <a:rPr lang="en-US" dirty="0"/>
              <a:t>File-&gt;Add Data-&gt;Add X-Y Data, locate CSV</a:t>
            </a:r>
          </a:p>
          <a:p>
            <a:pPr lvl="1">
              <a:lnSpc>
                <a:spcPct val="120000"/>
              </a:lnSpc>
            </a:pPr>
            <a:endParaRPr lang="en-US" dirty="0"/>
          </a:p>
          <a:p>
            <a:pPr lvl="1">
              <a:lnSpc>
                <a:spcPct val="120000"/>
              </a:lnSpc>
            </a:pPr>
            <a:r>
              <a:rPr lang="en-US" dirty="0"/>
              <a:t>Catalog-&gt;locate </a:t>
            </a:r>
            <a:r>
              <a:rPr lang="en-US" dirty="0" err="1"/>
              <a:t>CSV,right</a:t>
            </a:r>
            <a:r>
              <a:rPr lang="en-US" dirty="0"/>
              <a:t>-mouse-&gt;Create Feature Class-&gt;From X-Y Table</a:t>
            </a:r>
          </a:p>
          <a:p>
            <a:pPr lvl="1"/>
            <a:endParaRPr lang="en-US" dirty="0" smtClean="0"/>
          </a:p>
          <a:p>
            <a:endParaRPr lang="en-US" dirty="0"/>
          </a:p>
          <a:p>
            <a:r>
              <a:rPr lang="en-US" dirty="0" smtClean="0"/>
              <a:t>Export as </a:t>
            </a:r>
            <a:r>
              <a:rPr lang="en-US" dirty="0" err="1" smtClean="0"/>
              <a:t>Shapefile</a:t>
            </a:r>
            <a:r>
              <a:rPr lang="en-US" dirty="0" smtClean="0"/>
              <a:t> [</a:t>
            </a:r>
            <a:r>
              <a:rPr lang="en-US" sz="2000" dirty="0" smtClean="0"/>
              <a:t>Feature Class will do this automatically</a:t>
            </a:r>
            <a:r>
              <a:rPr lang="en-US" dirty="0" smtClean="0"/>
              <a:t>]</a:t>
            </a:r>
            <a:endParaRPr lang="en-US" dirty="0"/>
          </a:p>
        </p:txBody>
      </p:sp>
      <p:sp>
        <p:nvSpPr>
          <p:cNvPr id="2" name="Right Arrow 1"/>
          <p:cNvSpPr/>
          <p:nvPr/>
        </p:nvSpPr>
        <p:spPr>
          <a:xfrm>
            <a:off x="528298" y="4070959"/>
            <a:ext cx="613775" cy="2880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7381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Loading Data:  CSV </a:t>
            </a:r>
            <a:r>
              <a:rPr lang="en-US" dirty="0" smtClean="0"/>
              <a:t>file               Add XY Data</a:t>
            </a:r>
            <a:endParaRPr lang="en-US" dirty="0"/>
          </a:p>
        </p:txBody>
      </p:sp>
      <p:sp>
        <p:nvSpPr>
          <p:cNvPr id="5" name="Content Placeholder 4"/>
          <p:cNvSpPr>
            <a:spLocks noGrp="1"/>
          </p:cNvSpPr>
          <p:nvPr>
            <p:ph sz="half" idx="1"/>
          </p:nvPr>
        </p:nvSpPr>
        <p:spPr/>
        <p:txBody>
          <a:bodyPr/>
          <a:lstStyle/>
          <a:p>
            <a:pPr marL="514350" indent="-514350">
              <a:buFont typeface="+mj-lt"/>
              <a:buAutoNum type="arabicPeriod"/>
            </a:pPr>
            <a:r>
              <a:rPr lang="en-US" i="1" dirty="0" smtClean="0"/>
              <a:t>Select </a:t>
            </a:r>
            <a:r>
              <a:rPr lang="en-US" i="1" dirty="0"/>
              <a:t>F</a:t>
            </a:r>
            <a:r>
              <a:rPr lang="en-US" i="1" dirty="0" smtClean="0"/>
              <a:t>ile-&gt;Add Data-&gt;Add XY Data</a:t>
            </a:r>
          </a:p>
        </p:txBody>
      </p:sp>
      <p:pic>
        <p:nvPicPr>
          <p:cNvPr id="7" name="Picture 6"/>
          <p:cNvPicPr>
            <a:picLocks noChangeAspect="1"/>
          </p:cNvPicPr>
          <p:nvPr/>
        </p:nvPicPr>
        <p:blipFill>
          <a:blip r:embed="rId3"/>
          <a:stretch>
            <a:fillRect/>
          </a:stretch>
        </p:blipFill>
        <p:spPr>
          <a:xfrm>
            <a:off x="6357424" y="1590338"/>
            <a:ext cx="5563376" cy="44202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706532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Loading Data:  CSV file               Add XY Data</a:t>
            </a:r>
          </a:p>
        </p:txBody>
      </p:sp>
      <p:sp>
        <p:nvSpPr>
          <p:cNvPr id="4" name="Text Placeholder 3"/>
          <p:cNvSpPr>
            <a:spLocks noGrp="1"/>
          </p:cNvSpPr>
          <p:nvPr>
            <p:ph type="body" sz="half" idx="2"/>
          </p:nvPr>
        </p:nvSpPr>
        <p:spPr/>
        <p:txBody>
          <a:bodyPr>
            <a:normAutofit fontScale="92500" lnSpcReduction="10000"/>
          </a:bodyPr>
          <a:lstStyle/>
          <a:p>
            <a:pPr marL="514350" indent="-514350">
              <a:buFont typeface="+mj-lt"/>
              <a:buAutoNum type="arabicPeriod"/>
            </a:pPr>
            <a:r>
              <a:rPr lang="en-US" sz="2800" i="1" dirty="0"/>
              <a:t>Set</a:t>
            </a:r>
            <a:r>
              <a:rPr lang="en-US" sz="2800" dirty="0"/>
              <a:t> the table to your CSV file</a:t>
            </a:r>
          </a:p>
          <a:p>
            <a:pPr marL="514350" indent="-514350">
              <a:buFont typeface="+mj-lt"/>
              <a:buAutoNum type="arabicPeriod"/>
            </a:pPr>
            <a:r>
              <a:rPr lang="en-US" sz="2800" i="1" dirty="0"/>
              <a:t>Set</a:t>
            </a:r>
            <a:r>
              <a:rPr lang="en-US" sz="2800" dirty="0"/>
              <a:t> the </a:t>
            </a:r>
            <a:r>
              <a:rPr lang="en-US" sz="2800" dirty="0" smtClean="0"/>
              <a:t>X,Y Fields</a:t>
            </a:r>
          </a:p>
          <a:p>
            <a:pPr marL="971550" lvl="1" indent="-514350">
              <a:buFont typeface="Arial" panose="020B0604020202020204" pitchFamily="34" charset="0"/>
              <a:buChar char="•"/>
            </a:pPr>
            <a:r>
              <a:rPr lang="en-US" sz="2600" dirty="0" smtClean="0"/>
              <a:t>X:  mean_lon180</a:t>
            </a:r>
          </a:p>
          <a:p>
            <a:pPr marL="971550" lvl="1" indent="-514350">
              <a:buFont typeface="Arial" panose="020B0604020202020204" pitchFamily="34" charset="0"/>
              <a:buChar char="•"/>
            </a:pPr>
            <a:r>
              <a:rPr lang="en-US" sz="2600" dirty="0" smtClean="0"/>
              <a:t>Y:  </a:t>
            </a:r>
            <a:r>
              <a:rPr lang="en-US" sz="2600" dirty="0" err="1" smtClean="0"/>
              <a:t>mean_lat</a:t>
            </a:r>
            <a:endParaRPr lang="en-US" sz="2600" dirty="0"/>
          </a:p>
          <a:p>
            <a:pPr marL="514350" indent="-514350">
              <a:buFont typeface="+mj-lt"/>
              <a:buAutoNum type="arabicPeriod"/>
            </a:pPr>
            <a:r>
              <a:rPr lang="en-US" sz="2800" dirty="0" smtClean="0"/>
              <a:t>Verify or Set </a:t>
            </a:r>
            <a:r>
              <a:rPr lang="en-US" sz="2800" dirty="0"/>
              <a:t>the Coordinate </a:t>
            </a:r>
            <a:r>
              <a:rPr lang="en-US" sz="2800" dirty="0" smtClean="0"/>
              <a:t>System [Global Coordinate System -&gt; WGS1984]</a:t>
            </a:r>
          </a:p>
          <a:p>
            <a:pPr marL="514350" indent="-514350">
              <a:buFont typeface="+mj-lt"/>
              <a:buAutoNum type="arabicPeriod"/>
            </a:pPr>
            <a:r>
              <a:rPr lang="en-US" sz="2800" i="1" dirty="0" smtClean="0"/>
              <a:t>Click</a:t>
            </a:r>
            <a:r>
              <a:rPr lang="en-US" sz="2800" dirty="0" smtClean="0"/>
              <a:t> OK</a:t>
            </a:r>
            <a:endParaRPr lang="en-US" sz="2800" dirty="0"/>
          </a:p>
          <a:p>
            <a:endParaRPr lang="en-US" sz="2800" dirty="0"/>
          </a:p>
        </p:txBody>
      </p:sp>
      <p:pic>
        <p:nvPicPr>
          <p:cNvPr id="13" name="Picture 12"/>
          <p:cNvPicPr>
            <a:picLocks noChangeAspect="1"/>
          </p:cNvPicPr>
          <p:nvPr/>
        </p:nvPicPr>
        <p:blipFill>
          <a:blip r:embed="rId3"/>
          <a:stretch>
            <a:fillRect/>
          </a:stretch>
        </p:blipFill>
        <p:spPr>
          <a:xfrm>
            <a:off x="4942458" y="927465"/>
            <a:ext cx="3334215" cy="5353797"/>
          </a:xfrm>
          <a:prstGeom prst="rect">
            <a:avLst/>
          </a:prstGeom>
          <a:ln>
            <a:noFill/>
          </a:ln>
          <a:effectLst>
            <a:outerShdw blurRad="292100" dist="139700" dir="2700000" algn="tl" rotWithShape="0">
              <a:srgbClr val="333333">
                <a:alpha val="65000"/>
              </a:srgbClr>
            </a:outerShdw>
          </a:effectLst>
        </p:spPr>
      </p:pic>
      <p:sp>
        <p:nvSpPr>
          <p:cNvPr id="6" name="Oval 5"/>
          <p:cNvSpPr/>
          <p:nvPr/>
        </p:nvSpPr>
        <p:spPr>
          <a:xfrm>
            <a:off x="5209913" y="1871104"/>
            <a:ext cx="1867291" cy="2974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626919" y="2375037"/>
            <a:ext cx="941694" cy="2974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626919" y="2636809"/>
            <a:ext cx="941694" cy="2974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4"/>
          <a:stretch>
            <a:fillRect/>
          </a:stretch>
        </p:blipFill>
        <p:spPr>
          <a:xfrm>
            <a:off x="8544128" y="936991"/>
            <a:ext cx="3324689" cy="5344271"/>
          </a:xfrm>
          <a:prstGeom prst="rect">
            <a:avLst/>
          </a:prstGeom>
          <a:ln>
            <a:noFill/>
          </a:ln>
          <a:effectLst>
            <a:outerShdw blurRad="292100" dist="139700" dir="2700000" algn="tl" rotWithShape="0">
              <a:srgbClr val="333333">
                <a:alpha val="65000"/>
              </a:srgbClr>
            </a:outerShdw>
          </a:effectLst>
        </p:spPr>
      </p:pic>
      <p:sp>
        <p:nvSpPr>
          <p:cNvPr id="15" name="Right Arrow 14"/>
          <p:cNvSpPr/>
          <p:nvPr/>
        </p:nvSpPr>
        <p:spPr>
          <a:xfrm>
            <a:off x="8331185" y="5223354"/>
            <a:ext cx="400833" cy="363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Bent-Up Arrow 15"/>
          <p:cNvSpPr/>
          <p:nvPr/>
        </p:nvSpPr>
        <p:spPr>
          <a:xfrm>
            <a:off x="9557359" y="4947781"/>
            <a:ext cx="288099" cy="50104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65027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Loading Data:  CSV file               Add XY Data</a:t>
            </a:r>
          </a:p>
        </p:txBody>
      </p:sp>
      <p:sp>
        <p:nvSpPr>
          <p:cNvPr id="4" name="Text Placeholder 3"/>
          <p:cNvSpPr>
            <a:spLocks noGrp="1"/>
          </p:cNvSpPr>
          <p:nvPr>
            <p:ph type="body" sz="half" idx="2"/>
          </p:nvPr>
        </p:nvSpPr>
        <p:spPr/>
        <p:txBody>
          <a:bodyPr>
            <a:normAutofit/>
          </a:bodyPr>
          <a:lstStyle/>
          <a:p>
            <a:pPr marL="514350" indent="-514350">
              <a:buFont typeface="+mj-lt"/>
              <a:buAutoNum type="arabicPeriod"/>
            </a:pPr>
            <a:r>
              <a:rPr lang="en-US" sz="2800" dirty="0" smtClean="0"/>
              <a:t>An Object-ID warning may appear</a:t>
            </a:r>
          </a:p>
          <a:p>
            <a:pPr marL="514350" indent="-514350">
              <a:buFont typeface="+mj-lt"/>
              <a:buAutoNum type="arabicPeriod"/>
            </a:pPr>
            <a:r>
              <a:rPr lang="en-US" sz="2800" dirty="0" smtClean="0"/>
              <a:t>Click OK</a:t>
            </a:r>
          </a:p>
          <a:p>
            <a:pPr marL="514350" indent="-514350">
              <a:buFont typeface="+mj-lt"/>
              <a:buAutoNum type="arabicPeriod"/>
            </a:pPr>
            <a:r>
              <a:rPr lang="en-US" sz="2800" dirty="0" smtClean="0"/>
              <a:t>If the warning appeared,  Export the data and re-add the layer to Map</a:t>
            </a:r>
            <a:endParaRPr lang="en-US" sz="2800" dirty="0"/>
          </a:p>
          <a:p>
            <a:endParaRPr lang="en-US" sz="2800" dirty="0"/>
          </a:p>
        </p:txBody>
      </p:sp>
      <p:pic>
        <p:nvPicPr>
          <p:cNvPr id="7" name="Picture 6"/>
          <p:cNvPicPr>
            <a:picLocks noChangeAspect="1"/>
          </p:cNvPicPr>
          <p:nvPr/>
        </p:nvPicPr>
        <p:blipFill>
          <a:blip r:embed="rId3"/>
          <a:stretch>
            <a:fillRect/>
          </a:stretch>
        </p:blipFill>
        <p:spPr>
          <a:xfrm>
            <a:off x="6364686" y="686137"/>
            <a:ext cx="3410426" cy="5449060"/>
          </a:xfrm>
          <a:prstGeom prst="rect">
            <a:avLst/>
          </a:prstGeom>
        </p:spPr>
      </p:pic>
      <p:pic>
        <p:nvPicPr>
          <p:cNvPr id="6" name="Picture 5"/>
          <p:cNvPicPr>
            <a:picLocks noChangeAspect="1"/>
          </p:cNvPicPr>
          <p:nvPr/>
        </p:nvPicPr>
        <p:blipFill>
          <a:blip r:embed="rId4"/>
          <a:stretch>
            <a:fillRect/>
          </a:stretch>
        </p:blipFill>
        <p:spPr>
          <a:xfrm>
            <a:off x="7505700" y="2324665"/>
            <a:ext cx="3972479" cy="2172003"/>
          </a:xfrm>
          <a:prstGeom prst="rect">
            <a:avLst/>
          </a:prstGeom>
        </p:spPr>
      </p:pic>
    </p:spTree>
    <p:extLst>
      <p:ext uri="{BB962C8B-B14F-4D97-AF65-F5344CB8AC3E}">
        <p14:creationId xmlns:p14="http://schemas.microsoft.com/office/powerpoint/2010/main" val="5031467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Loading Data:  CSV file               Add XY Data</a:t>
            </a:r>
          </a:p>
        </p:txBody>
      </p:sp>
      <p:sp>
        <p:nvSpPr>
          <p:cNvPr id="3" name="Content Placeholder 2"/>
          <p:cNvSpPr>
            <a:spLocks noGrp="1"/>
          </p:cNvSpPr>
          <p:nvPr>
            <p:ph sz="half" idx="1"/>
          </p:nvPr>
        </p:nvSpPr>
        <p:spPr/>
        <p:txBody>
          <a:bodyPr>
            <a:normAutofit lnSpcReduction="10000"/>
          </a:bodyPr>
          <a:lstStyle/>
          <a:p>
            <a:r>
              <a:rPr lang="en-US" dirty="0" smtClean="0"/>
              <a:t>By default,  the View will show -180 to 180,  splitting the data at the ‘dateline’ </a:t>
            </a:r>
          </a:p>
          <a:p>
            <a:r>
              <a:rPr lang="en-US" dirty="0" smtClean="0"/>
              <a:t>When we adjusted the longitudes (subtracting 360), the East longitudes become ‘westernized’  as values less than -180. Depending on how the data are loaded and assigned projection,  they can display across the dateline.</a:t>
            </a:r>
            <a:endParaRPr lang="en-US" dirty="0"/>
          </a:p>
        </p:txBody>
      </p:sp>
      <p:pic>
        <p:nvPicPr>
          <p:cNvPr id="5" name="Picture 4"/>
          <p:cNvPicPr>
            <a:picLocks noChangeAspect="1"/>
          </p:cNvPicPr>
          <p:nvPr/>
        </p:nvPicPr>
        <p:blipFill>
          <a:blip r:embed="rId3"/>
          <a:stretch>
            <a:fillRect/>
          </a:stretch>
        </p:blipFill>
        <p:spPr>
          <a:xfrm>
            <a:off x="6902881" y="1825625"/>
            <a:ext cx="4454852" cy="37845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6" name="Straight Connector 5"/>
          <p:cNvCxnSpPr/>
          <p:nvPr/>
        </p:nvCxnSpPr>
        <p:spPr>
          <a:xfrm flipH="1">
            <a:off x="10727141" y="2811439"/>
            <a:ext cx="13648" cy="2470245"/>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395964" y="2442107"/>
            <a:ext cx="647934" cy="369332"/>
          </a:xfrm>
          <a:prstGeom prst="rect">
            <a:avLst/>
          </a:prstGeom>
          <a:noFill/>
        </p:spPr>
        <p:txBody>
          <a:bodyPr wrap="none" rtlCol="0">
            <a:spAutoFit/>
          </a:bodyPr>
          <a:lstStyle/>
          <a:p>
            <a:r>
              <a:rPr lang="en-US" dirty="0" smtClean="0"/>
              <a:t>180E</a:t>
            </a:r>
            <a:endParaRPr lang="en-US" dirty="0"/>
          </a:p>
        </p:txBody>
      </p:sp>
    </p:spTree>
    <p:extLst>
      <p:ext uri="{BB962C8B-B14F-4D97-AF65-F5344CB8AC3E}">
        <p14:creationId xmlns:p14="http://schemas.microsoft.com/office/powerpoint/2010/main" val="37400112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Loading Data:  CSV file               </a:t>
            </a:r>
            <a:r>
              <a:rPr lang="en-US" dirty="0" smtClean="0"/>
              <a:t>Create Feature Class</a:t>
            </a:r>
            <a:endParaRPr lang="en-US" dirty="0"/>
          </a:p>
        </p:txBody>
      </p:sp>
      <p:sp>
        <p:nvSpPr>
          <p:cNvPr id="13" name="Content Placeholder 12"/>
          <p:cNvSpPr>
            <a:spLocks noGrp="1"/>
          </p:cNvSpPr>
          <p:nvPr>
            <p:ph sz="half" idx="1"/>
          </p:nvPr>
        </p:nvSpPr>
        <p:spPr/>
        <p:txBody>
          <a:bodyPr/>
          <a:lstStyle/>
          <a:p>
            <a:r>
              <a:rPr lang="en-US" dirty="0" smtClean="0"/>
              <a:t>Open the Catalog</a:t>
            </a:r>
          </a:p>
          <a:p>
            <a:r>
              <a:rPr lang="en-US" dirty="0" smtClean="0"/>
              <a:t>Navigate to the CSV file and right-click</a:t>
            </a:r>
          </a:p>
          <a:p>
            <a:r>
              <a:rPr lang="en-US" i="1" dirty="0" smtClean="0"/>
              <a:t>Select</a:t>
            </a:r>
            <a:r>
              <a:rPr lang="en-US" dirty="0" smtClean="0"/>
              <a:t> Create Feature Class</a:t>
            </a:r>
          </a:p>
          <a:p>
            <a:r>
              <a:rPr lang="en-US" i="1" dirty="0" smtClean="0"/>
              <a:t>Set</a:t>
            </a:r>
            <a:r>
              <a:rPr lang="en-US" dirty="0" smtClean="0"/>
              <a:t> the Input Fields, Coordinate System, and Output </a:t>
            </a:r>
            <a:r>
              <a:rPr lang="en-US" dirty="0" err="1" smtClean="0"/>
              <a:t>shapefile</a:t>
            </a:r>
            <a:r>
              <a:rPr lang="en-US" dirty="0" smtClean="0"/>
              <a:t> location</a:t>
            </a:r>
          </a:p>
          <a:p>
            <a:r>
              <a:rPr lang="en-US" dirty="0" smtClean="0"/>
              <a:t>A notification may suggest adding an </a:t>
            </a:r>
            <a:r>
              <a:rPr lang="en-US" dirty="0" err="1" smtClean="0"/>
              <a:t>ObjectID</a:t>
            </a:r>
            <a:endParaRPr lang="en-US" dirty="0"/>
          </a:p>
        </p:txBody>
      </p:sp>
      <p:pic>
        <p:nvPicPr>
          <p:cNvPr id="17" name="Picture 16"/>
          <p:cNvPicPr>
            <a:picLocks noChangeAspect="1"/>
          </p:cNvPicPr>
          <p:nvPr/>
        </p:nvPicPr>
        <p:blipFill>
          <a:blip r:embed="rId3"/>
          <a:stretch>
            <a:fillRect/>
          </a:stretch>
        </p:blipFill>
        <p:spPr>
          <a:xfrm>
            <a:off x="5886017" y="906122"/>
            <a:ext cx="3419952" cy="48012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4"/>
          <a:stretch>
            <a:fillRect/>
          </a:stretch>
        </p:blipFill>
        <p:spPr>
          <a:xfrm>
            <a:off x="9143775" y="216628"/>
            <a:ext cx="2810267" cy="4220164"/>
          </a:xfrm>
          <a:prstGeom prst="rect">
            <a:avLst/>
          </a:prstGeom>
          <a:ln>
            <a:noFill/>
          </a:ln>
          <a:effectLst>
            <a:outerShdw blurRad="292100" dist="139700" dir="2700000" algn="tl" rotWithShape="0">
              <a:srgbClr val="333333">
                <a:alpha val="65000"/>
              </a:srgbClr>
            </a:outerShdw>
          </a:effectLst>
        </p:spPr>
      </p:pic>
      <p:sp>
        <p:nvSpPr>
          <p:cNvPr id="9" name="Oval 8"/>
          <p:cNvSpPr/>
          <p:nvPr/>
        </p:nvSpPr>
        <p:spPr>
          <a:xfrm>
            <a:off x="9271475" y="1992530"/>
            <a:ext cx="744827" cy="266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097222" y="1105325"/>
            <a:ext cx="744827" cy="2064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071644" y="689268"/>
            <a:ext cx="744827" cy="197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143775" y="2781100"/>
            <a:ext cx="744827" cy="266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2315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Background</a:t>
            </a:r>
            <a:endParaRPr lang="en-US" dirty="0"/>
          </a:p>
        </p:txBody>
      </p:sp>
      <p:pic>
        <p:nvPicPr>
          <p:cNvPr id="5" name="Content Placeholder 4"/>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r="7045"/>
          <a:stretch/>
        </p:blipFill>
        <p:spPr>
          <a:xfrm>
            <a:off x="6437141" y="943224"/>
            <a:ext cx="5647007" cy="4694291"/>
          </a:xfrm>
        </p:spPr>
      </p:pic>
      <p:sp>
        <p:nvSpPr>
          <p:cNvPr id="6" name="Content Placeholder 2"/>
          <p:cNvSpPr>
            <a:spLocks noGrp="1"/>
          </p:cNvSpPr>
          <p:nvPr>
            <p:ph idx="1"/>
          </p:nvPr>
        </p:nvSpPr>
        <p:spPr>
          <a:xfrm>
            <a:off x="528298" y="1154239"/>
            <a:ext cx="6238262" cy="4908935"/>
          </a:xfrm>
        </p:spPr>
        <p:txBody>
          <a:bodyPr>
            <a:normAutofit/>
          </a:bodyPr>
          <a:lstStyle/>
          <a:p>
            <a:pPr>
              <a:lnSpc>
                <a:spcPct val="120000"/>
              </a:lnSpc>
            </a:pPr>
            <a:r>
              <a:rPr lang="en-US" dirty="0"/>
              <a:t>Patterned after Python Exercise:  “Extract data along turtle track”  --</a:t>
            </a:r>
            <a:r>
              <a:rPr lang="en-US" sz="1400" dirty="0"/>
              <a:t>https://coastwatch.gitbook.io/satellite-course/tutorials/python-tutorial/4.-extract-data-along-a-turtle-track</a:t>
            </a:r>
          </a:p>
          <a:p>
            <a:pPr>
              <a:lnSpc>
                <a:spcPct val="120000"/>
              </a:lnSpc>
            </a:pPr>
            <a:r>
              <a:rPr lang="en-US" dirty="0" smtClean="0"/>
              <a:t>Uses import of </a:t>
            </a:r>
            <a:r>
              <a:rPr lang="en-US" dirty="0" err="1" smtClean="0"/>
              <a:t>NetCDF</a:t>
            </a:r>
            <a:r>
              <a:rPr lang="en-US" dirty="0" smtClean="0"/>
              <a:t>, CSV</a:t>
            </a:r>
          </a:p>
          <a:p>
            <a:pPr>
              <a:lnSpc>
                <a:spcPct val="120000"/>
              </a:lnSpc>
            </a:pPr>
            <a:r>
              <a:rPr lang="en-US" dirty="0" smtClean="0"/>
              <a:t>Builds upon “ArcGIS Tutorial” and </a:t>
            </a:r>
            <a:r>
              <a:rPr lang="en-US" dirty="0" err="1" smtClean="0"/>
              <a:t>TurtleWatch</a:t>
            </a:r>
            <a:r>
              <a:rPr lang="en-US" dirty="0" smtClean="0"/>
              <a:t> Zone -- </a:t>
            </a:r>
            <a:r>
              <a:rPr lang="en-US" sz="1400" dirty="0" smtClean="0"/>
              <a:t>https://coastwatch.gitbook.io/satellite-course/tutorials/arcgis-tutorial</a:t>
            </a:r>
          </a:p>
          <a:p>
            <a:pPr>
              <a:lnSpc>
                <a:spcPct val="120000"/>
              </a:lnSpc>
            </a:pPr>
            <a:r>
              <a:rPr lang="en-US" dirty="0" smtClean="0"/>
              <a:t>Identifies 0 to 360 and </a:t>
            </a:r>
            <a:br>
              <a:rPr lang="en-US" dirty="0" smtClean="0"/>
            </a:br>
            <a:r>
              <a:rPr lang="en-US" dirty="0" smtClean="0"/>
              <a:t>-180 to 180 longitude issues</a:t>
            </a:r>
          </a:p>
        </p:txBody>
      </p:sp>
      <p:sp>
        <p:nvSpPr>
          <p:cNvPr id="7" name="TextBox 6"/>
          <p:cNvSpPr txBox="1"/>
          <p:nvPr/>
        </p:nvSpPr>
        <p:spPr>
          <a:xfrm>
            <a:off x="7259248" y="5481012"/>
            <a:ext cx="4332212" cy="369332"/>
          </a:xfrm>
          <a:prstGeom prst="rect">
            <a:avLst/>
          </a:prstGeom>
          <a:noFill/>
        </p:spPr>
        <p:txBody>
          <a:bodyPr wrap="none" rtlCol="0">
            <a:spAutoFit/>
          </a:bodyPr>
          <a:lstStyle/>
          <a:p>
            <a:r>
              <a:rPr lang="en-US" dirty="0" smtClean="0"/>
              <a:t>Multi-year turtle track atop single SST image</a:t>
            </a:r>
            <a:endParaRPr lang="en-US" dirty="0"/>
          </a:p>
        </p:txBody>
      </p:sp>
    </p:spTree>
    <p:extLst>
      <p:ext uri="{BB962C8B-B14F-4D97-AF65-F5344CB8AC3E}">
        <p14:creationId xmlns:p14="http://schemas.microsoft.com/office/powerpoint/2010/main" val="11720861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Loading Data:  CSV file               </a:t>
            </a:r>
            <a:r>
              <a:rPr lang="en-US" dirty="0" smtClean="0"/>
              <a:t>Create Feature Class</a:t>
            </a:r>
            <a:endParaRPr lang="en-US" dirty="0"/>
          </a:p>
        </p:txBody>
      </p:sp>
      <p:sp>
        <p:nvSpPr>
          <p:cNvPr id="13" name="Content Placeholder 12"/>
          <p:cNvSpPr>
            <a:spLocks noGrp="1"/>
          </p:cNvSpPr>
          <p:nvPr>
            <p:ph sz="half" idx="1"/>
          </p:nvPr>
        </p:nvSpPr>
        <p:spPr/>
        <p:txBody>
          <a:bodyPr/>
          <a:lstStyle/>
          <a:p>
            <a:r>
              <a:rPr lang="en-US" dirty="0" smtClean="0"/>
              <a:t>Set/Confirm the Coordinate system</a:t>
            </a:r>
          </a:p>
          <a:p>
            <a:endParaRPr lang="en-US" dirty="0"/>
          </a:p>
          <a:p>
            <a:r>
              <a:rPr lang="en-US" i="1" dirty="0" smtClean="0"/>
              <a:t>Select</a:t>
            </a:r>
            <a:r>
              <a:rPr lang="en-US" dirty="0" smtClean="0"/>
              <a:t> Global Coordinate System</a:t>
            </a:r>
          </a:p>
          <a:p>
            <a:endParaRPr lang="en-US" dirty="0"/>
          </a:p>
          <a:p>
            <a:r>
              <a:rPr lang="en-US" i="1" dirty="0" smtClean="0"/>
              <a:t>Select</a:t>
            </a:r>
            <a:r>
              <a:rPr lang="en-US" dirty="0" smtClean="0"/>
              <a:t> WGS1984</a:t>
            </a:r>
            <a:endParaRPr lang="en-US" dirty="0"/>
          </a:p>
        </p:txBody>
      </p:sp>
      <p:pic>
        <p:nvPicPr>
          <p:cNvPr id="2" name="Picture 1"/>
          <p:cNvPicPr>
            <a:picLocks noChangeAspect="1"/>
          </p:cNvPicPr>
          <p:nvPr/>
        </p:nvPicPr>
        <p:blipFill>
          <a:blip r:embed="rId3"/>
          <a:stretch>
            <a:fillRect/>
          </a:stretch>
        </p:blipFill>
        <p:spPr>
          <a:xfrm>
            <a:off x="7067408" y="868232"/>
            <a:ext cx="4525006" cy="5363323"/>
          </a:xfrm>
          <a:prstGeom prst="rect">
            <a:avLst/>
          </a:prstGeom>
          <a:ln>
            <a:noFill/>
          </a:ln>
          <a:effectLst>
            <a:outerShdw blurRad="292100" dist="139700" dir="2700000" algn="tl" rotWithShape="0">
              <a:srgbClr val="333333">
                <a:alpha val="65000"/>
              </a:srgbClr>
            </a:outerShdw>
          </a:effectLst>
        </p:spPr>
      </p:pic>
      <p:sp>
        <p:nvSpPr>
          <p:cNvPr id="5" name="Oval 4"/>
          <p:cNvSpPr/>
          <p:nvPr/>
        </p:nvSpPr>
        <p:spPr>
          <a:xfrm>
            <a:off x="7812868" y="2026531"/>
            <a:ext cx="941694" cy="2974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rved Right Arrow 2"/>
          <p:cNvSpPr/>
          <p:nvPr/>
        </p:nvSpPr>
        <p:spPr>
          <a:xfrm flipH="1">
            <a:off x="9329911" y="2081123"/>
            <a:ext cx="763579" cy="229980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436941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Loading Data:  CSV file</a:t>
            </a:r>
          </a:p>
        </p:txBody>
      </p:sp>
      <p:sp>
        <p:nvSpPr>
          <p:cNvPr id="3" name="Content Placeholder 2"/>
          <p:cNvSpPr>
            <a:spLocks noGrp="1"/>
          </p:cNvSpPr>
          <p:nvPr>
            <p:ph sz="half" idx="1"/>
          </p:nvPr>
        </p:nvSpPr>
        <p:spPr>
          <a:xfrm>
            <a:off x="838200" y="1825625"/>
            <a:ext cx="4577862" cy="4351338"/>
          </a:xfrm>
        </p:spPr>
        <p:txBody>
          <a:bodyPr/>
          <a:lstStyle/>
          <a:p>
            <a:r>
              <a:rPr lang="en-US" dirty="0" smtClean="0"/>
              <a:t>Add the </a:t>
            </a:r>
            <a:r>
              <a:rPr lang="en-US" dirty="0" err="1" smtClean="0"/>
              <a:t>shapefile</a:t>
            </a:r>
            <a:r>
              <a:rPr lang="en-US" dirty="0" smtClean="0"/>
              <a:t> to the map view [if needed]</a:t>
            </a:r>
          </a:p>
          <a:p>
            <a:r>
              <a:rPr lang="en-US" dirty="0" smtClean="0"/>
              <a:t>Verify the Coordinate System under the Source tab</a:t>
            </a:r>
            <a:endParaRPr lang="en-US" dirty="0"/>
          </a:p>
        </p:txBody>
      </p:sp>
      <p:pic>
        <p:nvPicPr>
          <p:cNvPr id="5" name="Picture 4"/>
          <p:cNvPicPr>
            <a:picLocks noChangeAspect="1"/>
          </p:cNvPicPr>
          <p:nvPr/>
        </p:nvPicPr>
        <p:blipFill>
          <a:blip r:embed="rId3"/>
          <a:stretch>
            <a:fillRect/>
          </a:stretch>
        </p:blipFill>
        <p:spPr>
          <a:xfrm>
            <a:off x="5632000" y="674338"/>
            <a:ext cx="6401693" cy="5325218"/>
          </a:xfrm>
          <a:prstGeom prst="rect">
            <a:avLst/>
          </a:prstGeom>
        </p:spPr>
      </p:pic>
    </p:spTree>
    <p:extLst>
      <p:ext uri="{BB962C8B-B14F-4D97-AF65-F5344CB8AC3E}">
        <p14:creationId xmlns:p14="http://schemas.microsoft.com/office/powerpoint/2010/main" val="35500085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Layer Workflow</a:t>
            </a:r>
            <a:endParaRPr lang="en-US" dirty="0"/>
          </a:p>
        </p:txBody>
      </p:sp>
      <p:sp>
        <p:nvSpPr>
          <p:cNvPr id="4" name="Content Placeholder 3"/>
          <p:cNvSpPr>
            <a:spLocks noGrp="1"/>
          </p:cNvSpPr>
          <p:nvPr>
            <p:ph sz="half" idx="1"/>
          </p:nvPr>
        </p:nvSpPr>
        <p:spPr>
          <a:xfrm>
            <a:off x="528298" y="1216024"/>
            <a:ext cx="11383616" cy="4803775"/>
          </a:xfrm>
        </p:spPr>
        <p:txBody>
          <a:bodyPr>
            <a:normAutofit/>
          </a:bodyPr>
          <a:lstStyle/>
          <a:p>
            <a:pPr>
              <a:lnSpc>
                <a:spcPct val="120000"/>
              </a:lnSpc>
            </a:pPr>
            <a:r>
              <a:rPr lang="en-US" dirty="0" smtClean="0"/>
              <a:t>Turtle Track is loaded containing all records</a:t>
            </a:r>
          </a:p>
          <a:p>
            <a:pPr>
              <a:lnSpc>
                <a:spcPct val="120000"/>
              </a:lnSpc>
            </a:pPr>
            <a:r>
              <a:rPr lang="en-US" dirty="0" smtClean="0"/>
              <a:t>Select only dates between 12/20/2005 and 4/07/2007</a:t>
            </a:r>
          </a:p>
          <a:p>
            <a:pPr lvl="1">
              <a:lnSpc>
                <a:spcPct val="120000"/>
              </a:lnSpc>
            </a:pPr>
            <a:r>
              <a:rPr lang="en-US" dirty="0" smtClean="0"/>
              <a:t>Select by attribute, Export, Display XY Data, Enable Time</a:t>
            </a:r>
          </a:p>
          <a:p>
            <a:pPr>
              <a:lnSpc>
                <a:spcPct val="120000"/>
              </a:lnSpc>
            </a:pPr>
            <a:r>
              <a:rPr lang="en-US" dirty="0" smtClean="0"/>
              <a:t>Perform spatial-temporal sampling with the new Track and SST layer</a:t>
            </a:r>
          </a:p>
          <a:p>
            <a:pPr>
              <a:lnSpc>
                <a:spcPct val="120000"/>
              </a:lnSpc>
            </a:pPr>
            <a:r>
              <a:rPr lang="en-US" dirty="0" smtClean="0"/>
              <a:t>Select events from the results to reduce the results to the track points and corresponding SST by date</a:t>
            </a:r>
          </a:p>
          <a:p>
            <a:pPr lvl="1">
              <a:lnSpc>
                <a:spcPct val="120000"/>
              </a:lnSpc>
            </a:pPr>
            <a:r>
              <a:rPr lang="en-US" dirty="0"/>
              <a:t>Select by attribute, Export, Display XY Data, Enable </a:t>
            </a:r>
            <a:r>
              <a:rPr lang="en-US" dirty="0" smtClean="0"/>
              <a:t>Time</a:t>
            </a:r>
          </a:p>
          <a:p>
            <a:pPr>
              <a:lnSpc>
                <a:spcPct val="120000"/>
              </a:lnSpc>
            </a:pPr>
            <a:r>
              <a:rPr lang="en-US" dirty="0" smtClean="0"/>
              <a:t>Remove unnecessary layers and obtain Outputs 2,3, and 4</a:t>
            </a:r>
            <a:endParaRPr lang="en-US" dirty="0"/>
          </a:p>
        </p:txBody>
      </p:sp>
    </p:spTree>
    <p:extLst>
      <p:ext uri="{BB962C8B-B14F-4D97-AF65-F5344CB8AC3E}">
        <p14:creationId xmlns:p14="http://schemas.microsoft.com/office/powerpoint/2010/main" val="24195238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Date Range from </a:t>
            </a:r>
            <a:r>
              <a:rPr lang="en-US" dirty="0"/>
              <a:t>the Feature Layer</a:t>
            </a:r>
          </a:p>
        </p:txBody>
      </p:sp>
      <p:sp>
        <p:nvSpPr>
          <p:cNvPr id="3" name="Content Placeholder 2"/>
          <p:cNvSpPr>
            <a:spLocks noGrp="1"/>
          </p:cNvSpPr>
          <p:nvPr>
            <p:ph sz="half" idx="1"/>
          </p:nvPr>
        </p:nvSpPr>
        <p:spPr>
          <a:xfrm>
            <a:off x="683249" y="1490188"/>
            <a:ext cx="4965988" cy="3958634"/>
          </a:xfrm>
        </p:spPr>
        <p:txBody>
          <a:bodyPr>
            <a:normAutofit/>
          </a:bodyPr>
          <a:lstStyle/>
          <a:p>
            <a:pPr>
              <a:lnSpc>
                <a:spcPct val="120000"/>
              </a:lnSpc>
            </a:pPr>
            <a:r>
              <a:rPr lang="en-US" dirty="0" smtClean="0"/>
              <a:t>Open ‘Select by Attributes’ using one of the following:</a:t>
            </a:r>
          </a:p>
          <a:p>
            <a:pPr lvl="1">
              <a:lnSpc>
                <a:spcPct val="120000"/>
              </a:lnSpc>
            </a:pPr>
            <a:r>
              <a:rPr lang="en-US" dirty="0" smtClean="0"/>
              <a:t>the menu Selection-&gt;Select By Attributes</a:t>
            </a:r>
          </a:p>
          <a:p>
            <a:pPr lvl="1">
              <a:lnSpc>
                <a:spcPct val="120000"/>
              </a:lnSpc>
            </a:pPr>
            <a:r>
              <a:rPr lang="en-US" dirty="0"/>
              <a:t>o</a:t>
            </a:r>
            <a:r>
              <a:rPr lang="en-US" dirty="0" smtClean="0"/>
              <a:t>pening the Attribute table (right-mouse -&gt; Open Attribute Table) and click the Select By Attributes icon</a:t>
            </a:r>
          </a:p>
          <a:p>
            <a:pPr>
              <a:lnSpc>
                <a:spcPct val="120000"/>
              </a:lnSpc>
            </a:pPr>
            <a:endParaRPr lang="en-US" dirty="0" smtClean="0"/>
          </a:p>
          <a:p>
            <a:pPr>
              <a:lnSpc>
                <a:spcPct val="120000"/>
              </a:lnSpc>
            </a:pPr>
            <a:endParaRPr lang="en-US" dirty="0"/>
          </a:p>
          <a:p>
            <a:pPr>
              <a:lnSpc>
                <a:spcPct val="120000"/>
              </a:lnSpc>
            </a:pPr>
            <a:endParaRPr lang="en-US" dirty="0"/>
          </a:p>
        </p:txBody>
      </p:sp>
      <p:grpSp>
        <p:nvGrpSpPr>
          <p:cNvPr id="28" name="Group 27"/>
          <p:cNvGrpSpPr/>
          <p:nvPr/>
        </p:nvGrpSpPr>
        <p:grpSpPr>
          <a:xfrm>
            <a:off x="5962387" y="994742"/>
            <a:ext cx="5724396" cy="5243220"/>
            <a:chOff x="5348613" y="994742"/>
            <a:chExt cx="5724396" cy="5243220"/>
          </a:xfrm>
        </p:grpSpPr>
        <p:pic>
          <p:nvPicPr>
            <p:cNvPr id="13" name="Picture 12"/>
            <p:cNvPicPr>
              <a:picLocks noChangeAspect="1"/>
            </p:cNvPicPr>
            <p:nvPr/>
          </p:nvPicPr>
          <p:blipFill>
            <a:blip r:embed="rId3"/>
            <a:stretch>
              <a:fillRect/>
            </a:stretch>
          </p:blipFill>
          <p:spPr>
            <a:xfrm>
              <a:off x="5386191" y="1189564"/>
              <a:ext cx="2734057" cy="2305372"/>
            </a:xfrm>
            <a:prstGeom prst="rect">
              <a:avLst/>
            </a:prstGeom>
            <a:ln>
              <a:noFill/>
            </a:ln>
            <a:effectLst>
              <a:outerShdw blurRad="292100" dist="139700" dir="2700000" algn="tl" rotWithShape="0">
                <a:srgbClr val="333333">
                  <a:alpha val="65000"/>
                </a:srgbClr>
              </a:outerShdw>
            </a:effectLst>
          </p:spPr>
        </p:pic>
        <p:grpSp>
          <p:nvGrpSpPr>
            <p:cNvPr id="17" name="Group 16"/>
            <p:cNvGrpSpPr/>
            <p:nvPr/>
          </p:nvGrpSpPr>
          <p:grpSpPr>
            <a:xfrm>
              <a:off x="5500506" y="4217999"/>
              <a:ext cx="2505425" cy="1648055"/>
              <a:chOff x="5381906" y="3631966"/>
              <a:chExt cx="2505425" cy="1648055"/>
            </a:xfrm>
          </p:grpSpPr>
          <p:pic>
            <p:nvPicPr>
              <p:cNvPr id="15" name="Picture 14"/>
              <p:cNvPicPr>
                <a:picLocks noChangeAspect="1"/>
              </p:cNvPicPr>
              <p:nvPr/>
            </p:nvPicPr>
            <p:blipFill>
              <a:blip r:embed="rId4"/>
              <a:stretch>
                <a:fillRect/>
              </a:stretch>
            </p:blipFill>
            <p:spPr>
              <a:xfrm>
                <a:off x="5381906" y="3631966"/>
                <a:ext cx="2505425" cy="1648055"/>
              </a:xfrm>
              <a:prstGeom prst="rect">
                <a:avLst/>
              </a:prstGeom>
              <a:ln>
                <a:noFill/>
              </a:ln>
              <a:effectLst>
                <a:outerShdw blurRad="292100" dist="139700" dir="2700000" algn="tl" rotWithShape="0">
                  <a:srgbClr val="333333">
                    <a:alpha val="65000"/>
                  </a:srgbClr>
                </a:outerShdw>
              </a:effectLst>
            </p:spPr>
          </p:pic>
          <p:sp>
            <p:nvSpPr>
              <p:cNvPr id="16" name="Rectangle 15"/>
              <p:cNvSpPr/>
              <p:nvPr/>
            </p:nvSpPr>
            <p:spPr>
              <a:xfrm>
                <a:off x="6175331" y="3832964"/>
                <a:ext cx="239686" cy="2630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p:nvPicPr>
          <p:blipFill>
            <a:blip r:embed="rId5"/>
            <a:stretch>
              <a:fillRect/>
            </a:stretch>
          </p:blipFill>
          <p:spPr>
            <a:xfrm>
              <a:off x="9060822" y="994742"/>
              <a:ext cx="1807712" cy="2537655"/>
            </a:xfrm>
            <a:prstGeom prst="rect">
              <a:avLst/>
            </a:prstGeom>
            <a:ln>
              <a:noFill/>
            </a:ln>
            <a:effectLst>
              <a:outerShdw blurRad="292100" dist="139700" dir="2700000" algn="tl" rotWithShape="0">
                <a:srgbClr val="333333">
                  <a:alpha val="65000"/>
                </a:srgbClr>
              </a:outerShdw>
            </a:effectLst>
          </p:spPr>
        </p:pic>
        <p:sp>
          <p:nvSpPr>
            <p:cNvPr id="20" name="Right Arrow 19"/>
            <p:cNvSpPr/>
            <p:nvPr/>
          </p:nvSpPr>
          <p:spPr>
            <a:xfrm>
              <a:off x="8470974" y="2104373"/>
              <a:ext cx="328382" cy="2378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8470974" y="4944339"/>
              <a:ext cx="328382" cy="2378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8818324" y="1127342"/>
              <a:ext cx="2254685" cy="24735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348613" y="4682044"/>
              <a:ext cx="2254685" cy="20099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6"/>
            <a:stretch>
              <a:fillRect/>
            </a:stretch>
          </p:blipFill>
          <p:spPr>
            <a:xfrm>
              <a:off x="9060822" y="3818330"/>
              <a:ext cx="1807495" cy="2419632"/>
            </a:xfrm>
            <a:prstGeom prst="rect">
              <a:avLst/>
            </a:prstGeom>
            <a:ln>
              <a:noFill/>
            </a:ln>
            <a:effectLst>
              <a:outerShdw blurRad="292100" dist="139700" dir="2700000" algn="tl" rotWithShape="0">
                <a:srgbClr val="333333">
                  <a:alpha val="65000"/>
                </a:srgbClr>
              </a:outerShdw>
            </a:effectLst>
          </p:spPr>
        </p:pic>
      </p:grpSp>
      <p:cxnSp>
        <p:nvCxnSpPr>
          <p:cNvPr id="30" name="Straight Connector 29"/>
          <p:cNvCxnSpPr>
            <a:endCxn id="13" idx="1"/>
          </p:cNvCxnSpPr>
          <p:nvPr/>
        </p:nvCxnSpPr>
        <p:spPr>
          <a:xfrm flipV="1">
            <a:off x="5160723" y="2342250"/>
            <a:ext cx="839242" cy="8927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160723" y="4883042"/>
            <a:ext cx="839242" cy="2630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96418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Date Range from </a:t>
            </a:r>
            <a:r>
              <a:rPr lang="en-US" dirty="0"/>
              <a:t>the Feature Layer</a:t>
            </a:r>
          </a:p>
        </p:txBody>
      </p:sp>
      <p:sp>
        <p:nvSpPr>
          <p:cNvPr id="3" name="Content Placeholder 2"/>
          <p:cNvSpPr>
            <a:spLocks noGrp="1"/>
          </p:cNvSpPr>
          <p:nvPr>
            <p:ph sz="half" idx="1"/>
          </p:nvPr>
        </p:nvSpPr>
        <p:spPr>
          <a:xfrm>
            <a:off x="683249" y="1490188"/>
            <a:ext cx="3328963" cy="2965806"/>
          </a:xfrm>
        </p:spPr>
        <p:txBody>
          <a:bodyPr>
            <a:normAutofit fontScale="70000" lnSpcReduction="20000"/>
          </a:bodyPr>
          <a:lstStyle/>
          <a:p>
            <a:pPr>
              <a:lnSpc>
                <a:spcPct val="120000"/>
              </a:lnSpc>
            </a:pPr>
            <a:r>
              <a:rPr lang="en-US" dirty="0" smtClean="0"/>
              <a:t>Use Date in the SELECT statement to find records from 12/20/2005 to 4/7/2007 </a:t>
            </a:r>
            <a:endParaRPr lang="en-US" dirty="0"/>
          </a:p>
          <a:p>
            <a:pPr>
              <a:lnSpc>
                <a:spcPct val="120000"/>
              </a:lnSpc>
            </a:pPr>
            <a:r>
              <a:rPr lang="en-US" dirty="0" smtClean="0"/>
              <a:t>Other selection methods could achieve the similar results</a:t>
            </a:r>
          </a:p>
          <a:p>
            <a:pPr>
              <a:lnSpc>
                <a:spcPct val="120000"/>
              </a:lnSpc>
            </a:pPr>
            <a:r>
              <a:rPr lang="en-US" i="1" dirty="0" smtClean="0"/>
              <a:t>Click</a:t>
            </a:r>
            <a:r>
              <a:rPr lang="en-US" dirty="0" smtClean="0"/>
              <a:t> Verify and then OK</a:t>
            </a:r>
          </a:p>
          <a:p>
            <a:pPr>
              <a:lnSpc>
                <a:spcPct val="120000"/>
              </a:lnSpc>
            </a:pPr>
            <a:endParaRPr lang="en-US" dirty="0" smtClean="0"/>
          </a:p>
          <a:p>
            <a:pPr>
              <a:lnSpc>
                <a:spcPct val="120000"/>
              </a:lnSpc>
            </a:pPr>
            <a:endParaRPr lang="en-US" dirty="0"/>
          </a:p>
          <a:p>
            <a:pPr>
              <a:lnSpc>
                <a:spcPct val="120000"/>
              </a:lnSpc>
            </a:pPr>
            <a:endParaRPr lang="en-US" dirty="0"/>
          </a:p>
        </p:txBody>
      </p:sp>
      <p:pic>
        <p:nvPicPr>
          <p:cNvPr id="5" name="Picture 4"/>
          <p:cNvPicPr>
            <a:picLocks noChangeAspect="1"/>
          </p:cNvPicPr>
          <p:nvPr/>
        </p:nvPicPr>
        <p:blipFill>
          <a:blip r:embed="rId3"/>
          <a:stretch>
            <a:fillRect/>
          </a:stretch>
        </p:blipFill>
        <p:spPr>
          <a:xfrm>
            <a:off x="4167163" y="951848"/>
            <a:ext cx="7773683" cy="4529809"/>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1905484" y="5788398"/>
            <a:ext cx="9366410" cy="646331"/>
          </a:xfrm>
          <a:prstGeom prst="rect">
            <a:avLst/>
          </a:prstGeom>
          <a:noFill/>
        </p:spPr>
        <p:txBody>
          <a:bodyPr wrap="none" rtlCol="0">
            <a:spAutoFit/>
          </a:bodyPr>
          <a:lstStyle/>
          <a:p>
            <a:r>
              <a:rPr lang="en-US" dirty="0" smtClean="0"/>
              <a:t>Version 10.7:  "</a:t>
            </a:r>
            <a:r>
              <a:rPr lang="en-US" dirty="0"/>
              <a:t>Date" &gt;= date '2005-12-20 00:00:00' AND "Date" &lt;= date '2007-04-07 00:00:00</a:t>
            </a:r>
            <a:r>
              <a:rPr lang="en-US" dirty="0" smtClean="0"/>
              <a:t>'</a:t>
            </a:r>
          </a:p>
          <a:p>
            <a:r>
              <a:rPr lang="en-US" dirty="0" smtClean="0"/>
              <a:t>Version 10.6:  "Date</a:t>
            </a:r>
            <a:r>
              <a:rPr lang="en-US" dirty="0"/>
              <a:t>" &gt;= </a:t>
            </a:r>
            <a:r>
              <a:rPr lang="en-US" dirty="0" smtClean="0"/>
              <a:t>'2005-12-20' </a:t>
            </a:r>
            <a:r>
              <a:rPr lang="en-US" dirty="0"/>
              <a:t>AND "Date" &lt;= </a:t>
            </a:r>
            <a:r>
              <a:rPr lang="en-US" dirty="0" smtClean="0"/>
              <a:t>'2007-04-07'</a:t>
            </a:r>
            <a:endParaRPr lang="en-US" dirty="0"/>
          </a:p>
        </p:txBody>
      </p:sp>
      <p:sp>
        <p:nvSpPr>
          <p:cNvPr id="7" name="Oval 6"/>
          <p:cNvSpPr/>
          <p:nvPr/>
        </p:nvSpPr>
        <p:spPr>
          <a:xfrm>
            <a:off x="4012212" y="2096256"/>
            <a:ext cx="941694" cy="2974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012212" y="3907560"/>
            <a:ext cx="3193806" cy="6960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77794" y="4697374"/>
            <a:ext cx="1844761" cy="1174623"/>
          </a:xfrm>
          <a:prstGeom prst="rect">
            <a:avLst/>
          </a:prstGeom>
          <a:ln>
            <a:noFill/>
          </a:ln>
          <a:effectLst>
            <a:outerShdw blurRad="292100" dist="139700" dir="2700000" algn="tl" rotWithShape="0">
              <a:srgbClr val="333333">
                <a:alpha val="65000"/>
              </a:srgbClr>
            </a:outerShdw>
          </a:effectLst>
        </p:spPr>
      </p:pic>
      <p:sp>
        <p:nvSpPr>
          <p:cNvPr id="11" name="Bent-Up Arrow 10"/>
          <p:cNvSpPr/>
          <p:nvPr/>
        </p:nvSpPr>
        <p:spPr>
          <a:xfrm rot="5400000">
            <a:off x="873240" y="5653625"/>
            <a:ext cx="556508" cy="63636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53102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 the Selection as a Layer</a:t>
            </a:r>
            <a:endParaRPr lang="en-US" dirty="0"/>
          </a:p>
        </p:txBody>
      </p:sp>
      <p:sp>
        <p:nvSpPr>
          <p:cNvPr id="3" name="Content Placeholder 2"/>
          <p:cNvSpPr>
            <a:spLocks noGrp="1"/>
          </p:cNvSpPr>
          <p:nvPr>
            <p:ph sz="half" idx="1"/>
          </p:nvPr>
        </p:nvSpPr>
        <p:spPr>
          <a:xfrm>
            <a:off x="838200" y="1593613"/>
            <a:ext cx="3883925" cy="4351338"/>
          </a:xfrm>
        </p:spPr>
        <p:txBody>
          <a:bodyPr/>
          <a:lstStyle/>
          <a:p>
            <a:pPr>
              <a:lnSpc>
                <a:spcPct val="100000"/>
              </a:lnSpc>
            </a:pPr>
            <a:r>
              <a:rPr lang="en-US" dirty="0" smtClean="0"/>
              <a:t>Right-mouse </a:t>
            </a:r>
            <a:r>
              <a:rPr lang="en-US" i="1" dirty="0" smtClean="0"/>
              <a:t>click</a:t>
            </a:r>
            <a:r>
              <a:rPr lang="en-US" dirty="0" smtClean="0"/>
              <a:t> on the feature layer</a:t>
            </a:r>
          </a:p>
          <a:p>
            <a:pPr>
              <a:lnSpc>
                <a:spcPct val="100000"/>
              </a:lnSpc>
            </a:pPr>
            <a:r>
              <a:rPr lang="en-US" dirty="0" smtClean="0"/>
              <a:t>Follow the Selection menu to </a:t>
            </a:r>
            <a:r>
              <a:rPr lang="en-US" i="1" dirty="0" smtClean="0"/>
              <a:t>‘Create Layer From Selected Features’</a:t>
            </a:r>
          </a:p>
          <a:p>
            <a:pPr>
              <a:lnSpc>
                <a:spcPct val="100000"/>
              </a:lnSpc>
            </a:pPr>
            <a:r>
              <a:rPr lang="en-US" dirty="0" smtClean="0"/>
              <a:t>When prompted,  accept </a:t>
            </a:r>
            <a:r>
              <a:rPr lang="en-US" i="1" dirty="0" smtClean="0"/>
              <a:t>‘Add this layer to map’</a:t>
            </a:r>
            <a:endParaRPr lang="en-US" i="1" dirty="0"/>
          </a:p>
        </p:txBody>
      </p:sp>
      <p:pic>
        <p:nvPicPr>
          <p:cNvPr id="5" name="Picture 4"/>
          <p:cNvPicPr>
            <a:picLocks noChangeAspect="1"/>
          </p:cNvPicPr>
          <p:nvPr/>
        </p:nvPicPr>
        <p:blipFill>
          <a:blip r:embed="rId3"/>
          <a:stretch>
            <a:fillRect/>
          </a:stretch>
        </p:blipFill>
        <p:spPr>
          <a:xfrm>
            <a:off x="5230798" y="512111"/>
            <a:ext cx="6599129" cy="4148717"/>
          </a:xfrm>
          <a:prstGeom prst="rect">
            <a:avLst/>
          </a:prstGeom>
          <a:ln>
            <a:noFill/>
          </a:ln>
          <a:effectLst>
            <a:outerShdw blurRad="292100" dist="139700" dir="2700000" algn="tl" rotWithShape="0">
              <a:srgbClr val="333333">
                <a:alpha val="65000"/>
              </a:srgbClr>
            </a:outerShdw>
          </a:effectLst>
        </p:spPr>
      </p:pic>
      <p:sp>
        <p:nvSpPr>
          <p:cNvPr id="6" name="Oval 5"/>
          <p:cNvSpPr/>
          <p:nvPr/>
        </p:nvSpPr>
        <p:spPr>
          <a:xfrm>
            <a:off x="8711189" y="3595512"/>
            <a:ext cx="1754213" cy="2974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0947" y="1005320"/>
            <a:ext cx="4353692" cy="461665"/>
          </a:xfrm>
          <a:prstGeom prst="rect">
            <a:avLst/>
          </a:prstGeom>
          <a:noFill/>
        </p:spPr>
        <p:txBody>
          <a:bodyPr wrap="none" rtlCol="0">
            <a:spAutoFit/>
          </a:bodyPr>
          <a:lstStyle/>
          <a:p>
            <a:r>
              <a:rPr lang="en-US" sz="2400" dirty="0" smtClean="0">
                <a:solidFill>
                  <a:srgbClr val="FF0000"/>
                </a:solidFill>
              </a:rPr>
              <a:t>If you used the Selection Menu….</a:t>
            </a:r>
            <a:endParaRPr lang="en-US" sz="2400" dirty="0">
              <a:solidFill>
                <a:srgbClr val="FF0000"/>
              </a:solidFill>
            </a:endParaRPr>
          </a:p>
        </p:txBody>
      </p:sp>
      <p:pic>
        <p:nvPicPr>
          <p:cNvPr id="7" name="Picture 6"/>
          <p:cNvPicPr>
            <a:picLocks noChangeAspect="1"/>
          </p:cNvPicPr>
          <p:nvPr/>
        </p:nvPicPr>
        <p:blipFill>
          <a:blip r:embed="rId4"/>
          <a:stretch>
            <a:fillRect/>
          </a:stretch>
        </p:blipFill>
        <p:spPr>
          <a:xfrm>
            <a:off x="6721095" y="4794472"/>
            <a:ext cx="3543795" cy="1428949"/>
          </a:xfrm>
          <a:prstGeom prst="rect">
            <a:avLst/>
          </a:prstGeom>
          <a:ln>
            <a:noFill/>
          </a:ln>
          <a:effectLst>
            <a:outerShdw blurRad="292100" dist="139700" dir="2700000" algn="tl" rotWithShape="0">
              <a:srgbClr val="333333">
                <a:alpha val="65000"/>
              </a:srgbClr>
            </a:outerShdw>
          </a:effectLst>
        </p:spPr>
      </p:pic>
      <p:sp>
        <p:nvSpPr>
          <p:cNvPr id="8" name="Oval 7"/>
          <p:cNvSpPr/>
          <p:nvPr/>
        </p:nvSpPr>
        <p:spPr>
          <a:xfrm>
            <a:off x="8527348" y="5947984"/>
            <a:ext cx="888502" cy="1951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25910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 the Selection as a Layer</a:t>
            </a:r>
            <a:endParaRPr lang="en-US" dirty="0"/>
          </a:p>
        </p:txBody>
      </p:sp>
      <p:sp>
        <p:nvSpPr>
          <p:cNvPr id="3" name="Content Placeholder 2"/>
          <p:cNvSpPr>
            <a:spLocks noGrp="1"/>
          </p:cNvSpPr>
          <p:nvPr>
            <p:ph sz="half" idx="1"/>
          </p:nvPr>
        </p:nvSpPr>
        <p:spPr>
          <a:xfrm>
            <a:off x="838200" y="1593613"/>
            <a:ext cx="3883925" cy="4351338"/>
          </a:xfrm>
        </p:spPr>
        <p:txBody>
          <a:bodyPr>
            <a:normAutofit fontScale="92500" lnSpcReduction="20000"/>
          </a:bodyPr>
          <a:lstStyle/>
          <a:p>
            <a:pPr>
              <a:lnSpc>
                <a:spcPct val="110000"/>
              </a:lnSpc>
            </a:pPr>
            <a:r>
              <a:rPr lang="en-US" dirty="0" smtClean="0"/>
              <a:t>Click on Selected Attributes Icon</a:t>
            </a:r>
          </a:p>
          <a:p>
            <a:pPr>
              <a:lnSpc>
                <a:spcPct val="110000"/>
              </a:lnSpc>
            </a:pPr>
            <a:endParaRPr lang="en-US" dirty="0" smtClean="0"/>
          </a:p>
          <a:p>
            <a:pPr>
              <a:lnSpc>
                <a:spcPct val="110000"/>
              </a:lnSpc>
            </a:pPr>
            <a:r>
              <a:rPr lang="en-US" dirty="0" smtClean="0"/>
              <a:t>Verify correct date range</a:t>
            </a:r>
          </a:p>
          <a:p>
            <a:pPr>
              <a:lnSpc>
                <a:spcPct val="110000"/>
              </a:lnSpc>
            </a:pPr>
            <a:r>
              <a:rPr lang="en-US" i="1" dirty="0" smtClean="0"/>
              <a:t>Select </a:t>
            </a:r>
            <a:r>
              <a:rPr lang="en-US" dirty="0" smtClean="0"/>
              <a:t>Export from Table Options menu</a:t>
            </a:r>
          </a:p>
          <a:p>
            <a:pPr>
              <a:lnSpc>
                <a:spcPct val="110000"/>
              </a:lnSpc>
            </a:pPr>
            <a:r>
              <a:rPr lang="en-US" i="1" dirty="0" smtClean="0"/>
              <a:t>Export</a:t>
            </a:r>
            <a:r>
              <a:rPr lang="en-US" dirty="0" smtClean="0"/>
              <a:t> Selected records and Add to Map</a:t>
            </a:r>
            <a:endParaRPr lang="en-US" i="1" dirty="0"/>
          </a:p>
        </p:txBody>
      </p:sp>
      <p:sp>
        <p:nvSpPr>
          <p:cNvPr id="4" name="TextBox 3"/>
          <p:cNvSpPr txBox="1"/>
          <p:nvPr/>
        </p:nvSpPr>
        <p:spPr>
          <a:xfrm>
            <a:off x="140947" y="1005320"/>
            <a:ext cx="4253216" cy="461665"/>
          </a:xfrm>
          <a:prstGeom prst="rect">
            <a:avLst/>
          </a:prstGeom>
          <a:noFill/>
        </p:spPr>
        <p:txBody>
          <a:bodyPr wrap="none" rtlCol="0">
            <a:spAutoFit/>
          </a:bodyPr>
          <a:lstStyle/>
          <a:p>
            <a:r>
              <a:rPr lang="en-US" sz="2400" dirty="0" smtClean="0">
                <a:solidFill>
                  <a:srgbClr val="FF0000"/>
                </a:solidFill>
              </a:rPr>
              <a:t>If you used the Attribute Table….</a:t>
            </a:r>
            <a:endParaRPr lang="en-US" sz="2400" dirty="0">
              <a:solidFill>
                <a:srgbClr val="FF0000"/>
              </a:solidFill>
            </a:endParaRPr>
          </a:p>
        </p:txBody>
      </p:sp>
      <p:pic>
        <p:nvPicPr>
          <p:cNvPr id="7" name="Picture 6"/>
          <p:cNvPicPr>
            <a:picLocks noChangeAspect="1"/>
          </p:cNvPicPr>
          <p:nvPr/>
        </p:nvPicPr>
        <p:blipFill>
          <a:blip r:embed="rId3"/>
          <a:stretch>
            <a:fillRect/>
          </a:stretch>
        </p:blipFill>
        <p:spPr>
          <a:xfrm>
            <a:off x="1536528" y="2570013"/>
            <a:ext cx="1867161" cy="276264"/>
          </a:xfrm>
          <a:prstGeom prst="rect">
            <a:avLst/>
          </a:prstGeom>
        </p:spPr>
      </p:pic>
      <p:pic>
        <p:nvPicPr>
          <p:cNvPr id="9" name="Picture 8"/>
          <p:cNvPicPr>
            <a:picLocks noChangeAspect="1"/>
          </p:cNvPicPr>
          <p:nvPr/>
        </p:nvPicPr>
        <p:blipFill>
          <a:blip r:embed="rId4"/>
          <a:stretch>
            <a:fillRect/>
          </a:stretch>
        </p:blipFill>
        <p:spPr>
          <a:xfrm>
            <a:off x="4600730" y="1005320"/>
            <a:ext cx="3029041" cy="5062583"/>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5"/>
          <a:stretch>
            <a:fillRect/>
          </a:stretch>
        </p:blipFill>
        <p:spPr>
          <a:xfrm>
            <a:off x="8156693" y="459607"/>
            <a:ext cx="3743847" cy="3077004"/>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6"/>
          <a:stretch>
            <a:fillRect/>
          </a:stretch>
        </p:blipFill>
        <p:spPr>
          <a:xfrm>
            <a:off x="8156693" y="4355435"/>
            <a:ext cx="3543795" cy="1428949"/>
          </a:xfrm>
          <a:prstGeom prst="rect">
            <a:avLst/>
          </a:prstGeom>
          <a:ln>
            <a:noFill/>
          </a:ln>
          <a:effectLst>
            <a:outerShdw blurRad="292100" dist="139700" dir="2700000" algn="tl" rotWithShape="0">
              <a:srgbClr val="333333">
                <a:alpha val="65000"/>
              </a:srgbClr>
            </a:outerShdw>
          </a:effectLst>
        </p:spPr>
      </p:pic>
      <p:sp>
        <p:nvSpPr>
          <p:cNvPr id="13" name="Oval 12"/>
          <p:cNvSpPr/>
          <p:nvPr/>
        </p:nvSpPr>
        <p:spPr>
          <a:xfrm>
            <a:off x="8642959" y="781142"/>
            <a:ext cx="1189746" cy="3171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9692922">
            <a:off x="7566698" y="3052935"/>
            <a:ext cx="526922" cy="275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5400000">
            <a:off x="9707030" y="3808237"/>
            <a:ext cx="526922" cy="275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962946" y="5508947"/>
            <a:ext cx="888502" cy="1951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5494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 the Selected Records:  Display XY Data… </a:t>
            </a:r>
            <a:endParaRPr lang="en-US" dirty="0"/>
          </a:p>
        </p:txBody>
      </p:sp>
      <p:sp>
        <p:nvSpPr>
          <p:cNvPr id="3" name="Content Placeholder 2"/>
          <p:cNvSpPr>
            <a:spLocks noGrp="1"/>
          </p:cNvSpPr>
          <p:nvPr>
            <p:ph sz="half" idx="1"/>
          </p:nvPr>
        </p:nvSpPr>
        <p:spPr>
          <a:xfrm>
            <a:off x="587680" y="1593613"/>
            <a:ext cx="3883925" cy="4351338"/>
          </a:xfrm>
        </p:spPr>
        <p:txBody>
          <a:bodyPr>
            <a:normAutofit/>
          </a:bodyPr>
          <a:lstStyle/>
          <a:p>
            <a:pPr>
              <a:lnSpc>
                <a:spcPct val="100000"/>
              </a:lnSpc>
            </a:pPr>
            <a:r>
              <a:rPr lang="en-US" i="1" dirty="0" smtClean="0"/>
              <a:t>Right-mouse</a:t>
            </a:r>
            <a:r>
              <a:rPr lang="en-US" dirty="0" smtClean="0"/>
              <a:t> on the table and </a:t>
            </a:r>
            <a:r>
              <a:rPr lang="en-US" i="1" dirty="0" smtClean="0"/>
              <a:t>select</a:t>
            </a:r>
            <a:r>
              <a:rPr lang="en-US" dirty="0" smtClean="0"/>
              <a:t> ‘Display XY Data…’</a:t>
            </a:r>
          </a:p>
          <a:p>
            <a:pPr>
              <a:lnSpc>
                <a:spcPct val="100000"/>
              </a:lnSpc>
            </a:pPr>
            <a:endParaRPr lang="en-US" dirty="0" smtClean="0"/>
          </a:p>
          <a:p>
            <a:pPr>
              <a:lnSpc>
                <a:spcPct val="100000"/>
              </a:lnSpc>
            </a:pPr>
            <a:r>
              <a:rPr lang="en-US" dirty="0" smtClean="0"/>
              <a:t>Make only the SST and Selected (exported) XY data visible</a:t>
            </a:r>
          </a:p>
        </p:txBody>
      </p:sp>
      <p:pic>
        <p:nvPicPr>
          <p:cNvPr id="5" name="Picture 4"/>
          <p:cNvPicPr>
            <a:picLocks noChangeAspect="1"/>
          </p:cNvPicPr>
          <p:nvPr/>
        </p:nvPicPr>
        <p:blipFill>
          <a:blip r:embed="rId3"/>
          <a:stretch>
            <a:fillRect/>
          </a:stretch>
        </p:blipFill>
        <p:spPr>
          <a:xfrm>
            <a:off x="6229334" y="991860"/>
            <a:ext cx="3286584" cy="532521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8685329" y="3011442"/>
            <a:ext cx="3238952" cy="3305636"/>
          </a:xfrm>
          <a:prstGeom prst="rect">
            <a:avLst/>
          </a:prstGeom>
          <a:ln>
            <a:noFill/>
          </a:ln>
          <a:effectLst>
            <a:outerShdw blurRad="292100" dist="139700" dir="2700000" algn="tl" rotWithShape="0">
              <a:srgbClr val="333333">
                <a:alpha val="65000"/>
              </a:srgbClr>
            </a:outerShdw>
          </a:effectLst>
        </p:spPr>
      </p:pic>
      <p:sp>
        <p:nvSpPr>
          <p:cNvPr id="8" name="Right Arrow 7"/>
          <p:cNvSpPr/>
          <p:nvPr/>
        </p:nvSpPr>
        <p:spPr>
          <a:xfrm>
            <a:off x="8516228" y="4327110"/>
            <a:ext cx="338202" cy="337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5"/>
          <a:stretch>
            <a:fillRect/>
          </a:stretch>
        </p:blipFill>
        <p:spPr>
          <a:xfrm>
            <a:off x="4269832" y="1337120"/>
            <a:ext cx="1762371" cy="2076740"/>
          </a:xfrm>
          <a:prstGeom prst="rect">
            <a:avLst/>
          </a:prstGeom>
          <a:ln>
            <a:noFill/>
          </a:ln>
          <a:effectLst>
            <a:outerShdw blurRad="292100" dist="139700" dir="2700000" algn="tl" rotWithShape="0">
              <a:srgbClr val="333333">
                <a:alpha val="65000"/>
              </a:srgbClr>
            </a:outerShdw>
          </a:effectLst>
        </p:spPr>
      </p:pic>
      <p:sp>
        <p:nvSpPr>
          <p:cNvPr id="18" name="Right Arrow 17"/>
          <p:cNvSpPr/>
          <p:nvPr/>
        </p:nvSpPr>
        <p:spPr>
          <a:xfrm>
            <a:off x="5961668" y="1980273"/>
            <a:ext cx="338202" cy="337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274818" y="2297566"/>
            <a:ext cx="1804470" cy="8266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6"/>
          <a:stretch>
            <a:fillRect/>
          </a:stretch>
        </p:blipFill>
        <p:spPr>
          <a:xfrm>
            <a:off x="9163730" y="1421359"/>
            <a:ext cx="2502763" cy="14107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15546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Enable Time on the Selection Layer</a:t>
            </a:r>
            <a:endParaRPr lang="en-US" dirty="0"/>
          </a:p>
        </p:txBody>
      </p:sp>
      <p:sp>
        <p:nvSpPr>
          <p:cNvPr id="3" name="Content Placeholder 2"/>
          <p:cNvSpPr>
            <a:spLocks noGrp="1"/>
          </p:cNvSpPr>
          <p:nvPr>
            <p:ph sz="half" idx="1"/>
          </p:nvPr>
        </p:nvSpPr>
        <p:spPr>
          <a:xfrm>
            <a:off x="838199" y="1514735"/>
            <a:ext cx="10472803" cy="4662228"/>
          </a:xfrm>
        </p:spPr>
        <p:txBody>
          <a:bodyPr>
            <a:normAutofit/>
          </a:bodyPr>
          <a:lstStyle/>
          <a:p>
            <a:pPr>
              <a:lnSpc>
                <a:spcPct val="100000"/>
              </a:lnSpc>
            </a:pPr>
            <a:r>
              <a:rPr lang="en-US" dirty="0" smtClean="0"/>
              <a:t>The original CSV data only has a date value</a:t>
            </a:r>
          </a:p>
          <a:p>
            <a:pPr>
              <a:lnSpc>
                <a:spcPct val="100000"/>
              </a:lnSpc>
            </a:pPr>
            <a:r>
              <a:rPr lang="en-US" dirty="0" smtClean="0"/>
              <a:t>ArcMap is sensitive to time and will assume no time entry for a given date is 00:00:00 AM.  This will sometimes cause display issues when using the Time Slider.</a:t>
            </a:r>
            <a:endParaRPr lang="en-US" dirty="0"/>
          </a:p>
          <a:p>
            <a:pPr>
              <a:lnSpc>
                <a:spcPct val="100000"/>
              </a:lnSpc>
            </a:pPr>
            <a:endParaRPr lang="en-US" dirty="0" smtClean="0"/>
          </a:p>
          <a:p>
            <a:pPr>
              <a:lnSpc>
                <a:spcPct val="100000"/>
              </a:lnSpc>
            </a:pPr>
            <a:r>
              <a:rPr lang="en-US" dirty="0" smtClean="0"/>
              <a:t>We will set the daily turtle mean locations to the same as the daily SST observations by putting 12 Hours in as a Time Offset.  This effectively sets the time to 12:00:00 PM as shown next…</a:t>
            </a:r>
          </a:p>
        </p:txBody>
      </p:sp>
    </p:spTree>
    <p:extLst>
      <p:ext uri="{BB962C8B-B14F-4D97-AF65-F5344CB8AC3E}">
        <p14:creationId xmlns:p14="http://schemas.microsoft.com/office/powerpoint/2010/main" val="40758430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707794" y="805089"/>
            <a:ext cx="6392167" cy="5334744"/>
          </a:xfrm>
          <a:prstGeom prst="rect">
            <a:avLst/>
          </a:prstGeom>
        </p:spPr>
      </p:pic>
      <p:sp>
        <p:nvSpPr>
          <p:cNvPr id="2" name="Title 1"/>
          <p:cNvSpPr>
            <a:spLocks noGrp="1"/>
          </p:cNvSpPr>
          <p:nvPr>
            <p:ph type="title"/>
          </p:nvPr>
        </p:nvSpPr>
        <p:spPr/>
        <p:txBody>
          <a:bodyPr/>
          <a:lstStyle/>
          <a:p>
            <a:r>
              <a:rPr lang="en-US" dirty="0" smtClean="0"/>
              <a:t>Enable Time on the Selection Layer</a:t>
            </a:r>
            <a:endParaRPr lang="en-US" dirty="0"/>
          </a:p>
        </p:txBody>
      </p:sp>
      <p:sp>
        <p:nvSpPr>
          <p:cNvPr id="3" name="Content Placeholder 2"/>
          <p:cNvSpPr>
            <a:spLocks noGrp="1"/>
          </p:cNvSpPr>
          <p:nvPr>
            <p:ph sz="half" idx="1"/>
          </p:nvPr>
        </p:nvSpPr>
        <p:spPr>
          <a:xfrm>
            <a:off x="838200" y="1514735"/>
            <a:ext cx="5181600" cy="4662228"/>
          </a:xfrm>
        </p:spPr>
        <p:txBody>
          <a:bodyPr>
            <a:normAutofit fontScale="85000" lnSpcReduction="20000"/>
          </a:bodyPr>
          <a:lstStyle/>
          <a:p>
            <a:pPr>
              <a:lnSpc>
                <a:spcPct val="110000"/>
              </a:lnSpc>
            </a:pPr>
            <a:r>
              <a:rPr lang="en-US" dirty="0" smtClean="0"/>
              <a:t>Open Layer Properties</a:t>
            </a:r>
          </a:p>
          <a:p>
            <a:pPr>
              <a:lnSpc>
                <a:spcPct val="110000"/>
              </a:lnSpc>
            </a:pPr>
            <a:r>
              <a:rPr lang="en-US" i="1" dirty="0" smtClean="0"/>
              <a:t>Check</a:t>
            </a:r>
            <a:r>
              <a:rPr lang="en-US" dirty="0" smtClean="0"/>
              <a:t> the ‘Enable time on this layer’ box</a:t>
            </a:r>
          </a:p>
          <a:p>
            <a:pPr>
              <a:lnSpc>
                <a:spcPct val="110000"/>
              </a:lnSpc>
            </a:pPr>
            <a:r>
              <a:rPr lang="en-US" dirty="0" smtClean="0"/>
              <a:t>Set Time Step Interval to 1 Days</a:t>
            </a:r>
          </a:p>
          <a:p>
            <a:pPr>
              <a:lnSpc>
                <a:spcPct val="110000"/>
              </a:lnSpc>
            </a:pPr>
            <a:r>
              <a:rPr lang="en-US" dirty="0" smtClean="0"/>
              <a:t>Set Advanced Settings:</a:t>
            </a:r>
          </a:p>
          <a:p>
            <a:pPr lvl="1">
              <a:lnSpc>
                <a:spcPct val="110000"/>
              </a:lnSpc>
            </a:pPr>
            <a:r>
              <a:rPr lang="en-US" dirty="0" smtClean="0"/>
              <a:t>Time Zone to UTC</a:t>
            </a:r>
          </a:p>
          <a:p>
            <a:pPr lvl="1">
              <a:lnSpc>
                <a:spcPct val="110000"/>
              </a:lnSpc>
            </a:pPr>
            <a:r>
              <a:rPr lang="en-US" dirty="0" smtClean="0"/>
              <a:t>Time Offset:  12 Hours</a:t>
            </a:r>
          </a:p>
          <a:p>
            <a:pPr>
              <a:lnSpc>
                <a:spcPct val="110000"/>
              </a:lnSpc>
            </a:pPr>
            <a:r>
              <a:rPr lang="en-US" dirty="0" smtClean="0"/>
              <a:t>Click </a:t>
            </a:r>
            <a:r>
              <a:rPr lang="en-US" i="1" dirty="0" smtClean="0"/>
              <a:t>Apply</a:t>
            </a:r>
            <a:r>
              <a:rPr lang="en-US" dirty="0" smtClean="0"/>
              <a:t> and then </a:t>
            </a:r>
            <a:r>
              <a:rPr lang="en-US" i="1" dirty="0" smtClean="0"/>
              <a:t>Calculate</a:t>
            </a:r>
          </a:p>
          <a:p>
            <a:pPr>
              <a:lnSpc>
                <a:spcPct val="110000"/>
              </a:lnSpc>
            </a:pPr>
            <a:r>
              <a:rPr lang="en-US" dirty="0" smtClean="0"/>
              <a:t>Reset Time Step Interval to ‘1’ and ‘Days’</a:t>
            </a:r>
          </a:p>
          <a:p>
            <a:pPr>
              <a:lnSpc>
                <a:spcPct val="110000"/>
              </a:lnSpc>
            </a:pPr>
            <a:r>
              <a:rPr lang="en-US" i="1" dirty="0" smtClean="0"/>
              <a:t>Click</a:t>
            </a:r>
            <a:r>
              <a:rPr lang="en-US" dirty="0" smtClean="0"/>
              <a:t> OK</a:t>
            </a:r>
            <a:endParaRPr lang="en-US" dirty="0"/>
          </a:p>
        </p:txBody>
      </p:sp>
      <p:sp>
        <p:nvSpPr>
          <p:cNvPr id="6" name="Oval 5"/>
          <p:cNvSpPr/>
          <p:nvPr/>
        </p:nvSpPr>
        <p:spPr>
          <a:xfrm>
            <a:off x="5751165" y="1374698"/>
            <a:ext cx="1502145" cy="2974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041676" y="2298113"/>
            <a:ext cx="941694" cy="2974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991572" y="2963484"/>
            <a:ext cx="941694" cy="2974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942560" y="2976010"/>
            <a:ext cx="941694" cy="2974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41676" y="3920210"/>
            <a:ext cx="1890690" cy="2974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1093589" y="5784646"/>
            <a:ext cx="941694" cy="2974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0458397" y="3223535"/>
            <a:ext cx="941694" cy="2974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681048" y="5755562"/>
            <a:ext cx="941694" cy="2974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41676" y="4402940"/>
            <a:ext cx="941694" cy="2974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933266" y="4421505"/>
            <a:ext cx="941694" cy="2974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Callout 15"/>
          <p:cNvSpPr/>
          <p:nvPr/>
        </p:nvSpPr>
        <p:spPr>
          <a:xfrm>
            <a:off x="9045100" y="1424802"/>
            <a:ext cx="3087428" cy="1752910"/>
          </a:xfrm>
          <a:prstGeom prst="downArrowCallout">
            <a:avLst>
              <a:gd name="adj1" fmla="val 10928"/>
              <a:gd name="adj2" fmla="val 21427"/>
              <a:gd name="adj3" fmla="val 21427"/>
              <a:gd name="adj4" fmla="val 484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Pressing Calculate often resets the Time Step Interval.  Reset to 1 Day and click Apply</a:t>
            </a:r>
            <a:endParaRPr lang="en-US" dirty="0"/>
          </a:p>
        </p:txBody>
      </p:sp>
      <p:sp>
        <p:nvSpPr>
          <p:cNvPr id="17" name="Up Arrow Callout 16"/>
          <p:cNvSpPr/>
          <p:nvPr/>
        </p:nvSpPr>
        <p:spPr>
          <a:xfrm>
            <a:off x="6062598" y="4699929"/>
            <a:ext cx="3519814" cy="1315492"/>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Setting the Time Offset will change the timestamp in the ‘Layer Time Extent’</a:t>
            </a:r>
            <a:endParaRPr lang="en-US" dirty="0"/>
          </a:p>
        </p:txBody>
      </p:sp>
      <p:sp>
        <p:nvSpPr>
          <p:cNvPr id="18" name="Oval 17"/>
          <p:cNvSpPr/>
          <p:nvPr/>
        </p:nvSpPr>
        <p:spPr>
          <a:xfrm>
            <a:off x="10458397" y="1104455"/>
            <a:ext cx="865727" cy="2702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3912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ArcGIS:  Extract </a:t>
            </a:r>
            <a:r>
              <a:rPr lang="en-US" dirty="0"/>
              <a:t>data along a turtle track</a:t>
            </a:r>
          </a:p>
        </p:txBody>
      </p:sp>
      <p:sp>
        <p:nvSpPr>
          <p:cNvPr id="3" name="Content Placeholder 2"/>
          <p:cNvSpPr>
            <a:spLocks noGrp="1"/>
          </p:cNvSpPr>
          <p:nvPr>
            <p:ph idx="1"/>
          </p:nvPr>
        </p:nvSpPr>
        <p:spPr>
          <a:xfrm>
            <a:off x="587194" y="1337119"/>
            <a:ext cx="10515600" cy="4908935"/>
          </a:xfrm>
        </p:spPr>
        <p:txBody>
          <a:bodyPr>
            <a:normAutofit fontScale="70000" lnSpcReduction="20000"/>
          </a:bodyPr>
          <a:lstStyle/>
          <a:p>
            <a:pPr>
              <a:lnSpc>
                <a:spcPct val="120000"/>
              </a:lnSpc>
            </a:pPr>
            <a:r>
              <a:rPr lang="en-US" dirty="0" smtClean="0"/>
              <a:t>Scenario:  A juvenile loggerhead sea turtle (ARGOS ID 25317) provided positional data over a period of three years (1232 days).  </a:t>
            </a:r>
          </a:p>
          <a:p>
            <a:pPr>
              <a:lnSpc>
                <a:spcPct val="120000"/>
              </a:lnSpc>
            </a:pPr>
            <a:endParaRPr lang="en-US" dirty="0"/>
          </a:p>
          <a:p>
            <a:pPr>
              <a:lnSpc>
                <a:spcPct val="120000"/>
              </a:lnSpc>
            </a:pPr>
            <a:r>
              <a:rPr lang="en-US" dirty="0" smtClean="0"/>
              <a:t>Research Question:  For 2016, does this sea turtles’ behavior correspond to oceanographic surface parameters such as sea surface temperature? What range of temperatures are experienced?  Does the turtle spend time within the </a:t>
            </a:r>
            <a:r>
              <a:rPr lang="en-US" dirty="0" err="1" smtClean="0"/>
              <a:t>TurtleWatch</a:t>
            </a:r>
            <a:r>
              <a:rPr lang="en-US" dirty="0" smtClean="0"/>
              <a:t> Area (17.5</a:t>
            </a:r>
            <a:r>
              <a:rPr lang="en-US" dirty="0">
                <a:latin typeface="High Tower Text" panose="02040502050506030303" pitchFamily="18" charset="0"/>
              </a:rPr>
              <a:t>°</a:t>
            </a:r>
            <a:r>
              <a:rPr lang="en-US" dirty="0" smtClean="0"/>
              <a:t> to 18.5</a:t>
            </a:r>
            <a:r>
              <a:rPr lang="en-US" dirty="0" smtClean="0">
                <a:latin typeface="High Tower Text" panose="02040502050506030303" pitchFamily="18" charset="0"/>
              </a:rPr>
              <a:t>°C)</a:t>
            </a:r>
            <a:r>
              <a:rPr lang="en-US" dirty="0" smtClean="0"/>
              <a:t>?</a:t>
            </a:r>
          </a:p>
          <a:p>
            <a:pPr>
              <a:lnSpc>
                <a:spcPct val="120000"/>
              </a:lnSpc>
            </a:pPr>
            <a:endParaRPr lang="en-US" dirty="0"/>
          </a:p>
          <a:p>
            <a:pPr>
              <a:lnSpc>
                <a:spcPct val="120000"/>
              </a:lnSpc>
            </a:pPr>
            <a:r>
              <a:rPr lang="en-US" dirty="0" smtClean="0"/>
              <a:t> Known information:</a:t>
            </a:r>
          </a:p>
          <a:p>
            <a:pPr lvl="1">
              <a:lnSpc>
                <a:spcPct val="120000"/>
              </a:lnSpc>
            </a:pPr>
            <a:r>
              <a:rPr lang="en-US" dirty="0" smtClean="0"/>
              <a:t>Date range: May 2005 – 2008 (1232 days)</a:t>
            </a:r>
          </a:p>
          <a:p>
            <a:pPr lvl="1">
              <a:lnSpc>
                <a:spcPct val="120000"/>
              </a:lnSpc>
            </a:pPr>
            <a:r>
              <a:rPr lang="en-US" dirty="0" smtClean="0"/>
              <a:t>Distance travelled:  19,491 km</a:t>
            </a:r>
          </a:p>
          <a:p>
            <a:pPr lvl="1">
              <a:lnSpc>
                <a:spcPct val="120000"/>
              </a:lnSpc>
            </a:pPr>
            <a:r>
              <a:rPr lang="en-US" dirty="0" smtClean="0"/>
              <a:t>Tracking Duty Cycle: </a:t>
            </a:r>
          </a:p>
          <a:p>
            <a:pPr lvl="2">
              <a:lnSpc>
                <a:spcPct val="120000"/>
              </a:lnSpc>
            </a:pPr>
            <a:r>
              <a:rPr lang="en-US" dirty="0" smtClean="0"/>
              <a:t> 6 hours on , 48 hours off</a:t>
            </a:r>
          </a:p>
          <a:p>
            <a:pPr>
              <a:lnSpc>
                <a:spcPct val="120000"/>
              </a:lnSpc>
            </a:pPr>
            <a:endParaRPr lang="en-US" dirty="0"/>
          </a:p>
          <a:p>
            <a:pPr>
              <a:lnSpc>
                <a:spcPct val="120000"/>
              </a:lnSpc>
            </a:pPr>
            <a:endParaRPr lang="en-US" dirty="0"/>
          </a:p>
        </p:txBody>
      </p:sp>
    </p:spTree>
    <p:extLst>
      <p:ext uri="{BB962C8B-B14F-4D97-AF65-F5344CB8AC3E}">
        <p14:creationId xmlns:p14="http://schemas.microsoft.com/office/powerpoint/2010/main" val="31616813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on the Selection Layer</a:t>
            </a:r>
            <a:endParaRPr lang="en-US" dirty="0"/>
          </a:p>
        </p:txBody>
      </p:sp>
      <p:sp>
        <p:nvSpPr>
          <p:cNvPr id="3" name="Content Placeholder 2"/>
          <p:cNvSpPr>
            <a:spLocks noGrp="1"/>
          </p:cNvSpPr>
          <p:nvPr>
            <p:ph sz="half" idx="1"/>
          </p:nvPr>
        </p:nvSpPr>
        <p:spPr>
          <a:xfrm>
            <a:off x="520059" y="1140933"/>
            <a:ext cx="5791284" cy="5284581"/>
          </a:xfrm>
        </p:spPr>
        <p:txBody>
          <a:bodyPr>
            <a:normAutofit fontScale="92500" lnSpcReduction="20000"/>
          </a:bodyPr>
          <a:lstStyle/>
          <a:p>
            <a:pPr>
              <a:lnSpc>
                <a:spcPct val="100000"/>
              </a:lnSpc>
            </a:pPr>
            <a:r>
              <a:rPr lang="en-US" dirty="0" smtClean="0"/>
              <a:t>When time is enabled on the Feature Layer and Raster Layer, the display of data will be in sync.  </a:t>
            </a:r>
          </a:p>
          <a:p>
            <a:pPr>
              <a:lnSpc>
                <a:spcPct val="100000"/>
              </a:lnSpc>
            </a:pPr>
            <a:endParaRPr lang="en-US" dirty="0" smtClean="0"/>
          </a:p>
          <a:p>
            <a:pPr>
              <a:lnSpc>
                <a:spcPct val="100000"/>
              </a:lnSpc>
            </a:pPr>
            <a:r>
              <a:rPr lang="en-US" dirty="0" smtClean="0"/>
              <a:t>The Time Slider controls the ‘active’ date within the GIS</a:t>
            </a:r>
          </a:p>
          <a:p>
            <a:pPr>
              <a:lnSpc>
                <a:spcPct val="100000"/>
              </a:lnSpc>
            </a:pPr>
            <a:endParaRPr lang="en-US" dirty="0" smtClean="0"/>
          </a:p>
          <a:p>
            <a:pPr>
              <a:lnSpc>
                <a:spcPct val="100000"/>
              </a:lnSpc>
            </a:pPr>
            <a:r>
              <a:rPr lang="en-US" dirty="0" smtClean="0"/>
              <a:t>Only a single date/time is visible at a time unless a larger ‘window’ is set using the Time Window.</a:t>
            </a:r>
          </a:p>
          <a:p>
            <a:pPr>
              <a:lnSpc>
                <a:spcPct val="100000"/>
              </a:lnSpc>
            </a:pPr>
            <a:endParaRPr lang="en-US" dirty="0"/>
          </a:p>
          <a:p>
            <a:pPr>
              <a:lnSpc>
                <a:spcPct val="100000"/>
              </a:lnSpc>
            </a:pPr>
            <a:r>
              <a:rPr lang="en-US" dirty="0" smtClean="0"/>
              <a:t>Time can be enabled/disabled with the clock icon:  </a:t>
            </a:r>
          </a:p>
        </p:txBody>
      </p:sp>
      <p:pic>
        <p:nvPicPr>
          <p:cNvPr id="4" name="Picture 3"/>
          <p:cNvPicPr>
            <a:picLocks noChangeAspect="1"/>
          </p:cNvPicPr>
          <p:nvPr/>
        </p:nvPicPr>
        <p:blipFill>
          <a:blip r:embed="rId3"/>
          <a:stretch>
            <a:fillRect/>
          </a:stretch>
        </p:blipFill>
        <p:spPr>
          <a:xfrm>
            <a:off x="7207340" y="1911648"/>
            <a:ext cx="4570157" cy="4207696"/>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3088976" y="5806717"/>
            <a:ext cx="209579" cy="190527"/>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stretch>
            <a:fillRect/>
          </a:stretch>
        </p:blipFill>
        <p:spPr>
          <a:xfrm>
            <a:off x="9152508" y="3571105"/>
            <a:ext cx="2838905" cy="2696469"/>
          </a:xfrm>
          <a:prstGeom prst="rect">
            <a:avLst/>
          </a:prstGeom>
          <a:ln>
            <a:noFill/>
          </a:ln>
          <a:effectLst>
            <a:outerShdw blurRad="292100" dist="139700" dir="2700000" algn="tl" rotWithShape="0">
              <a:srgbClr val="333333">
                <a:alpha val="65000"/>
              </a:srgbClr>
            </a:outerShdw>
          </a:effectLst>
        </p:spPr>
      </p:pic>
      <p:sp>
        <p:nvSpPr>
          <p:cNvPr id="7" name="Down Arrow 6"/>
          <p:cNvSpPr/>
          <p:nvPr/>
        </p:nvSpPr>
        <p:spPr>
          <a:xfrm>
            <a:off x="9303334" y="1708840"/>
            <a:ext cx="378167" cy="7483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256716" y="3783223"/>
            <a:ext cx="29656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Operation 8"/>
          <p:cNvSpPr/>
          <p:nvPr/>
        </p:nvSpPr>
        <p:spPr>
          <a:xfrm flipV="1">
            <a:off x="8513033" y="959771"/>
            <a:ext cx="1964987" cy="607578"/>
          </a:xfrm>
          <a:prstGeom prst="flowChartManualOperation">
            <a:avLst/>
          </a:prstGeom>
          <a:gradFill flip="none" rotWithShape="1">
            <a:gsLst>
              <a:gs pos="0">
                <a:srgbClr val="0C12F6"/>
              </a:gs>
              <a:gs pos="41000">
                <a:schemeClr val="accent6">
                  <a:lumMod val="60000"/>
                  <a:lumOff val="40000"/>
                </a:schemeClr>
              </a:gs>
              <a:gs pos="100000">
                <a:srgbClr val="FF0000"/>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8514150" y="571361"/>
            <a:ext cx="1964987" cy="607578"/>
            <a:chOff x="7456070" y="1687407"/>
            <a:chExt cx="1964987" cy="607578"/>
          </a:xfrm>
        </p:grpSpPr>
        <p:sp>
          <p:nvSpPr>
            <p:cNvPr id="11" name="Flowchart: Manual Operation 10"/>
            <p:cNvSpPr/>
            <p:nvPr/>
          </p:nvSpPr>
          <p:spPr>
            <a:xfrm flipV="1">
              <a:off x="7456070" y="1687407"/>
              <a:ext cx="1964987" cy="607578"/>
            </a:xfrm>
            <a:prstGeom prst="flowChartManualOperati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n 12"/>
            <p:cNvSpPr/>
            <p:nvPr/>
          </p:nvSpPr>
          <p:spPr>
            <a:xfrm>
              <a:off x="7861016" y="1789668"/>
              <a:ext cx="109372" cy="186526"/>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Left Brace 28"/>
          <p:cNvSpPr/>
          <p:nvPr/>
        </p:nvSpPr>
        <p:spPr>
          <a:xfrm>
            <a:off x="8256441" y="585731"/>
            <a:ext cx="160638" cy="10036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p:cNvSpPr txBox="1"/>
          <p:nvPr/>
        </p:nvSpPr>
        <p:spPr>
          <a:xfrm>
            <a:off x="6682756" y="585731"/>
            <a:ext cx="1697371" cy="923330"/>
          </a:xfrm>
          <a:prstGeom prst="rect">
            <a:avLst/>
          </a:prstGeom>
          <a:noFill/>
        </p:spPr>
        <p:txBody>
          <a:bodyPr wrap="square" rtlCol="0">
            <a:spAutoFit/>
          </a:bodyPr>
          <a:lstStyle/>
          <a:p>
            <a:r>
              <a:rPr lang="en-US" dirty="0" smtClean="0"/>
              <a:t>Feature and Raster data for 12/20/2005</a:t>
            </a:r>
            <a:endParaRPr lang="en-US" dirty="0"/>
          </a:p>
        </p:txBody>
      </p:sp>
    </p:spTree>
    <p:extLst>
      <p:ext uri="{BB962C8B-B14F-4D97-AF65-F5344CB8AC3E}">
        <p14:creationId xmlns:p14="http://schemas.microsoft.com/office/powerpoint/2010/main" val="21715498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lnSpcReduction="10000"/>
          </a:bodyPr>
          <a:lstStyle/>
          <a:p>
            <a:r>
              <a:rPr lang="en-US" dirty="0" smtClean="0"/>
              <a:t>ArcGIS</a:t>
            </a:r>
            <a:r>
              <a:rPr lang="en-US" dirty="0"/>
              <a:t>: </a:t>
            </a:r>
            <a:endParaRPr lang="en-US" dirty="0" smtClean="0"/>
          </a:p>
          <a:p>
            <a:pPr lvl="1"/>
            <a:r>
              <a:rPr lang="en-US" dirty="0">
                <a:hlinkClick r:id="rId3"/>
              </a:rPr>
              <a:t>h</a:t>
            </a:r>
            <a:r>
              <a:rPr lang="en-US" dirty="0" smtClean="0">
                <a:hlinkClick r:id="rId3"/>
              </a:rPr>
              <a:t>ttps</a:t>
            </a:r>
            <a:r>
              <a:rPr lang="en-US" dirty="0">
                <a:hlinkClick r:id="rId3"/>
              </a:rPr>
              <a:t>://</a:t>
            </a:r>
            <a:r>
              <a:rPr lang="en-US" dirty="0" smtClean="0">
                <a:hlinkClick r:id="rId3"/>
              </a:rPr>
              <a:t>desktop.arcgis.com/en/arcmap/10.3/tools/spatial-analyst-toolbox/an-overview-of-the-extraction-tools.htm</a:t>
            </a:r>
            <a:endParaRPr lang="en-US" dirty="0" smtClean="0"/>
          </a:p>
          <a:p>
            <a:pPr lvl="1"/>
            <a:r>
              <a:rPr lang="en-US" sz="1600" dirty="0" err="1" smtClean="0"/>
              <a:t>ArcToolbox</a:t>
            </a:r>
            <a:r>
              <a:rPr lang="en-US" sz="1600" dirty="0" smtClean="0"/>
              <a:t>-&gt;Spatial Analyst Tools-&gt;Extraction </a:t>
            </a:r>
            <a:r>
              <a:rPr lang="en-US" sz="1600" dirty="0"/>
              <a:t>‣ </a:t>
            </a:r>
            <a:r>
              <a:rPr lang="en-US" sz="1600" dirty="0" smtClean="0"/>
              <a:t>Sample</a:t>
            </a:r>
          </a:p>
          <a:p>
            <a:r>
              <a:rPr lang="en-US" dirty="0" smtClean="0"/>
              <a:t>QGIS:</a:t>
            </a:r>
          </a:p>
          <a:p>
            <a:pPr lvl="1"/>
            <a:r>
              <a:rPr lang="en-US" dirty="0" smtClean="0">
                <a:hlinkClick r:id="rId4"/>
              </a:rPr>
              <a:t>https</a:t>
            </a:r>
            <a:r>
              <a:rPr lang="en-US" dirty="0">
                <a:hlinkClick r:id="rId4"/>
              </a:rPr>
              <a:t>://</a:t>
            </a:r>
            <a:r>
              <a:rPr lang="en-US" dirty="0" smtClean="0">
                <a:hlinkClick r:id="rId4"/>
              </a:rPr>
              <a:t>docs.qgis.org/3.10/en/docs/user_manual/processing_algs/qgis/rasteranalysis.html#sample-raster-values</a:t>
            </a:r>
            <a:r>
              <a:rPr lang="en-US" dirty="0" smtClean="0"/>
              <a:t> </a:t>
            </a:r>
          </a:p>
          <a:p>
            <a:pPr lvl="1"/>
            <a:r>
              <a:rPr lang="en-US" sz="1600" dirty="0" smtClean="0"/>
              <a:t>Processing-</a:t>
            </a:r>
            <a:r>
              <a:rPr lang="en-US" sz="1600" dirty="0"/>
              <a:t>&gt;Toolbox-&gt; Raster analysis ‣ Sample raster values </a:t>
            </a:r>
            <a:r>
              <a:rPr lang="en-US" sz="1600" dirty="0" smtClean="0"/>
              <a:t>algorithm</a:t>
            </a:r>
            <a:endParaRPr lang="en-US" sz="1600" dirty="0"/>
          </a:p>
        </p:txBody>
      </p:sp>
      <p:sp>
        <p:nvSpPr>
          <p:cNvPr id="23" name="Flowchart: Manual Operation 22"/>
          <p:cNvSpPr/>
          <p:nvPr/>
        </p:nvSpPr>
        <p:spPr>
          <a:xfrm flipV="1">
            <a:off x="8658902" y="3529871"/>
            <a:ext cx="1964987" cy="607578"/>
          </a:xfrm>
          <a:prstGeom prst="flowChartManualOperation">
            <a:avLst/>
          </a:prstGeom>
          <a:gradFill flip="none" rotWithShape="1">
            <a:gsLst>
              <a:gs pos="0">
                <a:srgbClr val="0C12F6"/>
              </a:gs>
              <a:gs pos="50000">
                <a:schemeClr val="accent6">
                  <a:lumMod val="60000"/>
                  <a:lumOff val="40000"/>
                </a:schemeClr>
              </a:gs>
              <a:gs pos="100000">
                <a:srgbClr val="FF0000"/>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23"/>
          <p:cNvSpPr/>
          <p:nvPr/>
        </p:nvSpPr>
        <p:spPr>
          <a:xfrm flipV="1">
            <a:off x="8666289" y="3368647"/>
            <a:ext cx="1964987" cy="607578"/>
          </a:xfrm>
          <a:prstGeom prst="flowChartManualOperation">
            <a:avLst/>
          </a:prstGeom>
          <a:gradFill flip="none" rotWithShape="1">
            <a:gsLst>
              <a:gs pos="0">
                <a:srgbClr val="0C12F6"/>
              </a:gs>
              <a:gs pos="65000">
                <a:schemeClr val="accent6">
                  <a:lumMod val="60000"/>
                  <a:lumOff val="40000"/>
                </a:schemeClr>
              </a:gs>
              <a:gs pos="100000">
                <a:srgbClr val="FF0000"/>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24"/>
          <p:cNvSpPr/>
          <p:nvPr/>
        </p:nvSpPr>
        <p:spPr>
          <a:xfrm flipV="1">
            <a:off x="8673676" y="3178346"/>
            <a:ext cx="1964987" cy="607578"/>
          </a:xfrm>
          <a:prstGeom prst="flowChartManualOperation">
            <a:avLst/>
          </a:prstGeom>
          <a:gradFill flip="none" rotWithShape="1">
            <a:gsLst>
              <a:gs pos="0">
                <a:srgbClr val="0C12F6"/>
              </a:gs>
              <a:gs pos="41000">
                <a:schemeClr val="accent6">
                  <a:lumMod val="60000"/>
                  <a:lumOff val="40000"/>
                </a:schemeClr>
              </a:gs>
              <a:gs pos="100000">
                <a:srgbClr val="FF0000"/>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8658902" y="4137449"/>
            <a:ext cx="1964987" cy="1428227"/>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1232122" y="4245840"/>
            <a:ext cx="736968" cy="646331"/>
          </a:xfrm>
          <a:prstGeom prst="rect">
            <a:avLst/>
          </a:prstGeom>
          <a:noFill/>
        </p:spPr>
        <p:txBody>
          <a:bodyPr wrap="square" rtlCol="0">
            <a:spAutoFit/>
          </a:bodyPr>
          <a:lstStyle/>
          <a:p>
            <a:r>
              <a:rPr lang="en-US" dirty="0" smtClean="0"/>
              <a:t>474 days</a:t>
            </a:r>
            <a:endParaRPr lang="en-US" dirty="0"/>
          </a:p>
        </p:txBody>
      </p:sp>
      <p:grpSp>
        <p:nvGrpSpPr>
          <p:cNvPr id="46" name="Group 45"/>
          <p:cNvGrpSpPr/>
          <p:nvPr/>
        </p:nvGrpSpPr>
        <p:grpSpPr>
          <a:xfrm>
            <a:off x="8674793" y="2369798"/>
            <a:ext cx="1964987" cy="607578"/>
            <a:chOff x="7456070" y="1687407"/>
            <a:chExt cx="1964987" cy="607578"/>
          </a:xfrm>
        </p:grpSpPr>
        <p:sp>
          <p:nvSpPr>
            <p:cNvPr id="22" name="Flowchart: Manual Operation 21"/>
            <p:cNvSpPr/>
            <p:nvPr/>
          </p:nvSpPr>
          <p:spPr>
            <a:xfrm flipV="1">
              <a:off x="7456070" y="1687407"/>
              <a:ext cx="1964987" cy="607578"/>
            </a:xfrm>
            <a:prstGeom prst="flowChartManualOperati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n 4"/>
            <p:cNvSpPr/>
            <p:nvPr/>
          </p:nvSpPr>
          <p:spPr>
            <a:xfrm>
              <a:off x="7984239" y="1687407"/>
              <a:ext cx="93262" cy="1590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n 5"/>
            <p:cNvSpPr/>
            <p:nvPr/>
          </p:nvSpPr>
          <p:spPr>
            <a:xfrm>
              <a:off x="7861016" y="1789668"/>
              <a:ext cx="109372" cy="186526"/>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n 6"/>
            <p:cNvSpPr/>
            <p:nvPr/>
          </p:nvSpPr>
          <p:spPr>
            <a:xfrm>
              <a:off x="8120565" y="1718716"/>
              <a:ext cx="90695" cy="15467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n 7"/>
            <p:cNvSpPr/>
            <p:nvPr/>
          </p:nvSpPr>
          <p:spPr>
            <a:xfrm>
              <a:off x="8262288" y="1715021"/>
              <a:ext cx="81887" cy="13965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n 8"/>
            <p:cNvSpPr/>
            <p:nvPr/>
          </p:nvSpPr>
          <p:spPr>
            <a:xfrm>
              <a:off x="8397621" y="1696040"/>
              <a:ext cx="81887" cy="9643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n 9"/>
            <p:cNvSpPr/>
            <p:nvPr/>
          </p:nvSpPr>
          <p:spPr>
            <a:xfrm>
              <a:off x="8520154" y="1718716"/>
              <a:ext cx="81887" cy="9643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n 10"/>
            <p:cNvSpPr/>
            <p:nvPr/>
          </p:nvSpPr>
          <p:spPr>
            <a:xfrm>
              <a:off x="8671416" y="1701777"/>
              <a:ext cx="70516" cy="9643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n 11"/>
            <p:cNvSpPr/>
            <p:nvPr/>
          </p:nvSpPr>
          <p:spPr>
            <a:xfrm>
              <a:off x="8840040" y="1839630"/>
              <a:ext cx="79612" cy="12373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n 12"/>
            <p:cNvSpPr/>
            <p:nvPr/>
          </p:nvSpPr>
          <p:spPr>
            <a:xfrm>
              <a:off x="8811308" y="1687407"/>
              <a:ext cx="57464" cy="6474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n 13"/>
            <p:cNvSpPr/>
            <p:nvPr/>
          </p:nvSpPr>
          <p:spPr>
            <a:xfrm>
              <a:off x="8872435" y="1931153"/>
              <a:ext cx="97427" cy="174769"/>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n 14"/>
            <p:cNvSpPr/>
            <p:nvPr/>
          </p:nvSpPr>
          <p:spPr>
            <a:xfrm>
              <a:off x="8807550" y="2029612"/>
              <a:ext cx="113369" cy="19334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16"/>
            <p:cNvSpPr/>
            <p:nvPr/>
          </p:nvSpPr>
          <p:spPr>
            <a:xfrm>
              <a:off x="8628326" y="1983183"/>
              <a:ext cx="95533" cy="16292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17"/>
            <p:cNvSpPr/>
            <p:nvPr/>
          </p:nvSpPr>
          <p:spPr>
            <a:xfrm>
              <a:off x="8504830" y="2009344"/>
              <a:ext cx="95527" cy="16291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18"/>
            <p:cNvSpPr/>
            <p:nvPr/>
          </p:nvSpPr>
          <p:spPr>
            <a:xfrm>
              <a:off x="8390756" y="1931153"/>
              <a:ext cx="102698" cy="17514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n 19"/>
            <p:cNvSpPr/>
            <p:nvPr/>
          </p:nvSpPr>
          <p:spPr>
            <a:xfrm>
              <a:off x="8280469" y="1888377"/>
              <a:ext cx="91223" cy="155575"/>
            </a:xfrm>
            <a:prstGeom prst="ca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n 15"/>
            <p:cNvSpPr/>
            <p:nvPr/>
          </p:nvSpPr>
          <p:spPr>
            <a:xfrm>
              <a:off x="8668663" y="2051698"/>
              <a:ext cx="122708" cy="20927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itle 1"/>
          <p:cNvSpPr>
            <a:spLocks noGrp="1"/>
          </p:cNvSpPr>
          <p:nvPr>
            <p:ph type="title"/>
          </p:nvPr>
        </p:nvSpPr>
        <p:spPr>
          <a:xfrm>
            <a:off x="762000" y="175361"/>
            <a:ext cx="10515600" cy="1325563"/>
          </a:xfrm>
        </p:spPr>
        <p:txBody>
          <a:bodyPr/>
          <a:lstStyle/>
          <a:p>
            <a:r>
              <a:rPr lang="en-US" dirty="0" smtClean="0"/>
              <a:t>Extracting data from the Raster Layer by using the Feature Layer</a:t>
            </a:r>
            <a:endParaRPr lang="en-US" dirty="0"/>
          </a:p>
        </p:txBody>
      </p:sp>
      <p:sp>
        <p:nvSpPr>
          <p:cNvPr id="50" name="TextBox 49"/>
          <p:cNvSpPr txBox="1"/>
          <p:nvPr/>
        </p:nvSpPr>
        <p:spPr>
          <a:xfrm>
            <a:off x="10222101" y="3026982"/>
            <a:ext cx="2023311" cy="369332"/>
          </a:xfrm>
          <a:prstGeom prst="rect">
            <a:avLst/>
          </a:prstGeom>
          <a:noFill/>
        </p:spPr>
        <p:txBody>
          <a:bodyPr wrap="none" rtlCol="0">
            <a:spAutoFit/>
          </a:bodyPr>
          <a:lstStyle/>
          <a:p>
            <a:r>
              <a:rPr lang="en-US" dirty="0" smtClean="0"/>
              <a:t>December 20, 2005</a:t>
            </a:r>
            <a:endParaRPr lang="en-US" dirty="0"/>
          </a:p>
        </p:txBody>
      </p:sp>
      <p:sp>
        <p:nvSpPr>
          <p:cNvPr id="51" name="TextBox 50"/>
          <p:cNvSpPr txBox="1"/>
          <p:nvPr/>
        </p:nvSpPr>
        <p:spPr>
          <a:xfrm>
            <a:off x="10408594" y="5782593"/>
            <a:ext cx="1374094" cy="369332"/>
          </a:xfrm>
          <a:prstGeom prst="rect">
            <a:avLst/>
          </a:prstGeom>
          <a:noFill/>
        </p:spPr>
        <p:txBody>
          <a:bodyPr wrap="none" rtlCol="0">
            <a:spAutoFit/>
          </a:bodyPr>
          <a:lstStyle/>
          <a:p>
            <a:r>
              <a:rPr lang="en-US" dirty="0" smtClean="0"/>
              <a:t>April 7, 2007</a:t>
            </a:r>
            <a:endParaRPr lang="en-US" dirty="0"/>
          </a:p>
        </p:txBody>
      </p:sp>
      <p:sp>
        <p:nvSpPr>
          <p:cNvPr id="47" name="TextBox 46"/>
          <p:cNvSpPr txBox="1"/>
          <p:nvPr/>
        </p:nvSpPr>
        <p:spPr>
          <a:xfrm>
            <a:off x="7764739" y="1911972"/>
            <a:ext cx="2023311" cy="369332"/>
          </a:xfrm>
          <a:prstGeom prst="rect">
            <a:avLst/>
          </a:prstGeom>
          <a:noFill/>
        </p:spPr>
        <p:txBody>
          <a:bodyPr wrap="none" rtlCol="0">
            <a:spAutoFit/>
          </a:bodyPr>
          <a:lstStyle/>
          <a:p>
            <a:r>
              <a:rPr lang="en-US" dirty="0" smtClean="0"/>
              <a:t>December 20, 2005</a:t>
            </a:r>
            <a:endParaRPr lang="en-US" dirty="0"/>
          </a:p>
        </p:txBody>
      </p:sp>
      <p:sp>
        <p:nvSpPr>
          <p:cNvPr id="48" name="TextBox 47"/>
          <p:cNvSpPr txBox="1"/>
          <p:nvPr/>
        </p:nvSpPr>
        <p:spPr>
          <a:xfrm>
            <a:off x="7095446" y="3209157"/>
            <a:ext cx="1374094" cy="369332"/>
          </a:xfrm>
          <a:prstGeom prst="rect">
            <a:avLst/>
          </a:prstGeom>
          <a:noFill/>
        </p:spPr>
        <p:txBody>
          <a:bodyPr wrap="none" rtlCol="0">
            <a:spAutoFit/>
          </a:bodyPr>
          <a:lstStyle/>
          <a:p>
            <a:r>
              <a:rPr lang="en-US" dirty="0" smtClean="0"/>
              <a:t>April 7, 2007</a:t>
            </a:r>
            <a:endParaRPr lang="en-US" dirty="0"/>
          </a:p>
        </p:txBody>
      </p:sp>
      <p:cxnSp>
        <p:nvCxnSpPr>
          <p:cNvPr id="4" name="Straight Connector 3"/>
          <p:cNvCxnSpPr>
            <a:stCxn id="47" idx="2"/>
            <a:endCxn id="6" idx="2"/>
          </p:cNvCxnSpPr>
          <p:nvPr/>
        </p:nvCxnSpPr>
        <p:spPr>
          <a:xfrm>
            <a:off x="8776395" y="2281304"/>
            <a:ext cx="303344" cy="28401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8" idx="3"/>
            <a:endCxn id="20" idx="2"/>
          </p:cNvCxnSpPr>
          <p:nvPr/>
        </p:nvCxnSpPr>
        <p:spPr>
          <a:xfrm flipV="1">
            <a:off x="8469540" y="2648556"/>
            <a:ext cx="1029652" cy="74526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53" name="Left Brace 52"/>
          <p:cNvSpPr/>
          <p:nvPr/>
        </p:nvSpPr>
        <p:spPr>
          <a:xfrm flipH="1">
            <a:off x="10833495" y="3458384"/>
            <a:ext cx="381318" cy="225101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TextBox 57"/>
          <p:cNvSpPr txBox="1"/>
          <p:nvPr/>
        </p:nvSpPr>
        <p:spPr>
          <a:xfrm>
            <a:off x="10351290" y="2002458"/>
            <a:ext cx="1476302" cy="369332"/>
          </a:xfrm>
          <a:prstGeom prst="rect">
            <a:avLst/>
          </a:prstGeom>
          <a:noFill/>
        </p:spPr>
        <p:txBody>
          <a:bodyPr wrap="none" rtlCol="0">
            <a:spAutoFit/>
          </a:bodyPr>
          <a:lstStyle/>
          <a:p>
            <a:r>
              <a:rPr lang="en-US" b="1" dirty="0" smtClean="0">
                <a:solidFill>
                  <a:schemeClr val="accent1">
                    <a:lumMod val="75000"/>
                  </a:schemeClr>
                </a:solidFill>
              </a:rPr>
              <a:t>Feature Layer</a:t>
            </a:r>
            <a:endParaRPr lang="en-US" b="1" dirty="0">
              <a:solidFill>
                <a:schemeClr val="accent1">
                  <a:lumMod val="75000"/>
                </a:schemeClr>
              </a:solidFill>
            </a:endParaRPr>
          </a:p>
        </p:txBody>
      </p:sp>
      <p:sp>
        <p:nvSpPr>
          <p:cNvPr id="59" name="TextBox 58"/>
          <p:cNvSpPr txBox="1"/>
          <p:nvPr/>
        </p:nvSpPr>
        <p:spPr>
          <a:xfrm>
            <a:off x="7095446" y="4384339"/>
            <a:ext cx="1355564" cy="369332"/>
          </a:xfrm>
          <a:prstGeom prst="rect">
            <a:avLst/>
          </a:prstGeom>
          <a:noFill/>
        </p:spPr>
        <p:txBody>
          <a:bodyPr wrap="none" rtlCol="0">
            <a:spAutoFit/>
          </a:bodyPr>
          <a:lstStyle/>
          <a:p>
            <a:r>
              <a:rPr lang="en-US" b="1" dirty="0" smtClean="0">
                <a:solidFill>
                  <a:schemeClr val="accent1">
                    <a:lumMod val="75000"/>
                  </a:schemeClr>
                </a:solidFill>
              </a:rPr>
              <a:t>Raster Layer</a:t>
            </a:r>
            <a:endParaRPr lang="en-US" b="1" dirty="0">
              <a:solidFill>
                <a:schemeClr val="accent1">
                  <a:lumMod val="75000"/>
                </a:schemeClr>
              </a:solidFill>
            </a:endParaRPr>
          </a:p>
        </p:txBody>
      </p:sp>
    </p:spTree>
    <p:extLst>
      <p:ext uri="{BB962C8B-B14F-4D97-AF65-F5344CB8AC3E}">
        <p14:creationId xmlns:p14="http://schemas.microsoft.com/office/powerpoint/2010/main" val="35147819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By default,  the tool will operate for all points on a single ‘slice’ of the Raster cube.</a:t>
            </a:r>
          </a:p>
          <a:p>
            <a:r>
              <a:rPr lang="en-US" dirty="0" smtClean="0"/>
              <a:t>Resulting table is a single layer raster extraction for December 20,2005 for all points (Dec 2005 to April 2007).  </a:t>
            </a:r>
            <a:endParaRPr lang="en-US" dirty="0"/>
          </a:p>
        </p:txBody>
      </p:sp>
      <p:sp>
        <p:nvSpPr>
          <p:cNvPr id="49" name="Title 1"/>
          <p:cNvSpPr>
            <a:spLocks noGrp="1"/>
          </p:cNvSpPr>
          <p:nvPr>
            <p:ph type="title"/>
          </p:nvPr>
        </p:nvSpPr>
        <p:spPr>
          <a:xfrm>
            <a:off x="528298" y="11557"/>
            <a:ext cx="10515600" cy="1325563"/>
          </a:xfrm>
        </p:spPr>
        <p:txBody>
          <a:bodyPr/>
          <a:lstStyle/>
          <a:p>
            <a:r>
              <a:rPr lang="en-US" dirty="0" smtClean="0"/>
              <a:t>Extracting data using the Sample Tool</a:t>
            </a:r>
            <a:endParaRPr lang="en-US" dirty="0"/>
          </a:p>
        </p:txBody>
      </p:sp>
      <p:sp>
        <p:nvSpPr>
          <p:cNvPr id="95" name="Flowchart: Manual Operation 94"/>
          <p:cNvSpPr/>
          <p:nvPr/>
        </p:nvSpPr>
        <p:spPr>
          <a:xfrm flipV="1">
            <a:off x="7962860" y="3529871"/>
            <a:ext cx="1964987" cy="607578"/>
          </a:xfrm>
          <a:prstGeom prst="flowChartManualOperation">
            <a:avLst/>
          </a:prstGeom>
          <a:gradFill flip="none" rotWithShape="1">
            <a:gsLst>
              <a:gs pos="0">
                <a:srgbClr val="0C12F6"/>
              </a:gs>
              <a:gs pos="50000">
                <a:schemeClr val="accent6">
                  <a:lumMod val="60000"/>
                  <a:lumOff val="40000"/>
                </a:schemeClr>
              </a:gs>
              <a:gs pos="100000">
                <a:srgbClr val="FF0000"/>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lowchart: Manual Operation 95"/>
          <p:cNvSpPr/>
          <p:nvPr/>
        </p:nvSpPr>
        <p:spPr>
          <a:xfrm flipV="1">
            <a:off x="7970247" y="3368647"/>
            <a:ext cx="1964987" cy="607578"/>
          </a:xfrm>
          <a:prstGeom prst="flowChartManualOperation">
            <a:avLst/>
          </a:prstGeom>
          <a:gradFill flip="none" rotWithShape="1">
            <a:gsLst>
              <a:gs pos="0">
                <a:srgbClr val="0C12F6"/>
              </a:gs>
              <a:gs pos="65000">
                <a:schemeClr val="accent6">
                  <a:lumMod val="60000"/>
                  <a:lumOff val="40000"/>
                </a:schemeClr>
              </a:gs>
              <a:gs pos="100000">
                <a:srgbClr val="FF0000"/>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Manual Operation 96"/>
          <p:cNvSpPr/>
          <p:nvPr/>
        </p:nvSpPr>
        <p:spPr>
          <a:xfrm flipV="1">
            <a:off x="7977634" y="3178346"/>
            <a:ext cx="1964987" cy="607578"/>
          </a:xfrm>
          <a:prstGeom prst="flowChartManualOperation">
            <a:avLst/>
          </a:prstGeom>
          <a:gradFill flip="none" rotWithShape="1">
            <a:gsLst>
              <a:gs pos="0">
                <a:srgbClr val="0C12F6"/>
              </a:gs>
              <a:gs pos="41000">
                <a:schemeClr val="accent6">
                  <a:lumMod val="60000"/>
                  <a:lumOff val="40000"/>
                </a:schemeClr>
              </a:gs>
              <a:gs pos="100000">
                <a:srgbClr val="FF0000"/>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7962860" y="4137449"/>
            <a:ext cx="1964987" cy="1428227"/>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p:nvSpPr>
        <p:spPr>
          <a:xfrm>
            <a:off x="6728652" y="4440169"/>
            <a:ext cx="1008609" cy="369332"/>
          </a:xfrm>
          <a:prstGeom prst="rect">
            <a:avLst/>
          </a:prstGeom>
          <a:noFill/>
        </p:spPr>
        <p:txBody>
          <a:bodyPr wrap="none" rtlCol="0">
            <a:spAutoFit/>
          </a:bodyPr>
          <a:lstStyle/>
          <a:p>
            <a:r>
              <a:rPr lang="en-US" dirty="0" smtClean="0"/>
              <a:t>474 days</a:t>
            </a:r>
            <a:endParaRPr lang="en-US" dirty="0"/>
          </a:p>
        </p:txBody>
      </p:sp>
      <p:grpSp>
        <p:nvGrpSpPr>
          <p:cNvPr id="100" name="Group 99"/>
          <p:cNvGrpSpPr/>
          <p:nvPr/>
        </p:nvGrpSpPr>
        <p:grpSpPr>
          <a:xfrm>
            <a:off x="7978751" y="2369798"/>
            <a:ext cx="1964987" cy="1340568"/>
            <a:chOff x="7456070" y="1687407"/>
            <a:chExt cx="1964987" cy="1340568"/>
          </a:xfrm>
        </p:grpSpPr>
        <p:sp>
          <p:nvSpPr>
            <p:cNvPr id="101" name="Flowchart: Manual Operation 100"/>
            <p:cNvSpPr/>
            <p:nvPr/>
          </p:nvSpPr>
          <p:spPr>
            <a:xfrm flipV="1">
              <a:off x="7456070" y="1687407"/>
              <a:ext cx="1964987" cy="607578"/>
            </a:xfrm>
            <a:prstGeom prst="flowChartManualOperati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Can 101"/>
            <p:cNvSpPr/>
            <p:nvPr/>
          </p:nvSpPr>
          <p:spPr>
            <a:xfrm>
              <a:off x="7984239" y="1687407"/>
              <a:ext cx="93262" cy="1590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Can 102"/>
            <p:cNvSpPr/>
            <p:nvPr/>
          </p:nvSpPr>
          <p:spPr>
            <a:xfrm>
              <a:off x="7861016" y="1789668"/>
              <a:ext cx="109372" cy="186526"/>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Can 103"/>
            <p:cNvSpPr/>
            <p:nvPr/>
          </p:nvSpPr>
          <p:spPr>
            <a:xfrm>
              <a:off x="8120565" y="1718716"/>
              <a:ext cx="90695" cy="15467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Can 104"/>
            <p:cNvSpPr/>
            <p:nvPr/>
          </p:nvSpPr>
          <p:spPr>
            <a:xfrm>
              <a:off x="8262288" y="1715021"/>
              <a:ext cx="81887" cy="13965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Can 105"/>
            <p:cNvSpPr/>
            <p:nvPr/>
          </p:nvSpPr>
          <p:spPr>
            <a:xfrm>
              <a:off x="8397621" y="1696040"/>
              <a:ext cx="81887" cy="9643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an 106"/>
            <p:cNvSpPr/>
            <p:nvPr/>
          </p:nvSpPr>
          <p:spPr>
            <a:xfrm>
              <a:off x="8520154" y="1718716"/>
              <a:ext cx="81887" cy="9643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Can 107"/>
            <p:cNvSpPr/>
            <p:nvPr/>
          </p:nvSpPr>
          <p:spPr>
            <a:xfrm>
              <a:off x="8671416" y="1701777"/>
              <a:ext cx="70516" cy="9643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Can 108"/>
            <p:cNvSpPr/>
            <p:nvPr/>
          </p:nvSpPr>
          <p:spPr>
            <a:xfrm>
              <a:off x="8840040" y="1839630"/>
              <a:ext cx="79612" cy="12373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Can 109"/>
            <p:cNvSpPr/>
            <p:nvPr/>
          </p:nvSpPr>
          <p:spPr>
            <a:xfrm>
              <a:off x="8811308" y="1687407"/>
              <a:ext cx="57464" cy="6474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an 110"/>
            <p:cNvSpPr/>
            <p:nvPr/>
          </p:nvSpPr>
          <p:spPr>
            <a:xfrm>
              <a:off x="8872435" y="1931153"/>
              <a:ext cx="97427" cy="174769"/>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Can 111"/>
            <p:cNvSpPr/>
            <p:nvPr/>
          </p:nvSpPr>
          <p:spPr>
            <a:xfrm>
              <a:off x="8807550" y="2029612"/>
              <a:ext cx="113369" cy="19334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an 112"/>
            <p:cNvSpPr/>
            <p:nvPr/>
          </p:nvSpPr>
          <p:spPr>
            <a:xfrm>
              <a:off x="8628326" y="1983183"/>
              <a:ext cx="95533" cy="16292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an 113"/>
            <p:cNvSpPr/>
            <p:nvPr/>
          </p:nvSpPr>
          <p:spPr>
            <a:xfrm>
              <a:off x="8504830" y="2009344"/>
              <a:ext cx="95527" cy="16291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an 114"/>
            <p:cNvSpPr/>
            <p:nvPr/>
          </p:nvSpPr>
          <p:spPr>
            <a:xfrm>
              <a:off x="8390756" y="1931153"/>
              <a:ext cx="102698" cy="17514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Can 115"/>
            <p:cNvSpPr/>
            <p:nvPr/>
          </p:nvSpPr>
          <p:spPr>
            <a:xfrm>
              <a:off x="8280469" y="1888377"/>
              <a:ext cx="91223" cy="155575"/>
            </a:xfrm>
            <a:prstGeom prst="ca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Can 116"/>
            <p:cNvSpPr/>
            <p:nvPr/>
          </p:nvSpPr>
          <p:spPr>
            <a:xfrm>
              <a:off x="8668663" y="2051698"/>
              <a:ext cx="122708" cy="20927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p:cNvCxnSpPr>
              <a:stCxn id="103" idx="3"/>
            </p:cNvCxnSpPr>
            <p:nvPr/>
          </p:nvCxnSpPr>
          <p:spPr>
            <a:xfrm>
              <a:off x="7915702" y="1976194"/>
              <a:ext cx="0" cy="767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8030870" y="1854674"/>
              <a:ext cx="0" cy="767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8165912" y="1877466"/>
              <a:ext cx="0" cy="767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8303231" y="1854674"/>
              <a:ext cx="0" cy="767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8326080" y="2051698"/>
              <a:ext cx="0" cy="767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8438563" y="2106298"/>
              <a:ext cx="0" cy="767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8546738" y="2178043"/>
              <a:ext cx="0" cy="767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723859" y="2260969"/>
              <a:ext cx="0" cy="767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8671416" y="2156085"/>
              <a:ext cx="0" cy="767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8864234" y="2222956"/>
              <a:ext cx="0" cy="767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8918660" y="2146108"/>
              <a:ext cx="0" cy="767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8879846" y="1944437"/>
              <a:ext cx="0" cy="767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8438563" y="1788756"/>
              <a:ext cx="0" cy="767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8564969" y="1811702"/>
              <a:ext cx="0" cy="767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8705682" y="1798212"/>
              <a:ext cx="0" cy="767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8840040" y="1752148"/>
              <a:ext cx="0" cy="767006"/>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4" name="TextBox 133"/>
          <p:cNvSpPr txBox="1"/>
          <p:nvPr/>
        </p:nvSpPr>
        <p:spPr>
          <a:xfrm>
            <a:off x="9935234" y="3574977"/>
            <a:ext cx="2023311" cy="369332"/>
          </a:xfrm>
          <a:prstGeom prst="rect">
            <a:avLst/>
          </a:prstGeom>
          <a:noFill/>
        </p:spPr>
        <p:txBody>
          <a:bodyPr wrap="none" rtlCol="0">
            <a:spAutoFit/>
          </a:bodyPr>
          <a:lstStyle/>
          <a:p>
            <a:r>
              <a:rPr lang="en-US" dirty="0" smtClean="0"/>
              <a:t>December 20, 2005</a:t>
            </a:r>
            <a:endParaRPr lang="en-US" dirty="0"/>
          </a:p>
        </p:txBody>
      </p:sp>
      <p:sp>
        <p:nvSpPr>
          <p:cNvPr id="135" name="TextBox 134"/>
          <p:cNvSpPr txBox="1"/>
          <p:nvPr/>
        </p:nvSpPr>
        <p:spPr>
          <a:xfrm>
            <a:off x="9927847" y="5381010"/>
            <a:ext cx="1374094" cy="369332"/>
          </a:xfrm>
          <a:prstGeom prst="rect">
            <a:avLst/>
          </a:prstGeom>
          <a:noFill/>
        </p:spPr>
        <p:txBody>
          <a:bodyPr wrap="none" rtlCol="0">
            <a:spAutoFit/>
          </a:bodyPr>
          <a:lstStyle/>
          <a:p>
            <a:r>
              <a:rPr lang="en-US" dirty="0" smtClean="0"/>
              <a:t>April 7, 2007</a:t>
            </a:r>
            <a:endParaRPr lang="en-US" dirty="0"/>
          </a:p>
        </p:txBody>
      </p:sp>
      <p:sp>
        <p:nvSpPr>
          <p:cNvPr id="136" name="TextBox 135"/>
          <p:cNvSpPr txBox="1"/>
          <p:nvPr/>
        </p:nvSpPr>
        <p:spPr>
          <a:xfrm>
            <a:off x="7068697" y="1911972"/>
            <a:ext cx="2023311" cy="369332"/>
          </a:xfrm>
          <a:prstGeom prst="rect">
            <a:avLst/>
          </a:prstGeom>
          <a:noFill/>
        </p:spPr>
        <p:txBody>
          <a:bodyPr wrap="none" rtlCol="0">
            <a:spAutoFit/>
          </a:bodyPr>
          <a:lstStyle/>
          <a:p>
            <a:r>
              <a:rPr lang="en-US" dirty="0" smtClean="0"/>
              <a:t>December 20, 2005</a:t>
            </a:r>
            <a:endParaRPr lang="en-US" dirty="0"/>
          </a:p>
        </p:txBody>
      </p:sp>
      <p:sp>
        <p:nvSpPr>
          <p:cNvPr id="137" name="TextBox 136"/>
          <p:cNvSpPr txBox="1"/>
          <p:nvPr/>
        </p:nvSpPr>
        <p:spPr>
          <a:xfrm>
            <a:off x="9998420" y="2175552"/>
            <a:ext cx="1374094" cy="369332"/>
          </a:xfrm>
          <a:prstGeom prst="rect">
            <a:avLst/>
          </a:prstGeom>
          <a:noFill/>
        </p:spPr>
        <p:txBody>
          <a:bodyPr wrap="none" rtlCol="0">
            <a:spAutoFit/>
          </a:bodyPr>
          <a:lstStyle/>
          <a:p>
            <a:r>
              <a:rPr lang="en-US" dirty="0" smtClean="0"/>
              <a:t>April 7, 2007</a:t>
            </a:r>
            <a:endParaRPr lang="en-US" dirty="0"/>
          </a:p>
        </p:txBody>
      </p:sp>
      <p:cxnSp>
        <p:nvCxnSpPr>
          <p:cNvPr id="138" name="Straight Connector 137"/>
          <p:cNvCxnSpPr>
            <a:stCxn id="136" idx="2"/>
            <a:endCxn id="103" idx="0"/>
          </p:cNvCxnSpPr>
          <p:nvPr/>
        </p:nvCxnSpPr>
        <p:spPr>
          <a:xfrm>
            <a:off x="8080353" y="2281304"/>
            <a:ext cx="358030" cy="21809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37" idx="1"/>
            <a:endCxn id="116" idx="0"/>
          </p:cNvCxnSpPr>
          <p:nvPr/>
        </p:nvCxnSpPr>
        <p:spPr>
          <a:xfrm flipH="1">
            <a:off x="8848762" y="2360218"/>
            <a:ext cx="1149658" cy="23335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40" name="Left Brace 139"/>
          <p:cNvSpPr/>
          <p:nvPr/>
        </p:nvSpPr>
        <p:spPr>
          <a:xfrm>
            <a:off x="7725696" y="3499328"/>
            <a:ext cx="200816" cy="225101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TextBox 140"/>
          <p:cNvSpPr txBox="1"/>
          <p:nvPr/>
        </p:nvSpPr>
        <p:spPr>
          <a:xfrm>
            <a:off x="9877447" y="1577951"/>
            <a:ext cx="1008609" cy="369332"/>
          </a:xfrm>
          <a:prstGeom prst="rect">
            <a:avLst/>
          </a:prstGeom>
          <a:noFill/>
        </p:spPr>
        <p:txBody>
          <a:bodyPr wrap="none" rtlCol="0">
            <a:spAutoFit/>
          </a:bodyPr>
          <a:lstStyle/>
          <a:p>
            <a:r>
              <a:rPr lang="en-US" dirty="0" smtClean="0"/>
              <a:t>474 days</a:t>
            </a:r>
            <a:endParaRPr lang="en-US" dirty="0"/>
          </a:p>
        </p:txBody>
      </p:sp>
      <p:sp>
        <p:nvSpPr>
          <p:cNvPr id="142" name="Right Brace 141"/>
          <p:cNvSpPr/>
          <p:nvPr/>
        </p:nvSpPr>
        <p:spPr>
          <a:xfrm rot="-4020000">
            <a:off x="9601620" y="1273108"/>
            <a:ext cx="251714" cy="13534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Oval 142"/>
          <p:cNvSpPr/>
          <p:nvPr/>
        </p:nvSpPr>
        <p:spPr>
          <a:xfrm>
            <a:off x="8653057" y="3314877"/>
            <a:ext cx="712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8394144" y="3407519"/>
            <a:ext cx="712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9037034" y="3601225"/>
            <a:ext cx="712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9350676" y="3666118"/>
            <a:ext cx="712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8808994" y="3471396"/>
            <a:ext cx="712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8925618" y="3519828"/>
            <a:ext cx="712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9157673" y="3581940"/>
            <a:ext cx="712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9209594" y="3691159"/>
            <a:ext cx="712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9406707" y="3541138"/>
            <a:ext cx="712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8790967" y="3278909"/>
            <a:ext cx="712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9049916" y="3243131"/>
            <a:ext cx="712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9152217" y="3192495"/>
            <a:ext cx="712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8516140" y="3285564"/>
            <a:ext cx="712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8929998" y="3267484"/>
            <a:ext cx="712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9324904" y="3186399"/>
            <a:ext cx="712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9365108" y="3370974"/>
            <a:ext cx="712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9188972" y="3223141"/>
            <a:ext cx="712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210962" y="5725629"/>
            <a:ext cx="3853427" cy="646331"/>
          </a:xfrm>
          <a:prstGeom prst="rect">
            <a:avLst/>
          </a:prstGeom>
          <a:noFill/>
        </p:spPr>
        <p:txBody>
          <a:bodyPr wrap="none" rtlCol="0">
            <a:spAutoFit/>
          </a:bodyPr>
          <a:lstStyle/>
          <a:p>
            <a:r>
              <a:rPr lang="en-US" dirty="0" smtClean="0"/>
              <a:t># of samples = 474 points * 1 time slice</a:t>
            </a:r>
            <a:br>
              <a:rPr lang="en-US" dirty="0" smtClean="0"/>
            </a:br>
            <a:r>
              <a:rPr lang="en-US" dirty="0" smtClean="0"/>
              <a:t>                        = 474</a:t>
            </a:r>
            <a:endParaRPr lang="en-US" dirty="0"/>
          </a:p>
        </p:txBody>
      </p:sp>
    </p:spTree>
    <p:extLst>
      <p:ext uri="{BB962C8B-B14F-4D97-AF65-F5344CB8AC3E}">
        <p14:creationId xmlns:p14="http://schemas.microsoft.com/office/powerpoint/2010/main" val="23185535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Flowchart: Manual Operation 205"/>
          <p:cNvSpPr/>
          <p:nvPr/>
        </p:nvSpPr>
        <p:spPr>
          <a:xfrm flipV="1">
            <a:off x="7979906" y="5224792"/>
            <a:ext cx="1964987" cy="569628"/>
          </a:xfrm>
          <a:prstGeom prst="flowChartManualOperation">
            <a:avLst/>
          </a:prstGeom>
          <a:gradFill flip="none" rotWithShape="1">
            <a:gsLst>
              <a:gs pos="0">
                <a:srgbClr val="0C12F6"/>
              </a:gs>
              <a:gs pos="41000">
                <a:schemeClr val="accent6">
                  <a:lumMod val="60000"/>
                  <a:lumOff val="40000"/>
                </a:schemeClr>
              </a:gs>
              <a:gs pos="100000">
                <a:srgbClr val="FF0000"/>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p:txBody>
          <a:bodyPr/>
          <a:lstStyle/>
          <a:p>
            <a:r>
              <a:rPr lang="en-US" dirty="0" smtClean="0"/>
              <a:t>Tool performs multidimensional extraction retrieving values for all slices</a:t>
            </a:r>
          </a:p>
          <a:p>
            <a:endParaRPr lang="en-US" dirty="0" smtClean="0"/>
          </a:p>
          <a:p>
            <a:r>
              <a:rPr lang="en-US" dirty="0" smtClean="0"/>
              <a:t>Resulting table has raster values for each point for each time slice</a:t>
            </a:r>
          </a:p>
          <a:p>
            <a:endParaRPr lang="en-US" dirty="0" smtClean="0"/>
          </a:p>
          <a:p>
            <a:endParaRPr lang="en-US" dirty="0"/>
          </a:p>
        </p:txBody>
      </p:sp>
      <p:sp>
        <p:nvSpPr>
          <p:cNvPr id="49" name="Title 1"/>
          <p:cNvSpPr>
            <a:spLocks noGrp="1"/>
          </p:cNvSpPr>
          <p:nvPr>
            <p:ph type="title"/>
          </p:nvPr>
        </p:nvSpPr>
        <p:spPr>
          <a:xfrm>
            <a:off x="528298" y="11557"/>
            <a:ext cx="10515600" cy="1325563"/>
          </a:xfrm>
        </p:spPr>
        <p:txBody>
          <a:bodyPr/>
          <a:lstStyle/>
          <a:p>
            <a:r>
              <a:rPr lang="en-US" dirty="0"/>
              <a:t>Extracting data using the Sample Tool</a:t>
            </a:r>
          </a:p>
        </p:txBody>
      </p:sp>
      <p:sp>
        <p:nvSpPr>
          <p:cNvPr id="143" name="Flowchart: Manual Operation 142"/>
          <p:cNvSpPr/>
          <p:nvPr/>
        </p:nvSpPr>
        <p:spPr>
          <a:xfrm flipV="1">
            <a:off x="7962860" y="3529871"/>
            <a:ext cx="1964987" cy="607578"/>
          </a:xfrm>
          <a:prstGeom prst="flowChartManualOperation">
            <a:avLst/>
          </a:prstGeom>
          <a:gradFill flip="none" rotWithShape="1">
            <a:gsLst>
              <a:gs pos="0">
                <a:srgbClr val="0C12F6"/>
              </a:gs>
              <a:gs pos="50000">
                <a:schemeClr val="accent6">
                  <a:lumMod val="60000"/>
                  <a:lumOff val="40000"/>
                </a:schemeClr>
              </a:gs>
              <a:gs pos="100000">
                <a:srgbClr val="FF0000"/>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lowchart: Manual Operation 143"/>
          <p:cNvSpPr/>
          <p:nvPr/>
        </p:nvSpPr>
        <p:spPr>
          <a:xfrm flipV="1">
            <a:off x="7970247" y="3368647"/>
            <a:ext cx="1964987" cy="607578"/>
          </a:xfrm>
          <a:prstGeom prst="flowChartManualOperation">
            <a:avLst/>
          </a:prstGeom>
          <a:gradFill flip="none" rotWithShape="1">
            <a:gsLst>
              <a:gs pos="0">
                <a:srgbClr val="0C12F6"/>
              </a:gs>
              <a:gs pos="65000">
                <a:schemeClr val="accent6">
                  <a:lumMod val="60000"/>
                  <a:lumOff val="40000"/>
                </a:schemeClr>
              </a:gs>
              <a:gs pos="100000">
                <a:srgbClr val="FF0000"/>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lowchart: Manual Operation 144"/>
          <p:cNvSpPr/>
          <p:nvPr/>
        </p:nvSpPr>
        <p:spPr>
          <a:xfrm flipV="1">
            <a:off x="7977634" y="3178346"/>
            <a:ext cx="1964987" cy="607578"/>
          </a:xfrm>
          <a:prstGeom prst="flowChartManualOperation">
            <a:avLst/>
          </a:prstGeom>
          <a:gradFill flip="none" rotWithShape="1">
            <a:gsLst>
              <a:gs pos="0">
                <a:srgbClr val="0C12F6"/>
              </a:gs>
              <a:gs pos="41000">
                <a:schemeClr val="accent6">
                  <a:lumMod val="60000"/>
                  <a:lumOff val="40000"/>
                </a:schemeClr>
              </a:gs>
              <a:gs pos="100000">
                <a:srgbClr val="FF0000"/>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7962860" y="4137449"/>
            <a:ext cx="1964987" cy="1428227"/>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p:cNvSpPr txBox="1"/>
          <p:nvPr/>
        </p:nvSpPr>
        <p:spPr>
          <a:xfrm>
            <a:off x="6728652" y="4440169"/>
            <a:ext cx="1008609" cy="369332"/>
          </a:xfrm>
          <a:prstGeom prst="rect">
            <a:avLst/>
          </a:prstGeom>
          <a:noFill/>
        </p:spPr>
        <p:txBody>
          <a:bodyPr wrap="none" rtlCol="0">
            <a:spAutoFit/>
          </a:bodyPr>
          <a:lstStyle/>
          <a:p>
            <a:r>
              <a:rPr lang="en-US" dirty="0" smtClean="0"/>
              <a:t>474 days</a:t>
            </a:r>
            <a:endParaRPr lang="en-US" dirty="0"/>
          </a:p>
        </p:txBody>
      </p:sp>
      <p:grpSp>
        <p:nvGrpSpPr>
          <p:cNvPr id="148" name="Group 147"/>
          <p:cNvGrpSpPr/>
          <p:nvPr/>
        </p:nvGrpSpPr>
        <p:grpSpPr>
          <a:xfrm>
            <a:off x="7978751" y="2369798"/>
            <a:ext cx="1964987" cy="3333754"/>
            <a:chOff x="7456070" y="1687407"/>
            <a:chExt cx="1964987" cy="3333754"/>
          </a:xfrm>
        </p:grpSpPr>
        <p:sp>
          <p:nvSpPr>
            <p:cNvPr id="149" name="Flowchart: Manual Operation 148"/>
            <p:cNvSpPr/>
            <p:nvPr/>
          </p:nvSpPr>
          <p:spPr>
            <a:xfrm flipV="1">
              <a:off x="7456070" y="1687407"/>
              <a:ext cx="1964987" cy="607578"/>
            </a:xfrm>
            <a:prstGeom prst="flowChartManualOperati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Can 149"/>
            <p:cNvSpPr/>
            <p:nvPr/>
          </p:nvSpPr>
          <p:spPr>
            <a:xfrm>
              <a:off x="7984239" y="1687407"/>
              <a:ext cx="93262" cy="1590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Can 150"/>
            <p:cNvSpPr/>
            <p:nvPr/>
          </p:nvSpPr>
          <p:spPr>
            <a:xfrm>
              <a:off x="7861016" y="1789668"/>
              <a:ext cx="109372" cy="186526"/>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Can 151"/>
            <p:cNvSpPr/>
            <p:nvPr/>
          </p:nvSpPr>
          <p:spPr>
            <a:xfrm>
              <a:off x="8120565" y="1718716"/>
              <a:ext cx="90695" cy="15467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Can 152"/>
            <p:cNvSpPr/>
            <p:nvPr/>
          </p:nvSpPr>
          <p:spPr>
            <a:xfrm>
              <a:off x="8262288" y="1715021"/>
              <a:ext cx="81887" cy="13965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Can 153"/>
            <p:cNvSpPr/>
            <p:nvPr/>
          </p:nvSpPr>
          <p:spPr>
            <a:xfrm>
              <a:off x="8397621" y="1696040"/>
              <a:ext cx="81887" cy="9643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Can 154"/>
            <p:cNvSpPr/>
            <p:nvPr/>
          </p:nvSpPr>
          <p:spPr>
            <a:xfrm>
              <a:off x="8520154" y="1718716"/>
              <a:ext cx="81887" cy="9643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Can 155"/>
            <p:cNvSpPr/>
            <p:nvPr/>
          </p:nvSpPr>
          <p:spPr>
            <a:xfrm>
              <a:off x="8671416" y="1701777"/>
              <a:ext cx="70516" cy="9643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Can 156"/>
            <p:cNvSpPr/>
            <p:nvPr/>
          </p:nvSpPr>
          <p:spPr>
            <a:xfrm>
              <a:off x="8840040" y="1839630"/>
              <a:ext cx="79612" cy="12373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Can 157"/>
            <p:cNvSpPr/>
            <p:nvPr/>
          </p:nvSpPr>
          <p:spPr>
            <a:xfrm>
              <a:off x="8811308" y="1687407"/>
              <a:ext cx="57464" cy="6474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Can 158"/>
            <p:cNvSpPr/>
            <p:nvPr/>
          </p:nvSpPr>
          <p:spPr>
            <a:xfrm>
              <a:off x="8872435" y="1931153"/>
              <a:ext cx="97427" cy="174769"/>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Can 159"/>
            <p:cNvSpPr/>
            <p:nvPr/>
          </p:nvSpPr>
          <p:spPr>
            <a:xfrm>
              <a:off x="8807550" y="2029612"/>
              <a:ext cx="113369" cy="19334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Can 160"/>
            <p:cNvSpPr/>
            <p:nvPr/>
          </p:nvSpPr>
          <p:spPr>
            <a:xfrm>
              <a:off x="8628326" y="1983183"/>
              <a:ext cx="95533" cy="16292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Can 161"/>
            <p:cNvSpPr/>
            <p:nvPr/>
          </p:nvSpPr>
          <p:spPr>
            <a:xfrm>
              <a:off x="8504830" y="2009344"/>
              <a:ext cx="95527" cy="16291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Can 162"/>
            <p:cNvSpPr/>
            <p:nvPr/>
          </p:nvSpPr>
          <p:spPr>
            <a:xfrm>
              <a:off x="8390756" y="1931153"/>
              <a:ext cx="102698" cy="17514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Can 163"/>
            <p:cNvSpPr/>
            <p:nvPr/>
          </p:nvSpPr>
          <p:spPr>
            <a:xfrm>
              <a:off x="8280469" y="1888377"/>
              <a:ext cx="91223" cy="155575"/>
            </a:xfrm>
            <a:prstGeom prst="ca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Can 164"/>
            <p:cNvSpPr/>
            <p:nvPr/>
          </p:nvSpPr>
          <p:spPr>
            <a:xfrm>
              <a:off x="8668663" y="2051698"/>
              <a:ext cx="122708" cy="20927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6" name="Straight Connector 165"/>
            <p:cNvCxnSpPr>
              <a:stCxn id="151" idx="3"/>
            </p:cNvCxnSpPr>
            <p:nvPr/>
          </p:nvCxnSpPr>
          <p:spPr>
            <a:xfrm>
              <a:off x="7915702" y="1976194"/>
              <a:ext cx="0" cy="767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8030870" y="1854674"/>
              <a:ext cx="0" cy="767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8165912" y="1877466"/>
              <a:ext cx="0" cy="767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8303231" y="1854674"/>
              <a:ext cx="0" cy="767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326080" y="2051698"/>
              <a:ext cx="0" cy="767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438563" y="2106298"/>
              <a:ext cx="0" cy="767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a:endCxn id="205" idx="3"/>
            </p:cNvCxnSpPr>
            <p:nvPr/>
          </p:nvCxnSpPr>
          <p:spPr>
            <a:xfrm>
              <a:off x="8544025" y="2178043"/>
              <a:ext cx="8794" cy="28207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a:endCxn id="208" idx="0"/>
            </p:cNvCxnSpPr>
            <p:nvPr/>
          </p:nvCxnSpPr>
          <p:spPr>
            <a:xfrm>
              <a:off x="8723859" y="2260969"/>
              <a:ext cx="3100" cy="2760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8671416" y="2156085"/>
              <a:ext cx="0" cy="767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p:cNvCxnSpPr>
              <a:endCxn id="209" idx="0"/>
            </p:cNvCxnSpPr>
            <p:nvPr/>
          </p:nvCxnSpPr>
          <p:spPr>
            <a:xfrm flipH="1">
              <a:off x="8857821" y="2222956"/>
              <a:ext cx="6413" cy="27213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8918660" y="2146108"/>
              <a:ext cx="0" cy="767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8879846" y="1944437"/>
              <a:ext cx="0" cy="767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8438563" y="1788756"/>
              <a:ext cx="0" cy="767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8564969" y="1811702"/>
              <a:ext cx="0" cy="767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8705682" y="1798212"/>
              <a:ext cx="0" cy="767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8840040" y="1752148"/>
              <a:ext cx="0" cy="767006"/>
            </a:xfrm>
            <a:prstGeom prst="line">
              <a:avLst/>
            </a:prstGeom>
          </p:spPr>
          <p:style>
            <a:lnRef idx="1">
              <a:schemeClr val="accent1"/>
            </a:lnRef>
            <a:fillRef idx="0">
              <a:schemeClr val="accent1"/>
            </a:fillRef>
            <a:effectRef idx="0">
              <a:schemeClr val="accent1"/>
            </a:effectRef>
            <a:fontRef idx="minor">
              <a:schemeClr val="tx1"/>
            </a:fontRef>
          </p:style>
        </p:cxnSp>
      </p:grpSp>
      <p:sp>
        <p:nvSpPr>
          <p:cNvPr id="182" name="TextBox 181"/>
          <p:cNvSpPr txBox="1"/>
          <p:nvPr/>
        </p:nvSpPr>
        <p:spPr>
          <a:xfrm>
            <a:off x="9935234" y="3574977"/>
            <a:ext cx="2023311" cy="369332"/>
          </a:xfrm>
          <a:prstGeom prst="rect">
            <a:avLst/>
          </a:prstGeom>
          <a:noFill/>
        </p:spPr>
        <p:txBody>
          <a:bodyPr wrap="none" rtlCol="0">
            <a:spAutoFit/>
          </a:bodyPr>
          <a:lstStyle/>
          <a:p>
            <a:r>
              <a:rPr lang="en-US" dirty="0" smtClean="0"/>
              <a:t>December 20, 2005</a:t>
            </a:r>
            <a:endParaRPr lang="en-US" dirty="0"/>
          </a:p>
        </p:txBody>
      </p:sp>
      <p:sp>
        <p:nvSpPr>
          <p:cNvPr id="183" name="TextBox 182"/>
          <p:cNvSpPr txBox="1"/>
          <p:nvPr/>
        </p:nvSpPr>
        <p:spPr>
          <a:xfrm>
            <a:off x="9927847" y="5613026"/>
            <a:ext cx="1374094" cy="369332"/>
          </a:xfrm>
          <a:prstGeom prst="rect">
            <a:avLst/>
          </a:prstGeom>
          <a:noFill/>
        </p:spPr>
        <p:txBody>
          <a:bodyPr wrap="none" rtlCol="0">
            <a:spAutoFit/>
          </a:bodyPr>
          <a:lstStyle/>
          <a:p>
            <a:r>
              <a:rPr lang="en-US" dirty="0" smtClean="0"/>
              <a:t>April 7, 2007</a:t>
            </a:r>
            <a:endParaRPr lang="en-US" dirty="0"/>
          </a:p>
        </p:txBody>
      </p:sp>
      <p:sp>
        <p:nvSpPr>
          <p:cNvPr id="184" name="TextBox 183"/>
          <p:cNvSpPr txBox="1"/>
          <p:nvPr/>
        </p:nvSpPr>
        <p:spPr>
          <a:xfrm>
            <a:off x="7068697" y="1911972"/>
            <a:ext cx="2023311" cy="369332"/>
          </a:xfrm>
          <a:prstGeom prst="rect">
            <a:avLst/>
          </a:prstGeom>
          <a:noFill/>
        </p:spPr>
        <p:txBody>
          <a:bodyPr wrap="none" rtlCol="0">
            <a:spAutoFit/>
          </a:bodyPr>
          <a:lstStyle/>
          <a:p>
            <a:r>
              <a:rPr lang="en-US" dirty="0" smtClean="0"/>
              <a:t>December 20, 2005</a:t>
            </a:r>
            <a:endParaRPr lang="en-US" dirty="0"/>
          </a:p>
        </p:txBody>
      </p:sp>
      <p:sp>
        <p:nvSpPr>
          <p:cNvPr id="185" name="TextBox 184"/>
          <p:cNvSpPr txBox="1"/>
          <p:nvPr/>
        </p:nvSpPr>
        <p:spPr>
          <a:xfrm>
            <a:off x="9998420" y="2175552"/>
            <a:ext cx="1374094" cy="369332"/>
          </a:xfrm>
          <a:prstGeom prst="rect">
            <a:avLst/>
          </a:prstGeom>
          <a:noFill/>
        </p:spPr>
        <p:txBody>
          <a:bodyPr wrap="none" rtlCol="0">
            <a:spAutoFit/>
          </a:bodyPr>
          <a:lstStyle/>
          <a:p>
            <a:r>
              <a:rPr lang="en-US" dirty="0" smtClean="0"/>
              <a:t>April 7, 2007</a:t>
            </a:r>
            <a:endParaRPr lang="en-US" dirty="0"/>
          </a:p>
        </p:txBody>
      </p:sp>
      <p:cxnSp>
        <p:nvCxnSpPr>
          <p:cNvPr id="186" name="Straight Connector 185"/>
          <p:cNvCxnSpPr>
            <a:stCxn id="184" idx="2"/>
            <a:endCxn id="151" idx="0"/>
          </p:cNvCxnSpPr>
          <p:nvPr/>
        </p:nvCxnSpPr>
        <p:spPr>
          <a:xfrm>
            <a:off x="8080353" y="2281304"/>
            <a:ext cx="358030" cy="21809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a:stCxn id="185" idx="1"/>
            <a:endCxn id="164" idx="0"/>
          </p:cNvCxnSpPr>
          <p:nvPr/>
        </p:nvCxnSpPr>
        <p:spPr>
          <a:xfrm flipH="1">
            <a:off x="8848762" y="2360218"/>
            <a:ext cx="1149658" cy="23335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88" name="Left Brace 187"/>
          <p:cNvSpPr/>
          <p:nvPr/>
        </p:nvSpPr>
        <p:spPr>
          <a:xfrm>
            <a:off x="7725696" y="3499328"/>
            <a:ext cx="200816" cy="225101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TextBox 188"/>
          <p:cNvSpPr txBox="1"/>
          <p:nvPr/>
        </p:nvSpPr>
        <p:spPr>
          <a:xfrm>
            <a:off x="9877447" y="1577951"/>
            <a:ext cx="1008609" cy="369332"/>
          </a:xfrm>
          <a:prstGeom prst="rect">
            <a:avLst/>
          </a:prstGeom>
          <a:noFill/>
        </p:spPr>
        <p:txBody>
          <a:bodyPr wrap="none" rtlCol="0">
            <a:spAutoFit/>
          </a:bodyPr>
          <a:lstStyle/>
          <a:p>
            <a:r>
              <a:rPr lang="en-US" dirty="0" smtClean="0"/>
              <a:t>474 days</a:t>
            </a:r>
            <a:endParaRPr lang="en-US" dirty="0"/>
          </a:p>
        </p:txBody>
      </p:sp>
      <p:sp>
        <p:nvSpPr>
          <p:cNvPr id="190" name="Right Brace 189"/>
          <p:cNvSpPr/>
          <p:nvPr/>
        </p:nvSpPr>
        <p:spPr>
          <a:xfrm rot="-4020000">
            <a:off x="9601620" y="1273108"/>
            <a:ext cx="251714" cy="13534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2" name="Oval 191"/>
          <p:cNvSpPr/>
          <p:nvPr/>
        </p:nvSpPr>
        <p:spPr>
          <a:xfrm>
            <a:off x="9034817" y="3829929"/>
            <a:ext cx="712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9034235" y="3989793"/>
            <a:ext cx="712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9211487" y="4043651"/>
            <a:ext cx="712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9212786" y="3877925"/>
            <a:ext cx="712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9351433" y="3796642"/>
            <a:ext cx="712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9349964" y="3983297"/>
            <a:ext cx="712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9346971" y="3627922"/>
            <a:ext cx="712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9210914" y="3679482"/>
            <a:ext cx="712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Can 202"/>
          <p:cNvSpPr/>
          <p:nvPr/>
        </p:nvSpPr>
        <p:spPr>
          <a:xfrm flipH="1">
            <a:off x="9357114" y="3646945"/>
            <a:ext cx="45719" cy="2010234"/>
          </a:xfrm>
          <a:prstGeom prst="can">
            <a:avLst/>
          </a:prstGeom>
          <a:solidFill>
            <a:schemeClr val="accent1">
              <a:alpha val="25000"/>
            </a:schemeClr>
          </a:solidFill>
          <a:ln>
            <a:solidFill>
              <a:schemeClr val="accent1">
                <a:shade val="50000"/>
                <a:alpha val="1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Can 203"/>
          <p:cNvSpPr/>
          <p:nvPr/>
        </p:nvSpPr>
        <p:spPr>
          <a:xfrm flipH="1">
            <a:off x="9225378" y="3725201"/>
            <a:ext cx="45719" cy="2001700"/>
          </a:xfrm>
          <a:prstGeom prst="can">
            <a:avLst/>
          </a:prstGeom>
          <a:solidFill>
            <a:schemeClr val="accent1">
              <a:alpha val="25000"/>
            </a:schemeClr>
          </a:solidFill>
          <a:ln>
            <a:solidFill>
              <a:schemeClr val="accent1">
                <a:shade val="50000"/>
                <a:alpha val="1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Can 204"/>
          <p:cNvSpPr/>
          <p:nvPr/>
        </p:nvSpPr>
        <p:spPr>
          <a:xfrm flipH="1">
            <a:off x="9052641" y="3646944"/>
            <a:ext cx="45719" cy="2034235"/>
          </a:xfrm>
          <a:prstGeom prst="can">
            <a:avLst/>
          </a:prstGeom>
          <a:solidFill>
            <a:schemeClr val="accent1">
              <a:alpha val="25000"/>
            </a:schemeClr>
          </a:solidFill>
          <a:ln>
            <a:solidFill>
              <a:schemeClr val="accent1">
                <a:shade val="50000"/>
                <a:alpha val="1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9052868" y="5657178"/>
            <a:ext cx="712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9214014" y="5703552"/>
            <a:ext cx="712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9344876" y="5626653"/>
            <a:ext cx="712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8653057" y="3314877"/>
            <a:ext cx="712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8394144" y="3407519"/>
            <a:ext cx="712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9031608" y="3601225"/>
            <a:ext cx="712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8808994" y="3471396"/>
            <a:ext cx="712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8925618" y="3519828"/>
            <a:ext cx="712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9157673" y="3581940"/>
            <a:ext cx="712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9406707" y="3541138"/>
            <a:ext cx="712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8790967" y="3278909"/>
            <a:ext cx="712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9049916" y="3243131"/>
            <a:ext cx="712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9152217" y="3192495"/>
            <a:ext cx="712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8516140" y="3285564"/>
            <a:ext cx="712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8929998" y="3267484"/>
            <a:ext cx="712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9324904" y="3186399"/>
            <a:ext cx="712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9365108" y="3370974"/>
            <a:ext cx="712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9188972" y="3223141"/>
            <a:ext cx="712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Can 230"/>
          <p:cNvSpPr/>
          <p:nvPr/>
        </p:nvSpPr>
        <p:spPr>
          <a:xfrm flipH="1">
            <a:off x="8933385" y="3534170"/>
            <a:ext cx="45719" cy="1990329"/>
          </a:xfrm>
          <a:prstGeom prst="can">
            <a:avLst/>
          </a:prstGeom>
          <a:solidFill>
            <a:schemeClr val="accent1">
              <a:alpha val="25000"/>
            </a:schemeClr>
          </a:solidFill>
          <a:ln>
            <a:solidFill>
              <a:schemeClr val="accent1">
                <a:shade val="50000"/>
                <a:alpha val="1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Can 231"/>
          <p:cNvSpPr/>
          <p:nvPr/>
        </p:nvSpPr>
        <p:spPr>
          <a:xfrm flipH="1">
            <a:off x="9169663" y="3611244"/>
            <a:ext cx="45719" cy="1954432"/>
          </a:xfrm>
          <a:prstGeom prst="can">
            <a:avLst/>
          </a:prstGeom>
          <a:solidFill>
            <a:schemeClr val="accent1">
              <a:alpha val="25000"/>
            </a:schemeClr>
          </a:solidFill>
          <a:ln>
            <a:solidFill>
              <a:schemeClr val="accent1">
                <a:shade val="50000"/>
                <a:alpha val="1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Can 232"/>
          <p:cNvSpPr/>
          <p:nvPr/>
        </p:nvSpPr>
        <p:spPr>
          <a:xfrm>
            <a:off x="9428240" y="3574977"/>
            <a:ext cx="45719" cy="1877133"/>
          </a:xfrm>
          <a:prstGeom prst="can">
            <a:avLst/>
          </a:prstGeom>
          <a:solidFill>
            <a:schemeClr val="accent1">
              <a:alpha val="25000"/>
            </a:schemeClr>
          </a:solidFill>
          <a:ln>
            <a:solidFill>
              <a:schemeClr val="accent1">
                <a:shade val="50000"/>
                <a:alpha val="1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Can 234"/>
          <p:cNvSpPr/>
          <p:nvPr/>
        </p:nvSpPr>
        <p:spPr>
          <a:xfrm flipH="1">
            <a:off x="8405185" y="3428185"/>
            <a:ext cx="45719" cy="1990329"/>
          </a:xfrm>
          <a:prstGeom prst="can">
            <a:avLst/>
          </a:prstGeom>
          <a:solidFill>
            <a:schemeClr val="accent1">
              <a:alpha val="25000"/>
            </a:schemeClr>
          </a:solidFill>
          <a:ln>
            <a:solidFill>
              <a:schemeClr val="accent1">
                <a:shade val="50000"/>
                <a:alpha val="1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Can 235"/>
          <p:cNvSpPr/>
          <p:nvPr/>
        </p:nvSpPr>
        <p:spPr>
          <a:xfrm flipH="1">
            <a:off x="8525375" y="3315387"/>
            <a:ext cx="45719" cy="1990329"/>
          </a:xfrm>
          <a:prstGeom prst="can">
            <a:avLst/>
          </a:prstGeom>
          <a:solidFill>
            <a:schemeClr val="accent1">
              <a:alpha val="25000"/>
            </a:schemeClr>
          </a:solidFill>
          <a:ln>
            <a:solidFill>
              <a:schemeClr val="accent1">
                <a:shade val="50000"/>
                <a:alpha val="1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Can 236"/>
          <p:cNvSpPr/>
          <p:nvPr/>
        </p:nvSpPr>
        <p:spPr>
          <a:xfrm flipH="1">
            <a:off x="8662799" y="3335612"/>
            <a:ext cx="45719" cy="1990329"/>
          </a:xfrm>
          <a:prstGeom prst="can">
            <a:avLst/>
          </a:prstGeom>
          <a:solidFill>
            <a:schemeClr val="accent1">
              <a:alpha val="25000"/>
            </a:schemeClr>
          </a:solidFill>
          <a:ln>
            <a:solidFill>
              <a:schemeClr val="accent1">
                <a:shade val="50000"/>
                <a:alpha val="1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Can 237"/>
          <p:cNvSpPr/>
          <p:nvPr/>
        </p:nvSpPr>
        <p:spPr>
          <a:xfrm flipH="1">
            <a:off x="8822861" y="3494277"/>
            <a:ext cx="45719" cy="1990329"/>
          </a:xfrm>
          <a:prstGeom prst="can">
            <a:avLst/>
          </a:prstGeom>
          <a:solidFill>
            <a:schemeClr val="accent1">
              <a:alpha val="25000"/>
            </a:schemeClr>
          </a:solidFill>
          <a:ln>
            <a:solidFill>
              <a:schemeClr val="accent1">
                <a:shade val="50000"/>
                <a:alpha val="1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Can 238"/>
          <p:cNvSpPr/>
          <p:nvPr/>
        </p:nvSpPr>
        <p:spPr>
          <a:xfrm flipH="1">
            <a:off x="8800001" y="3318264"/>
            <a:ext cx="45719" cy="1990329"/>
          </a:xfrm>
          <a:prstGeom prst="can">
            <a:avLst/>
          </a:prstGeom>
          <a:solidFill>
            <a:schemeClr val="accent1">
              <a:alpha val="25000"/>
            </a:schemeClr>
          </a:solidFill>
          <a:ln>
            <a:solidFill>
              <a:schemeClr val="accent1">
                <a:shade val="50000"/>
                <a:alpha val="1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Can 239"/>
          <p:cNvSpPr/>
          <p:nvPr/>
        </p:nvSpPr>
        <p:spPr>
          <a:xfrm flipH="1">
            <a:off x="8941191" y="3308578"/>
            <a:ext cx="45719" cy="1990329"/>
          </a:xfrm>
          <a:prstGeom prst="can">
            <a:avLst/>
          </a:prstGeom>
          <a:solidFill>
            <a:schemeClr val="accent1">
              <a:alpha val="25000"/>
            </a:schemeClr>
          </a:solidFill>
          <a:ln>
            <a:solidFill>
              <a:schemeClr val="accent1">
                <a:shade val="50000"/>
                <a:alpha val="1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Can 240"/>
          <p:cNvSpPr/>
          <p:nvPr/>
        </p:nvSpPr>
        <p:spPr>
          <a:xfrm flipH="1">
            <a:off x="9066706" y="3254914"/>
            <a:ext cx="45719" cy="1990329"/>
          </a:xfrm>
          <a:prstGeom prst="can">
            <a:avLst/>
          </a:prstGeom>
          <a:solidFill>
            <a:schemeClr val="accent1">
              <a:alpha val="25000"/>
            </a:schemeClr>
          </a:solidFill>
          <a:ln>
            <a:solidFill>
              <a:schemeClr val="accent1">
                <a:shade val="50000"/>
                <a:alpha val="1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Can 241"/>
          <p:cNvSpPr/>
          <p:nvPr/>
        </p:nvSpPr>
        <p:spPr>
          <a:xfrm flipH="1">
            <a:off x="9162563" y="3218719"/>
            <a:ext cx="45719" cy="1990329"/>
          </a:xfrm>
          <a:prstGeom prst="can">
            <a:avLst/>
          </a:prstGeom>
          <a:solidFill>
            <a:schemeClr val="accent1">
              <a:alpha val="25000"/>
            </a:schemeClr>
          </a:solidFill>
          <a:ln>
            <a:solidFill>
              <a:schemeClr val="accent1">
                <a:shade val="50000"/>
                <a:alpha val="1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Can 242"/>
          <p:cNvSpPr/>
          <p:nvPr/>
        </p:nvSpPr>
        <p:spPr>
          <a:xfrm flipH="1">
            <a:off x="9207954" y="3251751"/>
            <a:ext cx="45719" cy="1990329"/>
          </a:xfrm>
          <a:prstGeom prst="can">
            <a:avLst/>
          </a:prstGeom>
          <a:solidFill>
            <a:schemeClr val="accent1">
              <a:alpha val="25000"/>
            </a:schemeClr>
          </a:solidFill>
          <a:ln>
            <a:solidFill>
              <a:schemeClr val="accent1">
                <a:shade val="50000"/>
                <a:alpha val="1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Can 243"/>
          <p:cNvSpPr/>
          <p:nvPr/>
        </p:nvSpPr>
        <p:spPr>
          <a:xfrm flipH="1">
            <a:off x="9371314" y="3407519"/>
            <a:ext cx="45719" cy="1990329"/>
          </a:xfrm>
          <a:prstGeom prst="can">
            <a:avLst/>
          </a:prstGeom>
          <a:solidFill>
            <a:schemeClr val="accent1">
              <a:alpha val="25000"/>
            </a:schemeClr>
          </a:solidFill>
          <a:ln>
            <a:solidFill>
              <a:schemeClr val="accent1">
                <a:shade val="50000"/>
                <a:alpha val="1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Can 244"/>
          <p:cNvSpPr/>
          <p:nvPr/>
        </p:nvSpPr>
        <p:spPr>
          <a:xfrm flipH="1">
            <a:off x="9325595" y="3203974"/>
            <a:ext cx="45719" cy="1990329"/>
          </a:xfrm>
          <a:prstGeom prst="can">
            <a:avLst/>
          </a:prstGeom>
          <a:solidFill>
            <a:schemeClr val="accent1">
              <a:alpha val="25000"/>
            </a:schemeClr>
          </a:solidFill>
          <a:ln>
            <a:solidFill>
              <a:schemeClr val="accent1">
                <a:shade val="50000"/>
                <a:alpha val="1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1091319" y="5397848"/>
            <a:ext cx="4177234" cy="646331"/>
          </a:xfrm>
          <a:prstGeom prst="rect">
            <a:avLst/>
          </a:prstGeom>
          <a:noFill/>
        </p:spPr>
        <p:txBody>
          <a:bodyPr wrap="none" rtlCol="0">
            <a:spAutoFit/>
          </a:bodyPr>
          <a:lstStyle/>
          <a:p>
            <a:r>
              <a:rPr lang="en-US" dirty="0" smtClean="0"/>
              <a:t># of samples = 474 points * 474 time slices</a:t>
            </a:r>
            <a:br>
              <a:rPr lang="en-US" dirty="0" smtClean="0"/>
            </a:br>
            <a:r>
              <a:rPr lang="en-US" dirty="0" smtClean="0"/>
              <a:t>                       = 224,676</a:t>
            </a:r>
            <a:endParaRPr lang="en-US" dirty="0"/>
          </a:p>
        </p:txBody>
      </p:sp>
    </p:spTree>
    <p:extLst>
      <p:ext uri="{BB962C8B-B14F-4D97-AF65-F5344CB8AC3E}">
        <p14:creationId xmlns:p14="http://schemas.microsoft.com/office/powerpoint/2010/main" val="5181844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Flowchart: Manual Operation 76"/>
          <p:cNvSpPr/>
          <p:nvPr/>
        </p:nvSpPr>
        <p:spPr>
          <a:xfrm flipV="1">
            <a:off x="7979906" y="5224792"/>
            <a:ext cx="1964987" cy="569628"/>
          </a:xfrm>
          <a:prstGeom prst="flowChartManualOperation">
            <a:avLst/>
          </a:prstGeom>
          <a:gradFill flip="none" rotWithShape="1">
            <a:gsLst>
              <a:gs pos="0">
                <a:srgbClr val="0C12F6"/>
              </a:gs>
              <a:gs pos="41000">
                <a:schemeClr val="accent6">
                  <a:lumMod val="60000"/>
                  <a:lumOff val="40000"/>
                </a:schemeClr>
              </a:gs>
              <a:gs pos="100000">
                <a:srgbClr val="FF0000"/>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p:txBody>
          <a:bodyPr/>
          <a:lstStyle/>
          <a:p>
            <a:r>
              <a:rPr lang="en-US" dirty="0" smtClean="0"/>
              <a:t>Our result requires selecting the records from the results table to build a layer with the appropriate </a:t>
            </a:r>
            <a:r>
              <a:rPr lang="en-US" dirty="0" err="1" smtClean="0"/>
              <a:t>x,y,t</a:t>
            </a:r>
            <a:r>
              <a:rPr lang="en-US" dirty="0" smtClean="0"/>
              <a:t> between the point and raster layer</a:t>
            </a:r>
            <a:endParaRPr lang="en-US" dirty="0"/>
          </a:p>
        </p:txBody>
      </p:sp>
      <p:sp>
        <p:nvSpPr>
          <p:cNvPr id="143" name="Flowchart: Manual Operation 142"/>
          <p:cNvSpPr/>
          <p:nvPr/>
        </p:nvSpPr>
        <p:spPr>
          <a:xfrm flipV="1">
            <a:off x="7962860" y="3529871"/>
            <a:ext cx="1964987" cy="607578"/>
          </a:xfrm>
          <a:prstGeom prst="flowChartManualOperation">
            <a:avLst/>
          </a:prstGeom>
          <a:gradFill flip="none" rotWithShape="1">
            <a:gsLst>
              <a:gs pos="0">
                <a:srgbClr val="0C12F6"/>
              </a:gs>
              <a:gs pos="50000">
                <a:schemeClr val="accent6">
                  <a:lumMod val="60000"/>
                  <a:lumOff val="40000"/>
                </a:schemeClr>
              </a:gs>
              <a:gs pos="100000">
                <a:srgbClr val="FF0000"/>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lowchart: Manual Operation 143"/>
          <p:cNvSpPr/>
          <p:nvPr/>
        </p:nvSpPr>
        <p:spPr>
          <a:xfrm flipV="1">
            <a:off x="7970247" y="3368647"/>
            <a:ext cx="1964987" cy="607578"/>
          </a:xfrm>
          <a:prstGeom prst="flowChartManualOperation">
            <a:avLst/>
          </a:prstGeom>
          <a:gradFill flip="none" rotWithShape="1">
            <a:gsLst>
              <a:gs pos="0">
                <a:srgbClr val="0C12F6"/>
              </a:gs>
              <a:gs pos="65000">
                <a:schemeClr val="accent6">
                  <a:lumMod val="60000"/>
                  <a:lumOff val="40000"/>
                </a:schemeClr>
              </a:gs>
              <a:gs pos="100000">
                <a:srgbClr val="FF0000"/>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lowchart: Manual Operation 144"/>
          <p:cNvSpPr/>
          <p:nvPr/>
        </p:nvSpPr>
        <p:spPr>
          <a:xfrm flipV="1">
            <a:off x="7977634" y="3178346"/>
            <a:ext cx="1964987" cy="607578"/>
          </a:xfrm>
          <a:prstGeom prst="flowChartManualOperation">
            <a:avLst/>
          </a:prstGeom>
          <a:gradFill flip="none" rotWithShape="1">
            <a:gsLst>
              <a:gs pos="0">
                <a:srgbClr val="0C12F6"/>
              </a:gs>
              <a:gs pos="41000">
                <a:schemeClr val="accent6">
                  <a:lumMod val="60000"/>
                  <a:lumOff val="40000"/>
                </a:schemeClr>
              </a:gs>
              <a:gs pos="100000">
                <a:srgbClr val="FF0000"/>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7962860" y="4137449"/>
            <a:ext cx="1964987" cy="1428227"/>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p:cNvSpPr txBox="1"/>
          <p:nvPr/>
        </p:nvSpPr>
        <p:spPr>
          <a:xfrm>
            <a:off x="6728652" y="4440169"/>
            <a:ext cx="1008609" cy="369332"/>
          </a:xfrm>
          <a:prstGeom prst="rect">
            <a:avLst/>
          </a:prstGeom>
          <a:noFill/>
        </p:spPr>
        <p:txBody>
          <a:bodyPr wrap="none" rtlCol="0">
            <a:spAutoFit/>
          </a:bodyPr>
          <a:lstStyle/>
          <a:p>
            <a:r>
              <a:rPr lang="en-US" dirty="0" smtClean="0"/>
              <a:t>474 days</a:t>
            </a:r>
            <a:endParaRPr lang="en-US" dirty="0"/>
          </a:p>
        </p:txBody>
      </p:sp>
      <p:sp>
        <p:nvSpPr>
          <p:cNvPr id="149" name="Flowchart: Manual Operation 148"/>
          <p:cNvSpPr/>
          <p:nvPr/>
        </p:nvSpPr>
        <p:spPr>
          <a:xfrm flipV="1">
            <a:off x="7978751" y="2369798"/>
            <a:ext cx="1964987" cy="607578"/>
          </a:xfrm>
          <a:prstGeom prst="flowChartManualOperati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Can 149"/>
          <p:cNvSpPr/>
          <p:nvPr/>
        </p:nvSpPr>
        <p:spPr>
          <a:xfrm>
            <a:off x="8506920" y="2369798"/>
            <a:ext cx="93262" cy="1590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Can 150"/>
          <p:cNvSpPr/>
          <p:nvPr/>
        </p:nvSpPr>
        <p:spPr>
          <a:xfrm>
            <a:off x="8383697" y="2472059"/>
            <a:ext cx="109372" cy="186526"/>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Can 151"/>
          <p:cNvSpPr/>
          <p:nvPr/>
        </p:nvSpPr>
        <p:spPr>
          <a:xfrm>
            <a:off x="8643246" y="2401107"/>
            <a:ext cx="90695" cy="15467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Can 152"/>
          <p:cNvSpPr/>
          <p:nvPr/>
        </p:nvSpPr>
        <p:spPr>
          <a:xfrm>
            <a:off x="8784969" y="2397412"/>
            <a:ext cx="81887" cy="13965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Can 153"/>
          <p:cNvSpPr/>
          <p:nvPr/>
        </p:nvSpPr>
        <p:spPr>
          <a:xfrm>
            <a:off x="8920302" y="2378431"/>
            <a:ext cx="81887" cy="9643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Can 154"/>
          <p:cNvSpPr/>
          <p:nvPr/>
        </p:nvSpPr>
        <p:spPr>
          <a:xfrm>
            <a:off x="9042835" y="2401107"/>
            <a:ext cx="81887" cy="9643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Can 155"/>
          <p:cNvSpPr/>
          <p:nvPr/>
        </p:nvSpPr>
        <p:spPr>
          <a:xfrm>
            <a:off x="9194097" y="2384168"/>
            <a:ext cx="70516" cy="9643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Can 156"/>
          <p:cNvSpPr/>
          <p:nvPr/>
        </p:nvSpPr>
        <p:spPr>
          <a:xfrm>
            <a:off x="9362721" y="2522021"/>
            <a:ext cx="79612" cy="12373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Can 157"/>
          <p:cNvSpPr/>
          <p:nvPr/>
        </p:nvSpPr>
        <p:spPr>
          <a:xfrm>
            <a:off x="9333989" y="2369798"/>
            <a:ext cx="57464" cy="6474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Can 158"/>
          <p:cNvSpPr/>
          <p:nvPr/>
        </p:nvSpPr>
        <p:spPr>
          <a:xfrm>
            <a:off x="9395116" y="2613544"/>
            <a:ext cx="97427" cy="174769"/>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Can 159"/>
          <p:cNvSpPr/>
          <p:nvPr/>
        </p:nvSpPr>
        <p:spPr>
          <a:xfrm>
            <a:off x="9330231" y="2712003"/>
            <a:ext cx="113369" cy="19334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Can 160"/>
          <p:cNvSpPr/>
          <p:nvPr/>
        </p:nvSpPr>
        <p:spPr>
          <a:xfrm>
            <a:off x="9151007" y="2665574"/>
            <a:ext cx="95533" cy="16292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Can 161"/>
          <p:cNvSpPr/>
          <p:nvPr/>
        </p:nvSpPr>
        <p:spPr>
          <a:xfrm>
            <a:off x="9027511" y="2691735"/>
            <a:ext cx="95527" cy="16291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Can 162"/>
          <p:cNvSpPr/>
          <p:nvPr/>
        </p:nvSpPr>
        <p:spPr>
          <a:xfrm>
            <a:off x="8913437" y="2613544"/>
            <a:ext cx="102698" cy="17514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Can 163"/>
          <p:cNvSpPr/>
          <p:nvPr/>
        </p:nvSpPr>
        <p:spPr>
          <a:xfrm>
            <a:off x="8803150" y="2570768"/>
            <a:ext cx="91223" cy="155575"/>
          </a:xfrm>
          <a:prstGeom prst="ca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Can 164"/>
          <p:cNvSpPr/>
          <p:nvPr/>
        </p:nvSpPr>
        <p:spPr>
          <a:xfrm>
            <a:off x="9191344" y="2734089"/>
            <a:ext cx="122708" cy="20927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6" name="Straight Connector 165"/>
          <p:cNvCxnSpPr>
            <a:stCxn id="151" idx="3"/>
          </p:cNvCxnSpPr>
          <p:nvPr/>
        </p:nvCxnSpPr>
        <p:spPr>
          <a:xfrm>
            <a:off x="8438383" y="2658585"/>
            <a:ext cx="0" cy="767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8553551" y="2537065"/>
            <a:ext cx="0" cy="767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8825912" y="2537065"/>
            <a:ext cx="0" cy="767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8688593" y="2559857"/>
            <a:ext cx="0" cy="767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H="1">
            <a:off x="8803150" y="2734089"/>
            <a:ext cx="45612" cy="29230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p:cNvCxnSpPr>
            <a:endCxn id="146" idx="2"/>
          </p:cNvCxnSpPr>
          <p:nvPr/>
        </p:nvCxnSpPr>
        <p:spPr>
          <a:xfrm flipH="1">
            <a:off x="8945354" y="2788689"/>
            <a:ext cx="15890" cy="27769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9069419" y="2860434"/>
            <a:ext cx="0" cy="252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9246540" y="2943360"/>
            <a:ext cx="18073" cy="2297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9194097" y="2838476"/>
            <a:ext cx="0" cy="25425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9386915" y="2905347"/>
            <a:ext cx="15612" cy="22262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9441341" y="2828499"/>
            <a:ext cx="0" cy="767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9402527" y="2626828"/>
            <a:ext cx="0" cy="767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8961244" y="2471147"/>
            <a:ext cx="0" cy="767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9087650" y="2494093"/>
            <a:ext cx="0" cy="767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9228363" y="2480603"/>
            <a:ext cx="0" cy="767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9362721" y="2434539"/>
            <a:ext cx="0" cy="767006"/>
          </a:xfrm>
          <a:prstGeom prst="line">
            <a:avLst/>
          </a:prstGeom>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9935234" y="3574977"/>
            <a:ext cx="2023311" cy="369332"/>
          </a:xfrm>
          <a:prstGeom prst="rect">
            <a:avLst/>
          </a:prstGeom>
          <a:noFill/>
        </p:spPr>
        <p:txBody>
          <a:bodyPr wrap="none" rtlCol="0">
            <a:spAutoFit/>
          </a:bodyPr>
          <a:lstStyle/>
          <a:p>
            <a:r>
              <a:rPr lang="en-US" dirty="0" smtClean="0"/>
              <a:t>December 20, 2005</a:t>
            </a:r>
            <a:endParaRPr lang="en-US" dirty="0"/>
          </a:p>
        </p:txBody>
      </p:sp>
      <p:sp>
        <p:nvSpPr>
          <p:cNvPr id="183" name="TextBox 182"/>
          <p:cNvSpPr txBox="1"/>
          <p:nvPr/>
        </p:nvSpPr>
        <p:spPr>
          <a:xfrm>
            <a:off x="9927847" y="5381010"/>
            <a:ext cx="1374094" cy="369332"/>
          </a:xfrm>
          <a:prstGeom prst="rect">
            <a:avLst/>
          </a:prstGeom>
          <a:noFill/>
        </p:spPr>
        <p:txBody>
          <a:bodyPr wrap="none" rtlCol="0">
            <a:spAutoFit/>
          </a:bodyPr>
          <a:lstStyle/>
          <a:p>
            <a:r>
              <a:rPr lang="en-US" dirty="0" smtClean="0"/>
              <a:t>April 7, 2007</a:t>
            </a:r>
            <a:endParaRPr lang="en-US" dirty="0"/>
          </a:p>
        </p:txBody>
      </p:sp>
      <p:sp>
        <p:nvSpPr>
          <p:cNvPr id="184" name="TextBox 183"/>
          <p:cNvSpPr txBox="1"/>
          <p:nvPr/>
        </p:nvSpPr>
        <p:spPr>
          <a:xfrm>
            <a:off x="7068697" y="1911972"/>
            <a:ext cx="2023311" cy="369332"/>
          </a:xfrm>
          <a:prstGeom prst="rect">
            <a:avLst/>
          </a:prstGeom>
          <a:noFill/>
        </p:spPr>
        <p:txBody>
          <a:bodyPr wrap="none" rtlCol="0">
            <a:spAutoFit/>
          </a:bodyPr>
          <a:lstStyle/>
          <a:p>
            <a:r>
              <a:rPr lang="en-US" dirty="0" smtClean="0"/>
              <a:t>December 20, 2005</a:t>
            </a:r>
            <a:endParaRPr lang="en-US" dirty="0"/>
          </a:p>
        </p:txBody>
      </p:sp>
      <p:sp>
        <p:nvSpPr>
          <p:cNvPr id="185" name="TextBox 184"/>
          <p:cNvSpPr txBox="1"/>
          <p:nvPr/>
        </p:nvSpPr>
        <p:spPr>
          <a:xfrm>
            <a:off x="6643650" y="2613379"/>
            <a:ext cx="1374094" cy="369332"/>
          </a:xfrm>
          <a:prstGeom prst="rect">
            <a:avLst/>
          </a:prstGeom>
          <a:noFill/>
        </p:spPr>
        <p:txBody>
          <a:bodyPr wrap="none" rtlCol="0">
            <a:spAutoFit/>
          </a:bodyPr>
          <a:lstStyle/>
          <a:p>
            <a:r>
              <a:rPr lang="en-US" dirty="0" smtClean="0"/>
              <a:t>April 7, 2007</a:t>
            </a:r>
            <a:endParaRPr lang="en-US" dirty="0"/>
          </a:p>
        </p:txBody>
      </p:sp>
      <p:cxnSp>
        <p:nvCxnSpPr>
          <p:cNvPr id="186" name="Straight Connector 185"/>
          <p:cNvCxnSpPr>
            <a:stCxn id="184" idx="2"/>
            <a:endCxn id="151" idx="0"/>
          </p:cNvCxnSpPr>
          <p:nvPr/>
        </p:nvCxnSpPr>
        <p:spPr>
          <a:xfrm>
            <a:off x="8080353" y="2281304"/>
            <a:ext cx="358030" cy="21809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a:stCxn id="185" idx="3"/>
            <a:endCxn id="164" idx="2"/>
          </p:cNvCxnSpPr>
          <p:nvPr/>
        </p:nvCxnSpPr>
        <p:spPr>
          <a:xfrm flipV="1">
            <a:off x="8017744" y="2648556"/>
            <a:ext cx="785406" cy="14948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88" name="Left Brace 187"/>
          <p:cNvSpPr/>
          <p:nvPr/>
        </p:nvSpPr>
        <p:spPr>
          <a:xfrm>
            <a:off x="7725696" y="3499328"/>
            <a:ext cx="200816" cy="225101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TextBox 188"/>
          <p:cNvSpPr txBox="1"/>
          <p:nvPr/>
        </p:nvSpPr>
        <p:spPr>
          <a:xfrm>
            <a:off x="9877447" y="1577951"/>
            <a:ext cx="1008609" cy="369332"/>
          </a:xfrm>
          <a:prstGeom prst="rect">
            <a:avLst/>
          </a:prstGeom>
          <a:noFill/>
        </p:spPr>
        <p:txBody>
          <a:bodyPr wrap="none" rtlCol="0">
            <a:spAutoFit/>
          </a:bodyPr>
          <a:lstStyle/>
          <a:p>
            <a:r>
              <a:rPr lang="en-US" dirty="0" smtClean="0"/>
              <a:t>474 days</a:t>
            </a:r>
            <a:endParaRPr lang="en-US" dirty="0"/>
          </a:p>
        </p:txBody>
      </p:sp>
      <p:sp>
        <p:nvSpPr>
          <p:cNvPr id="190" name="Right Brace 189"/>
          <p:cNvSpPr/>
          <p:nvPr/>
        </p:nvSpPr>
        <p:spPr>
          <a:xfrm rot="-4020000">
            <a:off x="9601620" y="1273108"/>
            <a:ext cx="251714" cy="13534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Oval 69"/>
          <p:cNvSpPr/>
          <p:nvPr/>
        </p:nvSpPr>
        <p:spPr>
          <a:xfrm>
            <a:off x="8404109" y="3378587"/>
            <a:ext cx="712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8764673" y="5643530"/>
            <a:ext cx="7125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23"/>
          <p:cNvSpPr>
            <a:spLocks noGrp="1"/>
          </p:cNvSpPr>
          <p:nvPr>
            <p:ph type="title"/>
          </p:nvPr>
        </p:nvSpPr>
        <p:spPr/>
        <p:txBody>
          <a:bodyPr/>
          <a:lstStyle/>
          <a:p>
            <a:r>
              <a:rPr lang="en-US" dirty="0"/>
              <a:t>Extracting data using the Sample </a:t>
            </a:r>
            <a:r>
              <a:rPr lang="en-US" dirty="0" smtClean="0"/>
              <a:t>Tool</a:t>
            </a:r>
            <a:endParaRPr lang="en-US" dirty="0"/>
          </a:p>
        </p:txBody>
      </p:sp>
      <p:sp>
        <p:nvSpPr>
          <p:cNvPr id="54" name="TextBox 53"/>
          <p:cNvSpPr txBox="1"/>
          <p:nvPr/>
        </p:nvSpPr>
        <p:spPr>
          <a:xfrm>
            <a:off x="1092608" y="5148089"/>
            <a:ext cx="5206169" cy="646331"/>
          </a:xfrm>
          <a:prstGeom prst="rect">
            <a:avLst/>
          </a:prstGeom>
          <a:noFill/>
        </p:spPr>
        <p:txBody>
          <a:bodyPr wrap="none" rtlCol="0">
            <a:spAutoFit/>
          </a:bodyPr>
          <a:lstStyle/>
          <a:p>
            <a:r>
              <a:rPr lang="en-US" dirty="0" smtClean="0"/>
              <a:t># of samples = 474 points * 1  SST value per time slice</a:t>
            </a:r>
            <a:br>
              <a:rPr lang="en-US" dirty="0" smtClean="0"/>
            </a:br>
            <a:r>
              <a:rPr lang="en-US" dirty="0" smtClean="0"/>
              <a:t>                       = 474</a:t>
            </a:r>
            <a:endParaRPr lang="en-US" dirty="0"/>
          </a:p>
        </p:txBody>
      </p:sp>
    </p:spTree>
    <p:extLst>
      <p:ext uri="{BB962C8B-B14F-4D97-AF65-F5344CB8AC3E}">
        <p14:creationId xmlns:p14="http://schemas.microsoft.com/office/powerpoint/2010/main" val="27341153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Selected Feature Layer for Sampling</a:t>
            </a:r>
            <a:endParaRPr lang="en-US" dirty="0"/>
          </a:p>
        </p:txBody>
      </p:sp>
      <p:sp>
        <p:nvSpPr>
          <p:cNvPr id="3" name="Content Placeholder 2"/>
          <p:cNvSpPr>
            <a:spLocks noGrp="1"/>
          </p:cNvSpPr>
          <p:nvPr>
            <p:ph sz="half" idx="1"/>
          </p:nvPr>
        </p:nvSpPr>
        <p:spPr>
          <a:xfrm>
            <a:off x="838200" y="1825625"/>
            <a:ext cx="10452100" cy="4351338"/>
          </a:xfrm>
        </p:spPr>
        <p:txBody>
          <a:bodyPr/>
          <a:lstStyle/>
          <a:p>
            <a:pPr>
              <a:lnSpc>
                <a:spcPct val="100000"/>
              </a:lnSpc>
            </a:pPr>
            <a:r>
              <a:rPr lang="en-US" dirty="0" smtClean="0"/>
              <a:t>The selected feature layer contains 474 points.  </a:t>
            </a:r>
          </a:p>
          <a:p>
            <a:pPr>
              <a:lnSpc>
                <a:spcPct val="100000"/>
              </a:lnSpc>
            </a:pPr>
            <a:r>
              <a:rPr lang="en-US" dirty="0" smtClean="0"/>
              <a:t>The SST layer contains 474 raster layers;  one for each day.</a:t>
            </a:r>
          </a:p>
          <a:p>
            <a:pPr>
              <a:lnSpc>
                <a:spcPct val="100000"/>
              </a:lnSpc>
            </a:pPr>
            <a:r>
              <a:rPr lang="en-US" dirty="0" smtClean="0"/>
              <a:t>Most </a:t>
            </a:r>
            <a:r>
              <a:rPr lang="en-US" dirty="0" err="1" smtClean="0"/>
              <a:t>geoprocessing</a:t>
            </a:r>
            <a:r>
              <a:rPr lang="en-US" dirty="0" smtClean="0"/>
              <a:t> tools will work with time (which in ArcMap is managed by the Time Slider), but not always how we would expect.</a:t>
            </a:r>
          </a:p>
          <a:p>
            <a:pPr>
              <a:lnSpc>
                <a:spcPct val="100000"/>
              </a:lnSpc>
            </a:pPr>
            <a:r>
              <a:rPr lang="en-US" dirty="0" smtClean="0"/>
              <a:t>The Sample tool will obtain an SST value for each point on each day.  [474 points * 474 days = 224676 records]</a:t>
            </a:r>
          </a:p>
        </p:txBody>
      </p:sp>
    </p:spTree>
    <p:extLst>
      <p:ext uri="{BB962C8B-B14F-4D97-AF65-F5344CB8AC3E}">
        <p14:creationId xmlns:p14="http://schemas.microsoft.com/office/powerpoint/2010/main" val="37222785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 the Sampling</a:t>
            </a:r>
            <a:endParaRPr lang="en-US" dirty="0"/>
          </a:p>
        </p:txBody>
      </p:sp>
      <p:sp>
        <p:nvSpPr>
          <p:cNvPr id="3" name="Content Placeholder 2"/>
          <p:cNvSpPr>
            <a:spLocks noGrp="1"/>
          </p:cNvSpPr>
          <p:nvPr>
            <p:ph sz="half" idx="1"/>
          </p:nvPr>
        </p:nvSpPr>
        <p:spPr>
          <a:xfrm>
            <a:off x="834671" y="1499948"/>
            <a:ext cx="4102290" cy="4351338"/>
          </a:xfrm>
        </p:spPr>
        <p:txBody>
          <a:bodyPr>
            <a:normAutofit lnSpcReduction="10000"/>
          </a:bodyPr>
          <a:lstStyle/>
          <a:p>
            <a:r>
              <a:rPr lang="en-US" dirty="0" smtClean="0"/>
              <a:t>Disable Time on the map</a:t>
            </a:r>
          </a:p>
          <a:p>
            <a:endParaRPr lang="en-US" dirty="0"/>
          </a:p>
          <a:p>
            <a:r>
              <a:rPr lang="en-US" dirty="0" smtClean="0"/>
              <a:t>Open the </a:t>
            </a:r>
            <a:r>
              <a:rPr lang="en-US" dirty="0" err="1" smtClean="0"/>
              <a:t>ArcToolBox</a:t>
            </a:r>
            <a:endParaRPr lang="en-US" dirty="0" smtClean="0"/>
          </a:p>
          <a:p>
            <a:endParaRPr lang="en-US" dirty="0" smtClean="0"/>
          </a:p>
          <a:p>
            <a:r>
              <a:rPr lang="en-US" dirty="0" smtClean="0"/>
              <a:t>Find </a:t>
            </a:r>
            <a:r>
              <a:rPr lang="en-US" sz="2400" i="1" dirty="0" smtClean="0"/>
              <a:t>Spatial Analyst Tools-&gt;Extraction-&gt;Sample</a:t>
            </a:r>
          </a:p>
          <a:p>
            <a:endParaRPr lang="en-US" sz="2400" i="1" dirty="0" smtClean="0"/>
          </a:p>
          <a:p>
            <a:r>
              <a:rPr lang="en-US" dirty="0" smtClean="0"/>
              <a:t>Double-click to activate Sample tool</a:t>
            </a:r>
            <a:endParaRPr lang="en-US" dirty="0"/>
          </a:p>
        </p:txBody>
      </p:sp>
      <p:grpSp>
        <p:nvGrpSpPr>
          <p:cNvPr id="7" name="Group 6"/>
          <p:cNvGrpSpPr/>
          <p:nvPr/>
        </p:nvGrpSpPr>
        <p:grpSpPr>
          <a:xfrm>
            <a:off x="5240505" y="2149612"/>
            <a:ext cx="6677608" cy="4027351"/>
            <a:chOff x="5240505" y="1514541"/>
            <a:chExt cx="6677608" cy="4027351"/>
          </a:xfrm>
        </p:grpSpPr>
        <p:pic>
          <p:nvPicPr>
            <p:cNvPr id="4" name="Picture 3"/>
            <p:cNvPicPr>
              <a:picLocks noChangeAspect="1"/>
            </p:cNvPicPr>
            <p:nvPr/>
          </p:nvPicPr>
          <p:blipFill>
            <a:blip r:embed="rId3"/>
            <a:stretch>
              <a:fillRect/>
            </a:stretch>
          </p:blipFill>
          <p:spPr>
            <a:xfrm>
              <a:off x="5240505" y="1514541"/>
              <a:ext cx="6677608" cy="4027351"/>
            </a:xfrm>
            <a:prstGeom prst="rect">
              <a:avLst/>
            </a:prstGeom>
            <a:ln>
              <a:noFill/>
            </a:ln>
            <a:effectLst>
              <a:outerShdw blurRad="292100" dist="139700" dir="2700000" algn="tl" rotWithShape="0">
                <a:srgbClr val="333333">
                  <a:alpha val="65000"/>
                </a:srgbClr>
              </a:outerShdw>
            </a:effectLst>
          </p:spPr>
        </p:pic>
        <p:sp>
          <p:nvSpPr>
            <p:cNvPr id="5" name="Oval 4"/>
            <p:cNvSpPr/>
            <p:nvPr/>
          </p:nvSpPr>
          <p:spPr>
            <a:xfrm>
              <a:off x="5293780" y="2088663"/>
              <a:ext cx="941694" cy="2974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683817" y="4080874"/>
              <a:ext cx="941694" cy="2974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p:nvPicPr>
        <p:blipFill>
          <a:blip r:embed="rId4"/>
          <a:stretch>
            <a:fillRect/>
          </a:stretch>
        </p:blipFill>
        <p:spPr>
          <a:xfrm>
            <a:off x="5786098" y="832823"/>
            <a:ext cx="5315692" cy="1076475"/>
          </a:xfrm>
          <a:prstGeom prst="rect">
            <a:avLst/>
          </a:prstGeom>
          <a:ln>
            <a:noFill/>
          </a:ln>
          <a:effectLst>
            <a:outerShdw blurRad="292100" dist="139700" dir="2700000" algn="tl" rotWithShape="0">
              <a:srgbClr val="333333">
                <a:alpha val="65000"/>
              </a:srgbClr>
            </a:outerShdw>
          </a:effectLst>
        </p:spPr>
      </p:pic>
      <p:cxnSp>
        <p:nvCxnSpPr>
          <p:cNvPr id="10" name="Straight Connector 9"/>
          <p:cNvCxnSpPr>
            <a:endCxn id="11" idx="1"/>
          </p:cNvCxnSpPr>
          <p:nvPr/>
        </p:nvCxnSpPr>
        <p:spPr>
          <a:xfrm flipV="1">
            <a:off x="4334005" y="1208494"/>
            <a:ext cx="1430622" cy="545151"/>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764627" y="1090529"/>
            <a:ext cx="252627" cy="2359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600862" y="2149612"/>
            <a:ext cx="252627" cy="2359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00469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 the Sampling</a:t>
            </a:r>
          </a:p>
        </p:txBody>
      </p:sp>
      <p:sp>
        <p:nvSpPr>
          <p:cNvPr id="18" name="Content Placeholder 17"/>
          <p:cNvSpPr>
            <a:spLocks noGrp="1"/>
          </p:cNvSpPr>
          <p:nvPr>
            <p:ph sz="half" idx="1"/>
          </p:nvPr>
        </p:nvSpPr>
        <p:spPr>
          <a:xfrm>
            <a:off x="180676" y="1449840"/>
            <a:ext cx="6280039" cy="4351338"/>
          </a:xfrm>
        </p:spPr>
        <p:txBody>
          <a:bodyPr>
            <a:normAutofit/>
          </a:bodyPr>
          <a:lstStyle/>
          <a:p>
            <a:r>
              <a:rPr lang="en-US" dirty="0" smtClean="0"/>
              <a:t>The</a:t>
            </a:r>
            <a:r>
              <a:rPr lang="en-US" dirty="0"/>
              <a:t> </a:t>
            </a:r>
            <a:r>
              <a:rPr lang="en-US" dirty="0">
                <a:hlinkClick r:id="rId3"/>
              </a:rPr>
              <a:t>Extract Multi Values to Points</a:t>
            </a:r>
            <a:r>
              <a:rPr lang="en-US" dirty="0"/>
              <a:t>, </a:t>
            </a:r>
            <a:r>
              <a:rPr lang="en-US" dirty="0">
                <a:hlinkClick r:id="rId4"/>
              </a:rPr>
              <a:t>Extract Values to Points</a:t>
            </a:r>
            <a:r>
              <a:rPr lang="en-US" dirty="0"/>
              <a:t>, and </a:t>
            </a:r>
            <a:r>
              <a:rPr lang="en-US" dirty="0">
                <a:hlinkClick r:id="rId5"/>
              </a:rPr>
              <a:t>Sample</a:t>
            </a:r>
            <a:r>
              <a:rPr lang="en-US" dirty="0"/>
              <a:t> tools have been reengineered for better </a:t>
            </a:r>
            <a:r>
              <a:rPr lang="en-US" dirty="0" smtClean="0"/>
              <a:t>performance (v10.7). </a:t>
            </a:r>
            <a:r>
              <a:rPr lang="en-US" dirty="0"/>
              <a:t>The interpolation methods have also been improved for these tools.</a:t>
            </a:r>
          </a:p>
          <a:p>
            <a:r>
              <a:rPr lang="en-US" dirty="0"/>
              <a:t>Image services of multidimensional data are now supported in the </a:t>
            </a:r>
            <a:r>
              <a:rPr lang="en-US" dirty="0">
                <a:hlinkClick r:id="rId5"/>
              </a:rPr>
              <a:t>Sample</a:t>
            </a:r>
            <a:r>
              <a:rPr lang="en-US" dirty="0"/>
              <a:t> tool.</a:t>
            </a:r>
          </a:p>
        </p:txBody>
      </p:sp>
      <p:pic>
        <p:nvPicPr>
          <p:cNvPr id="6" name="Picture 5"/>
          <p:cNvPicPr>
            <a:picLocks noChangeAspect="1"/>
          </p:cNvPicPr>
          <p:nvPr/>
        </p:nvPicPr>
        <p:blipFill>
          <a:blip r:embed="rId6"/>
          <a:stretch>
            <a:fillRect/>
          </a:stretch>
        </p:blipFill>
        <p:spPr>
          <a:xfrm>
            <a:off x="6995550" y="674338"/>
            <a:ext cx="4553316" cy="5380526"/>
          </a:xfrm>
          <a:prstGeom prst="rect">
            <a:avLst/>
          </a:prstGeom>
          <a:ln>
            <a:noFill/>
          </a:ln>
          <a:effectLst>
            <a:outerShdw blurRad="292100" dist="139700" dir="2700000" algn="tl" rotWithShape="0">
              <a:srgbClr val="333333">
                <a:alpha val="65000"/>
              </a:srgbClr>
            </a:outerShdw>
          </a:effectLst>
        </p:spPr>
      </p:pic>
      <p:sp>
        <p:nvSpPr>
          <p:cNvPr id="17" name="TextBox 16"/>
          <p:cNvSpPr txBox="1"/>
          <p:nvPr/>
        </p:nvSpPr>
        <p:spPr>
          <a:xfrm>
            <a:off x="6554321" y="2487438"/>
            <a:ext cx="5435774" cy="2585323"/>
          </a:xfrm>
          <a:prstGeom prst="rect">
            <a:avLst/>
          </a:prstGeom>
          <a:solidFill>
            <a:srgbClr val="EEC0B4"/>
          </a:solidFill>
          <a:ln>
            <a:solidFill>
              <a:schemeClr val="bg1">
                <a:lumMod val="75000"/>
              </a:schemeClr>
            </a:solidFill>
          </a:ln>
        </p:spPr>
        <p:txBody>
          <a:bodyPr wrap="square" rtlCol="0">
            <a:spAutoFit/>
          </a:bodyPr>
          <a:lstStyle/>
          <a:p>
            <a:r>
              <a:rPr lang="en-US" dirty="0" smtClean="0"/>
              <a:t>WARNING:  Prior to ArcMap v 10.7,  the multidimensional tools extraction toolset had significant performance and interpolation issues.  </a:t>
            </a:r>
          </a:p>
          <a:p>
            <a:endParaRPr lang="en-US" dirty="0"/>
          </a:p>
          <a:p>
            <a:r>
              <a:rPr lang="en-US" dirty="0" smtClean="0"/>
              <a:t>If you are using v10.6 or earlier,  consider using the Sample output DBF file provided in the Data Used in this Exercise slide at the end of this presentation should you not get results in a reasonable amount of time (5 </a:t>
            </a:r>
            <a:r>
              <a:rPr lang="en-US" smtClean="0"/>
              <a:t>minutes maximum). </a:t>
            </a:r>
            <a:endParaRPr lang="en-US" dirty="0"/>
          </a:p>
        </p:txBody>
      </p:sp>
      <p:sp>
        <p:nvSpPr>
          <p:cNvPr id="20" name="TextBox 19"/>
          <p:cNvSpPr txBox="1"/>
          <p:nvPr/>
        </p:nvSpPr>
        <p:spPr>
          <a:xfrm>
            <a:off x="386099" y="5662678"/>
            <a:ext cx="6121419" cy="276999"/>
          </a:xfrm>
          <a:prstGeom prst="rect">
            <a:avLst/>
          </a:prstGeom>
          <a:noFill/>
        </p:spPr>
        <p:txBody>
          <a:bodyPr wrap="none" rtlCol="0">
            <a:spAutoFit/>
          </a:bodyPr>
          <a:lstStyle/>
          <a:p>
            <a:r>
              <a:rPr lang="en-US" sz="1200" dirty="0"/>
              <a:t>https://desktop.arcgis.com/en/arcmap/10.7/get-started/introduction/whats-new-in-arcgis.htm</a:t>
            </a:r>
          </a:p>
        </p:txBody>
      </p:sp>
    </p:spTree>
    <p:extLst>
      <p:ext uri="{BB962C8B-B14F-4D97-AF65-F5344CB8AC3E}">
        <p14:creationId xmlns:p14="http://schemas.microsoft.com/office/powerpoint/2010/main" val="30724323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 the Sampling</a:t>
            </a:r>
          </a:p>
        </p:txBody>
      </p:sp>
      <p:sp>
        <p:nvSpPr>
          <p:cNvPr id="3" name="Content Placeholder 2"/>
          <p:cNvSpPr>
            <a:spLocks noGrp="1"/>
          </p:cNvSpPr>
          <p:nvPr>
            <p:ph sz="half" idx="1"/>
          </p:nvPr>
        </p:nvSpPr>
        <p:spPr>
          <a:xfrm>
            <a:off x="838199" y="1825625"/>
            <a:ext cx="5958385" cy="4351338"/>
          </a:xfrm>
        </p:spPr>
        <p:txBody>
          <a:bodyPr/>
          <a:lstStyle/>
          <a:p>
            <a:r>
              <a:rPr lang="en-US" dirty="0" smtClean="0"/>
              <a:t>Set the input raster and location source fields</a:t>
            </a:r>
          </a:p>
          <a:p>
            <a:endParaRPr lang="en-US" dirty="0" smtClean="0"/>
          </a:p>
          <a:p>
            <a:r>
              <a:rPr lang="en-US" dirty="0" smtClean="0"/>
              <a:t>Set a name for the output table</a:t>
            </a:r>
          </a:p>
          <a:p>
            <a:endParaRPr lang="en-US" dirty="0" smtClean="0"/>
          </a:p>
          <a:p>
            <a:r>
              <a:rPr lang="en-US" dirty="0" smtClean="0"/>
              <a:t>Sampling tool has a checkbox to enable using multi-dimensions</a:t>
            </a:r>
          </a:p>
          <a:p>
            <a:endParaRPr lang="en-US" dirty="0"/>
          </a:p>
        </p:txBody>
      </p:sp>
      <p:grpSp>
        <p:nvGrpSpPr>
          <p:cNvPr id="15" name="Group 14"/>
          <p:cNvGrpSpPr/>
          <p:nvPr/>
        </p:nvGrpSpPr>
        <p:grpSpPr>
          <a:xfrm>
            <a:off x="6302387" y="674338"/>
            <a:ext cx="5246479" cy="5380526"/>
            <a:chOff x="6302387" y="674338"/>
            <a:chExt cx="5246479" cy="5380526"/>
          </a:xfrm>
        </p:grpSpPr>
        <p:grpSp>
          <p:nvGrpSpPr>
            <p:cNvPr id="4" name="Group 3"/>
            <p:cNvGrpSpPr/>
            <p:nvPr/>
          </p:nvGrpSpPr>
          <p:grpSpPr>
            <a:xfrm>
              <a:off x="6967184" y="674338"/>
              <a:ext cx="4581682" cy="5380526"/>
              <a:chOff x="6462216" y="674338"/>
              <a:chExt cx="4581682" cy="5380526"/>
            </a:xfrm>
          </p:grpSpPr>
          <p:pic>
            <p:nvPicPr>
              <p:cNvPr id="6" name="Picture 5"/>
              <p:cNvPicPr>
                <a:picLocks noChangeAspect="1"/>
              </p:cNvPicPr>
              <p:nvPr/>
            </p:nvPicPr>
            <p:blipFill>
              <a:blip r:embed="rId3"/>
              <a:stretch>
                <a:fillRect/>
              </a:stretch>
            </p:blipFill>
            <p:spPr>
              <a:xfrm>
                <a:off x="6490582" y="674338"/>
                <a:ext cx="4553316" cy="5380526"/>
              </a:xfrm>
              <a:prstGeom prst="rect">
                <a:avLst/>
              </a:prstGeom>
              <a:ln>
                <a:noFill/>
              </a:ln>
              <a:effectLst>
                <a:outerShdw blurRad="292100" dist="139700" dir="2700000" algn="tl" rotWithShape="0">
                  <a:srgbClr val="333333">
                    <a:alpha val="65000"/>
                  </a:srgbClr>
                </a:outerShdw>
              </a:effectLst>
            </p:spPr>
          </p:pic>
          <p:sp>
            <p:nvSpPr>
              <p:cNvPr id="5" name="Oval 4"/>
              <p:cNvSpPr/>
              <p:nvPr/>
            </p:nvSpPr>
            <p:spPr>
              <a:xfrm>
                <a:off x="6490582" y="1173707"/>
                <a:ext cx="1787856" cy="5459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462216" y="2382398"/>
                <a:ext cx="1787856" cy="5459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096836" y="3003118"/>
                <a:ext cx="922294" cy="1774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462216" y="3546606"/>
                <a:ext cx="1787856" cy="5459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Left Brace 9"/>
            <p:cNvSpPr/>
            <p:nvPr/>
          </p:nvSpPr>
          <p:spPr>
            <a:xfrm>
              <a:off x="6302387" y="1380863"/>
              <a:ext cx="593680" cy="143301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Connector 11"/>
            <p:cNvCxnSpPr/>
            <p:nvPr/>
          </p:nvCxnSpPr>
          <p:spPr>
            <a:xfrm flipV="1">
              <a:off x="6302387" y="3091828"/>
              <a:ext cx="849040" cy="2727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302387" y="3973586"/>
              <a:ext cx="775414" cy="737228"/>
            </a:xfrm>
            <a:prstGeom prst="line">
              <a:avLst/>
            </a:prstGeom>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528298" y="5530631"/>
            <a:ext cx="5435774" cy="646331"/>
          </a:xfrm>
          <a:prstGeom prst="rect">
            <a:avLst/>
          </a:prstGeom>
          <a:solidFill>
            <a:schemeClr val="accent4">
              <a:lumMod val="20000"/>
              <a:lumOff val="80000"/>
            </a:schemeClr>
          </a:solidFill>
          <a:ln>
            <a:solidFill>
              <a:schemeClr val="bg1">
                <a:lumMod val="75000"/>
              </a:schemeClr>
            </a:solidFill>
          </a:ln>
        </p:spPr>
        <p:txBody>
          <a:bodyPr wrap="square" rtlCol="0">
            <a:spAutoFit/>
          </a:bodyPr>
          <a:lstStyle/>
          <a:p>
            <a:r>
              <a:rPr lang="en-US" dirty="0" smtClean="0"/>
              <a:t>By default (multidimensional unchecked),  the tool will work on the current date selected in the Time Slider</a:t>
            </a:r>
            <a:endParaRPr lang="en-US" dirty="0"/>
          </a:p>
        </p:txBody>
      </p:sp>
      <p:sp>
        <p:nvSpPr>
          <p:cNvPr id="11" name="Right Arrow 10"/>
          <p:cNvSpPr/>
          <p:nvPr/>
        </p:nvSpPr>
        <p:spPr>
          <a:xfrm>
            <a:off x="8524098" y="5839983"/>
            <a:ext cx="405525" cy="1977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3214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 the Sampling</a:t>
            </a:r>
          </a:p>
        </p:txBody>
      </p:sp>
      <p:sp>
        <p:nvSpPr>
          <p:cNvPr id="3" name="Content Placeholder 2"/>
          <p:cNvSpPr>
            <a:spLocks noGrp="1"/>
          </p:cNvSpPr>
          <p:nvPr>
            <p:ph sz="half" idx="1"/>
          </p:nvPr>
        </p:nvSpPr>
        <p:spPr>
          <a:xfrm>
            <a:off x="838199" y="1433384"/>
            <a:ext cx="5618329" cy="4743579"/>
          </a:xfrm>
        </p:spPr>
        <p:txBody>
          <a:bodyPr>
            <a:normAutofit fontScale="85000" lnSpcReduction="10000"/>
          </a:bodyPr>
          <a:lstStyle/>
          <a:p>
            <a:pPr>
              <a:lnSpc>
                <a:spcPct val="110000"/>
              </a:lnSpc>
            </a:pPr>
            <a:r>
              <a:rPr lang="en-US" dirty="0" smtClean="0"/>
              <a:t>Sampling should run on the 474 records in less than 2 minutes</a:t>
            </a:r>
          </a:p>
          <a:p>
            <a:pPr>
              <a:lnSpc>
                <a:spcPct val="110000"/>
              </a:lnSpc>
            </a:pPr>
            <a:endParaRPr lang="en-US" dirty="0" smtClean="0"/>
          </a:p>
          <a:p>
            <a:pPr>
              <a:lnSpc>
                <a:spcPct val="110000"/>
              </a:lnSpc>
            </a:pPr>
            <a:r>
              <a:rPr lang="en-US" dirty="0" smtClean="0"/>
              <a:t>Right-mouse and open the data table on the </a:t>
            </a:r>
            <a:r>
              <a:rPr lang="en-US" dirty="0" err="1" smtClean="0"/>
              <a:t>turtlesamples</a:t>
            </a:r>
            <a:r>
              <a:rPr lang="en-US" dirty="0" smtClean="0"/>
              <a:t> table</a:t>
            </a:r>
          </a:p>
          <a:p>
            <a:pPr>
              <a:lnSpc>
                <a:spcPct val="110000"/>
              </a:lnSpc>
            </a:pPr>
            <a:endParaRPr lang="en-US" dirty="0" smtClean="0"/>
          </a:p>
          <a:p>
            <a:pPr>
              <a:lnSpc>
                <a:spcPct val="110000"/>
              </a:lnSpc>
            </a:pPr>
            <a:r>
              <a:rPr lang="en-US" dirty="0" smtClean="0"/>
              <a:t>Note the layout of the table</a:t>
            </a:r>
          </a:p>
          <a:p>
            <a:pPr lvl="1">
              <a:lnSpc>
                <a:spcPct val="110000"/>
              </a:lnSpc>
            </a:pPr>
            <a:r>
              <a:rPr lang="en-US" dirty="0" smtClean="0"/>
              <a:t>Multiple entries per date</a:t>
            </a:r>
          </a:p>
          <a:p>
            <a:pPr lvl="1">
              <a:lnSpc>
                <a:spcPct val="110000"/>
              </a:lnSpc>
            </a:pPr>
            <a:r>
              <a:rPr lang="en-US" dirty="0" err="1" smtClean="0"/>
              <a:t>Analysed_sst</a:t>
            </a:r>
            <a:r>
              <a:rPr lang="en-US" dirty="0" smtClean="0"/>
              <a:t> column added</a:t>
            </a:r>
          </a:p>
          <a:p>
            <a:pPr lvl="1">
              <a:lnSpc>
                <a:spcPct val="110000"/>
              </a:lnSpc>
            </a:pPr>
            <a:r>
              <a:rPr lang="en-US" dirty="0" err="1" smtClean="0"/>
              <a:t>Rowid</a:t>
            </a:r>
            <a:r>
              <a:rPr lang="en-US" dirty="0" smtClean="0"/>
              <a:t>/</a:t>
            </a:r>
            <a:r>
              <a:rPr lang="en-US" dirty="0" err="1" smtClean="0"/>
              <a:t>ObjectID</a:t>
            </a:r>
            <a:r>
              <a:rPr lang="en-US" dirty="0" smtClean="0"/>
              <a:t>/OID prefixed to the table</a:t>
            </a:r>
          </a:p>
          <a:p>
            <a:pPr lvl="1">
              <a:lnSpc>
                <a:spcPct val="110000"/>
              </a:lnSpc>
            </a:pPr>
            <a:r>
              <a:rPr lang="en-US" dirty="0" smtClean="0"/>
              <a:t>224,676 records total</a:t>
            </a:r>
            <a:endParaRPr lang="en-US" dirty="0"/>
          </a:p>
        </p:txBody>
      </p:sp>
      <p:pic>
        <p:nvPicPr>
          <p:cNvPr id="4" name="Picture 3"/>
          <p:cNvPicPr>
            <a:picLocks noChangeAspect="1"/>
          </p:cNvPicPr>
          <p:nvPr/>
        </p:nvPicPr>
        <p:blipFill rotWithShape="1">
          <a:blip r:embed="rId3"/>
          <a:srcRect t="21163" b="14869"/>
          <a:stretch/>
        </p:blipFill>
        <p:spPr>
          <a:xfrm>
            <a:off x="2143860" y="3620530"/>
            <a:ext cx="1695687" cy="444844"/>
          </a:xfrm>
          <a:prstGeom prst="rect">
            <a:avLst/>
          </a:prstGeom>
        </p:spPr>
      </p:pic>
      <p:grpSp>
        <p:nvGrpSpPr>
          <p:cNvPr id="14" name="Group 13"/>
          <p:cNvGrpSpPr/>
          <p:nvPr/>
        </p:nvGrpSpPr>
        <p:grpSpPr>
          <a:xfrm>
            <a:off x="4127157" y="674338"/>
            <a:ext cx="7664509" cy="5281619"/>
            <a:chOff x="4127157" y="674338"/>
            <a:chExt cx="7664509" cy="5281619"/>
          </a:xfrm>
        </p:grpSpPr>
        <p:grpSp>
          <p:nvGrpSpPr>
            <p:cNvPr id="10" name="Group 9"/>
            <p:cNvGrpSpPr/>
            <p:nvPr/>
          </p:nvGrpSpPr>
          <p:grpSpPr>
            <a:xfrm>
              <a:off x="4127157" y="674338"/>
              <a:ext cx="7169820" cy="5281619"/>
              <a:chOff x="4127157" y="674338"/>
              <a:chExt cx="7169820" cy="5281619"/>
            </a:xfrm>
          </p:grpSpPr>
          <p:pic>
            <p:nvPicPr>
              <p:cNvPr id="5" name="Picture 4"/>
              <p:cNvPicPr>
                <a:picLocks noChangeAspect="1"/>
              </p:cNvPicPr>
              <p:nvPr/>
            </p:nvPicPr>
            <p:blipFill>
              <a:blip r:embed="rId4"/>
              <a:stretch>
                <a:fillRect/>
              </a:stretch>
            </p:blipFill>
            <p:spPr>
              <a:xfrm>
                <a:off x="6610023" y="674338"/>
                <a:ext cx="4686954" cy="4963218"/>
              </a:xfrm>
              <a:prstGeom prst="rect">
                <a:avLst/>
              </a:prstGeom>
              <a:ln>
                <a:noFill/>
              </a:ln>
              <a:effectLst>
                <a:outerShdw blurRad="292100" dist="139700" dir="2700000" algn="tl" rotWithShape="0">
                  <a:srgbClr val="333333">
                    <a:alpha val="65000"/>
                  </a:srgbClr>
                </a:outerShdw>
              </a:effectLst>
            </p:spPr>
          </p:pic>
          <p:sp>
            <p:nvSpPr>
              <p:cNvPr id="6" name="Oval 5"/>
              <p:cNvSpPr/>
              <p:nvPr/>
            </p:nvSpPr>
            <p:spPr>
              <a:xfrm>
                <a:off x="8570795" y="5254388"/>
                <a:ext cx="1787856" cy="5459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4127157" y="5513696"/>
                <a:ext cx="4443638" cy="442261"/>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1" name="Right Brace 10"/>
            <p:cNvSpPr/>
            <p:nvPr/>
          </p:nvSpPr>
          <p:spPr>
            <a:xfrm>
              <a:off x="11450472" y="1091821"/>
              <a:ext cx="341194" cy="4162567"/>
            </a:xfrm>
            <a:prstGeom prst="rightBrac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Connector 12"/>
            <p:cNvCxnSpPr/>
            <p:nvPr/>
          </p:nvCxnSpPr>
          <p:spPr>
            <a:xfrm flipV="1">
              <a:off x="4448432" y="3179929"/>
              <a:ext cx="7002040" cy="1577422"/>
            </a:xfrm>
            <a:prstGeom prst="line">
              <a:avLst/>
            </a:prstGeom>
            <a:ln w="38100"/>
          </p:spPr>
          <p:style>
            <a:lnRef idx="1">
              <a:schemeClr val="accent1"/>
            </a:lnRef>
            <a:fillRef idx="0">
              <a:schemeClr val="accent1"/>
            </a:fillRef>
            <a:effectRef idx="0">
              <a:schemeClr val="accent1"/>
            </a:effectRef>
            <a:fontRef idx="minor">
              <a:schemeClr val="tx1"/>
            </a:fontRef>
          </p:style>
        </p:cxnSp>
      </p:grpSp>
      <p:pic>
        <p:nvPicPr>
          <p:cNvPr id="7" name="Picture 6"/>
          <p:cNvPicPr>
            <a:picLocks noChangeAspect="1"/>
          </p:cNvPicPr>
          <p:nvPr/>
        </p:nvPicPr>
        <p:blipFill>
          <a:blip r:embed="rId5"/>
          <a:stretch>
            <a:fillRect/>
          </a:stretch>
        </p:blipFill>
        <p:spPr>
          <a:xfrm>
            <a:off x="1401359" y="2431694"/>
            <a:ext cx="3743847" cy="190527"/>
          </a:xfrm>
          <a:prstGeom prst="rect">
            <a:avLst/>
          </a:prstGeom>
        </p:spPr>
      </p:pic>
      <p:sp>
        <p:nvSpPr>
          <p:cNvPr id="15" name="Rectangle 14"/>
          <p:cNvSpPr/>
          <p:nvPr/>
        </p:nvSpPr>
        <p:spPr>
          <a:xfrm>
            <a:off x="1066062" y="6059606"/>
            <a:ext cx="9632418" cy="29845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lumMod val="50000"/>
                    <a:lumOff val="50000"/>
                  </a:schemeClr>
                </a:solidFill>
              </a:rPr>
              <a:t>This dataset </a:t>
            </a:r>
            <a:r>
              <a:rPr lang="en-US" sz="1400" dirty="0">
                <a:solidFill>
                  <a:schemeClr val="tx1">
                    <a:lumMod val="50000"/>
                    <a:lumOff val="50000"/>
                  </a:schemeClr>
                </a:solidFill>
              </a:rPr>
              <a:t>is included as </a:t>
            </a:r>
            <a:r>
              <a:rPr lang="en-US" sz="1400" dirty="0" smtClean="0">
                <a:solidFill>
                  <a:schemeClr val="tx1">
                    <a:lumMod val="50000"/>
                    <a:lumOff val="50000"/>
                  </a:schemeClr>
                </a:solidFill>
              </a:rPr>
              <a:t>‘</a:t>
            </a:r>
            <a:r>
              <a:rPr lang="en-US" sz="1400" dirty="0" err="1" smtClean="0">
                <a:solidFill>
                  <a:schemeClr val="tx1">
                    <a:lumMod val="50000"/>
                    <a:lumOff val="50000"/>
                  </a:schemeClr>
                </a:solidFill>
              </a:rPr>
              <a:t>turtlesamples</a:t>
            </a:r>
            <a:r>
              <a:rPr lang="en-US" sz="1400" dirty="0" smtClean="0">
                <a:solidFill>
                  <a:schemeClr val="tx1">
                    <a:lumMod val="50000"/>
                    <a:lumOff val="50000"/>
                  </a:schemeClr>
                </a:solidFill>
              </a:rPr>
              <a:t>.[</a:t>
            </a:r>
            <a:r>
              <a:rPr lang="en-US" sz="1400" dirty="0" err="1" smtClean="0">
                <a:solidFill>
                  <a:schemeClr val="tx1">
                    <a:lumMod val="50000"/>
                    <a:lumOff val="50000"/>
                  </a:schemeClr>
                </a:solidFill>
              </a:rPr>
              <a:t>dbf,cpg</a:t>
            </a:r>
            <a:r>
              <a:rPr lang="en-US" sz="1400" dirty="0" smtClean="0">
                <a:solidFill>
                  <a:schemeClr val="tx1">
                    <a:lumMod val="50000"/>
                    <a:lumOff val="50000"/>
                  </a:schemeClr>
                </a:solidFill>
              </a:rPr>
              <a:t>]’ in the Data Package at the end of this slide deck.</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1268938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a:t>
            </a:r>
            <a:endParaRPr lang="en-US" dirty="0"/>
          </a:p>
        </p:txBody>
      </p:sp>
      <p:sp>
        <p:nvSpPr>
          <p:cNvPr id="3" name="Content Placeholder 2"/>
          <p:cNvSpPr>
            <a:spLocks noGrp="1"/>
          </p:cNvSpPr>
          <p:nvPr>
            <p:ph idx="1"/>
          </p:nvPr>
        </p:nvSpPr>
        <p:spPr>
          <a:xfrm>
            <a:off x="964810" y="1348013"/>
            <a:ext cx="10515600" cy="1001981"/>
          </a:xfrm>
        </p:spPr>
        <p:txBody>
          <a:bodyPr>
            <a:normAutofit/>
          </a:bodyPr>
          <a:lstStyle/>
          <a:p>
            <a:pPr marL="0" indent="0">
              <a:buNone/>
            </a:pPr>
            <a:r>
              <a:rPr lang="en-US" sz="2400" dirty="0"/>
              <a:t>There are often several pathways to achieve the same results using GIS. </a:t>
            </a:r>
          </a:p>
          <a:p>
            <a:endParaRPr lang="en-US" dirty="0"/>
          </a:p>
        </p:txBody>
      </p:sp>
      <p:graphicFrame>
        <p:nvGraphicFramePr>
          <p:cNvPr id="4" name="Diagram 3"/>
          <p:cNvGraphicFramePr/>
          <p:nvPr>
            <p:extLst>
              <p:ext uri="{D42A27DB-BD31-4B8C-83A1-F6EECF244321}">
                <p14:modId xmlns:p14="http://schemas.microsoft.com/office/powerpoint/2010/main" val="297820920"/>
              </p:ext>
            </p:extLst>
          </p:nvPr>
        </p:nvGraphicFramePr>
        <p:xfrm>
          <a:off x="351691" y="2208628"/>
          <a:ext cx="11662117" cy="3929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7272997" y="5781822"/>
            <a:ext cx="4207413" cy="192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GIS</a:t>
            </a:r>
            <a:endParaRPr lang="en-US" dirty="0"/>
          </a:p>
        </p:txBody>
      </p:sp>
      <p:sp>
        <p:nvSpPr>
          <p:cNvPr id="6" name="Right Arrow 5"/>
          <p:cNvSpPr/>
          <p:nvPr/>
        </p:nvSpPr>
        <p:spPr>
          <a:xfrm>
            <a:off x="6572081" y="3906826"/>
            <a:ext cx="450166"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174523" y="3715164"/>
            <a:ext cx="1406769" cy="1057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Add XY Data/Feature Class</a:t>
            </a:r>
            <a:br>
              <a:rPr lang="en-US" sz="1400" dirty="0" smtClean="0"/>
            </a:br>
            <a:endParaRPr lang="en-US" sz="1400" dirty="0" smtClean="0"/>
          </a:p>
        </p:txBody>
      </p:sp>
      <p:sp>
        <p:nvSpPr>
          <p:cNvPr id="8" name="Rounded Rectangle 7"/>
          <p:cNvSpPr/>
          <p:nvPr/>
        </p:nvSpPr>
        <p:spPr>
          <a:xfrm>
            <a:off x="8733568" y="3536303"/>
            <a:ext cx="1286270" cy="2081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Extraction</a:t>
            </a:r>
            <a:endParaRPr lang="en-US" dirty="0"/>
          </a:p>
        </p:txBody>
      </p:sp>
      <p:sp>
        <p:nvSpPr>
          <p:cNvPr id="9" name="Rounded Rectangle 8"/>
          <p:cNvSpPr/>
          <p:nvPr/>
        </p:nvSpPr>
        <p:spPr>
          <a:xfrm>
            <a:off x="4840537" y="4888558"/>
            <a:ext cx="3291897" cy="5421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OpenDAP</a:t>
            </a:r>
            <a:r>
              <a:rPr lang="en-US" sz="1400" dirty="0" smtClean="0"/>
              <a:t>, ERDDAP, THREDDS, EDC</a:t>
            </a:r>
          </a:p>
        </p:txBody>
      </p:sp>
    </p:spTree>
    <p:extLst>
      <p:ext uri="{BB962C8B-B14F-4D97-AF65-F5344CB8AC3E}">
        <p14:creationId xmlns:p14="http://schemas.microsoft.com/office/powerpoint/2010/main" val="5997930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952500" y="1214846"/>
            <a:ext cx="5181600" cy="5081451"/>
          </a:xfrm>
        </p:spPr>
        <p:txBody>
          <a:bodyPr>
            <a:normAutofit fontScale="70000" lnSpcReduction="20000"/>
          </a:bodyPr>
          <a:lstStyle/>
          <a:p>
            <a:pPr>
              <a:lnSpc>
                <a:spcPct val="120000"/>
              </a:lnSpc>
            </a:pPr>
            <a:r>
              <a:rPr lang="en-US" dirty="0" smtClean="0"/>
              <a:t>Select by Attribute</a:t>
            </a:r>
          </a:p>
          <a:p>
            <a:pPr>
              <a:lnSpc>
                <a:spcPct val="120000"/>
              </a:lnSpc>
            </a:pPr>
            <a:r>
              <a:rPr lang="en-US" dirty="0" smtClean="0"/>
              <a:t>A general equation to grab every nth row:</a:t>
            </a:r>
          </a:p>
          <a:p>
            <a:pPr lvl="1">
              <a:lnSpc>
                <a:spcPct val="120000"/>
              </a:lnSpc>
            </a:pPr>
            <a:r>
              <a:rPr lang="en-US" dirty="0" smtClean="0"/>
              <a:t>MOD(OBJECTID+2n-x, n) = 0</a:t>
            </a:r>
          </a:p>
          <a:p>
            <a:pPr lvl="2" fontAlgn="base">
              <a:lnSpc>
                <a:spcPct val="120000"/>
              </a:lnSpc>
            </a:pPr>
            <a:r>
              <a:rPr lang="en-US" dirty="0" smtClean="0"/>
              <a:t>n is the every nth record</a:t>
            </a:r>
          </a:p>
          <a:p>
            <a:pPr lvl="2" fontAlgn="base">
              <a:lnSpc>
                <a:spcPct val="120000"/>
              </a:lnSpc>
            </a:pPr>
            <a:r>
              <a:rPr lang="en-US" dirty="0" smtClean="0"/>
              <a:t>x is the </a:t>
            </a:r>
            <a:r>
              <a:rPr lang="en-US" dirty="0" err="1" smtClean="0"/>
              <a:t>objectid</a:t>
            </a:r>
            <a:r>
              <a:rPr lang="en-US" dirty="0" smtClean="0"/>
              <a:t> to start  from</a:t>
            </a:r>
          </a:p>
          <a:p>
            <a:pPr>
              <a:lnSpc>
                <a:spcPct val="120000"/>
              </a:lnSpc>
            </a:pPr>
            <a:r>
              <a:rPr lang="en-US" dirty="0" smtClean="0"/>
              <a:t>Modified to grab every 475</a:t>
            </a:r>
            <a:r>
              <a:rPr lang="en-US" baseline="30000" dirty="0" smtClean="0"/>
              <a:t>th</a:t>
            </a:r>
            <a:r>
              <a:rPr lang="en-US" dirty="0" smtClean="0"/>
              <a:t> row.</a:t>
            </a:r>
          </a:p>
          <a:p>
            <a:pPr marL="685800" lvl="2">
              <a:lnSpc>
                <a:spcPct val="120000"/>
              </a:lnSpc>
              <a:spcBef>
                <a:spcPts val="1000"/>
              </a:spcBef>
            </a:pPr>
            <a:r>
              <a:rPr lang="en-US" dirty="0" smtClean="0"/>
              <a:t>MOD(OBJECTID+2(n+1)-x, n+1) = 0</a:t>
            </a:r>
          </a:p>
          <a:p>
            <a:pPr marL="685800" lvl="2">
              <a:lnSpc>
                <a:spcPct val="120000"/>
              </a:lnSpc>
              <a:spcBef>
                <a:spcPts val="1000"/>
              </a:spcBef>
            </a:pPr>
            <a:r>
              <a:rPr lang="en-US" sz="2400" dirty="0" smtClean="0"/>
              <a:t>Object ID starts with 0:</a:t>
            </a:r>
          </a:p>
          <a:p>
            <a:pPr marL="1143000" lvl="3">
              <a:lnSpc>
                <a:spcPct val="120000"/>
              </a:lnSpc>
              <a:spcBef>
                <a:spcPts val="1000"/>
              </a:spcBef>
            </a:pPr>
            <a:r>
              <a:rPr lang="en-US" sz="2200" dirty="0" smtClean="0"/>
              <a:t>MOD( "</a:t>
            </a:r>
            <a:r>
              <a:rPr lang="en-US" sz="2400" dirty="0" smtClean="0"/>
              <a:t>OBJECTID</a:t>
            </a:r>
            <a:r>
              <a:rPr lang="en-US" sz="2200" dirty="0" smtClean="0"/>
              <a:t>"+950,475)=0</a:t>
            </a:r>
            <a:endParaRPr lang="en-US" sz="2600" dirty="0" smtClean="0"/>
          </a:p>
          <a:p>
            <a:pPr marL="685800" lvl="2">
              <a:lnSpc>
                <a:spcPct val="120000"/>
              </a:lnSpc>
              <a:spcBef>
                <a:spcPts val="1000"/>
              </a:spcBef>
            </a:pPr>
            <a:r>
              <a:rPr lang="en-US" sz="2400" dirty="0" smtClean="0"/>
              <a:t>Object ID start with 1:</a:t>
            </a:r>
          </a:p>
          <a:p>
            <a:pPr marL="1143000" lvl="3">
              <a:lnSpc>
                <a:spcPct val="120000"/>
              </a:lnSpc>
              <a:spcBef>
                <a:spcPts val="1000"/>
              </a:spcBef>
            </a:pPr>
            <a:r>
              <a:rPr lang="en-US" sz="2200" dirty="0" smtClean="0"/>
              <a:t>MOD( "</a:t>
            </a:r>
            <a:r>
              <a:rPr lang="en-US" sz="2400" dirty="0" smtClean="0"/>
              <a:t>OBJECTID</a:t>
            </a:r>
            <a:r>
              <a:rPr lang="en-US" sz="2200" dirty="0" smtClean="0"/>
              <a:t>"+949,475)=0</a:t>
            </a:r>
          </a:p>
          <a:p>
            <a:pPr lvl="1">
              <a:lnSpc>
                <a:spcPct val="120000"/>
              </a:lnSpc>
            </a:pPr>
            <a:r>
              <a:rPr lang="en-US" dirty="0" smtClean="0"/>
              <a:t>Note, OBJECTID may be OID or </a:t>
            </a:r>
            <a:r>
              <a:rPr lang="en-US" dirty="0" err="1" smtClean="0"/>
              <a:t>Row_Id</a:t>
            </a:r>
            <a:r>
              <a:rPr lang="en-US" dirty="0" smtClean="0"/>
              <a:t> depending on how data were added</a:t>
            </a:r>
          </a:p>
          <a:p>
            <a:pPr lvl="1">
              <a:lnSpc>
                <a:spcPct val="120000"/>
              </a:lnSpc>
            </a:pPr>
            <a:endParaRPr lang="en-US" dirty="0"/>
          </a:p>
        </p:txBody>
      </p:sp>
      <p:sp>
        <p:nvSpPr>
          <p:cNvPr id="2" name="Title 1"/>
          <p:cNvSpPr>
            <a:spLocks noGrp="1"/>
          </p:cNvSpPr>
          <p:nvPr>
            <p:ph type="title"/>
          </p:nvPr>
        </p:nvSpPr>
        <p:spPr/>
        <p:txBody>
          <a:bodyPr/>
          <a:lstStyle/>
          <a:p>
            <a:r>
              <a:rPr lang="en-US" dirty="0" smtClean="0"/>
              <a:t>Filter the Sampling Results</a:t>
            </a:r>
            <a:endParaRPr lang="en-US" dirty="0"/>
          </a:p>
        </p:txBody>
      </p:sp>
      <p:pic>
        <p:nvPicPr>
          <p:cNvPr id="4" name="Picture 3"/>
          <p:cNvPicPr>
            <a:picLocks noChangeAspect="1"/>
          </p:cNvPicPr>
          <p:nvPr/>
        </p:nvPicPr>
        <p:blipFill>
          <a:blip r:embed="rId3"/>
          <a:stretch>
            <a:fillRect/>
          </a:stretch>
        </p:blipFill>
        <p:spPr>
          <a:xfrm>
            <a:off x="3400405" y="1255205"/>
            <a:ext cx="285790" cy="285790"/>
          </a:xfrm>
          <a:prstGeom prst="rect">
            <a:avLst/>
          </a:prstGeom>
          <a:ln>
            <a:noFill/>
          </a:ln>
          <a:effectLst>
            <a:outerShdw blurRad="292100" dist="139700" dir="2700000" algn="tl" rotWithShape="0">
              <a:srgbClr val="333333">
                <a:alpha val="65000"/>
              </a:srgbClr>
            </a:outerShdw>
          </a:effectLst>
        </p:spPr>
      </p:pic>
      <p:grpSp>
        <p:nvGrpSpPr>
          <p:cNvPr id="6" name="Group 5"/>
          <p:cNvGrpSpPr/>
          <p:nvPr/>
        </p:nvGrpSpPr>
        <p:grpSpPr>
          <a:xfrm>
            <a:off x="7356144" y="1028365"/>
            <a:ext cx="3687754" cy="4801270"/>
            <a:chOff x="7356144" y="1028365"/>
            <a:chExt cx="3687754" cy="4801270"/>
          </a:xfrm>
        </p:grpSpPr>
        <p:pic>
          <p:nvPicPr>
            <p:cNvPr id="5" name="Picture 4"/>
            <p:cNvPicPr>
              <a:picLocks noChangeAspect="1"/>
            </p:cNvPicPr>
            <p:nvPr/>
          </p:nvPicPr>
          <p:blipFill>
            <a:blip r:embed="rId4"/>
            <a:stretch>
              <a:fillRect/>
            </a:stretch>
          </p:blipFill>
          <p:spPr>
            <a:xfrm>
              <a:off x="7452472" y="1028365"/>
              <a:ext cx="3591426" cy="4801270"/>
            </a:xfrm>
            <a:prstGeom prst="rect">
              <a:avLst/>
            </a:prstGeom>
            <a:ln>
              <a:noFill/>
            </a:ln>
            <a:effectLst>
              <a:outerShdw blurRad="292100" dist="139700" dir="2700000" algn="tl" rotWithShape="0">
                <a:srgbClr val="333333">
                  <a:alpha val="65000"/>
                </a:srgbClr>
              </a:outerShdw>
            </a:effectLst>
          </p:spPr>
        </p:pic>
        <p:sp>
          <p:nvSpPr>
            <p:cNvPr id="3" name="Oval 2"/>
            <p:cNvSpPr/>
            <p:nvPr/>
          </p:nvSpPr>
          <p:spPr>
            <a:xfrm>
              <a:off x="7356144" y="4080681"/>
              <a:ext cx="1787856" cy="5459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356144" y="1856096"/>
              <a:ext cx="884829" cy="2336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ight Arrow 8"/>
          <p:cNvSpPr/>
          <p:nvPr/>
        </p:nvSpPr>
        <p:spPr>
          <a:xfrm>
            <a:off x="8946292" y="5535827"/>
            <a:ext cx="444843" cy="1235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96019" y="3342017"/>
            <a:ext cx="772969" cy="369332"/>
          </a:xfrm>
          <a:prstGeom prst="rect">
            <a:avLst/>
          </a:prstGeom>
          <a:noFill/>
        </p:spPr>
        <p:txBody>
          <a:bodyPr wrap="none" rtlCol="0">
            <a:spAutoFit/>
          </a:bodyPr>
          <a:lstStyle/>
          <a:p>
            <a:r>
              <a:rPr lang="en-US" dirty="0" smtClean="0"/>
              <a:t>n=474</a:t>
            </a:r>
          </a:p>
        </p:txBody>
      </p:sp>
      <p:sp>
        <p:nvSpPr>
          <p:cNvPr id="11" name="Rectangle 10"/>
          <p:cNvSpPr/>
          <p:nvPr/>
        </p:nvSpPr>
        <p:spPr>
          <a:xfrm>
            <a:off x="952500" y="3711349"/>
            <a:ext cx="516488" cy="1200329"/>
          </a:xfrm>
          <a:prstGeom prst="rect">
            <a:avLst/>
          </a:prstGeom>
        </p:spPr>
        <p:txBody>
          <a:bodyPr wrap="none">
            <a:spAutoFit/>
          </a:bodyPr>
          <a:lstStyle/>
          <a:p>
            <a:r>
              <a:rPr lang="en-US" dirty="0" smtClean="0"/>
              <a:t>x=0</a:t>
            </a:r>
          </a:p>
          <a:p>
            <a:endParaRPr lang="en-US" dirty="0"/>
          </a:p>
          <a:p>
            <a:endParaRPr lang="en-US" dirty="0" smtClean="0"/>
          </a:p>
          <a:p>
            <a:r>
              <a:rPr lang="en-US" dirty="0" smtClean="0"/>
              <a:t>x=1</a:t>
            </a:r>
            <a:endParaRPr lang="en-US" dirty="0"/>
          </a:p>
        </p:txBody>
      </p:sp>
      <p:sp>
        <p:nvSpPr>
          <p:cNvPr id="12" name="Left Brace 11"/>
          <p:cNvSpPr/>
          <p:nvPr/>
        </p:nvSpPr>
        <p:spPr>
          <a:xfrm>
            <a:off x="881477" y="3900033"/>
            <a:ext cx="45719" cy="8229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ectangle 12"/>
          <p:cNvSpPr/>
          <p:nvPr/>
        </p:nvSpPr>
        <p:spPr>
          <a:xfrm>
            <a:off x="620284" y="4126847"/>
            <a:ext cx="284052" cy="369332"/>
          </a:xfrm>
          <a:prstGeom prst="rect">
            <a:avLst/>
          </a:prstGeom>
        </p:spPr>
        <p:txBody>
          <a:bodyPr wrap="none">
            <a:spAutoFit/>
          </a:bodyPr>
          <a:lstStyle/>
          <a:p>
            <a:r>
              <a:rPr lang="en-US" dirty="0" smtClean="0"/>
              <a:t>x</a:t>
            </a:r>
            <a:endParaRPr lang="en-US" dirty="0"/>
          </a:p>
        </p:txBody>
      </p:sp>
    </p:spTree>
    <p:extLst>
      <p:ext uri="{BB962C8B-B14F-4D97-AF65-F5344CB8AC3E}">
        <p14:creationId xmlns:p14="http://schemas.microsoft.com/office/powerpoint/2010/main" val="10642287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 the Selected Results</a:t>
            </a:r>
            <a:endParaRPr lang="en-US" dirty="0"/>
          </a:p>
        </p:txBody>
      </p:sp>
      <p:pic>
        <p:nvPicPr>
          <p:cNvPr id="7" name="Picture 6"/>
          <p:cNvPicPr>
            <a:picLocks noChangeAspect="1"/>
          </p:cNvPicPr>
          <p:nvPr/>
        </p:nvPicPr>
        <p:blipFill>
          <a:blip r:embed="rId3"/>
          <a:stretch>
            <a:fillRect/>
          </a:stretch>
        </p:blipFill>
        <p:spPr>
          <a:xfrm>
            <a:off x="5659202" y="454867"/>
            <a:ext cx="4782217" cy="5630061"/>
          </a:xfrm>
          <a:prstGeom prst="rect">
            <a:avLst/>
          </a:prstGeom>
        </p:spPr>
      </p:pic>
      <p:sp>
        <p:nvSpPr>
          <p:cNvPr id="6" name="Content Placeholder 5"/>
          <p:cNvSpPr>
            <a:spLocks noGrp="1"/>
          </p:cNvSpPr>
          <p:nvPr>
            <p:ph sz="half" idx="1"/>
          </p:nvPr>
        </p:nvSpPr>
        <p:spPr>
          <a:xfrm>
            <a:off x="477602" y="1178277"/>
            <a:ext cx="5181600" cy="5090209"/>
          </a:xfrm>
        </p:spPr>
        <p:txBody>
          <a:bodyPr>
            <a:noAutofit/>
          </a:bodyPr>
          <a:lstStyle/>
          <a:p>
            <a:pPr>
              <a:lnSpc>
                <a:spcPct val="120000"/>
              </a:lnSpc>
            </a:pPr>
            <a:r>
              <a:rPr lang="en-US" sz="2000" dirty="0" smtClean="0"/>
              <a:t>Our results have 474 records</a:t>
            </a:r>
          </a:p>
          <a:p>
            <a:pPr>
              <a:lnSpc>
                <a:spcPct val="120000"/>
              </a:lnSpc>
            </a:pPr>
            <a:r>
              <a:rPr lang="en-US" sz="2000" dirty="0" smtClean="0"/>
              <a:t>The 2</a:t>
            </a:r>
            <a:r>
              <a:rPr lang="en-US" sz="2000" baseline="30000" dirty="0" smtClean="0"/>
              <a:t>nd</a:t>
            </a:r>
            <a:r>
              <a:rPr lang="en-US" sz="2000" dirty="0" smtClean="0"/>
              <a:t> column shows the sequential order of points in the track</a:t>
            </a:r>
          </a:p>
          <a:p>
            <a:pPr>
              <a:lnSpc>
                <a:spcPct val="120000"/>
              </a:lnSpc>
            </a:pPr>
            <a:r>
              <a:rPr lang="en-US" sz="2000" dirty="0" smtClean="0"/>
              <a:t>The Time column matches the Date range we expect.  </a:t>
            </a:r>
          </a:p>
          <a:p>
            <a:pPr>
              <a:lnSpc>
                <a:spcPct val="120000"/>
              </a:lnSpc>
            </a:pPr>
            <a:r>
              <a:rPr lang="en-US" sz="2000" dirty="0" smtClean="0"/>
              <a:t>This selection must be exported and then displayed to aid in our final outputs.</a:t>
            </a:r>
          </a:p>
          <a:p>
            <a:pPr>
              <a:lnSpc>
                <a:spcPct val="120000"/>
              </a:lnSpc>
            </a:pPr>
            <a:r>
              <a:rPr lang="en-US" sz="2000" dirty="0" smtClean="0"/>
              <a:t>Add the new table to the map </a:t>
            </a:r>
            <a:br>
              <a:rPr lang="en-US" sz="2000" dirty="0" smtClean="0"/>
            </a:br>
            <a:r>
              <a:rPr lang="en-US" sz="2000" dirty="0" smtClean="0"/>
              <a:t>[Display XY Data…   see slide  #46]</a:t>
            </a:r>
            <a:endParaRPr lang="en-US" sz="2000" dirty="0"/>
          </a:p>
        </p:txBody>
      </p:sp>
      <p:pic>
        <p:nvPicPr>
          <p:cNvPr id="8" name="Picture 7"/>
          <p:cNvPicPr>
            <a:picLocks noChangeAspect="1"/>
          </p:cNvPicPr>
          <p:nvPr/>
        </p:nvPicPr>
        <p:blipFill>
          <a:blip r:embed="rId4"/>
          <a:stretch>
            <a:fillRect/>
          </a:stretch>
        </p:blipFill>
        <p:spPr>
          <a:xfrm>
            <a:off x="7224381" y="2388680"/>
            <a:ext cx="4753638" cy="3924848"/>
          </a:xfrm>
          <a:prstGeom prst="rect">
            <a:avLst/>
          </a:prstGeom>
          <a:ln>
            <a:noFill/>
          </a:ln>
          <a:effectLst>
            <a:outerShdw blurRad="292100" dist="139700" dir="2700000" algn="tl" rotWithShape="0">
              <a:srgbClr val="333333">
                <a:alpha val="65000"/>
              </a:srgbClr>
            </a:outerShdw>
          </a:effectLst>
        </p:spPr>
      </p:pic>
      <p:sp>
        <p:nvSpPr>
          <p:cNvPr id="3" name="Right Arrow 2"/>
          <p:cNvSpPr/>
          <p:nvPr/>
        </p:nvSpPr>
        <p:spPr>
          <a:xfrm>
            <a:off x="135924" y="4351104"/>
            <a:ext cx="392374" cy="2842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130344" y="3518597"/>
            <a:ext cx="392374" cy="2842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152352" y="5253632"/>
            <a:ext cx="6825667" cy="41564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Action: </a:t>
            </a:r>
            <a:r>
              <a:rPr lang="en-US" i="1" dirty="0" smtClean="0">
                <a:solidFill>
                  <a:schemeClr val="tx1"/>
                </a:solidFill>
              </a:rPr>
              <a:t>Export</a:t>
            </a:r>
            <a:r>
              <a:rPr lang="en-US" dirty="0" smtClean="0">
                <a:solidFill>
                  <a:schemeClr val="tx1"/>
                </a:solidFill>
              </a:rPr>
              <a:t> the selection and </a:t>
            </a:r>
            <a:r>
              <a:rPr lang="en-US" i="1" dirty="0" smtClean="0">
                <a:solidFill>
                  <a:schemeClr val="tx1"/>
                </a:solidFill>
              </a:rPr>
              <a:t>add</a:t>
            </a:r>
            <a:r>
              <a:rPr lang="en-US" dirty="0" smtClean="0">
                <a:solidFill>
                  <a:schemeClr val="tx1"/>
                </a:solidFill>
              </a:rPr>
              <a:t> the new table to the map</a:t>
            </a:r>
            <a:endParaRPr lang="en-US" b="1" dirty="0">
              <a:solidFill>
                <a:schemeClr val="tx1"/>
              </a:solidFill>
            </a:endParaRPr>
          </a:p>
        </p:txBody>
      </p:sp>
      <p:sp>
        <p:nvSpPr>
          <p:cNvPr id="10" name="Rectangle 9"/>
          <p:cNvSpPr/>
          <p:nvPr/>
        </p:nvSpPr>
        <p:spPr>
          <a:xfrm>
            <a:off x="70901" y="6015069"/>
            <a:ext cx="9632418" cy="29845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lumMod val="50000"/>
                    <a:lumOff val="50000"/>
                  </a:schemeClr>
                </a:solidFill>
              </a:rPr>
              <a:t>This dataset </a:t>
            </a:r>
            <a:r>
              <a:rPr lang="en-US" sz="1400" dirty="0">
                <a:solidFill>
                  <a:schemeClr val="tx1">
                    <a:lumMod val="50000"/>
                    <a:lumOff val="50000"/>
                  </a:schemeClr>
                </a:solidFill>
              </a:rPr>
              <a:t>is included as </a:t>
            </a:r>
            <a:r>
              <a:rPr lang="en-US" sz="1400" dirty="0" smtClean="0">
                <a:solidFill>
                  <a:schemeClr val="tx1">
                    <a:lumMod val="50000"/>
                    <a:lumOff val="50000"/>
                  </a:schemeClr>
                </a:solidFill>
              </a:rPr>
              <a:t>‘</a:t>
            </a:r>
            <a:r>
              <a:rPr lang="en-US" sz="1400" dirty="0" err="1" smtClean="0">
                <a:solidFill>
                  <a:schemeClr val="tx1">
                    <a:lumMod val="50000"/>
                    <a:lumOff val="50000"/>
                  </a:schemeClr>
                </a:solidFill>
              </a:rPr>
              <a:t>turtleresults</a:t>
            </a:r>
            <a:r>
              <a:rPr lang="en-US" sz="1400" dirty="0" smtClean="0">
                <a:solidFill>
                  <a:schemeClr val="tx1">
                    <a:lumMod val="50000"/>
                    <a:lumOff val="50000"/>
                  </a:schemeClr>
                </a:solidFill>
              </a:rPr>
              <a:t>.[</a:t>
            </a:r>
            <a:r>
              <a:rPr lang="en-US" sz="1400" dirty="0" err="1" smtClean="0">
                <a:solidFill>
                  <a:schemeClr val="tx1">
                    <a:lumMod val="50000"/>
                    <a:lumOff val="50000"/>
                  </a:schemeClr>
                </a:solidFill>
              </a:rPr>
              <a:t>dbf,cpg</a:t>
            </a:r>
            <a:r>
              <a:rPr lang="en-US" sz="1400" dirty="0" smtClean="0">
                <a:solidFill>
                  <a:schemeClr val="tx1">
                    <a:lumMod val="50000"/>
                    <a:lumOff val="50000"/>
                  </a:schemeClr>
                </a:solidFill>
              </a:rPr>
              <a:t>]’ in the Data Package at the end of this slide deck.</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23654273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 the Sampling Results</a:t>
            </a:r>
            <a:endParaRPr lang="en-US" dirty="0"/>
          </a:p>
        </p:txBody>
      </p:sp>
      <p:sp>
        <p:nvSpPr>
          <p:cNvPr id="6" name="Content Placeholder 5"/>
          <p:cNvSpPr>
            <a:spLocks noGrp="1"/>
          </p:cNvSpPr>
          <p:nvPr>
            <p:ph sz="half" idx="1"/>
          </p:nvPr>
        </p:nvSpPr>
        <p:spPr>
          <a:xfrm>
            <a:off x="604498" y="1407708"/>
            <a:ext cx="4719064" cy="4351338"/>
          </a:xfrm>
        </p:spPr>
        <p:txBody>
          <a:bodyPr>
            <a:normAutofit fontScale="92500" lnSpcReduction="10000"/>
          </a:bodyPr>
          <a:lstStyle/>
          <a:p>
            <a:pPr>
              <a:lnSpc>
                <a:spcPct val="110000"/>
              </a:lnSpc>
            </a:pPr>
            <a:r>
              <a:rPr lang="en-US" dirty="0" smtClean="0"/>
              <a:t>Display the selected results</a:t>
            </a:r>
          </a:p>
          <a:p>
            <a:pPr>
              <a:lnSpc>
                <a:spcPct val="110000"/>
              </a:lnSpc>
            </a:pPr>
            <a:r>
              <a:rPr lang="en-US" dirty="0" smtClean="0"/>
              <a:t>Enable Time (Layer Properties)</a:t>
            </a:r>
          </a:p>
          <a:p>
            <a:pPr>
              <a:lnSpc>
                <a:spcPct val="110000"/>
              </a:lnSpc>
            </a:pPr>
            <a:r>
              <a:rPr lang="en-US" dirty="0" smtClean="0"/>
              <a:t>Set Zone to UTC</a:t>
            </a:r>
          </a:p>
          <a:p>
            <a:pPr>
              <a:lnSpc>
                <a:spcPct val="110000"/>
              </a:lnSpc>
            </a:pPr>
            <a:r>
              <a:rPr lang="en-US" dirty="0" smtClean="0"/>
              <a:t>Ensure Layer time Extent displays 12:00:00 PM or adjust Time Offset to 12 hours to match satellite data for ‘daily’ </a:t>
            </a:r>
            <a:endParaRPr lang="en-US" dirty="0"/>
          </a:p>
        </p:txBody>
      </p:sp>
      <p:pic>
        <p:nvPicPr>
          <p:cNvPr id="4" name="Picture 3"/>
          <p:cNvPicPr>
            <a:picLocks noChangeAspect="1"/>
          </p:cNvPicPr>
          <p:nvPr/>
        </p:nvPicPr>
        <p:blipFill>
          <a:blip r:embed="rId3"/>
          <a:stretch>
            <a:fillRect/>
          </a:stretch>
        </p:blipFill>
        <p:spPr>
          <a:xfrm>
            <a:off x="5597775" y="674338"/>
            <a:ext cx="6382641" cy="5325218"/>
          </a:xfrm>
          <a:prstGeom prst="rect">
            <a:avLst/>
          </a:prstGeom>
          <a:ln>
            <a:noFill/>
          </a:ln>
          <a:effectLst>
            <a:outerShdw blurRad="292100" dist="139700" dir="2700000" algn="tl" rotWithShape="0">
              <a:srgbClr val="333333">
                <a:alpha val="65000"/>
              </a:srgbClr>
            </a:outerShdw>
          </a:effectLst>
        </p:spPr>
      </p:pic>
      <p:cxnSp>
        <p:nvCxnSpPr>
          <p:cNvPr id="7" name="Straight Connector 6"/>
          <p:cNvCxnSpPr/>
          <p:nvPr/>
        </p:nvCxnSpPr>
        <p:spPr>
          <a:xfrm>
            <a:off x="5140411" y="3657600"/>
            <a:ext cx="746822" cy="776614"/>
          </a:xfrm>
          <a:prstGeom prst="line">
            <a:avLst/>
          </a:prstGeom>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5887233" y="3657601"/>
            <a:ext cx="3544866" cy="10772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3966519" y="1407708"/>
            <a:ext cx="1819579" cy="865935"/>
          </a:xfrm>
          <a:prstGeom prst="line">
            <a:avLst/>
          </a:prstGeom>
        </p:spPr>
        <p:style>
          <a:lnRef idx="1">
            <a:schemeClr val="accent1"/>
          </a:lnRef>
          <a:fillRef idx="0">
            <a:schemeClr val="accent1"/>
          </a:fillRef>
          <a:effectRef idx="0">
            <a:schemeClr val="accent1"/>
          </a:effectRef>
          <a:fontRef idx="minor">
            <a:schemeClr val="tx1"/>
          </a:fontRef>
        </p:style>
      </p:cxnSp>
      <p:sp>
        <p:nvSpPr>
          <p:cNvPr id="11" name="Bent-Up Arrow 10"/>
          <p:cNvSpPr/>
          <p:nvPr/>
        </p:nvSpPr>
        <p:spPr>
          <a:xfrm>
            <a:off x="9491165" y="3432132"/>
            <a:ext cx="1669525" cy="113986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10108189" y="3174109"/>
            <a:ext cx="284850" cy="1127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417409" y="3105216"/>
            <a:ext cx="690780" cy="2304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854402" y="2874670"/>
            <a:ext cx="690780" cy="2304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Callout 15"/>
          <p:cNvSpPr/>
          <p:nvPr/>
        </p:nvSpPr>
        <p:spPr>
          <a:xfrm>
            <a:off x="9018579" y="1310267"/>
            <a:ext cx="3087428" cy="1752910"/>
          </a:xfrm>
          <a:prstGeom prst="downArrowCallout">
            <a:avLst>
              <a:gd name="adj1" fmla="val 10928"/>
              <a:gd name="adj2" fmla="val 21427"/>
              <a:gd name="adj3" fmla="val 21427"/>
              <a:gd name="adj4" fmla="val 484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Pressing Calculate often resets the Time Step Interval.  Reset to 1 Day and click Apply</a:t>
            </a:r>
            <a:endParaRPr lang="en-US" dirty="0"/>
          </a:p>
        </p:txBody>
      </p:sp>
    </p:spTree>
    <p:extLst>
      <p:ext uri="{BB962C8B-B14F-4D97-AF65-F5344CB8AC3E}">
        <p14:creationId xmlns:p14="http://schemas.microsoft.com/office/powerpoint/2010/main" val="16887244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Displaying Sampled Results</a:t>
            </a:r>
            <a:endParaRPr lang="en-US" dirty="0"/>
          </a:p>
        </p:txBody>
      </p:sp>
      <p:sp>
        <p:nvSpPr>
          <p:cNvPr id="3" name="Content Placeholder 2"/>
          <p:cNvSpPr>
            <a:spLocks noGrp="1"/>
          </p:cNvSpPr>
          <p:nvPr>
            <p:ph sz="half" idx="1"/>
          </p:nvPr>
        </p:nvSpPr>
        <p:spPr>
          <a:xfrm>
            <a:off x="838199" y="1569308"/>
            <a:ext cx="3919151" cy="4607655"/>
          </a:xfrm>
        </p:spPr>
        <p:txBody>
          <a:bodyPr/>
          <a:lstStyle/>
          <a:p>
            <a:r>
              <a:rPr lang="en-US" dirty="0" smtClean="0"/>
              <a:t>Rename samples layer to ‘Turtle Track 2005-2007’</a:t>
            </a:r>
          </a:p>
          <a:p>
            <a:endParaRPr lang="en-US" dirty="0" smtClean="0"/>
          </a:p>
          <a:p>
            <a:r>
              <a:rPr lang="en-US" dirty="0" smtClean="0"/>
              <a:t>Remove Turtle2005-2007 layer and table</a:t>
            </a:r>
          </a:p>
          <a:p>
            <a:endParaRPr lang="en-US" dirty="0" smtClean="0"/>
          </a:p>
          <a:p>
            <a:r>
              <a:rPr lang="en-US" dirty="0" smtClean="0"/>
              <a:t>Enable time on the Time Slider</a:t>
            </a:r>
            <a:endParaRPr lang="en-US" dirty="0"/>
          </a:p>
        </p:txBody>
      </p:sp>
      <p:pic>
        <p:nvPicPr>
          <p:cNvPr id="4" name="Picture 3"/>
          <p:cNvPicPr>
            <a:picLocks noChangeAspect="1"/>
          </p:cNvPicPr>
          <p:nvPr/>
        </p:nvPicPr>
        <p:blipFill>
          <a:blip r:embed="rId3"/>
          <a:stretch>
            <a:fillRect/>
          </a:stretch>
        </p:blipFill>
        <p:spPr>
          <a:xfrm>
            <a:off x="4757350" y="844239"/>
            <a:ext cx="7150100" cy="50406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10194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Displaying Sampled Results</a:t>
            </a:r>
            <a:endParaRPr lang="en-US" dirty="0"/>
          </a:p>
        </p:txBody>
      </p:sp>
      <p:sp>
        <p:nvSpPr>
          <p:cNvPr id="3" name="Content Placeholder 2"/>
          <p:cNvSpPr>
            <a:spLocks noGrp="1"/>
          </p:cNvSpPr>
          <p:nvPr>
            <p:ph sz="half" idx="1"/>
          </p:nvPr>
        </p:nvSpPr>
        <p:spPr>
          <a:xfrm>
            <a:off x="838199" y="1569308"/>
            <a:ext cx="4895336" cy="4607655"/>
          </a:xfrm>
        </p:spPr>
        <p:txBody>
          <a:bodyPr>
            <a:normAutofit fontScale="77500" lnSpcReduction="20000"/>
          </a:bodyPr>
          <a:lstStyle/>
          <a:p>
            <a:pPr>
              <a:lnSpc>
                <a:spcPct val="110000"/>
              </a:lnSpc>
            </a:pPr>
            <a:r>
              <a:rPr lang="en-US" dirty="0" smtClean="0"/>
              <a:t>Verify Results by selecting a date and confirming the SST value of the Raster matches that of the Feature Layer using the identify tool</a:t>
            </a:r>
          </a:p>
          <a:p>
            <a:pPr>
              <a:lnSpc>
                <a:spcPct val="110000"/>
              </a:lnSpc>
            </a:pPr>
            <a:endParaRPr lang="en-US" dirty="0" smtClean="0"/>
          </a:p>
          <a:p>
            <a:pPr>
              <a:lnSpc>
                <a:spcPct val="110000"/>
              </a:lnSpc>
            </a:pPr>
            <a:r>
              <a:rPr lang="en-US" dirty="0" smtClean="0"/>
              <a:t>Notes:</a:t>
            </a:r>
          </a:p>
          <a:p>
            <a:pPr lvl="1">
              <a:lnSpc>
                <a:spcPct val="110000"/>
              </a:lnSpc>
            </a:pPr>
            <a:r>
              <a:rPr lang="en-US" dirty="0" smtClean="0"/>
              <a:t>the time slider window or improperly set dates/times can make values appear incorrect</a:t>
            </a:r>
          </a:p>
          <a:p>
            <a:pPr lvl="1">
              <a:lnSpc>
                <a:spcPct val="110000"/>
              </a:lnSpc>
            </a:pPr>
            <a:r>
              <a:rPr lang="en-US" dirty="0" smtClean="0"/>
              <a:t>Setting the Layer Properties ‘Display’ Tab to have the SST (</a:t>
            </a:r>
            <a:r>
              <a:rPr lang="en-US" dirty="0" err="1" smtClean="0"/>
              <a:t>analysed_S</a:t>
            </a:r>
            <a:r>
              <a:rPr lang="en-US" dirty="0" smtClean="0"/>
              <a:t>) show as the identify results</a:t>
            </a:r>
            <a:endParaRPr lang="en-US" dirty="0"/>
          </a:p>
        </p:txBody>
      </p:sp>
      <p:pic>
        <p:nvPicPr>
          <p:cNvPr id="5" name="Picture 4"/>
          <p:cNvPicPr>
            <a:picLocks noChangeAspect="1"/>
          </p:cNvPicPr>
          <p:nvPr/>
        </p:nvPicPr>
        <p:blipFill>
          <a:blip r:embed="rId3"/>
          <a:stretch>
            <a:fillRect/>
          </a:stretch>
        </p:blipFill>
        <p:spPr>
          <a:xfrm>
            <a:off x="518899" y="2099226"/>
            <a:ext cx="266737" cy="238158"/>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stretch>
            <a:fillRect/>
          </a:stretch>
        </p:blipFill>
        <p:spPr>
          <a:xfrm>
            <a:off x="5990640" y="1218040"/>
            <a:ext cx="2962688" cy="2000529"/>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a:stretch>
            <a:fillRect/>
          </a:stretch>
        </p:blipFill>
        <p:spPr>
          <a:xfrm>
            <a:off x="8634985" y="2846505"/>
            <a:ext cx="3143796" cy="3219247"/>
          </a:xfrm>
          <a:prstGeom prst="rect">
            <a:avLst/>
          </a:prstGeom>
          <a:ln>
            <a:noFill/>
          </a:ln>
          <a:effectLst>
            <a:outerShdw blurRad="292100" dist="139700" dir="2700000" algn="tl" rotWithShape="0">
              <a:srgbClr val="333333">
                <a:alpha val="65000"/>
              </a:srgbClr>
            </a:outerShdw>
          </a:effectLst>
        </p:spPr>
      </p:pic>
      <p:sp>
        <p:nvSpPr>
          <p:cNvPr id="10" name="Down Arrow 9"/>
          <p:cNvSpPr/>
          <p:nvPr/>
        </p:nvSpPr>
        <p:spPr>
          <a:xfrm flipH="1">
            <a:off x="10453816" y="2631989"/>
            <a:ext cx="246933" cy="8694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00872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 2: Map output showing turtle locations and parameter </a:t>
            </a:r>
            <a:r>
              <a:rPr lang="en-US" dirty="0" smtClean="0"/>
              <a:t>values</a:t>
            </a:r>
            <a:endParaRPr lang="en-US" dirty="0"/>
          </a:p>
        </p:txBody>
      </p:sp>
      <p:sp>
        <p:nvSpPr>
          <p:cNvPr id="3" name="Content Placeholder 2"/>
          <p:cNvSpPr>
            <a:spLocks noGrp="1"/>
          </p:cNvSpPr>
          <p:nvPr>
            <p:ph sz="half" idx="1"/>
          </p:nvPr>
        </p:nvSpPr>
        <p:spPr>
          <a:xfrm>
            <a:off x="838200" y="1825625"/>
            <a:ext cx="3818206" cy="4351338"/>
          </a:xfrm>
        </p:spPr>
        <p:txBody>
          <a:bodyPr>
            <a:normAutofit fontScale="92500"/>
          </a:bodyPr>
          <a:lstStyle/>
          <a:p>
            <a:r>
              <a:rPr lang="en-US" dirty="0"/>
              <a:t>Disable Time (on slider)</a:t>
            </a:r>
          </a:p>
          <a:p>
            <a:r>
              <a:rPr lang="en-US" dirty="0" smtClean="0"/>
              <a:t>Open Layer Properties on Turtle layer</a:t>
            </a:r>
          </a:p>
          <a:p>
            <a:r>
              <a:rPr lang="en-US" dirty="0" smtClean="0"/>
              <a:t>Assign color ramp and classification – 25 levels (Quantities to </a:t>
            </a:r>
            <a:r>
              <a:rPr lang="en-US" dirty="0" err="1" smtClean="0"/>
              <a:t>analysed_sst</a:t>
            </a:r>
            <a:r>
              <a:rPr lang="en-US" dirty="0" smtClean="0"/>
              <a:t>)</a:t>
            </a:r>
          </a:p>
          <a:p>
            <a:r>
              <a:rPr lang="en-US" dirty="0" smtClean="0"/>
              <a:t>Turn off raster visibility</a:t>
            </a:r>
          </a:p>
          <a:p>
            <a:r>
              <a:rPr lang="en-US" dirty="0" smtClean="0"/>
              <a:t>Turn on </a:t>
            </a:r>
            <a:r>
              <a:rPr lang="en-US" dirty="0" err="1" smtClean="0"/>
              <a:t>Basemap</a:t>
            </a:r>
            <a:endParaRPr lang="en-US" dirty="0" smtClean="0"/>
          </a:p>
        </p:txBody>
      </p:sp>
      <p:pic>
        <p:nvPicPr>
          <p:cNvPr id="5" name="Picture 4"/>
          <p:cNvPicPr>
            <a:picLocks noChangeAspect="1"/>
          </p:cNvPicPr>
          <p:nvPr/>
        </p:nvPicPr>
        <p:blipFill>
          <a:blip r:embed="rId3"/>
          <a:stretch>
            <a:fillRect/>
          </a:stretch>
        </p:blipFill>
        <p:spPr>
          <a:xfrm>
            <a:off x="4976438" y="961613"/>
            <a:ext cx="5363323" cy="1124107"/>
          </a:xfrm>
          <a:prstGeom prst="rect">
            <a:avLst/>
          </a:prstGeom>
        </p:spPr>
      </p:pic>
      <p:sp>
        <p:nvSpPr>
          <p:cNvPr id="6" name="Oval 5"/>
          <p:cNvSpPr/>
          <p:nvPr/>
        </p:nvSpPr>
        <p:spPr>
          <a:xfrm>
            <a:off x="4800600" y="1231900"/>
            <a:ext cx="520700" cy="444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5786098" y="1710212"/>
            <a:ext cx="5534797" cy="4582164"/>
          </a:xfrm>
          <a:prstGeom prst="rect">
            <a:avLst/>
          </a:prstGeom>
        </p:spPr>
      </p:pic>
    </p:spTree>
    <p:extLst>
      <p:ext uri="{BB962C8B-B14F-4D97-AF65-F5344CB8AC3E}">
        <p14:creationId xmlns:p14="http://schemas.microsoft.com/office/powerpoint/2010/main" val="35838017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 3:  Graph </a:t>
            </a:r>
            <a:r>
              <a:rPr lang="en-US" dirty="0"/>
              <a:t>of parameter value for each turtle location vs </a:t>
            </a:r>
            <a:r>
              <a:rPr lang="en-US" dirty="0" smtClean="0"/>
              <a:t>Time</a:t>
            </a:r>
            <a:endParaRPr lang="en-US" dirty="0"/>
          </a:p>
        </p:txBody>
      </p:sp>
      <p:sp>
        <p:nvSpPr>
          <p:cNvPr id="3" name="Content Placeholder 2"/>
          <p:cNvSpPr>
            <a:spLocks noGrp="1"/>
          </p:cNvSpPr>
          <p:nvPr>
            <p:ph sz="half" idx="1"/>
          </p:nvPr>
        </p:nvSpPr>
        <p:spPr>
          <a:xfrm>
            <a:off x="838200" y="1825625"/>
            <a:ext cx="3818206" cy="4351338"/>
          </a:xfrm>
        </p:spPr>
        <p:txBody>
          <a:bodyPr>
            <a:normAutofit/>
          </a:bodyPr>
          <a:lstStyle/>
          <a:p>
            <a:r>
              <a:rPr lang="en-US" dirty="0" smtClean="0"/>
              <a:t>Open the </a:t>
            </a:r>
            <a:r>
              <a:rPr lang="en-US" dirty="0" err="1" smtClean="0"/>
              <a:t>SamplesTurtleTrackTble</a:t>
            </a:r>
            <a:endParaRPr lang="en-US" dirty="0" smtClean="0"/>
          </a:p>
          <a:p>
            <a:r>
              <a:rPr lang="en-US" dirty="0" smtClean="0"/>
              <a:t>Rename the ANALYSED_S column to Temperature(K)</a:t>
            </a:r>
          </a:p>
          <a:p>
            <a:r>
              <a:rPr lang="en-US" dirty="0" smtClean="0"/>
              <a:t>Select ‘Create Graph’</a:t>
            </a:r>
            <a:endParaRPr lang="en-US" dirty="0"/>
          </a:p>
        </p:txBody>
      </p:sp>
      <p:pic>
        <p:nvPicPr>
          <p:cNvPr id="4" name="Picture 3"/>
          <p:cNvPicPr>
            <a:picLocks noChangeAspect="1"/>
          </p:cNvPicPr>
          <p:nvPr/>
        </p:nvPicPr>
        <p:blipFill>
          <a:blip r:embed="rId3"/>
          <a:stretch>
            <a:fillRect/>
          </a:stretch>
        </p:blipFill>
        <p:spPr>
          <a:xfrm>
            <a:off x="6756400" y="975426"/>
            <a:ext cx="4494540" cy="53241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47128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 3:  Graph </a:t>
            </a:r>
            <a:r>
              <a:rPr lang="en-US" dirty="0"/>
              <a:t>of parameter value for each turtle location vs </a:t>
            </a:r>
            <a:r>
              <a:rPr lang="en-US" dirty="0" smtClean="0"/>
              <a:t>Time</a:t>
            </a:r>
            <a:endParaRPr lang="en-US" dirty="0"/>
          </a:p>
        </p:txBody>
      </p:sp>
      <p:sp>
        <p:nvSpPr>
          <p:cNvPr id="3" name="Content Placeholder 2"/>
          <p:cNvSpPr>
            <a:spLocks noGrp="1"/>
          </p:cNvSpPr>
          <p:nvPr>
            <p:ph sz="half" idx="1"/>
          </p:nvPr>
        </p:nvSpPr>
        <p:spPr>
          <a:xfrm>
            <a:off x="838200" y="1825625"/>
            <a:ext cx="3818206" cy="4351338"/>
          </a:xfrm>
        </p:spPr>
        <p:txBody>
          <a:bodyPr>
            <a:normAutofit/>
          </a:bodyPr>
          <a:lstStyle/>
          <a:p>
            <a:r>
              <a:rPr lang="en-US" dirty="0" smtClean="0"/>
              <a:t>Select the Graph type:  Vertical Line</a:t>
            </a:r>
          </a:p>
          <a:p>
            <a:r>
              <a:rPr lang="en-US" dirty="0" smtClean="0"/>
              <a:t>Set the Y and X axes</a:t>
            </a:r>
          </a:p>
          <a:p>
            <a:pPr lvl="1"/>
            <a:r>
              <a:rPr lang="en-US" dirty="0" smtClean="0"/>
              <a:t>Temperature(K) vs Time</a:t>
            </a:r>
          </a:p>
          <a:p>
            <a:r>
              <a:rPr lang="en-US" dirty="0" smtClean="0"/>
              <a:t>Continue with the Wizard to finalize your chart.</a:t>
            </a:r>
            <a:endParaRPr lang="en-US" dirty="0"/>
          </a:p>
        </p:txBody>
      </p:sp>
      <p:pic>
        <p:nvPicPr>
          <p:cNvPr id="5" name="Picture 4"/>
          <p:cNvPicPr>
            <a:picLocks noChangeAspect="1"/>
          </p:cNvPicPr>
          <p:nvPr/>
        </p:nvPicPr>
        <p:blipFill>
          <a:blip r:embed="rId3"/>
          <a:stretch>
            <a:fillRect/>
          </a:stretch>
        </p:blipFill>
        <p:spPr>
          <a:xfrm>
            <a:off x="5035068" y="904522"/>
            <a:ext cx="6897063" cy="5048955"/>
          </a:xfrm>
          <a:prstGeom prst="rect">
            <a:avLst/>
          </a:prstGeom>
        </p:spPr>
      </p:pic>
    </p:spTree>
    <p:extLst>
      <p:ext uri="{BB962C8B-B14F-4D97-AF65-F5344CB8AC3E}">
        <p14:creationId xmlns:p14="http://schemas.microsoft.com/office/powerpoint/2010/main" val="42665421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 3:  Graph of parameter value for each turtle location vs Time</a:t>
            </a:r>
          </a:p>
        </p:txBody>
      </p:sp>
      <p:pic>
        <p:nvPicPr>
          <p:cNvPr id="6" name="Picture 5"/>
          <p:cNvPicPr>
            <a:picLocks noChangeAspect="1"/>
          </p:cNvPicPr>
          <p:nvPr/>
        </p:nvPicPr>
        <p:blipFill>
          <a:blip r:embed="rId3"/>
          <a:stretch>
            <a:fillRect/>
          </a:stretch>
        </p:blipFill>
        <p:spPr>
          <a:xfrm>
            <a:off x="1782422" y="1215466"/>
            <a:ext cx="8362951" cy="4909667"/>
          </a:xfrm>
          <a:prstGeom prst="rect">
            <a:avLst/>
          </a:prstGeom>
        </p:spPr>
      </p:pic>
    </p:spTree>
    <p:extLst>
      <p:ext uri="{BB962C8B-B14F-4D97-AF65-F5344CB8AC3E}">
        <p14:creationId xmlns:p14="http://schemas.microsoft.com/office/powerpoint/2010/main" val="3530871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 4: Export Movie showing Turtle, Parameter, </a:t>
            </a:r>
            <a:r>
              <a:rPr lang="en-US" dirty="0" err="1"/>
              <a:t>TurtleWatch</a:t>
            </a:r>
            <a:r>
              <a:rPr lang="en-US" dirty="0"/>
              <a:t> </a:t>
            </a:r>
            <a:r>
              <a:rPr lang="en-US" dirty="0" smtClean="0"/>
              <a:t>Zone</a:t>
            </a:r>
            <a:endParaRPr lang="en-US" dirty="0"/>
          </a:p>
        </p:txBody>
      </p:sp>
      <p:sp>
        <p:nvSpPr>
          <p:cNvPr id="3" name="Content Placeholder 2"/>
          <p:cNvSpPr>
            <a:spLocks noGrp="1"/>
          </p:cNvSpPr>
          <p:nvPr>
            <p:ph sz="half" idx="1"/>
          </p:nvPr>
        </p:nvSpPr>
        <p:spPr>
          <a:xfrm>
            <a:off x="927100" y="1597025"/>
            <a:ext cx="10795000" cy="4351338"/>
          </a:xfrm>
        </p:spPr>
        <p:txBody>
          <a:bodyPr>
            <a:normAutofit/>
          </a:bodyPr>
          <a:lstStyle/>
          <a:p>
            <a:r>
              <a:rPr lang="en-US" dirty="0" err="1" smtClean="0"/>
              <a:t>TurtleWatch</a:t>
            </a:r>
            <a:r>
              <a:rPr lang="en-US" dirty="0" smtClean="0"/>
              <a:t> Zone:</a:t>
            </a:r>
          </a:p>
          <a:p>
            <a:pPr marL="914400" lvl="1" indent="-457200">
              <a:buFont typeface="+mj-lt"/>
              <a:buAutoNum type="arabicPeriod"/>
            </a:pPr>
            <a:r>
              <a:rPr lang="en-US" dirty="0"/>
              <a:t>M</a:t>
            </a:r>
            <a:r>
              <a:rPr lang="en-US" dirty="0" smtClean="0"/>
              <a:t>ost </a:t>
            </a:r>
            <a:r>
              <a:rPr lang="en-US" dirty="0"/>
              <a:t>loggerhead turtles stay in water colder than 65.5°F (about 18.5°C). When the 65.5°F temperature contour is drawn on a map of the current sea surface temperature conditions, it delineates the current southern boundary of the loggerhead's preferred habitat. Over 50% of recorded loggerhead interactions occurred in waters between this southern 65.5°F boundary and the 63.5°F temperature contour to the north. </a:t>
            </a:r>
          </a:p>
          <a:p>
            <a:pPr marL="914400" lvl="1" indent="-457200">
              <a:buFont typeface="+mj-lt"/>
              <a:buAutoNum type="arabicPeriod"/>
            </a:pPr>
            <a:r>
              <a:rPr lang="en-US" dirty="0" smtClean="0"/>
              <a:t>Converting F to K:  290.65 – 291.65 K  </a:t>
            </a:r>
            <a:r>
              <a:rPr lang="en-US" dirty="0"/>
              <a:t>(</a:t>
            </a:r>
            <a:r>
              <a:rPr lang="en-US" dirty="0" smtClean="0"/>
              <a:t>17.5°C – 18.5°C)</a:t>
            </a:r>
          </a:p>
          <a:p>
            <a:r>
              <a:rPr lang="en-US" dirty="0" smtClean="0"/>
              <a:t>We’ll use </a:t>
            </a:r>
            <a:r>
              <a:rPr lang="en-US" dirty="0" err="1" smtClean="0"/>
              <a:t>symbology</a:t>
            </a:r>
            <a:r>
              <a:rPr lang="en-US" dirty="0" smtClean="0"/>
              <a:t> to highlight the zone</a:t>
            </a:r>
          </a:p>
        </p:txBody>
      </p:sp>
      <p:sp>
        <p:nvSpPr>
          <p:cNvPr id="4" name="TextBox 3"/>
          <p:cNvSpPr txBox="1"/>
          <p:nvPr/>
        </p:nvSpPr>
        <p:spPr>
          <a:xfrm>
            <a:off x="2917716" y="1244013"/>
            <a:ext cx="5736763" cy="369332"/>
          </a:xfrm>
          <a:prstGeom prst="rect">
            <a:avLst/>
          </a:prstGeom>
          <a:noFill/>
        </p:spPr>
        <p:txBody>
          <a:bodyPr wrap="none" rtlCol="0">
            <a:spAutoFit/>
          </a:bodyPr>
          <a:lstStyle/>
          <a:p>
            <a:r>
              <a:rPr lang="en-US" dirty="0"/>
              <a:t>https://www.fisheries.noaa.gov/resource/map/turtlewatch</a:t>
            </a:r>
          </a:p>
        </p:txBody>
      </p:sp>
    </p:spTree>
    <p:extLst>
      <p:ext uri="{BB962C8B-B14F-4D97-AF65-F5344CB8AC3E}">
        <p14:creationId xmlns:p14="http://schemas.microsoft.com/office/powerpoint/2010/main" val="19555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a:t>
            </a:r>
            <a:endParaRPr lang="en-US" dirty="0"/>
          </a:p>
        </p:txBody>
      </p:sp>
      <p:sp>
        <p:nvSpPr>
          <p:cNvPr id="3" name="Content Placeholder 2"/>
          <p:cNvSpPr>
            <a:spLocks noGrp="1"/>
          </p:cNvSpPr>
          <p:nvPr>
            <p:ph idx="1"/>
          </p:nvPr>
        </p:nvSpPr>
        <p:spPr>
          <a:xfrm>
            <a:off x="838200" y="1337120"/>
            <a:ext cx="10515600" cy="4839843"/>
          </a:xfrm>
        </p:spPr>
        <p:txBody>
          <a:bodyPr>
            <a:normAutofit fontScale="70000" lnSpcReduction="20000"/>
          </a:bodyPr>
          <a:lstStyle/>
          <a:p>
            <a:pPr>
              <a:lnSpc>
                <a:spcPct val="120000"/>
              </a:lnSpc>
            </a:pPr>
            <a:r>
              <a:rPr lang="en-US" dirty="0" smtClean="0"/>
              <a:t>Perform matchup of turtle locations with parameters</a:t>
            </a:r>
          </a:p>
          <a:p>
            <a:pPr lvl="1">
              <a:lnSpc>
                <a:spcPct val="120000"/>
              </a:lnSpc>
            </a:pPr>
            <a:r>
              <a:rPr lang="en-US" dirty="0"/>
              <a:t>Import Turtle CSV: </a:t>
            </a:r>
            <a:endParaRPr lang="en-US" dirty="0" smtClean="0"/>
          </a:p>
          <a:p>
            <a:pPr lvl="2">
              <a:lnSpc>
                <a:spcPct val="120000"/>
              </a:lnSpc>
            </a:pPr>
            <a:r>
              <a:rPr lang="en-US" dirty="0" smtClean="0">
                <a:hlinkClick r:id="rId3"/>
              </a:rPr>
              <a:t>https</a:t>
            </a:r>
            <a:r>
              <a:rPr lang="en-US" dirty="0">
                <a:hlinkClick r:id="rId3"/>
              </a:rPr>
              <a:t>://</a:t>
            </a:r>
            <a:r>
              <a:rPr lang="en-US" dirty="0" smtClean="0">
                <a:hlinkClick r:id="rId3"/>
              </a:rPr>
              <a:t>oceanwatch.pifsc.noaa.gov/files/25317_05.dat</a:t>
            </a:r>
            <a:endParaRPr lang="en-US" dirty="0"/>
          </a:p>
          <a:p>
            <a:pPr lvl="1">
              <a:lnSpc>
                <a:spcPct val="120000"/>
              </a:lnSpc>
            </a:pPr>
            <a:r>
              <a:rPr lang="en-US" dirty="0"/>
              <a:t>Convert to </a:t>
            </a:r>
            <a:r>
              <a:rPr lang="en-US" dirty="0" smtClean="0"/>
              <a:t>Feature Layer / </a:t>
            </a:r>
            <a:r>
              <a:rPr lang="en-US" dirty="0" err="1" smtClean="0"/>
              <a:t>Shapefile</a:t>
            </a:r>
            <a:endParaRPr lang="en-US" dirty="0"/>
          </a:p>
          <a:p>
            <a:pPr lvl="1">
              <a:lnSpc>
                <a:spcPct val="120000"/>
              </a:lnSpc>
            </a:pPr>
            <a:endParaRPr lang="en-US" dirty="0" smtClean="0"/>
          </a:p>
          <a:p>
            <a:pPr>
              <a:lnSpc>
                <a:spcPct val="120000"/>
              </a:lnSpc>
            </a:pPr>
            <a:r>
              <a:rPr lang="en-US" dirty="0" smtClean="0"/>
              <a:t>Obtain SST satellite data for geographic coverage and period of study</a:t>
            </a:r>
          </a:p>
          <a:p>
            <a:pPr lvl="1">
              <a:lnSpc>
                <a:spcPct val="120000"/>
              </a:lnSpc>
            </a:pPr>
            <a:endParaRPr lang="en-US" dirty="0" smtClean="0"/>
          </a:p>
          <a:p>
            <a:pPr>
              <a:lnSpc>
                <a:spcPct val="120000"/>
              </a:lnSpc>
            </a:pPr>
            <a:r>
              <a:rPr lang="en-US" dirty="0" smtClean="0"/>
              <a:t>Outputs:</a:t>
            </a:r>
          </a:p>
          <a:p>
            <a:pPr marL="514350" indent="-514350">
              <a:lnSpc>
                <a:spcPct val="120000"/>
              </a:lnSpc>
              <a:buFont typeface="+mj-lt"/>
              <a:buAutoNum type="arabicPeriod"/>
            </a:pPr>
            <a:r>
              <a:rPr lang="en-US" dirty="0" smtClean="0"/>
              <a:t>Overview map – example day of parameter and turtle tracks</a:t>
            </a:r>
          </a:p>
          <a:p>
            <a:pPr marL="514350" indent="-514350">
              <a:lnSpc>
                <a:spcPct val="120000"/>
              </a:lnSpc>
              <a:buFont typeface="+mj-lt"/>
              <a:buAutoNum type="arabicPeriod"/>
            </a:pPr>
            <a:r>
              <a:rPr lang="en-US" dirty="0"/>
              <a:t>M</a:t>
            </a:r>
            <a:r>
              <a:rPr lang="en-US" dirty="0" smtClean="0"/>
              <a:t>ap output showing turtle locations and parameter values</a:t>
            </a:r>
          </a:p>
          <a:p>
            <a:pPr marL="514350" indent="-514350">
              <a:lnSpc>
                <a:spcPct val="120000"/>
              </a:lnSpc>
              <a:buFont typeface="+mj-lt"/>
              <a:buAutoNum type="arabicPeriod"/>
            </a:pPr>
            <a:r>
              <a:rPr lang="en-US" dirty="0" smtClean="0"/>
              <a:t>Graph of parameter value for each turtle location vs Time</a:t>
            </a:r>
          </a:p>
          <a:p>
            <a:pPr marL="514350" indent="-514350">
              <a:lnSpc>
                <a:spcPct val="120000"/>
              </a:lnSpc>
              <a:buFont typeface="+mj-lt"/>
              <a:buAutoNum type="arabicPeriod"/>
            </a:pPr>
            <a:r>
              <a:rPr lang="en-US" dirty="0" smtClean="0"/>
              <a:t>Export Movie showing Turtle, Parameter, </a:t>
            </a:r>
            <a:r>
              <a:rPr lang="en-US" dirty="0" err="1" smtClean="0"/>
              <a:t>TurtleWatch</a:t>
            </a:r>
            <a:r>
              <a:rPr lang="en-US" dirty="0" smtClean="0"/>
              <a:t> Zone</a:t>
            </a:r>
          </a:p>
        </p:txBody>
      </p:sp>
    </p:spTree>
    <p:extLst>
      <p:ext uri="{BB962C8B-B14F-4D97-AF65-F5344CB8AC3E}">
        <p14:creationId xmlns:p14="http://schemas.microsoft.com/office/powerpoint/2010/main" val="12897823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 4: Export Movie showing Turtle, Parameter, </a:t>
            </a:r>
            <a:r>
              <a:rPr lang="en-US" dirty="0" err="1"/>
              <a:t>TurtleWatch</a:t>
            </a:r>
            <a:r>
              <a:rPr lang="en-US" dirty="0"/>
              <a:t> </a:t>
            </a:r>
            <a:r>
              <a:rPr lang="en-US" dirty="0" smtClean="0"/>
              <a:t>Zone</a:t>
            </a:r>
            <a:endParaRPr lang="en-US" dirty="0"/>
          </a:p>
        </p:txBody>
      </p:sp>
      <p:sp>
        <p:nvSpPr>
          <p:cNvPr id="3" name="Content Placeholder 2"/>
          <p:cNvSpPr>
            <a:spLocks noGrp="1"/>
          </p:cNvSpPr>
          <p:nvPr>
            <p:ph sz="half" idx="1"/>
          </p:nvPr>
        </p:nvSpPr>
        <p:spPr>
          <a:xfrm>
            <a:off x="927100" y="1597025"/>
            <a:ext cx="5016500" cy="4351338"/>
          </a:xfrm>
        </p:spPr>
        <p:txBody>
          <a:bodyPr>
            <a:normAutofit/>
          </a:bodyPr>
          <a:lstStyle/>
          <a:p>
            <a:r>
              <a:rPr lang="en-US" dirty="0" smtClean="0"/>
              <a:t>Copy and Paste SST raster layer</a:t>
            </a:r>
          </a:p>
          <a:p>
            <a:r>
              <a:rPr lang="en-US" dirty="0" smtClean="0"/>
              <a:t>Rename to ‘</a:t>
            </a:r>
            <a:r>
              <a:rPr lang="en-US" dirty="0" err="1" smtClean="0"/>
              <a:t>TurtleWatch</a:t>
            </a:r>
            <a:r>
              <a:rPr lang="en-US" dirty="0" smtClean="0"/>
              <a:t> Mask’  </a:t>
            </a:r>
          </a:p>
          <a:p>
            <a:r>
              <a:rPr lang="en-US" dirty="0" smtClean="0"/>
              <a:t>Open SST raster Layer Properties-&gt;</a:t>
            </a:r>
            <a:r>
              <a:rPr lang="en-US" dirty="0" err="1" smtClean="0"/>
              <a:t>Symbology</a:t>
            </a:r>
            <a:r>
              <a:rPr lang="en-US" dirty="0" smtClean="0"/>
              <a:t> Tab</a:t>
            </a:r>
          </a:p>
          <a:p>
            <a:endParaRPr lang="en-US" dirty="0" smtClean="0"/>
          </a:p>
        </p:txBody>
      </p:sp>
      <p:pic>
        <p:nvPicPr>
          <p:cNvPr id="6" name="Picture 5"/>
          <p:cNvPicPr>
            <a:picLocks noChangeAspect="1"/>
          </p:cNvPicPr>
          <p:nvPr/>
        </p:nvPicPr>
        <p:blipFill>
          <a:blip r:embed="rId3"/>
          <a:stretch>
            <a:fillRect/>
          </a:stretch>
        </p:blipFill>
        <p:spPr>
          <a:xfrm>
            <a:off x="6439965" y="1597025"/>
            <a:ext cx="4372585" cy="34675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761055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 4: Export Movie showing Turtle, Parameter, </a:t>
            </a:r>
            <a:r>
              <a:rPr lang="en-US" dirty="0" err="1"/>
              <a:t>TurtleWatch</a:t>
            </a:r>
            <a:r>
              <a:rPr lang="en-US" dirty="0"/>
              <a:t> </a:t>
            </a:r>
            <a:r>
              <a:rPr lang="en-US" dirty="0" smtClean="0"/>
              <a:t>Zone</a:t>
            </a:r>
            <a:endParaRPr lang="en-US" dirty="0"/>
          </a:p>
        </p:txBody>
      </p:sp>
      <p:sp>
        <p:nvSpPr>
          <p:cNvPr id="3" name="Content Placeholder 2"/>
          <p:cNvSpPr>
            <a:spLocks noGrp="1"/>
          </p:cNvSpPr>
          <p:nvPr>
            <p:ph sz="half" idx="1"/>
          </p:nvPr>
        </p:nvSpPr>
        <p:spPr>
          <a:xfrm>
            <a:off x="927100" y="1597025"/>
            <a:ext cx="3818206" cy="4351338"/>
          </a:xfrm>
        </p:spPr>
        <p:txBody>
          <a:bodyPr>
            <a:normAutofit/>
          </a:bodyPr>
          <a:lstStyle/>
          <a:p>
            <a:r>
              <a:rPr lang="en-US" dirty="0" smtClean="0"/>
              <a:t>Select ‘Classified’</a:t>
            </a:r>
          </a:p>
          <a:p>
            <a:r>
              <a:rPr lang="en-US" dirty="0" smtClean="0"/>
              <a:t>Set Classes to 1</a:t>
            </a:r>
          </a:p>
          <a:p>
            <a:r>
              <a:rPr lang="en-US" i="1" dirty="0" smtClean="0"/>
              <a:t>Classify…</a:t>
            </a:r>
          </a:p>
          <a:p>
            <a:endParaRPr lang="en-US" dirty="0" smtClean="0"/>
          </a:p>
        </p:txBody>
      </p:sp>
      <p:pic>
        <p:nvPicPr>
          <p:cNvPr id="4" name="Picture 3"/>
          <p:cNvPicPr>
            <a:picLocks noChangeAspect="1"/>
          </p:cNvPicPr>
          <p:nvPr/>
        </p:nvPicPr>
        <p:blipFill>
          <a:blip r:embed="rId3"/>
          <a:stretch>
            <a:fillRect/>
          </a:stretch>
        </p:blipFill>
        <p:spPr>
          <a:xfrm>
            <a:off x="5319280" y="1052149"/>
            <a:ext cx="6201640" cy="5210902"/>
          </a:xfrm>
          <a:prstGeom prst="rect">
            <a:avLst/>
          </a:prstGeom>
        </p:spPr>
      </p:pic>
    </p:spTree>
    <p:extLst>
      <p:ext uri="{BB962C8B-B14F-4D97-AF65-F5344CB8AC3E}">
        <p14:creationId xmlns:p14="http://schemas.microsoft.com/office/powerpoint/2010/main" val="7487261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 4: Export Movie showing Turtle, Parameter, </a:t>
            </a:r>
            <a:r>
              <a:rPr lang="en-US" dirty="0" err="1"/>
              <a:t>TurtleWatch</a:t>
            </a:r>
            <a:r>
              <a:rPr lang="en-US" dirty="0"/>
              <a:t> </a:t>
            </a:r>
            <a:r>
              <a:rPr lang="en-US" dirty="0" smtClean="0"/>
              <a:t>Zone</a:t>
            </a:r>
            <a:endParaRPr lang="en-US" dirty="0"/>
          </a:p>
        </p:txBody>
      </p:sp>
      <p:sp>
        <p:nvSpPr>
          <p:cNvPr id="3" name="Content Placeholder 2"/>
          <p:cNvSpPr>
            <a:spLocks noGrp="1"/>
          </p:cNvSpPr>
          <p:nvPr>
            <p:ph sz="half" idx="1"/>
          </p:nvPr>
        </p:nvSpPr>
        <p:spPr>
          <a:xfrm>
            <a:off x="927100" y="1597025"/>
            <a:ext cx="3818206" cy="4351338"/>
          </a:xfrm>
        </p:spPr>
        <p:txBody>
          <a:bodyPr>
            <a:normAutofit/>
          </a:bodyPr>
          <a:lstStyle/>
          <a:p>
            <a:r>
              <a:rPr lang="en-US" dirty="0" smtClean="0"/>
              <a:t>Under Data Exclusion,  </a:t>
            </a:r>
            <a:r>
              <a:rPr lang="en-US" i="1" dirty="0" smtClean="0"/>
              <a:t>Exclusion…</a:t>
            </a:r>
          </a:p>
          <a:p>
            <a:r>
              <a:rPr lang="en-US" dirty="0" smtClean="0"/>
              <a:t>Set the </a:t>
            </a:r>
            <a:r>
              <a:rPr lang="en-US" dirty="0" err="1" smtClean="0"/>
              <a:t>TurtleWatch</a:t>
            </a:r>
            <a:r>
              <a:rPr lang="en-US" dirty="0" smtClean="0"/>
              <a:t> values that will be highlighted</a:t>
            </a:r>
          </a:p>
          <a:p>
            <a:r>
              <a:rPr lang="en-US" dirty="0" smtClean="0"/>
              <a:t>Enable the Legend, choose a color, and Label</a:t>
            </a:r>
          </a:p>
        </p:txBody>
      </p:sp>
      <p:pic>
        <p:nvPicPr>
          <p:cNvPr id="5" name="Picture 4"/>
          <p:cNvPicPr>
            <a:picLocks noChangeAspect="1"/>
          </p:cNvPicPr>
          <p:nvPr/>
        </p:nvPicPr>
        <p:blipFill>
          <a:blip r:embed="rId3"/>
          <a:stretch>
            <a:fillRect/>
          </a:stretch>
        </p:blipFill>
        <p:spPr>
          <a:xfrm>
            <a:off x="5473915" y="1223836"/>
            <a:ext cx="5953956" cy="4610743"/>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5043011" y="3143082"/>
            <a:ext cx="3229426" cy="2372056"/>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a:stretch>
            <a:fillRect/>
          </a:stretch>
        </p:blipFill>
        <p:spPr>
          <a:xfrm>
            <a:off x="8450893" y="3114503"/>
            <a:ext cx="3238952" cy="2400635"/>
          </a:xfrm>
          <a:prstGeom prst="rect">
            <a:avLst/>
          </a:prstGeom>
          <a:ln>
            <a:noFill/>
          </a:ln>
          <a:effectLst>
            <a:outerShdw blurRad="292100" dist="139700" dir="2700000" algn="tl" rotWithShape="0">
              <a:srgbClr val="333333">
                <a:alpha val="65000"/>
              </a:srgbClr>
            </a:outerShdw>
          </a:effectLst>
        </p:spPr>
      </p:pic>
      <p:sp>
        <p:nvSpPr>
          <p:cNvPr id="8" name="Oval 7"/>
          <p:cNvSpPr/>
          <p:nvPr/>
        </p:nvSpPr>
        <p:spPr>
          <a:xfrm>
            <a:off x="6079426" y="3640733"/>
            <a:ext cx="960201" cy="53861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272437" y="3687704"/>
            <a:ext cx="2174270" cy="97197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5400000">
            <a:off x="6256661" y="2784805"/>
            <a:ext cx="605729" cy="3883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929115" y="2292420"/>
            <a:ext cx="1290181" cy="3711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endCxn id="9" idx="2"/>
          </p:cNvCxnSpPr>
          <p:nvPr/>
        </p:nvCxnSpPr>
        <p:spPr>
          <a:xfrm>
            <a:off x="3419605" y="2204581"/>
            <a:ext cx="2509510" cy="27341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6497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 4: Export Movie showing Turtle, Parameter, </a:t>
            </a:r>
            <a:r>
              <a:rPr lang="en-US" dirty="0" err="1"/>
              <a:t>TurtleWatch</a:t>
            </a:r>
            <a:r>
              <a:rPr lang="en-US" dirty="0"/>
              <a:t> </a:t>
            </a:r>
            <a:r>
              <a:rPr lang="en-US" dirty="0" smtClean="0"/>
              <a:t>Zone</a:t>
            </a:r>
            <a:endParaRPr lang="en-US" dirty="0"/>
          </a:p>
        </p:txBody>
      </p:sp>
      <p:sp>
        <p:nvSpPr>
          <p:cNvPr id="3" name="Content Placeholder 2"/>
          <p:cNvSpPr>
            <a:spLocks noGrp="1"/>
          </p:cNvSpPr>
          <p:nvPr>
            <p:ph sz="half" idx="1"/>
          </p:nvPr>
        </p:nvSpPr>
        <p:spPr>
          <a:xfrm>
            <a:off x="927100" y="1597025"/>
            <a:ext cx="3818206" cy="4351338"/>
          </a:xfrm>
        </p:spPr>
        <p:txBody>
          <a:bodyPr>
            <a:normAutofit fontScale="70000" lnSpcReduction="20000"/>
          </a:bodyPr>
          <a:lstStyle/>
          <a:p>
            <a:pPr>
              <a:lnSpc>
                <a:spcPct val="120000"/>
              </a:lnSpc>
            </a:pPr>
            <a:r>
              <a:rPr lang="en-US" i="1" dirty="0" smtClean="0"/>
              <a:t>Double-click</a:t>
            </a:r>
            <a:r>
              <a:rPr lang="en-US" dirty="0" smtClean="0"/>
              <a:t> the box under ‘Symbol’ </a:t>
            </a:r>
          </a:p>
          <a:p>
            <a:pPr>
              <a:lnSpc>
                <a:spcPct val="120000"/>
              </a:lnSpc>
            </a:pPr>
            <a:r>
              <a:rPr lang="en-US" i="1" dirty="0" smtClean="0"/>
              <a:t>Select</a:t>
            </a:r>
            <a:r>
              <a:rPr lang="en-US" dirty="0" smtClean="0"/>
              <a:t>  ‘No Color’ and </a:t>
            </a:r>
            <a:r>
              <a:rPr lang="en-US" i="1" dirty="0" smtClean="0"/>
              <a:t>click</a:t>
            </a:r>
            <a:r>
              <a:rPr lang="en-US" dirty="0" smtClean="0"/>
              <a:t> ‘Apply’ and ‘OK’</a:t>
            </a:r>
          </a:p>
          <a:p>
            <a:pPr>
              <a:lnSpc>
                <a:spcPct val="120000"/>
              </a:lnSpc>
            </a:pPr>
            <a:endParaRPr lang="en-US" dirty="0"/>
          </a:p>
          <a:p>
            <a:pPr>
              <a:lnSpc>
                <a:spcPct val="120000"/>
              </a:lnSpc>
            </a:pPr>
            <a:r>
              <a:rPr lang="en-US" dirty="0" smtClean="0"/>
              <a:t>This will make all data values transparent.</a:t>
            </a:r>
          </a:p>
          <a:p>
            <a:pPr>
              <a:lnSpc>
                <a:spcPct val="120000"/>
              </a:lnSpc>
            </a:pPr>
            <a:endParaRPr lang="en-US" dirty="0"/>
          </a:p>
          <a:p>
            <a:pPr>
              <a:lnSpc>
                <a:spcPct val="120000"/>
              </a:lnSpc>
            </a:pPr>
            <a:r>
              <a:rPr lang="en-US" dirty="0" smtClean="0"/>
              <a:t>Only the excluded values in the classification will be displayed</a:t>
            </a:r>
          </a:p>
          <a:p>
            <a:pPr>
              <a:lnSpc>
                <a:spcPct val="120000"/>
              </a:lnSpc>
            </a:pPr>
            <a:endParaRPr lang="en-US" dirty="0" smtClean="0"/>
          </a:p>
        </p:txBody>
      </p:sp>
      <p:pic>
        <p:nvPicPr>
          <p:cNvPr id="4" name="Picture 3"/>
          <p:cNvPicPr>
            <a:picLocks noChangeAspect="1"/>
          </p:cNvPicPr>
          <p:nvPr/>
        </p:nvPicPr>
        <p:blipFill>
          <a:blip r:embed="rId3"/>
          <a:stretch>
            <a:fillRect/>
          </a:stretch>
        </p:blipFill>
        <p:spPr>
          <a:xfrm>
            <a:off x="5319280" y="1052149"/>
            <a:ext cx="6201640" cy="5210902"/>
          </a:xfrm>
          <a:prstGeom prst="rect">
            <a:avLst/>
          </a:prstGeom>
        </p:spPr>
      </p:pic>
      <p:sp>
        <p:nvSpPr>
          <p:cNvPr id="5" name="Oval 4"/>
          <p:cNvSpPr/>
          <p:nvPr/>
        </p:nvSpPr>
        <p:spPr>
          <a:xfrm>
            <a:off x="6559526" y="3388290"/>
            <a:ext cx="960201" cy="53861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4559474" y="1803748"/>
            <a:ext cx="2267211" cy="185385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72909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 4: Export Movie showing Turtle, Parameter, </a:t>
            </a:r>
            <a:r>
              <a:rPr lang="en-US" dirty="0" err="1"/>
              <a:t>TurtleWatch</a:t>
            </a:r>
            <a:r>
              <a:rPr lang="en-US" dirty="0"/>
              <a:t> </a:t>
            </a:r>
            <a:r>
              <a:rPr lang="en-US" dirty="0" smtClean="0"/>
              <a:t>Zone</a:t>
            </a:r>
            <a:endParaRPr lang="en-US" dirty="0"/>
          </a:p>
        </p:txBody>
      </p:sp>
      <p:sp>
        <p:nvSpPr>
          <p:cNvPr id="3" name="Content Placeholder 2"/>
          <p:cNvSpPr>
            <a:spLocks noGrp="1"/>
          </p:cNvSpPr>
          <p:nvPr>
            <p:ph sz="half" idx="1"/>
          </p:nvPr>
        </p:nvSpPr>
        <p:spPr>
          <a:xfrm>
            <a:off x="413359" y="1597025"/>
            <a:ext cx="4331947" cy="4351338"/>
          </a:xfrm>
        </p:spPr>
        <p:txBody>
          <a:bodyPr>
            <a:normAutofit/>
          </a:bodyPr>
          <a:lstStyle/>
          <a:p>
            <a:r>
              <a:rPr lang="en-US" dirty="0" smtClean="0"/>
              <a:t>View the data using the Time Slider</a:t>
            </a:r>
          </a:p>
        </p:txBody>
      </p:sp>
      <p:pic>
        <p:nvPicPr>
          <p:cNvPr id="5" name="Picture 4"/>
          <p:cNvPicPr>
            <a:picLocks noChangeAspect="1"/>
          </p:cNvPicPr>
          <p:nvPr/>
        </p:nvPicPr>
        <p:blipFill>
          <a:blip r:embed="rId3"/>
          <a:stretch>
            <a:fillRect/>
          </a:stretch>
        </p:blipFill>
        <p:spPr>
          <a:xfrm>
            <a:off x="5957193" y="1046236"/>
            <a:ext cx="2276793" cy="2295845"/>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6468114" y="1263949"/>
            <a:ext cx="2276793" cy="227679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a:stretch>
            <a:fillRect/>
          </a:stretch>
        </p:blipFill>
        <p:spPr>
          <a:xfrm>
            <a:off x="7058785" y="1500549"/>
            <a:ext cx="2257740" cy="2267266"/>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a:stretch>
            <a:fillRect/>
          </a:stretch>
        </p:blipFill>
        <p:spPr>
          <a:xfrm>
            <a:off x="7857696" y="1722890"/>
            <a:ext cx="2248214" cy="225774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7"/>
          <a:stretch>
            <a:fillRect/>
          </a:stretch>
        </p:blipFill>
        <p:spPr>
          <a:xfrm>
            <a:off x="8851562" y="2019958"/>
            <a:ext cx="3010320" cy="3010320"/>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8"/>
          <a:stretch>
            <a:fillRect/>
          </a:stretch>
        </p:blipFill>
        <p:spPr>
          <a:xfrm>
            <a:off x="264847" y="3342081"/>
            <a:ext cx="5692346" cy="28352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222395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Slider – Check Settings</a:t>
            </a:r>
            <a:endParaRPr lang="en-US" dirty="0"/>
          </a:p>
        </p:txBody>
      </p:sp>
      <p:sp>
        <p:nvSpPr>
          <p:cNvPr id="3" name="Content Placeholder 2"/>
          <p:cNvSpPr>
            <a:spLocks noGrp="1"/>
          </p:cNvSpPr>
          <p:nvPr>
            <p:ph sz="half" idx="1"/>
          </p:nvPr>
        </p:nvSpPr>
        <p:spPr>
          <a:xfrm>
            <a:off x="1206500" y="2378370"/>
            <a:ext cx="5181600" cy="3813028"/>
          </a:xfrm>
        </p:spPr>
        <p:txBody>
          <a:bodyPr>
            <a:normAutofit fontScale="62500" lnSpcReduction="20000"/>
          </a:bodyPr>
          <a:lstStyle/>
          <a:p>
            <a:pPr>
              <a:lnSpc>
                <a:spcPct val="120000"/>
              </a:lnSpc>
            </a:pPr>
            <a:r>
              <a:rPr lang="en-US" dirty="0" smtClean="0"/>
              <a:t>If layers do not display,  check:</a:t>
            </a:r>
          </a:p>
          <a:p>
            <a:pPr lvl="1">
              <a:lnSpc>
                <a:spcPct val="120000"/>
              </a:lnSpc>
            </a:pPr>
            <a:r>
              <a:rPr lang="en-US" dirty="0" smtClean="0"/>
              <a:t>Time Zone</a:t>
            </a:r>
          </a:p>
          <a:p>
            <a:pPr lvl="1">
              <a:lnSpc>
                <a:spcPct val="120000"/>
              </a:lnSpc>
            </a:pPr>
            <a:r>
              <a:rPr lang="en-US" dirty="0" smtClean="0"/>
              <a:t>Step Interval</a:t>
            </a:r>
          </a:p>
          <a:p>
            <a:pPr lvl="1">
              <a:lnSpc>
                <a:spcPct val="120000"/>
              </a:lnSpc>
            </a:pPr>
            <a:r>
              <a:rPr lang="en-US" dirty="0" smtClean="0"/>
              <a:t>Time Window</a:t>
            </a:r>
          </a:p>
          <a:p>
            <a:pPr>
              <a:lnSpc>
                <a:spcPct val="120000"/>
              </a:lnSpc>
            </a:pPr>
            <a:r>
              <a:rPr lang="en-US" dirty="0" smtClean="0"/>
              <a:t>When the Feature data were added,  the time defaulted to MM/DD/YYYY </a:t>
            </a:r>
            <a:r>
              <a:rPr lang="en-US" b="1" dirty="0" smtClean="0"/>
              <a:t>00:00 AM</a:t>
            </a:r>
            <a:r>
              <a:rPr lang="en-US" dirty="0" smtClean="0"/>
              <a:t>,  so either the </a:t>
            </a:r>
            <a:r>
              <a:rPr lang="en-US" i="1" dirty="0" smtClean="0"/>
              <a:t>time window </a:t>
            </a:r>
            <a:r>
              <a:rPr lang="en-US" dirty="0" smtClean="0"/>
              <a:t>must be set to allow display of both the Raster and Points Layers OR a </a:t>
            </a:r>
            <a:r>
              <a:rPr lang="en-US" u="sng" dirty="0" smtClean="0"/>
              <a:t>time offset should be applied to the Feature Data</a:t>
            </a:r>
            <a:r>
              <a:rPr lang="en-US" dirty="0" smtClean="0"/>
              <a:t> [Note,  when exporting a selection from a table,  the time may be truncated from the date-timestamp]</a:t>
            </a:r>
          </a:p>
        </p:txBody>
      </p:sp>
      <p:pic>
        <p:nvPicPr>
          <p:cNvPr id="8" name="Picture 7"/>
          <p:cNvPicPr>
            <a:picLocks noChangeAspect="1"/>
          </p:cNvPicPr>
          <p:nvPr/>
        </p:nvPicPr>
        <p:blipFill>
          <a:blip r:embed="rId3"/>
          <a:stretch>
            <a:fillRect/>
          </a:stretch>
        </p:blipFill>
        <p:spPr>
          <a:xfrm>
            <a:off x="811886" y="1266907"/>
            <a:ext cx="5296639" cy="1057423"/>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a:stretch>
            <a:fillRect/>
          </a:stretch>
        </p:blipFill>
        <p:spPr>
          <a:xfrm>
            <a:off x="7214651" y="179359"/>
            <a:ext cx="4877481" cy="3648584"/>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stretch>
            <a:fillRect/>
          </a:stretch>
        </p:blipFill>
        <p:spPr>
          <a:xfrm>
            <a:off x="6626094" y="3446253"/>
            <a:ext cx="3804898" cy="2844292"/>
          </a:xfrm>
          <a:prstGeom prst="rect">
            <a:avLst/>
          </a:prstGeom>
          <a:ln>
            <a:noFill/>
          </a:ln>
          <a:effectLst>
            <a:outerShdw blurRad="292100" dist="139700" dir="2700000" algn="tl" rotWithShape="0">
              <a:srgbClr val="333333">
                <a:alpha val="65000"/>
              </a:srgbClr>
            </a:outerShdw>
          </a:effectLst>
        </p:spPr>
      </p:pic>
      <p:sp>
        <p:nvSpPr>
          <p:cNvPr id="10" name="Bent-Up Arrow 9"/>
          <p:cNvSpPr/>
          <p:nvPr/>
        </p:nvSpPr>
        <p:spPr>
          <a:xfrm rot="16200000" flipV="1">
            <a:off x="3720799" y="-1877830"/>
            <a:ext cx="512242" cy="588690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28022" y="1517696"/>
            <a:ext cx="374685" cy="3350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959276" y="1494732"/>
            <a:ext cx="374685" cy="3350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961364" y="1809970"/>
            <a:ext cx="374685" cy="3350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639856" y="1498908"/>
            <a:ext cx="374685" cy="3350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697934" y="4023419"/>
            <a:ext cx="2375752" cy="3350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039305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 4: Export Movie showing Turtle, Parameter, </a:t>
            </a:r>
            <a:r>
              <a:rPr lang="en-US" dirty="0" err="1"/>
              <a:t>TurtleWatch</a:t>
            </a:r>
            <a:r>
              <a:rPr lang="en-US" dirty="0"/>
              <a:t> </a:t>
            </a:r>
            <a:r>
              <a:rPr lang="en-US" dirty="0" smtClean="0"/>
              <a:t>Zone</a:t>
            </a:r>
            <a:endParaRPr lang="en-US" dirty="0"/>
          </a:p>
        </p:txBody>
      </p:sp>
      <p:sp>
        <p:nvSpPr>
          <p:cNvPr id="6" name="Content Placeholder 2"/>
          <p:cNvSpPr>
            <a:spLocks noGrp="1"/>
          </p:cNvSpPr>
          <p:nvPr>
            <p:ph sz="half" idx="1"/>
          </p:nvPr>
        </p:nvSpPr>
        <p:spPr>
          <a:xfrm>
            <a:off x="424179" y="1597025"/>
            <a:ext cx="5500632" cy="4351338"/>
          </a:xfrm>
        </p:spPr>
        <p:txBody>
          <a:bodyPr>
            <a:normAutofit fontScale="92500" lnSpcReduction="20000"/>
          </a:bodyPr>
          <a:lstStyle/>
          <a:p>
            <a:pPr>
              <a:lnSpc>
                <a:spcPct val="110000"/>
              </a:lnSpc>
            </a:pPr>
            <a:r>
              <a:rPr lang="en-US" i="1" u="sng" dirty="0" smtClean="0"/>
              <a:t>Save</a:t>
            </a:r>
            <a:r>
              <a:rPr lang="en-US" u="sng" dirty="0" smtClean="0"/>
              <a:t> your work!</a:t>
            </a:r>
          </a:p>
          <a:p>
            <a:pPr>
              <a:lnSpc>
                <a:spcPct val="110000"/>
              </a:lnSpc>
            </a:pPr>
            <a:r>
              <a:rPr lang="en-US" dirty="0" smtClean="0"/>
              <a:t>Use the Time Slider to save the movie</a:t>
            </a:r>
          </a:p>
          <a:p>
            <a:pPr>
              <a:lnSpc>
                <a:spcPct val="110000"/>
              </a:lnSpc>
            </a:pPr>
            <a:r>
              <a:rPr lang="en-US" dirty="0" smtClean="0"/>
              <a:t>Choice of sequential images or AVI [Sequential images and then assembling in Windows Video Editor works well]</a:t>
            </a:r>
          </a:p>
          <a:p>
            <a:pPr>
              <a:lnSpc>
                <a:spcPct val="110000"/>
              </a:lnSpc>
            </a:pPr>
            <a:r>
              <a:rPr lang="en-US" dirty="0" smtClean="0">
                <a:solidFill>
                  <a:srgbClr val="FF0000"/>
                </a:solidFill>
              </a:rPr>
              <a:t>Warning!</a:t>
            </a:r>
            <a:r>
              <a:rPr lang="en-US" dirty="0" smtClean="0"/>
              <a:t> Selecting an incompatible compressor may result in software crash</a:t>
            </a:r>
          </a:p>
          <a:p>
            <a:pPr marL="0" indent="0">
              <a:lnSpc>
                <a:spcPct val="110000"/>
              </a:lnSpc>
              <a:buNone/>
            </a:pPr>
            <a:endParaRPr lang="en-US" dirty="0" smtClean="0"/>
          </a:p>
        </p:txBody>
      </p:sp>
      <p:pic>
        <p:nvPicPr>
          <p:cNvPr id="3" name="Picture 2"/>
          <p:cNvPicPr>
            <a:picLocks noChangeAspect="1"/>
          </p:cNvPicPr>
          <p:nvPr/>
        </p:nvPicPr>
        <p:blipFill>
          <a:blip r:embed="rId3"/>
          <a:stretch>
            <a:fillRect/>
          </a:stretch>
        </p:blipFill>
        <p:spPr>
          <a:xfrm>
            <a:off x="6715125" y="829724"/>
            <a:ext cx="5166318" cy="5441122"/>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7067455" y="1101821"/>
            <a:ext cx="285750" cy="2628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endCxn id="8" idx="1"/>
          </p:cNvCxnSpPr>
          <p:nvPr/>
        </p:nvCxnSpPr>
        <p:spPr>
          <a:xfrm flipV="1">
            <a:off x="5436296" y="1233266"/>
            <a:ext cx="1631159" cy="982639"/>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a:stretch>
            <a:fillRect/>
          </a:stretch>
        </p:blipFill>
        <p:spPr>
          <a:xfrm>
            <a:off x="5915061" y="2665981"/>
            <a:ext cx="2648320" cy="1543265"/>
          </a:xfrm>
          <a:prstGeom prst="rect">
            <a:avLst/>
          </a:prstGeom>
        </p:spPr>
      </p:pic>
    </p:spTree>
    <p:extLst>
      <p:ext uri="{BB962C8B-B14F-4D97-AF65-F5344CB8AC3E}">
        <p14:creationId xmlns:p14="http://schemas.microsoft.com/office/powerpoint/2010/main" val="17689887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considerations</a:t>
            </a:r>
            <a:endParaRPr lang="en-US" dirty="0"/>
          </a:p>
        </p:txBody>
      </p:sp>
      <p:sp>
        <p:nvSpPr>
          <p:cNvPr id="3" name="Content Placeholder 2"/>
          <p:cNvSpPr>
            <a:spLocks noGrp="1"/>
          </p:cNvSpPr>
          <p:nvPr>
            <p:ph sz="half" idx="1"/>
          </p:nvPr>
        </p:nvSpPr>
        <p:spPr>
          <a:xfrm>
            <a:off x="927100" y="1597025"/>
            <a:ext cx="10662920" cy="4351338"/>
          </a:xfrm>
        </p:spPr>
        <p:txBody>
          <a:bodyPr>
            <a:normAutofit fontScale="77500" lnSpcReduction="20000"/>
          </a:bodyPr>
          <a:lstStyle/>
          <a:p>
            <a:pPr>
              <a:lnSpc>
                <a:spcPct val="120000"/>
              </a:lnSpc>
            </a:pPr>
            <a:r>
              <a:rPr lang="en-US" dirty="0" smtClean="0"/>
              <a:t>Time:   Consider adding a default time to the Turtle Points.  Ensure the time for daily data is common across data.  I.e.  A daily average may use 12:00 PM UTC.  </a:t>
            </a:r>
          </a:p>
          <a:p>
            <a:pPr>
              <a:lnSpc>
                <a:spcPct val="120000"/>
              </a:lnSpc>
            </a:pPr>
            <a:endParaRPr lang="en-US" dirty="0" smtClean="0"/>
          </a:p>
          <a:p>
            <a:pPr>
              <a:lnSpc>
                <a:spcPct val="120000"/>
              </a:lnSpc>
            </a:pPr>
            <a:r>
              <a:rPr lang="en-US" dirty="0" smtClean="0"/>
              <a:t>Units:   Kelvin is not usually easily related to when communicating temperature.  Use the appropriate units to communicate your results.  The </a:t>
            </a:r>
            <a:r>
              <a:rPr lang="en-US" i="1" dirty="0" smtClean="0"/>
              <a:t>Map Algebra-&gt;Raster Calculator </a:t>
            </a:r>
            <a:r>
              <a:rPr lang="en-US" dirty="0" smtClean="0"/>
              <a:t>or</a:t>
            </a:r>
            <a:r>
              <a:rPr lang="en-US" i="1" dirty="0" smtClean="0"/>
              <a:t> Math-&gt;Minus </a:t>
            </a:r>
            <a:r>
              <a:rPr lang="en-US" dirty="0" smtClean="0"/>
              <a:t>tools can be used to convert the Raster data to either degrees Celsius or </a:t>
            </a:r>
            <a:r>
              <a:rPr lang="en-US" dirty="0" err="1" smtClean="0"/>
              <a:t>Farenheit</a:t>
            </a:r>
            <a:r>
              <a:rPr lang="en-US" dirty="0" smtClean="0"/>
              <a:t>.</a:t>
            </a:r>
          </a:p>
          <a:p>
            <a:pPr>
              <a:lnSpc>
                <a:spcPct val="120000"/>
              </a:lnSpc>
            </a:pPr>
            <a:endParaRPr lang="en-US" dirty="0"/>
          </a:p>
          <a:p>
            <a:pPr>
              <a:lnSpc>
                <a:spcPct val="120000"/>
              </a:lnSpc>
            </a:pPr>
            <a:r>
              <a:rPr lang="en-US" dirty="0" smtClean="0"/>
              <a:t>Sampling:  Often, tools can accept multiple raster layers to sample.  If you have a few raster datasets,  try loading each time slice as a separate layer.  You could also do this with multiple parameters.  </a:t>
            </a:r>
          </a:p>
        </p:txBody>
      </p:sp>
    </p:spTree>
    <p:extLst>
      <p:ext uri="{BB962C8B-B14F-4D97-AF65-F5344CB8AC3E}">
        <p14:creationId xmlns:p14="http://schemas.microsoft.com/office/powerpoint/2010/main" val="10388368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52934" y="159889"/>
            <a:ext cx="10515600" cy="1325563"/>
          </a:xfrm>
        </p:spPr>
        <p:txBody>
          <a:bodyPr>
            <a:normAutofit/>
          </a:bodyPr>
          <a:lstStyle/>
          <a:p>
            <a:r>
              <a:rPr lang="en-US" sz="4000" dirty="0" smtClean="0"/>
              <a:t>Data used in this Exercise</a:t>
            </a:r>
            <a:endParaRPr lang="en-US" sz="4000" dirty="0"/>
          </a:p>
        </p:txBody>
      </p:sp>
      <p:sp>
        <p:nvSpPr>
          <p:cNvPr id="2" name="Content Placeholder 1"/>
          <p:cNvSpPr>
            <a:spLocks noGrp="1"/>
          </p:cNvSpPr>
          <p:nvPr>
            <p:ph idx="1"/>
          </p:nvPr>
        </p:nvSpPr>
        <p:spPr>
          <a:xfrm>
            <a:off x="838200" y="1264639"/>
            <a:ext cx="10515600" cy="4351338"/>
          </a:xfrm>
        </p:spPr>
        <p:txBody>
          <a:bodyPr>
            <a:normAutofit/>
          </a:bodyPr>
          <a:lstStyle/>
          <a:p>
            <a:r>
              <a:rPr lang="en-US" sz="2400" dirty="0" smtClean="0"/>
              <a:t>Turtle Tracks</a:t>
            </a:r>
          </a:p>
          <a:p>
            <a:pPr lvl="1"/>
            <a:r>
              <a:rPr lang="en-US" sz="2000" dirty="0" smtClean="0"/>
              <a:t>Original ‘</a:t>
            </a:r>
            <a:r>
              <a:rPr lang="en-US" sz="2000" dirty="0" err="1" smtClean="0"/>
              <a:t>dat</a:t>
            </a:r>
            <a:r>
              <a:rPr lang="en-US" sz="2000" dirty="0" smtClean="0"/>
              <a:t>’ CSV file: </a:t>
            </a:r>
            <a:r>
              <a:rPr lang="en-US" sz="2000" dirty="0"/>
              <a:t>25317_05.dat.csv</a:t>
            </a:r>
            <a:endParaRPr lang="en-US" sz="2000" dirty="0" smtClean="0"/>
          </a:p>
          <a:p>
            <a:pPr lvl="1"/>
            <a:r>
              <a:rPr lang="en-US" sz="2000" dirty="0" smtClean="0"/>
              <a:t>Modified CSV file: </a:t>
            </a:r>
            <a:r>
              <a:rPr lang="en-US" sz="2000" dirty="0"/>
              <a:t>25317_05_dat_DATE_LON180.csv</a:t>
            </a:r>
            <a:endParaRPr lang="en-US" sz="2000" dirty="0" smtClean="0"/>
          </a:p>
          <a:p>
            <a:r>
              <a:rPr lang="en-US" sz="2400" dirty="0" smtClean="0"/>
              <a:t>Sea Surface Temperature (NOAA Geo-Polar Blended 5km SST Analysis)</a:t>
            </a:r>
          </a:p>
          <a:p>
            <a:pPr lvl="1"/>
            <a:r>
              <a:rPr lang="en-US" sz="2000" dirty="0" smtClean="0"/>
              <a:t>Single Day </a:t>
            </a:r>
            <a:r>
              <a:rPr lang="en-US" sz="2000" dirty="0" err="1" smtClean="0"/>
              <a:t>NetCDF</a:t>
            </a:r>
            <a:r>
              <a:rPr lang="en-US" sz="2000" dirty="0" smtClean="0"/>
              <a:t>: goes-poes-1d-ghrsst-RAN_SingleDayGlobal.nc</a:t>
            </a:r>
          </a:p>
          <a:p>
            <a:pPr lvl="1"/>
            <a:r>
              <a:rPr lang="en-US" sz="2000" dirty="0" smtClean="0"/>
              <a:t>Subset (</a:t>
            </a:r>
            <a:r>
              <a:rPr lang="en-US" sz="2000" dirty="0"/>
              <a:t>31-42 N, 171-160 W, 2005-12-20 to </a:t>
            </a:r>
            <a:r>
              <a:rPr lang="en-US" sz="2000" dirty="0" smtClean="0"/>
              <a:t>2007-04-07):</a:t>
            </a:r>
          </a:p>
          <a:p>
            <a:pPr lvl="2"/>
            <a:r>
              <a:rPr lang="en-US" sz="1800" dirty="0" smtClean="0"/>
              <a:t>180to180: noaacwBLENDEDsstDaily_180_turtle2005-2007.nc</a:t>
            </a:r>
          </a:p>
          <a:p>
            <a:pPr lvl="2"/>
            <a:r>
              <a:rPr lang="en-US" sz="1800" dirty="0"/>
              <a:t>0to360: </a:t>
            </a:r>
            <a:r>
              <a:rPr lang="en-US" sz="1800" dirty="0" smtClean="0"/>
              <a:t>goes-poes-1d-ghrsst-RAN_360_turtle2005-2007.nc</a:t>
            </a:r>
            <a:endParaRPr lang="en-US" sz="1800" dirty="0"/>
          </a:p>
          <a:p>
            <a:r>
              <a:rPr lang="en-US" sz="2400" dirty="0" smtClean="0"/>
              <a:t>Sample output data table:</a:t>
            </a:r>
          </a:p>
          <a:p>
            <a:pPr lvl="1"/>
            <a:r>
              <a:rPr lang="en-US" sz="2000" dirty="0" smtClean="0"/>
              <a:t>Full </a:t>
            </a:r>
            <a:r>
              <a:rPr lang="en-US" sz="2000" dirty="0"/>
              <a:t>274,676 records:  </a:t>
            </a:r>
            <a:r>
              <a:rPr lang="en-US" sz="2000" dirty="0" err="1" smtClean="0"/>
              <a:t>turtlesamples</a:t>
            </a:r>
            <a:r>
              <a:rPr lang="en-US" sz="2000" dirty="0" smtClean="0"/>
              <a:t>.[</a:t>
            </a:r>
            <a:r>
              <a:rPr lang="en-US" sz="2000" dirty="0" err="1" smtClean="0"/>
              <a:t>dbf,cpg</a:t>
            </a:r>
            <a:r>
              <a:rPr lang="en-US" sz="2000" dirty="0" smtClean="0"/>
              <a:t>]</a:t>
            </a:r>
            <a:endParaRPr lang="en-US" sz="2000" dirty="0"/>
          </a:p>
          <a:p>
            <a:pPr lvl="1"/>
            <a:r>
              <a:rPr lang="en-US" sz="2000" dirty="0" smtClean="0"/>
              <a:t>Results (474 records): </a:t>
            </a:r>
            <a:r>
              <a:rPr lang="en-US" sz="2000" dirty="0" err="1" smtClean="0"/>
              <a:t>turtleresults</a:t>
            </a:r>
            <a:r>
              <a:rPr lang="en-US" sz="2000" dirty="0" smtClean="0"/>
              <a:t>.[</a:t>
            </a:r>
            <a:r>
              <a:rPr lang="en-US" sz="2000" dirty="0" err="1" smtClean="0"/>
              <a:t>dbf,cpg</a:t>
            </a:r>
            <a:r>
              <a:rPr lang="en-US" sz="2000" dirty="0" smtClean="0"/>
              <a:t>]</a:t>
            </a:r>
            <a:endParaRPr lang="en-US" sz="2000" dirty="0"/>
          </a:p>
          <a:p>
            <a:pPr lvl="1"/>
            <a:endParaRPr lang="en-US" sz="2000" dirty="0" smtClean="0"/>
          </a:p>
          <a:p>
            <a:pPr lvl="1"/>
            <a:endParaRPr lang="en-US" sz="2000" dirty="0"/>
          </a:p>
        </p:txBody>
      </p:sp>
      <p:sp>
        <p:nvSpPr>
          <p:cNvPr id="4" name="TextBox 3"/>
          <p:cNvSpPr txBox="1"/>
          <p:nvPr/>
        </p:nvSpPr>
        <p:spPr>
          <a:xfrm>
            <a:off x="1223554" y="5454744"/>
            <a:ext cx="8612166" cy="400110"/>
          </a:xfrm>
          <a:prstGeom prst="rect">
            <a:avLst/>
          </a:prstGeom>
          <a:noFill/>
        </p:spPr>
        <p:txBody>
          <a:bodyPr wrap="none" rtlCol="0">
            <a:spAutoFit/>
          </a:bodyPr>
          <a:lstStyle/>
          <a:p>
            <a:r>
              <a:rPr lang="en-US" sz="2000" dirty="0" smtClean="0"/>
              <a:t>These datasets are included in the following ZIP file: </a:t>
            </a:r>
            <a:r>
              <a:rPr lang="en-US" dirty="0" smtClean="0"/>
              <a:t>CW_ArcGIS_TurtleTrackData.zip</a:t>
            </a:r>
            <a:endParaRPr lang="en-US" sz="2000" dirty="0"/>
          </a:p>
        </p:txBody>
      </p:sp>
      <p:sp>
        <p:nvSpPr>
          <p:cNvPr id="5" name="TextBox 4"/>
          <p:cNvSpPr txBox="1"/>
          <p:nvPr/>
        </p:nvSpPr>
        <p:spPr>
          <a:xfrm>
            <a:off x="2657139" y="6086743"/>
            <a:ext cx="5297540" cy="307777"/>
          </a:xfrm>
          <a:prstGeom prst="rect">
            <a:avLst/>
          </a:prstGeom>
          <a:noFill/>
        </p:spPr>
        <p:txBody>
          <a:bodyPr wrap="none" rtlCol="0">
            <a:spAutoFit/>
          </a:bodyPr>
          <a:lstStyle/>
          <a:p>
            <a:r>
              <a:rPr lang="en-US" sz="1400" dirty="0" smtClean="0"/>
              <a:t>Size:  60MB   MD5 Checksum</a:t>
            </a:r>
            <a:r>
              <a:rPr lang="en-US" sz="1400" dirty="0"/>
              <a:t>:  36d2fddd788b1bae1d841b639c7a4f4e </a:t>
            </a:r>
          </a:p>
        </p:txBody>
      </p:sp>
      <p:sp>
        <p:nvSpPr>
          <p:cNvPr id="3" name="TextBox 2"/>
          <p:cNvSpPr txBox="1"/>
          <p:nvPr/>
        </p:nvSpPr>
        <p:spPr>
          <a:xfrm>
            <a:off x="1835484" y="5783004"/>
            <a:ext cx="7388305" cy="369332"/>
          </a:xfrm>
          <a:prstGeom prst="rect">
            <a:avLst/>
          </a:prstGeom>
          <a:noFill/>
        </p:spPr>
        <p:txBody>
          <a:bodyPr wrap="none" rtlCol="0">
            <a:spAutoFit/>
          </a:bodyPr>
          <a:lstStyle/>
          <a:p>
            <a:r>
              <a:rPr lang="en-US" dirty="0" smtClean="0">
                <a:hlinkClick r:id="rId3"/>
              </a:rPr>
              <a:t>https://coastwatch.noaa.gov/cw_html/MTS/CW_ArcGIS_TurtleTrackData.zip</a:t>
            </a:r>
            <a:endParaRPr lang="en-US" dirty="0"/>
          </a:p>
        </p:txBody>
      </p:sp>
    </p:spTree>
    <p:extLst>
      <p:ext uri="{BB962C8B-B14F-4D97-AF65-F5344CB8AC3E}">
        <p14:creationId xmlns:p14="http://schemas.microsoft.com/office/powerpoint/2010/main" val="21809977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98889" y="242079"/>
            <a:ext cx="7313491" cy="788734"/>
          </a:xfrm>
        </p:spPr>
        <p:txBody>
          <a:bodyPr>
            <a:normAutofit/>
          </a:bodyPr>
          <a:lstStyle/>
          <a:p>
            <a:r>
              <a:rPr lang="en-US" sz="4000" dirty="0" smtClean="0"/>
              <a:t>End of Exercise</a:t>
            </a:r>
            <a:endParaRPr lang="en-US" sz="4000" dirty="0"/>
          </a:p>
        </p:txBody>
      </p:sp>
      <p:sp>
        <p:nvSpPr>
          <p:cNvPr id="12" name="TextBox 11"/>
          <p:cNvSpPr txBox="1"/>
          <p:nvPr/>
        </p:nvSpPr>
        <p:spPr>
          <a:xfrm>
            <a:off x="3577590" y="2941116"/>
            <a:ext cx="4972050" cy="1077218"/>
          </a:xfrm>
          <a:prstGeom prst="rect">
            <a:avLst/>
          </a:prstGeom>
          <a:noFill/>
        </p:spPr>
        <p:txBody>
          <a:bodyPr wrap="square" rtlCol="0">
            <a:spAutoFit/>
          </a:bodyPr>
          <a:lstStyle/>
          <a:p>
            <a:r>
              <a:rPr lang="en-US" sz="3200" dirty="0" smtClean="0"/>
              <a:t>https://coastwatch.noaa.gov</a:t>
            </a:r>
            <a:br>
              <a:rPr lang="en-US" sz="3200" dirty="0" smtClean="0"/>
            </a:br>
            <a:r>
              <a:rPr lang="en-US" sz="3200" dirty="0" smtClean="0"/>
              <a:t>coastwatch.info@noaa.gov</a:t>
            </a:r>
            <a:endParaRPr lang="en-US" sz="3200" dirty="0"/>
          </a:p>
        </p:txBody>
      </p:sp>
    </p:spTree>
    <p:extLst>
      <p:ext uri="{BB962C8B-B14F-4D97-AF65-F5344CB8AC3E}">
        <p14:creationId xmlns:p14="http://schemas.microsoft.com/office/powerpoint/2010/main" val="2321486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 1:  Overview Map</a:t>
            </a:r>
            <a:endParaRPr lang="en-US" dirty="0"/>
          </a:p>
        </p:txBody>
      </p:sp>
      <p:sp>
        <p:nvSpPr>
          <p:cNvPr id="3" name="Content Placeholder 2"/>
          <p:cNvSpPr>
            <a:spLocks noGrp="1"/>
          </p:cNvSpPr>
          <p:nvPr>
            <p:ph idx="1"/>
          </p:nvPr>
        </p:nvSpPr>
        <p:spPr>
          <a:xfrm>
            <a:off x="838200" y="1387733"/>
            <a:ext cx="10515600" cy="4351338"/>
          </a:xfrm>
        </p:spPr>
        <p:txBody>
          <a:bodyPr>
            <a:normAutofit fontScale="85000" lnSpcReduction="10000"/>
          </a:bodyPr>
          <a:lstStyle/>
          <a:p>
            <a:r>
              <a:rPr lang="en-US" dirty="0" smtClean="0"/>
              <a:t>Allows a quick look at the data types and extents we’ll be working with</a:t>
            </a:r>
          </a:p>
          <a:p>
            <a:endParaRPr lang="en-US" dirty="0" smtClean="0"/>
          </a:p>
          <a:p>
            <a:r>
              <a:rPr lang="en-US" dirty="0" smtClean="0"/>
              <a:t>For the Overview Map,  only the turtle track CSV file is required.</a:t>
            </a:r>
          </a:p>
          <a:p>
            <a:pPr marL="0" indent="0">
              <a:buNone/>
            </a:pPr>
            <a:r>
              <a:rPr lang="en-US" dirty="0" smtClean="0"/>
              <a:t>  </a:t>
            </a:r>
          </a:p>
          <a:p>
            <a:r>
              <a:rPr lang="en-US" dirty="0" smtClean="0"/>
              <a:t>Displaying a parameter (i.e.  SST) is optional,  but the map should be labeled that the SST data is from a single day.</a:t>
            </a:r>
          </a:p>
          <a:p>
            <a:endParaRPr lang="en-US" dirty="0" smtClean="0"/>
          </a:p>
          <a:p>
            <a:r>
              <a:rPr lang="en-US" dirty="0" smtClean="0"/>
              <a:t>Use 0-&gt;360 data for this Overview Map</a:t>
            </a:r>
          </a:p>
          <a:p>
            <a:endParaRPr lang="en-US" dirty="0"/>
          </a:p>
          <a:p>
            <a:r>
              <a:rPr lang="en-US" dirty="0" smtClean="0"/>
              <a:t>As a general rule-of-thumb,  load raster data first as ArcMap will use the coordinate system of the raster data</a:t>
            </a:r>
            <a:endParaRPr lang="en-US" dirty="0"/>
          </a:p>
        </p:txBody>
      </p:sp>
    </p:spTree>
    <p:extLst>
      <p:ext uri="{BB962C8B-B14F-4D97-AF65-F5344CB8AC3E}">
        <p14:creationId xmlns:p14="http://schemas.microsoft.com/office/powerpoint/2010/main" val="363780993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89595CA-4FCB-5444-887A-1F01798924BE}"/>
              </a:ext>
            </a:extLst>
          </p:cNvPr>
          <p:cNvSpPr>
            <a:spLocks noGrp="1"/>
          </p:cNvSpPr>
          <p:nvPr>
            <p:ph type="sldNum" sz="quarter" idx="4294967295"/>
          </p:nvPr>
        </p:nvSpPr>
        <p:spPr/>
        <p:txBody>
          <a:bodyPr/>
          <a:lstStyle/>
          <a:p>
            <a:fld id="{4F6F23CF-7BCB-1C46-9584-7002207BC3BE}" type="slidenum">
              <a:rPr lang="en-US" smtClean="0"/>
              <a:pPr/>
              <a:t>80</a:t>
            </a:fld>
            <a:endParaRPr lang="en-US" dirty="0"/>
          </a:p>
        </p:txBody>
      </p:sp>
      <p:sp>
        <p:nvSpPr>
          <p:cNvPr id="4" name="Footer Placeholder 3">
            <a:extLst>
              <a:ext uri="{FF2B5EF4-FFF2-40B4-BE49-F238E27FC236}">
                <a16:creationId xmlns:a16="http://schemas.microsoft.com/office/drawing/2014/main" id="{FF653A2A-41EC-5441-B7F6-1C572BF52446}"/>
              </a:ext>
            </a:extLst>
          </p:cNvPr>
          <p:cNvSpPr>
            <a:spLocks noGrp="1"/>
          </p:cNvSpPr>
          <p:nvPr>
            <p:ph type="ftr" sz="quarter" idx="4294967295"/>
          </p:nvPr>
        </p:nvSpPr>
        <p:spPr/>
        <p:txBody>
          <a:bodyPr/>
          <a:lstStyle/>
          <a:p>
            <a:r>
              <a:rPr lang="en-US" dirty="0"/>
              <a:t>CoastWatch West Coast Node                                          http://coastwatch.pfeg.noaa.gov</a:t>
            </a:r>
          </a:p>
        </p:txBody>
      </p:sp>
      <p:sp>
        <p:nvSpPr>
          <p:cNvPr id="8" name="Title 7">
            <a:extLst>
              <a:ext uri="{FF2B5EF4-FFF2-40B4-BE49-F238E27FC236}">
                <a16:creationId xmlns:a16="http://schemas.microsoft.com/office/drawing/2014/main" id="{5D12C294-2922-3448-920E-134FF87FA16B}"/>
              </a:ext>
            </a:extLst>
          </p:cNvPr>
          <p:cNvSpPr>
            <a:spLocks noGrp="1"/>
          </p:cNvSpPr>
          <p:nvPr>
            <p:ph type="title"/>
          </p:nvPr>
        </p:nvSpPr>
        <p:spPr>
          <a:xfrm>
            <a:off x="528297" y="11557"/>
            <a:ext cx="11392769" cy="1325563"/>
          </a:xfrm>
        </p:spPr>
        <p:txBody>
          <a:bodyPr/>
          <a:lstStyle/>
          <a:p>
            <a:r>
              <a:rPr lang="en-US" dirty="0"/>
              <a:t>NOAA </a:t>
            </a:r>
            <a:r>
              <a:rPr lang="en-US" dirty="0" err="1"/>
              <a:t>CoastWatch</a:t>
            </a:r>
            <a:r>
              <a:rPr lang="en-US" dirty="0"/>
              <a:t> Satellite Course - Narrated Presentations</a:t>
            </a:r>
          </a:p>
        </p:txBody>
      </p:sp>
      <p:sp>
        <p:nvSpPr>
          <p:cNvPr id="10" name="Google Shape;756;p26">
            <a:extLst>
              <a:ext uri="{FF2B5EF4-FFF2-40B4-BE49-F238E27FC236}">
                <a16:creationId xmlns:a16="http://schemas.microsoft.com/office/drawing/2014/main" id="{76527262-0E9D-5841-8E95-02AD4F36042A}"/>
              </a:ext>
            </a:extLst>
          </p:cNvPr>
          <p:cNvSpPr txBox="1"/>
          <p:nvPr/>
        </p:nvSpPr>
        <p:spPr>
          <a:xfrm>
            <a:off x="1030958" y="1555750"/>
            <a:ext cx="8741692" cy="529371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7F7F7F"/>
              </a:buClr>
              <a:buSzPts val="3200"/>
              <a:buFont typeface="Arial"/>
              <a:buChar char="•"/>
            </a:pPr>
            <a:r>
              <a:rPr lang="en-US" sz="3600" dirty="0">
                <a:solidFill>
                  <a:schemeClr val="bg1">
                    <a:lumMod val="65000"/>
                  </a:schemeClr>
                </a:solidFill>
                <a:latin typeface="Arial Narrow" panose="020B0606020202030204" pitchFamily="34" charset="0"/>
                <a:ea typeface="Calibri"/>
                <a:cs typeface="Calibri"/>
                <a:sym typeface="Calibri"/>
              </a:rPr>
              <a:t>Satellite 101 – Part 1 </a:t>
            </a:r>
            <a:endParaRPr lang="en-US" sz="2000" dirty="0">
              <a:solidFill>
                <a:schemeClr val="bg1">
                  <a:lumMod val="65000"/>
                </a:schemeClr>
              </a:solidFill>
              <a:latin typeface="Arial Narrow" panose="020B0606020202030204" pitchFamily="34" charset="0"/>
              <a:sym typeface="Calibri"/>
            </a:endParaRPr>
          </a:p>
          <a:p>
            <a:pPr marL="285750" marR="0" lvl="0" indent="-285750" algn="l" rtl="0">
              <a:spcBef>
                <a:spcPts val="0"/>
              </a:spcBef>
              <a:spcAft>
                <a:spcPts val="0"/>
              </a:spcAft>
              <a:buClr>
                <a:srgbClr val="7F7F7F"/>
              </a:buClr>
              <a:buSzPts val="3200"/>
              <a:buFont typeface="Arial"/>
              <a:buChar char="•"/>
            </a:pPr>
            <a:r>
              <a:rPr lang="en-US" sz="3600" dirty="0">
                <a:solidFill>
                  <a:schemeClr val="bg1">
                    <a:lumMod val="65000"/>
                  </a:schemeClr>
                </a:solidFill>
                <a:latin typeface="Arial Narrow" panose="020B0606020202030204" pitchFamily="34" charset="0"/>
                <a:ea typeface="Calibri"/>
                <a:cs typeface="Calibri"/>
                <a:sym typeface="Calibri"/>
              </a:rPr>
              <a:t>Satellite 101 – Part 2 </a:t>
            </a:r>
            <a:endParaRPr sz="2000" dirty="0">
              <a:solidFill>
                <a:schemeClr val="bg1">
                  <a:lumMod val="65000"/>
                </a:schemeClr>
              </a:solidFill>
              <a:latin typeface="Arial Narrow" panose="020B0606020202030204" pitchFamily="34" charset="0"/>
            </a:endParaRPr>
          </a:p>
          <a:p>
            <a:pPr marL="285750" marR="0" lvl="0" indent="-285750" algn="l" rtl="0">
              <a:spcBef>
                <a:spcPts val="0"/>
              </a:spcBef>
              <a:spcAft>
                <a:spcPts val="0"/>
              </a:spcAft>
              <a:buClr>
                <a:srgbClr val="7F7F7F"/>
              </a:buClr>
              <a:buSzPts val="3200"/>
              <a:buFont typeface="Arial"/>
              <a:buChar char="•"/>
            </a:pPr>
            <a:r>
              <a:rPr lang="en-US" sz="3600" dirty="0">
                <a:solidFill>
                  <a:schemeClr val="bg1">
                    <a:lumMod val="65000"/>
                  </a:schemeClr>
                </a:solidFill>
                <a:latin typeface="Arial Narrow" panose="020B0606020202030204" pitchFamily="34" charset="0"/>
                <a:ea typeface="Calibri"/>
                <a:cs typeface="Calibri"/>
                <a:sym typeface="Calibri"/>
              </a:rPr>
              <a:t>Fundamentals of Ocean Color </a:t>
            </a:r>
            <a:endParaRPr sz="2000" dirty="0">
              <a:solidFill>
                <a:schemeClr val="bg1">
                  <a:lumMod val="65000"/>
                </a:schemeClr>
              </a:solidFill>
              <a:latin typeface="Arial Narrow" panose="020B0606020202030204" pitchFamily="34" charset="0"/>
            </a:endParaRPr>
          </a:p>
          <a:p>
            <a:pPr marL="285750" marR="0" lvl="0" indent="-285750" algn="l" rtl="0">
              <a:spcBef>
                <a:spcPts val="0"/>
              </a:spcBef>
              <a:spcAft>
                <a:spcPts val="0"/>
              </a:spcAft>
              <a:buClr>
                <a:srgbClr val="7F7F7F"/>
              </a:buClr>
              <a:buSzPts val="3200"/>
              <a:buFont typeface="Arial"/>
              <a:buChar char="•"/>
            </a:pPr>
            <a:r>
              <a:rPr lang="en-US" sz="3600" dirty="0">
                <a:solidFill>
                  <a:schemeClr val="bg1">
                    <a:lumMod val="65000"/>
                  </a:schemeClr>
                </a:solidFill>
                <a:latin typeface="Arial Narrow" panose="020B0606020202030204" pitchFamily="34" charset="0"/>
                <a:ea typeface="Calibri"/>
                <a:cs typeface="Calibri"/>
                <a:sym typeface="Calibri"/>
              </a:rPr>
              <a:t>Fundamentals of Sea-Surface Temperature</a:t>
            </a:r>
            <a:endParaRPr sz="2000" dirty="0">
              <a:solidFill>
                <a:schemeClr val="bg1">
                  <a:lumMod val="65000"/>
                </a:schemeClr>
              </a:solidFill>
              <a:latin typeface="Arial Narrow" panose="020B0606020202030204" pitchFamily="34" charset="0"/>
            </a:endParaRPr>
          </a:p>
          <a:p>
            <a:pPr marL="285750" marR="0" lvl="0" indent="-285750" algn="l" rtl="0">
              <a:spcBef>
                <a:spcPts val="0"/>
              </a:spcBef>
              <a:spcAft>
                <a:spcPts val="0"/>
              </a:spcAft>
              <a:buClr>
                <a:srgbClr val="7F7F7F"/>
              </a:buClr>
              <a:buSzPts val="3200"/>
              <a:buFont typeface="Arial"/>
              <a:buChar char="•"/>
            </a:pPr>
            <a:r>
              <a:rPr lang="en-US" sz="3600" dirty="0">
                <a:solidFill>
                  <a:schemeClr val="bg1">
                    <a:lumMod val="65000"/>
                  </a:schemeClr>
                </a:solidFill>
                <a:latin typeface="Arial Narrow" panose="020B0606020202030204" pitchFamily="34" charset="0"/>
                <a:ea typeface="Calibri"/>
                <a:cs typeface="Calibri"/>
                <a:sym typeface="Calibri"/>
              </a:rPr>
              <a:t>Fundamentals of Altimetry, Wind and Salinity</a:t>
            </a:r>
          </a:p>
          <a:p>
            <a:pPr marL="285750" indent="-285750">
              <a:buClr>
                <a:srgbClr val="7F7F7F"/>
              </a:buClr>
              <a:buSzPts val="3200"/>
              <a:buFont typeface="Arial"/>
              <a:buChar char="•"/>
            </a:pPr>
            <a:r>
              <a:rPr lang="en-US" sz="3600" dirty="0">
                <a:solidFill>
                  <a:schemeClr val="bg1">
                    <a:lumMod val="65000"/>
                  </a:schemeClr>
                </a:solidFill>
                <a:latin typeface="Arial Narrow" panose="020B0606020202030204" pitchFamily="34" charset="0"/>
                <a:ea typeface="Calibri"/>
                <a:cs typeface="Calibri"/>
                <a:sym typeface="Calibri"/>
              </a:rPr>
              <a:t>Introduction to </a:t>
            </a:r>
            <a:r>
              <a:rPr lang="en-US" sz="3600" dirty="0" smtClean="0">
                <a:solidFill>
                  <a:schemeClr val="bg1">
                    <a:lumMod val="65000"/>
                  </a:schemeClr>
                </a:solidFill>
                <a:latin typeface="Arial Narrow" panose="020B0606020202030204" pitchFamily="34" charset="0"/>
                <a:ea typeface="Calibri"/>
                <a:cs typeface="Calibri"/>
                <a:sym typeface="Calibri"/>
              </a:rPr>
              <a:t>ERDDAP</a:t>
            </a:r>
          </a:p>
          <a:p>
            <a:pPr marL="285750" indent="-285750">
              <a:buClr>
                <a:srgbClr val="7F7F7F"/>
              </a:buClr>
              <a:buSzPts val="3200"/>
              <a:buFont typeface="Arial"/>
              <a:buChar char="•"/>
            </a:pPr>
            <a:r>
              <a:rPr lang="en-US" sz="3600" dirty="0" smtClean="0">
                <a:solidFill>
                  <a:schemeClr val="bg1">
                    <a:lumMod val="65000"/>
                  </a:schemeClr>
                </a:solidFill>
                <a:latin typeface="Arial Narrow" panose="020B0606020202030204" pitchFamily="34" charset="0"/>
                <a:ea typeface="Calibri"/>
                <a:cs typeface="Calibri"/>
                <a:sym typeface="Calibri"/>
              </a:rPr>
              <a:t>What Dataset to Choose?</a:t>
            </a:r>
            <a:endParaRPr lang="en-US" sz="3600" dirty="0">
              <a:solidFill>
                <a:schemeClr val="bg1">
                  <a:lumMod val="65000"/>
                </a:schemeClr>
              </a:solidFill>
              <a:latin typeface="Arial Narrow" panose="020B0606020202030204" pitchFamily="34" charset="0"/>
              <a:ea typeface="Calibri"/>
              <a:cs typeface="Calibri"/>
              <a:sym typeface="Calibri"/>
            </a:endParaRPr>
          </a:p>
          <a:p>
            <a:pPr marL="285750" marR="0" lvl="0" indent="-285750" algn="l" rtl="0">
              <a:spcBef>
                <a:spcPts val="0"/>
              </a:spcBef>
              <a:spcAft>
                <a:spcPts val="0"/>
              </a:spcAft>
              <a:buClr>
                <a:srgbClr val="7F7F7F"/>
              </a:buClr>
              <a:buSzPts val="3200"/>
              <a:buFont typeface="Arial"/>
              <a:buChar char="•"/>
            </a:pPr>
            <a:r>
              <a:rPr lang="en-US" sz="3600" b="1" dirty="0">
                <a:latin typeface="Arial Narrow" panose="020B0606020202030204" pitchFamily="34" charset="0"/>
                <a:ea typeface="Calibri"/>
                <a:cs typeface="Calibri"/>
                <a:sym typeface="Calibri"/>
              </a:rPr>
              <a:t>Bringing Satellite Data into ARCGIS </a:t>
            </a:r>
          </a:p>
          <a:p>
            <a:pPr marR="0" lvl="0" algn="l" rtl="0">
              <a:spcBef>
                <a:spcPts val="0"/>
              </a:spcBef>
              <a:spcAft>
                <a:spcPts val="0"/>
              </a:spcAft>
              <a:buClr>
                <a:srgbClr val="7F7F7F"/>
              </a:buClr>
              <a:buSzPts val="3200"/>
            </a:pPr>
            <a:endParaRPr dirty="0">
              <a:solidFill>
                <a:schemeClr val="bg1">
                  <a:lumMod val="65000"/>
                </a:schemeClr>
              </a:solidFill>
            </a:endParaRPr>
          </a:p>
          <a:p>
            <a:pPr marL="285750" marR="0" lvl="0" indent="-82550" algn="l" rtl="0">
              <a:spcBef>
                <a:spcPts val="0"/>
              </a:spcBef>
              <a:spcAft>
                <a:spcPts val="0"/>
              </a:spcAft>
              <a:buClr>
                <a:schemeClr val="dk1"/>
              </a:buClr>
              <a:buSzPts val="3200"/>
              <a:buFont typeface="Arial"/>
              <a:buNone/>
            </a:pPr>
            <a:endParaRPr sz="3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57341285"/>
      </p:ext>
    </p:extLst>
  </p:cSld>
  <p:clrMapOvr>
    <a:masterClrMapping/>
  </p:clrMapOvr>
  <mc:AlternateContent xmlns:mc="http://schemas.openxmlformats.org/markup-compatibility/2006" xmlns:p14="http://schemas.microsoft.com/office/powerpoint/2010/main">
    <mc:Choice Requires="p14">
      <p:transition spd="slow" p14:dur="2000" advTm="20025"/>
    </mc:Choice>
    <mc:Fallback xmlns="">
      <p:transition spd="slow" advTm="20025"/>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 on the EDC Tool</a:t>
            </a:r>
            <a:endParaRPr lang="en-US" dirty="0"/>
          </a:p>
        </p:txBody>
      </p:sp>
    </p:spTree>
    <p:extLst>
      <p:ext uri="{BB962C8B-B14F-4D97-AF65-F5344CB8AC3E}">
        <p14:creationId xmlns:p14="http://schemas.microsoft.com/office/powerpoint/2010/main" val="5017423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p:txBody>
          <a:bodyPr/>
          <a:lstStyle/>
          <a:p>
            <a:endParaRPr lang="en-US"/>
          </a:p>
        </p:txBody>
      </p:sp>
      <p:pic>
        <p:nvPicPr>
          <p:cNvPr id="7" name="Picture 6"/>
          <p:cNvPicPr>
            <a:picLocks noChangeAspect="1"/>
          </p:cNvPicPr>
          <p:nvPr/>
        </p:nvPicPr>
        <p:blipFill>
          <a:blip r:embed="rId2"/>
          <a:stretch>
            <a:fillRect/>
          </a:stretch>
        </p:blipFill>
        <p:spPr>
          <a:xfrm>
            <a:off x="2243879" y="371855"/>
            <a:ext cx="9766654" cy="5805108"/>
          </a:xfrm>
          <a:prstGeom prst="rect">
            <a:avLst/>
          </a:prstGeom>
        </p:spPr>
      </p:pic>
    </p:spTree>
    <p:extLst>
      <p:ext uri="{BB962C8B-B14F-4D97-AF65-F5344CB8AC3E}">
        <p14:creationId xmlns:p14="http://schemas.microsoft.com/office/powerpoint/2010/main" val="14129426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EDC Track Line Format</a:t>
            </a:r>
            <a:endParaRPr lang="en-US" dirty="0"/>
          </a:p>
        </p:txBody>
      </p:sp>
      <p:sp>
        <p:nvSpPr>
          <p:cNvPr id="3" name="Content Placeholder 2"/>
          <p:cNvSpPr>
            <a:spLocks noGrp="1"/>
          </p:cNvSpPr>
          <p:nvPr>
            <p:ph sz="half" idx="1"/>
          </p:nvPr>
        </p:nvSpPr>
        <p:spPr>
          <a:xfrm>
            <a:off x="140970" y="1379665"/>
            <a:ext cx="5181600" cy="4351338"/>
          </a:xfrm>
        </p:spPr>
        <p:txBody>
          <a:bodyPr>
            <a:normAutofit fontScale="70000" lnSpcReduction="20000"/>
          </a:bodyPr>
          <a:lstStyle/>
          <a:p>
            <a:r>
              <a:rPr lang="en-US" b="1" dirty="0"/>
              <a:t>Track Line Format </a:t>
            </a:r>
            <a:endParaRPr lang="en-US" dirty="0"/>
          </a:p>
          <a:p>
            <a:r>
              <a:rPr lang="en-US" dirty="0"/>
              <a:t>A track line file must be a comma-separated text file. Each line in the text file contains a new point along the track line. Each point can have its own time extent. Each line can have the following fields, in this order: </a:t>
            </a:r>
          </a:p>
          <a:p>
            <a:r>
              <a:rPr lang="en-US" dirty="0"/>
              <a:t>1.Latitude – in decimal degrees</a:t>
            </a:r>
          </a:p>
          <a:p>
            <a:r>
              <a:rPr lang="en-US" dirty="0"/>
              <a:t>2.Longitude – in decimal degrees</a:t>
            </a:r>
          </a:p>
          <a:p>
            <a:r>
              <a:rPr lang="en-US" dirty="0"/>
              <a:t>3.Altitude – in meters (can be 0 if not using altitude)</a:t>
            </a:r>
          </a:p>
          <a:p>
            <a:r>
              <a:rPr lang="en-US" dirty="0"/>
              <a:t>4.Start Time – the beginning of the time range for data to be selected (</a:t>
            </a:r>
            <a:r>
              <a:rPr lang="en-US" b="1" dirty="0"/>
              <a:t>optional</a:t>
            </a:r>
            <a:r>
              <a:rPr lang="en-US" dirty="0"/>
              <a:t>)</a:t>
            </a:r>
          </a:p>
          <a:p>
            <a:r>
              <a:rPr lang="en-US" dirty="0"/>
              <a:t>5.Stop Time – the end of the time range for data to be selected (</a:t>
            </a:r>
            <a:r>
              <a:rPr lang="en-US" b="1" dirty="0"/>
              <a:t>optional</a:t>
            </a:r>
            <a:r>
              <a:rPr lang="en-US" dirty="0"/>
              <a:t>)</a:t>
            </a:r>
          </a:p>
          <a:p>
            <a:endParaRPr lang="en-US" dirty="0"/>
          </a:p>
        </p:txBody>
      </p:sp>
      <p:sp>
        <p:nvSpPr>
          <p:cNvPr id="4" name="Content Placeholder 3"/>
          <p:cNvSpPr>
            <a:spLocks noGrp="1"/>
          </p:cNvSpPr>
          <p:nvPr>
            <p:ph sz="half" idx="2"/>
          </p:nvPr>
        </p:nvSpPr>
        <p:spPr>
          <a:xfrm>
            <a:off x="5509260" y="1676845"/>
            <a:ext cx="7379293" cy="4351338"/>
          </a:xfrm>
        </p:spPr>
        <p:txBody>
          <a:bodyPr>
            <a:normAutofit fontScale="70000" lnSpcReduction="20000"/>
          </a:bodyPr>
          <a:lstStyle/>
          <a:p>
            <a:r>
              <a:rPr lang="en-US" sz="1800" dirty="0"/>
              <a:t>Here is an example of a track line file: </a:t>
            </a:r>
          </a:p>
          <a:p>
            <a:pPr marL="0" indent="0">
              <a:buNone/>
            </a:pPr>
            <a:r>
              <a:rPr lang="en-US" sz="1800" dirty="0"/>
              <a:t>27.8036,-119.8914,0,2013-03-15T14:40Z,2013-13-15T14:40Z </a:t>
            </a:r>
          </a:p>
          <a:p>
            <a:pPr marL="0" indent="0">
              <a:buNone/>
            </a:pPr>
            <a:r>
              <a:rPr lang="en-US" sz="1800" dirty="0"/>
              <a:t>28.7866,-117.9850,0,2012-03-15T14:40Z,2012-13-15T14:40Z </a:t>
            </a:r>
          </a:p>
          <a:p>
            <a:pPr marL="0" indent="0">
              <a:buNone/>
            </a:pPr>
            <a:r>
              <a:rPr lang="en-US" sz="1800" dirty="0"/>
              <a:t>36.3951,-123.6461,0,2011-03-15T14:40Z,2011-13-15T14:40Z </a:t>
            </a:r>
          </a:p>
          <a:p>
            <a:pPr marL="0" indent="0">
              <a:buNone/>
            </a:pPr>
            <a:r>
              <a:rPr lang="en-US" sz="1800" dirty="0"/>
              <a:t>35.2628,-125.9477,0,2010-03-15T14:40Z,2010-13-15T14:40Z </a:t>
            </a:r>
          </a:p>
          <a:p>
            <a:pPr marL="0" indent="0">
              <a:buNone/>
            </a:pPr>
            <a:r>
              <a:rPr lang="en-US" sz="1800" dirty="0"/>
              <a:t>33.2628,-124.3501,0,2009-03-15T14:40Z,2009-13-15T14:40Z </a:t>
            </a:r>
            <a:endParaRPr lang="en-US" sz="1800" dirty="0" smtClean="0"/>
          </a:p>
          <a:p>
            <a:endParaRPr lang="en-US" sz="1800" dirty="0"/>
          </a:p>
          <a:p>
            <a:r>
              <a:rPr lang="en-US" sz="1800" dirty="0" smtClean="0"/>
              <a:t>Spreadsheet</a:t>
            </a:r>
          </a:p>
          <a:p>
            <a:pPr lvl="1"/>
            <a:r>
              <a:rPr lang="en-US" sz="1600" dirty="0" smtClean="0"/>
              <a:t>Convert 0-360 to -180 to 180  (    =if(B2&gt;=180,B2-360,B2)  )</a:t>
            </a:r>
          </a:p>
          <a:p>
            <a:pPr lvl="1"/>
            <a:r>
              <a:rPr lang="en-US" sz="1600" dirty="0" smtClean="0"/>
              <a:t>Convert </a:t>
            </a:r>
            <a:r>
              <a:rPr lang="en-US" sz="1600" dirty="0" err="1" smtClean="0"/>
              <a:t>Year,Month,Day</a:t>
            </a:r>
            <a:r>
              <a:rPr lang="en-US" sz="1600" dirty="0" smtClean="0"/>
              <a:t> columns to single date  (   =Date(B3,B4,B5) )</a:t>
            </a:r>
          </a:p>
          <a:p>
            <a:pPr lvl="1"/>
            <a:r>
              <a:rPr lang="en-US" sz="1600" dirty="0" smtClean="0"/>
              <a:t>Set Date format </a:t>
            </a:r>
            <a:r>
              <a:rPr lang="en-US" sz="1600" dirty="0"/>
              <a:t>to custom </a:t>
            </a:r>
            <a:r>
              <a:rPr lang="en-US" sz="1600" dirty="0" smtClean="0"/>
              <a:t>( yyyy-mm-ddT12:00Z ) (</a:t>
            </a:r>
            <a:r>
              <a:rPr lang="en-US" sz="1600" dirty="0"/>
              <a:t>=</a:t>
            </a:r>
            <a:r>
              <a:rPr lang="en-US" sz="1600" b="1" dirty="0"/>
              <a:t>TEXT</a:t>
            </a:r>
            <a:r>
              <a:rPr lang="en-US" sz="1600" dirty="0"/>
              <a:t>(A1,"mm/</a:t>
            </a:r>
            <a:r>
              <a:rPr lang="en-US" sz="1600" dirty="0" err="1"/>
              <a:t>dd</a:t>
            </a:r>
            <a:r>
              <a:rPr lang="en-US" sz="1600" dirty="0"/>
              <a:t>/</a:t>
            </a:r>
            <a:r>
              <a:rPr lang="en-US" sz="1600" dirty="0" err="1"/>
              <a:t>yyyy</a:t>
            </a:r>
            <a:r>
              <a:rPr lang="en-US" sz="1600" dirty="0"/>
              <a:t>") =CONCATENATE(F2,$J$2)</a:t>
            </a:r>
            <a:endParaRPr lang="en-US" sz="1600" dirty="0" smtClean="0"/>
          </a:p>
          <a:p>
            <a:endParaRPr lang="en-US" sz="1800" dirty="0"/>
          </a:p>
        </p:txBody>
      </p:sp>
    </p:spTree>
    <p:extLst>
      <p:ext uri="{BB962C8B-B14F-4D97-AF65-F5344CB8AC3E}">
        <p14:creationId xmlns:p14="http://schemas.microsoft.com/office/powerpoint/2010/main" val="18404353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622321" y="425441"/>
            <a:ext cx="9698143" cy="5772870"/>
          </a:xfrm>
          <a:prstGeom prst="rect">
            <a:avLst/>
          </a:prstGeom>
        </p:spPr>
      </p:pic>
    </p:spTree>
    <p:extLst>
      <p:ext uri="{BB962C8B-B14F-4D97-AF65-F5344CB8AC3E}">
        <p14:creationId xmlns:p14="http://schemas.microsoft.com/office/powerpoint/2010/main" val="5005188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528298" y="314577"/>
            <a:ext cx="10559322" cy="6280976"/>
          </a:xfrm>
          <a:prstGeom prst="rect">
            <a:avLst/>
          </a:prstGeom>
        </p:spPr>
      </p:pic>
      <p:pic>
        <p:nvPicPr>
          <p:cNvPr id="5" name="Picture 4"/>
          <p:cNvPicPr>
            <a:picLocks noChangeAspect="1"/>
          </p:cNvPicPr>
          <p:nvPr/>
        </p:nvPicPr>
        <p:blipFill>
          <a:blip r:embed="rId4"/>
          <a:stretch>
            <a:fillRect/>
          </a:stretch>
        </p:blipFill>
        <p:spPr>
          <a:xfrm>
            <a:off x="4387587" y="2699334"/>
            <a:ext cx="2514951" cy="1267002"/>
          </a:xfrm>
          <a:prstGeom prst="rect">
            <a:avLst/>
          </a:prstGeom>
        </p:spPr>
      </p:pic>
    </p:spTree>
    <p:extLst>
      <p:ext uri="{BB962C8B-B14F-4D97-AF65-F5344CB8AC3E}">
        <p14:creationId xmlns:p14="http://schemas.microsoft.com/office/powerpoint/2010/main" val="323611040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316230" y="2945815"/>
            <a:ext cx="6096000" cy="646331"/>
          </a:xfrm>
          <a:prstGeom prst="rect">
            <a:avLst/>
          </a:prstGeom>
        </p:spPr>
        <p:txBody>
          <a:bodyPr>
            <a:spAutoFit/>
          </a:bodyPr>
          <a:lstStyle/>
          <a:p>
            <a:r>
              <a:rPr lang="en-US" dirty="0">
                <a:hlinkClick r:id="rId3"/>
              </a:rPr>
              <a:t>https://oceanwatch.pifsc.noaa.gov/erddap/griddap/goes-poes-1d-ghrsst-RAN.html</a:t>
            </a:r>
            <a:endParaRPr lang="en-US" dirty="0"/>
          </a:p>
        </p:txBody>
      </p:sp>
      <p:pic>
        <p:nvPicPr>
          <p:cNvPr id="6" name="Picture 5"/>
          <p:cNvPicPr>
            <a:picLocks noChangeAspect="1"/>
          </p:cNvPicPr>
          <p:nvPr/>
        </p:nvPicPr>
        <p:blipFill>
          <a:blip r:embed="rId4"/>
          <a:stretch>
            <a:fillRect/>
          </a:stretch>
        </p:blipFill>
        <p:spPr>
          <a:xfrm>
            <a:off x="6652843" y="1447523"/>
            <a:ext cx="5287113" cy="3962953"/>
          </a:xfrm>
          <a:prstGeom prst="rect">
            <a:avLst/>
          </a:prstGeom>
        </p:spPr>
      </p:pic>
    </p:spTree>
    <p:extLst>
      <p:ext uri="{BB962C8B-B14F-4D97-AF65-F5344CB8AC3E}">
        <p14:creationId xmlns:p14="http://schemas.microsoft.com/office/powerpoint/2010/main" val="21731353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528298" y="186201"/>
            <a:ext cx="11486892" cy="6498748"/>
          </a:xfrm>
          <a:prstGeom prst="rect">
            <a:avLst/>
          </a:prstGeom>
        </p:spPr>
      </p:pic>
    </p:spTree>
    <p:extLst>
      <p:ext uri="{BB962C8B-B14F-4D97-AF65-F5344CB8AC3E}">
        <p14:creationId xmlns:p14="http://schemas.microsoft.com/office/powerpoint/2010/main" val="766796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 1:  Overview Map</a:t>
            </a:r>
            <a:endParaRPr lang="en-US" dirty="0"/>
          </a:p>
        </p:txBody>
      </p:sp>
      <p:sp>
        <p:nvSpPr>
          <p:cNvPr id="3" name="Content Placeholder 2"/>
          <p:cNvSpPr>
            <a:spLocks noGrp="1"/>
          </p:cNvSpPr>
          <p:nvPr>
            <p:ph idx="1"/>
          </p:nvPr>
        </p:nvSpPr>
        <p:spPr>
          <a:xfrm>
            <a:off x="634854" y="1542959"/>
            <a:ext cx="5129033" cy="4351338"/>
          </a:xfrm>
        </p:spPr>
        <p:txBody>
          <a:bodyPr/>
          <a:lstStyle/>
          <a:p>
            <a:r>
              <a:rPr lang="en-US" dirty="0" smtClean="0"/>
              <a:t>Obtain SST data from </a:t>
            </a:r>
            <a:r>
              <a:rPr lang="en-US" dirty="0">
                <a:hlinkClick r:id="rId3"/>
              </a:rPr>
              <a:t>https://oceanwatch.pifsc.noaa.gov/</a:t>
            </a:r>
            <a:endParaRPr lang="en-US" dirty="0" smtClean="0"/>
          </a:p>
          <a:p>
            <a:pPr lvl="1"/>
            <a:r>
              <a:rPr lang="en-US" dirty="0" smtClean="0"/>
              <a:t>in 0-360</a:t>
            </a:r>
          </a:p>
          <a:p>
            <a:pPr lvl="1"/>
            <a:r>
              <a:rPr lang="en-US" dirty="0" smtClean="0"/>
              <a:t>a SINGLE date between the start/end of the turtle track – i.e.  October 10, 2006</a:t>
            </a:r>
          </a:p>
          <a:p>
            <a:pPr lvl="1"/>
            <a:r>
              <a:rPr lang="en-US" dirty="0" smtClean="0"/>
              <a:t>ERDDAP </a:t>
            </a:r>
            <a:r>
              <a:rPr lang="en-US" dirty="0" smtClean="0">
                <a:hlinkClick r:id="rId4"/>
              </a:rPr>
              <a:t>Link</a:t>
            </a:r>
            <a:r>
              <a:rPr lang="en-US" dirty="0" smtClean="0"/>
              <a:t> to the dataset</a:t>
            </a:r>
            <a:endParaRPr lang="en-US" dirty="0"/>
          </a:p>
        </p:txBody>
      </p:sp>
      <p:pic>
        <p:nvPicPr>
          <p:cNvPr id="4" name="Picture 3"/>
          <p:cNvPicPr>
            <a:picLocks noChangeAspect="1"/>
          </p:cNvPicPr>
          <p:nvPr/>
        </p:nvPicPr>
        <p:blipFill>
          <a:blip r:embed="rId5"/>
          <a:stretch>
            <a:fillRect/>
          </a:stretch>
        </p:blipFill>
        <p:spPr>
          <a:xfrm>
            <a:off x="5967233" y="833075"/>
            <a:ext cx="5715798" cy="519185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475914" y="4684542"/>
            <a:ext cx="184731" cy="369332"/>
          </a:xfrm>
          <a:prstGeom prst="rect">
            <a:avLst/>
          </a:prstGeom>
          <a:noFill/>
        </p:spPr>
        <p:txBody>
          <a:bodyPr wrap="none" rtlCol="0">
            <a:spAutoFit/>
          </a:bodyPr>
          <a:lstStyle/>
          <a:p>
            <a:endParaRPr lang="en-US" dirty="0"/>
          </a:p>
        </p:txBody>
      </p:sp>
      <p:sp>
        <p:nvSpPr>
          <p:cNvPr id="5" name="Rectangle 4"/>
          <p:cNvSpPr/>
          <p:nvPr/>
        </p:nvSpPr>
        <p:spPr>
          <a:xfrm>
            <a:off x="185351" y="4648401"/>
            <a:ext cx="5375190" cy="171264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lumMod val="50000"/>
                    <a:lumOff val="50000"/>
                  </a:schemeClr>
                </a:solidFill>
              </a:rPr>
              <a:t>Hint</a:t>
            </a:r>
            <a:r>
              <a:rPr lang="en-US" sz="1400" dirty="0">
                <a:solidFill>
                  <a:schemeClr val="tx1">
                    <a:lumMod val="50000"/>
                    <a:lumOff val="50000"/>
                  </a:schemeClr>
                </a:solidFill>
              </a:rPr>
              <a:t>:  Enter “</a:t>
            </a:r>
            <a:r>
              <a:rPr lang="en-US" sz="1400" dirty="0" err="1">
                <a:solidFill>
                  <a:schemeClr val="tx1">
                    <a:lumMod val="50000"/>
                    <a:lumOff val="50000"/>
                  </a:schemeClr>
                </a:solidFill>
              </a:rPr>
              <a:t>sst</a:t>
            </a:r>
            <a:r>
              <a:rPr lang="en-US" sz="1400" dirty="0">
                <a:solidFill>
                  <a:schemeClr val="tx1">
                    <a:lumMod val="50000"/>
                    <a:lumOff val="50000"/>
                  </a:schemeClr>
                </a:solidFill>
              </a:rPr>
              <a:t> blended </a:t>
            </a:r>
            <a:r>
              <a:rPr lang="en-US" sz="1400" dirty="0" smtClean="0">
                <a:solidFill>
                  <a:schemeClr val="tx1">
                    <a:lumMod val="50000"/>
                    <a:lumOff val="50000"/>
                  </a:schemeClr>
                </a:solidFill>
              </a:rPr>
              <a:t>daily” in the ERDDAP search box;  Click ‘data’ for </a:t>
            </a:r>
            <a:r>
              <a:rPr lang="en-US" sz="1400" dirty="0">
                <a:solidFill>
                  <a:schemeClr val="tx1">
                    <a:lumMod val="50000"/>
                    <a:lumOff val="50000"/>
                  </a:schemeClr>
                </a:solidFill>
              </a:rPr>
              <a:t>Sea Surface Temperature, NOAA </a:t>
            </a:r>
            <a:r>
              <a:rPr lang="en-US" sz="1400" dirty="0" err="1">
                <a:solidFill>
                  <a:schemeClr val="tx1">
                    <a:lumMod val="50000"/>
                    <a:lumOff val="50000"/>
                  </a:schemeClr>
                </a:solidFill>
              </a:rPr>
              <a:t>geopolar</a:t>
            </a:r>
            <a:r>
              <a:rPr lang="en-US" sz="1400" dirty="0">
                <a:solidFill>
                  <a:schemeClr val="tx1">
                    <a:lumMod val="50000"/>
                    <a:lumOff val="50000"/>
                  </a:schemeClr>
                </a:solidFill>
              </a:rPr>
              <a:t> blended - Daily, 2002-Present (2017 Reanalysis</a:t>
            </a:r>
            <a:r>
              <a:rPr lang="en-US" sz="1400" dirty="0" smtClean="0">
                <a:solidFill>
                  <a:schemeClr val="tx1">
                    <a:lumMod val="50000"/>
                    <a:lumOff val="50000"/>
                  </a:schemeClr>
                </a:solidFill>
              </a:rPr>
              <a:t>)</a:t>
            </a:r>
          </a:p>
          <a:p>
            <a:endParaRPr lang="en-US" sz="1400" dirty="0">
              <a:solidFill>
                <a:schemeClr val="tx1">
                  <a:lumMod val="50000"/>
                  <a:lumOff val="50000"/>
                </a:schemeClr>
              </a:solidFill>
            </a:endParaRPr>
          </a:p>
          <a:p>
            <a:r>
              <a:rPr lang="en-US" sz="1400" dirty="0" smtClean="0">
                <a:solidFill>
                  <a:schemeClr val="tx1">
                    <a:lumMod val="50000"/>
                    <a:lumOff val="50000"/>
                  </a:schemeClr>
                </a:solidFill>
              </a:rPr>
              <a:t>A sample dataset </a:t>
            </a:r>
            <a:r>
              <a:rPr lang="en-US" sz="1400" dirty="0">
                <a:solidFill>
                  <a:schemeClr val="tx1">
                    <a:lumMod val="50000"/>
                    <a:lumOff val="50000"/>
                  </a:schemeClr>
                </a:solidFill>
              </a:rPr>
              <a:t>is included as </a:t>
            </a:r>
            <a:r>
              <a:rPr lang="en-US" sz="1400" dirty="0" smtClean="0">
                <a:solidFill>
                  <a:schemeClr val="tx1">
                    <a:lumMod val="50000"/>
                    <a:lumOff val="50000"/>
                  </a:schemeClr>
                </a:solidFill>
              </a:rPr>
              <a:t>‘goes-poes-1d-ghrsst-RAN_SingleDayGlobal.nc’ in the Data Package at the end of this slide deck.</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371118741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NOAA Title Option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LIDETEMPLATE_oceans2019_seat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SLIDETEMPLATE_oceans2019_seattle</Template>
  <TotalTime>8298</TotalTime>
  <Words>8852</Words>
  <Application>Microsoft Office PowerPoint</Application>
  <PresentationFormat>Widescreen</PresentationFormat>
  <Paragraphs>837</Paragraphs>
  <Slides>87</Slides>
  <Notes>81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87</vt:i4>
      </vt:variant>
    </vt:vector>
  </HeadingPairs>
  <TitlesOfParts>
    <vt:vector size="97" baseType="lpstr">
      <vt:lpstr>Arial</vt:lpstr>
      <vt:lpstr>Arial Narrow</vt:lpstr>
      <vt:lpstr>Arial Narrow Bold</vt:lpstr>
      <vt:lpstr>Arial Unicode MS</vt:lpstr>
      <vt:lpstr>Calibri</vt:lpstr>
      <vt:lpstr>Calibri Light</vt:lpstr>
      <vt:lpstr>Helvetica</vt:lpstr>
      <vt:lpstr>High Tower Text</vt:lpstr>
      <vt:lpstr>1_NOAA Title Options</vt:lpstr>
      <vt:lpstr>SLIDETEMPLATE_oceans2019_seattle</vt:lpstr>
      <vt:lpstr>Using Satellite Data in GIS  NOAA Coastwatch Satellite Course</vt:lpstr>
      <vt:lpstr>This Training</vt:lpstr>
      <vt:lpstr>Using Satellite Data in GIS:  An Exercise</vt:lpstr>
      <vt:lpstr>Exercise Background</vt:lpstr>
      <vt:lpstr>ArcGIS:  Extract data along a turtle track</vt:lpstr>
      <vt:lpstr>Strategy</vt:lpstr>
      <vt:lpstr>Strategy</vt:lpstr>
      <vt:lpstr>Output 1:  Overview Map</vt:lpstr>
      <vt:lpstr>Output 1:  Overview Map</vt:lpstr>
      <vt:lpstr>Output 1:  Overview Map</vt:lpstr>
      <vt:lpstr>Output 1:  Overview Map</vt:lpstr>
      <vt:lpstr>Output 1:  Overview Map</vt:lpstr>
      <vt:lpstr>Output 1:  Overview Map</vt:lpstr>
      <vt:lpstr>Output 1:  Overview Map</vt:lpstr>
      <vt:lpstr>Output 1:  Overview Map</vt:lpstr>
      <vt:lpstr>Overview Map -- Observations</vt:lpstr>
      <vt:lpstr>Strategy Adjustments</vt:lpstr>
      <vt:lpstr>Data Preparation  -- Turtle Data</vt:lpstr>
      <vt:lpstr>Data Preparation – Turtle Data (cont.)</vt:lpstr>
      <vt:lpstr>Data Preparation:  Input data modification</vt:lpstr>
      <vt:lpstr>Obtain Satellite Data</vt:lpstr>
      <vt:lpstr>Obtain Satellite Data</vt:lpstr>
      <vt:lpstr>Obtain Satellite Data -- THREDDS</vt:lpstr>
      <vt:lpstr>Obtain Satellite Data -- OPeNDAP</vt:lpstr>
      <vt:lpstr>Obtain Satellite Data</vt:lpstr>
      <vt:lpstr>Obtain Satellite Data</vt:lpstr>
      <vt:lpstr>Loading Satellite Data</vt:lpstr>
      <vt:lpstr>Loading Satellite Data  -- Layer Properties – General / Extent</vt:lpstr>
      <vt:lpstr>Loading Satellite Data  --  Layer Properties -- Symbology</vt:lpstr>
      <vt:lpstr>Loading Satellite Data --  Layer Properties -- NetCDF</vt:lpstr>
      <vt:lpstr>Loading Satellite Data --  Layer Properties -- Time</vt:lpstr>
      <vt:lpstr>Display Satellite Data</vt:lpstr>
      <vt:lpstr>Time Slider</vt:lpstr>
      <vt:lpstr>Loading Data:  CSV file</vt:lpstr>
      <vt:lpstr>Loading Data:  CSV file               Add XY Data</vt:lpstr>
      <vt:lpstr>Loading Data:  CSV file               Add XY Data</vt:lpstr>
      <vt:lpstr>Loading Data:  CSV file               Add XY Data</vt:lpstr>
      <vt:lpstr>Loading Data:  CSV file               Add XY Data</vt:lpstr>
      <vt:lpstr>Loading Data:  CSV file               Create Feature Class</vt:lpstr>
      <vt:lpstr>Loading Data:  CSV file               Create Feature Class</vt:lpstr>
      <vt:lpstr>Loading Data:  CSV file</vt:lpstr>
      <vt:lpstr>Feature Layer Workflow</vt:lpstr>
      <vt:lpstr>Select Date Range from the Feature Layer</vt:lpstr>
      <vt:lpstr>Select Date Range from the Feature Layer</vt:lpstr>
      <vt:lpstr>Save the Selection as a Layer</vt:lpstr>
      <vt:lpstr>Save the Selection as a Layer</vt:lpstr>
      <vt:lpstr>Display the Selected Records:  Display XY Data… </vt:lpstr>
      <vt:lpstr>Enable Time on the Selection Layer</vt:lpstr>
      <vt:lpstr>Enable Time on the Selection Layer</vt:lpstr>
      <vt:lpstr>Time on the Selection Layer</vt:lpstr>
      <vt:lpstr>Extracting data from the Raster Layer by using the Feature Layer</vt:lpstr>
      <vt:lpstr>Extracting data using the Sample Tool</vt:lpstr>
      <vt:lpstr>Extracting data using the Sample Tool</vt:lpstr>
      <vt:lpstr>Extracting data using the Sample Tool</vt:lpstr>
      <vt:lpstr>Using the Selected Feature Layer for Sampling</vt:lpstr>
      <vt:lpstr>Perform the Sampling</vt:lpstr>
      <vt:lpstr>Perform the Sampling</vt:lpstr>
      <vt:lpstr>Perform the Sampling</vt:lpstr>
      <vt:lpstr>Perform the Sampling</vt:lpstr>
      <vt:lpstr>Filter the Sampling Results</vt:lpstr>
      <vt:lpstr>Export the Selected Results</vt:lpstr>
      <vt:lpstr>Display the Sampling Results</vt:lpstr>
      <vt:lpstr>Displaying Sampled Results</vt:lpstr>
      <vt:lpstr>Displaying Sampled Results</vt:lpstr>
      <vt:lpstr>Output 2: Map output showing turtle locations and parameter values</vt:lpstr>
      <vt:lpstr>Output 3:  Graph of parameter value for each turtle location vs Time</vt:lpstr>
      <vt:lpstr>Output 3:  Graph of parameter value for each turtle location vs Time</vt:lpstr>
      <vt:lpstr>Output 3:  Graph of parameter value for each turtle location vs Time</vt:lpstr>
      <vt:lpstr>Output 4: Export Movie showing Turtle, Parameter, TurtleWatch Zone</vt:lpstr>
      <vt:lpstr>Output 4: Export Movie showing Turtle, Parameter, TurtleWatch Zone</vt:lpstr>
      <vt:lpstr>Output 4: Export Movie showing Turtle, Parameter, TurtleWatch Zone</vt:lpstr>
      <vt:lpstr>Output 4: Export Movie showing Turtle, Parameter, TurtleWatch Zone</vt:lpstr>
      <vt:lpstr>Output 4: Export Movie showing Turtle, Parameter, TurtleWatch Zone</vt:lpstr>
      <vt:lpstr>Output 4: Export Movie showing Turtle, Parameter, TurtleWatch Zone</vt:lpstr>
      <vt:lpstr>Time Slider – Check Settings</vt:lpstr>
      <vt:lpstr>Output 4: Export Movie showing Turtle, Parameter, TurtleWatch Zone</vt:lpstr>
      <vt:lpstr>Other considerations</vt:lpstr>
      <vt:lpstr>Data used in this Exercise</vt:lpstr>
      <vt:lpstr>End of Exercise</vt:lpstr>
      <vt:lpstr>NOAA CoastWatch Satellite Course - Narrated Presentations</vt:lpstr>
      <vt:lpstr>Extra Slides on the EDC Tool</vt:lpstr>
      <vt:lpstr>PowerPoint Presentation</vt:lpstr>
      <vt:lpstr>EDC Track Line Format</vt:lpstr>
      <vt:lpstr>PowerPoint Presentation</vt:lpstr>
      <vt:lpstr>PowerPoint Presentation</vt:lpstr>
      <vt:lpstr>PowerPoint Presentation</vt:lpstr>
      <vt:lpstr>PowerPoint Presentation</vt:lpstr>
    </vt:vector>
  </TitlesOfParts>
  <Company>NOAA / NESDIS / STAR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CoastWatch Software</dc:title>
  <dc:creator>michael.soracco</dc:creator>
  <cp:lastModifiedBy>Melanie Abecassis</cp:lastModifiedBy>
  <cp:revision>364</cp:revision>
  <dcterms:created xsi:type="dcterms:W3CDTF">2019-10-26T20:02:34Z</dcterms:created>
  <dcterms:modified xsi:type="dcterms:W3CDTF">2020-10-22T17:04:59Z</dcterms:modified>
</cp:coreProperties>
</file>