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89" r:id="rId2"/>
    <p:sldId id="999" r:id="rId3"/>
    <p:sldId id="982" r:id="rId4"/>
    <p:sldId id="996" r:id="rId5"/>
    <p:sldId id="946" r:id="rId6"/>
    <p:sldId id="1011" r:id="rId7"/>
    <p:sldId id="1004" r:id="rId8"/>
    <p:sldId id="994" r:id="rId9"/>
    <p:sldId id="668" r:id="rId10"/>
    <p:sldId id="670" r:id="rId11"/>
    <p:sldId id="951" r:id="rId12"/>
    <p:sldId id="1014" r:id="rId13"/>
    <p:sldId id="1013" r:id="rId14"/>
    <p:sldId id="974" r:id="rId15"/>
    <p:sldId id="975" r:id="rId16"/>
    <p:sldId id="976" r:id="rId17"/>
    <p:sldId id="998" r:id="rId18"/>
    <p:sldId id="1001" r:id="rId19"/>
  </p:sldIdLst>
  <p:sldSz cx="9144000" cy="6858000" type="screen4x3"/>
  <p:notesSz cx="6781800" cy="9926638"/>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99"/>
    <a:srgbClr val="CCFFFF"/>
    <a:srgbClr val="FF6600"/>
    <a:srgbClr val="003366"/>
    <a:srgbClr val="009900"/>
    <a:srgbClr val="000066"/>
    <a:srgbClr val="CC9900"/>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17" autoAdjust="0"/>
    <p:restoredTop sz="99871" autoAdjust="0"/>
  </p:normalViewPr>
  <p:slideViewPr>
    <p:cSldViewPr>
      <p:cViewPr varScale="1">
        <p:scale>
          <a:sx n="62" d="100"/>
          <a:sy n="62" d="100"/>
        </p:scale>
        <p:origin x="-548" y="-68"/>
      </p:cViewPr>
      <p:guideLst>
        <p:guide orient="horz" pos="21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1026"/>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80227" name="Rectangle 1027"/>
          <p:cNvSpPr>
            <a:spLocks noGrp="1" noChangeArrowheads="1"/>
          </p:cNvSpPr>
          <p:nvPr>
            <p:ph type="dt" sz="quarter"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180228" name="Rectangle 1028"/>
          <p:cNvSpPr>
            <a:spLocks noGrp="1" noChangeArrowheads="1"/>
          </p:cNvSpPr>
          <p:nvPr>
            <p:ph type="ftr" sz="quarter" idx="2"/>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80229" name="Rectangle 1029"/>
          <p:cNvSpPr>
            <a:spLocks noGrp="1" noChangeArrowheads="1"/>
          </p:cNvSpPr>
          <p:nvPr>
            <p:ph type="sldNum" sz="quarter" idx="3"/>
          </p:nvPr>
        </p:nvSpPr>
        <p:spPr bwMode="auto">
          <a:xfrm>
            <a:off x="3843338" y="942975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4076635-95D4-4D49-BB35-185295795D36}" type="slidenum">
              <a:rPr lang="en-GB"/>
              <a:pPr>
                <a:defRPr/>
              </a:pPr>
              <a:t>‹#›</a:t>
            </a:fld>
            <a:endParaRPr lang="en-GB"/>
          </a:p>
        </p:txBody>
      </p:sp>
    </p:spTree>
    <p:extLst>
      <p:ext uri="{BB962C8B-B14F-4D97-AF65-F5344CB8AC3E}">
        <p14:creationId xmlns:p14="http://schemas.microsoft.com/office/powerpoint/2010/main" val="275078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55300"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4875"/>
            <a:ext cx="49720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843338" y="942975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FD1A243-25D2-4455-A295-FC56F8056747}" type="slidenum">
              <a:rPr lang="en-GB"/>
              <a:pPr>
                <a:defRPr/>
              </a:pPr>
              <a:t>‹#›</a:t>
            </a:fld>
            <a:endParaRPr lang="en-GB"/>
          </a:p>
        </p:txBody>
      </p:sp>
    </p:spTree>
    <p:extLst>
      <p:ext uri="{BB962C8B-B14F-4D97-AF65-F5344CB8AC3E}">
        <p14:creationId xmlns:p14="http://schemas.microsoft.com/office/powerpoint/2010/main" val="374199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bg-BG" dirty="0" smtClean="0">
              <a:latin typeface="Times New Roman" charset="0"/>
            </a:endParaRPr>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E98F8CB-E4DE-4CA1-9E4D-338346F7428C}" type="slidenum">
              <a:rPr lang="en-GB" sz="1200" smtClean="0"/>
              <a:pPr eaLnBrk="1" hangingPunct="1"/>
              <a:t>1</a:t>
            </a:fld>
            <a:endParaRPr lang="en-GB"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43020" y="9430306"/>
            <a:ext cx="29387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E3D15FE3-7F9A-438F-8A95-316AA5133F89}" type="slidenum">
              <a:rPr lang="en-GB" sz="1200">
                <a:solidFill>
                  <a:prstClr val="black"/>
                </a:solidFill>
              </a:rPr>
              <a:pPr algn="r" eaLnBrk="1" hangingPunct="1"/>
              <a:t>3</a:t>
            </a:fld>
            <a:endParaRPr lang="en-GB" sz="1200">
              <a:solidFill>
                <a:prstClr val="black"/>
              </a:solidFill>
            </a:endParaRPr>
          </a:p>
        </p:txBody>
      </p:sp>
      <p:sp>
        <p:nvSpPr>
          <p:cNvPr id="109571" name="Rectangle 7"/>
          <p:cNvSpPr txBox="1">
            <a:spLocks noGrp="1" noChangeArrowheads="1"/>
          </p:cNvSpPr>
          <p:nvPr/>
        </p:nvSpPr>
        <p:spPr bwMode="auto">
          <a:xfrm>
            <a:off x="3841451" y="9428584"/>
            <a:ext cx="294034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BF61B220-C77E-4A68-893D-F1AD4D1E1209}" type="slidenum">
              <a:rPr lang="en-GB" sz="1200">
                <a:solidFill>
                  <a:prstClr val="black"/>
                </a:solidFill>
              </a:rPr>
              <a:pPr algn="r" eaLnBrk="1" hangingPunct="1"/>
              <a:t>3</a:t>
            </a:fld>
            <a:endParaRPr lang="en-GB" sz="1200">
              <a:solidFill>
                <a:prstClr val="black"/>
              </a:solidFill>
            </a:endParaRPr>
          </a:p>
        </p:txBody>
      </p:sp>
      <p:sp>
        <p:nvSpPr>
          <p:cNvPr id="109572" name="Rectangle 2"/>
          <p:cNvSpPr>
            <a:spLocks noGrp="1" noRot="1" noChangeAspect="1" noChangeArrowheads="1" noTextEdit="1"/>
          </p:cNvSpPr>
          <p:nvPr>
            <p:ph type="sldImg"/>
          </p:nvPr>
        </p:nvSpPr>
        <p:spPr>
          <a:xfrm>
            <a:off x="911225" y="744538"/>
            <a:ext cx="4960938" cy="3721100"/>
          </a:xfrm>
          <a:solidFill>
            <a:srgbClr val="FFFFFF"/>
          </a:solidFill>
          <a:ln/>
        </p:spPr>
      </p:sp>
      <p:sp>
        <p:nvSpPr>
          <p:cNvPr id="109573" name="Rectangle 3"/>
          <p:cNvSpPr>
            <a:spLocks noGrp="1" noChangeArrowheads="1"/>
          </p:cNvSpPr>
          <p:nvPr>
            <p:ph type="body" idx="1"/>
          </p:nvPr>
        </p:nvSpPr>
        <p:spPr>
          <a:xfrm>
            <a:off x="905811" y="4715153"/>
            <a:ext cx="4970180" cy="4466987"/>
          </a:xfrm>
          <a:solidFill>
            <a:srgbClr val="FFFFFF"/>
          </a:solidFill>
          <a:ln>
            <a:solidFill>
              <a:srgbClr val="000000"/>
            </a:solidFill>
            <a:miter lim="800000"/>
            <a:headEnd/>
            <a:tailEnd/>
          </a:ln>
        </p:spPr>
        <p:txBody>
          <a:bodyPr/>
          <a:lstStyle/>
          <a:p>
            <a:pPr eaLnBrk="1" hangingPunct="1"/>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775A32E-87E4-4E4C-B25A-0A85D4081CE6}" type="slidenum">
              <a:rPr lang="en-GB" sz="1200" smtClean="0"/>
              <a:pPr eaLnBrk="1" hangingPunct="1">
                <a:defRPr/>
              </a:pPr>
              <a:t>9</a:t>
            </a:fld>
            <a:endParaRPr lang="en-GB" sz="1200" smtClean="0"/>
          </a:p>
        </p:txBody>
      </p:sp>
      <p:sp>
        <p:nvSpPr>
          <p:cNvPr id="100355" name="Slide Image Placeholder 1"/>
          <p:cNvSpPr>
            <a:spLocks noGrp="1" noRot="1" noChangeAspect="1" noTextEdit="1"/>
          </p:cNvSpPr>
          <p:nvPr>
            <p:ph type="sldImg"/>
          </p:nvPr>
        </p:nvSpPr>
        <p:spPr>
          <a:solidFill>
            <a:srgbClr val="FFFFFF"/>
          </a:solidFill>
          <a:ln/>
        </p:spPr>
      </p:sp>
      <p:sp>
        <p:nvSpPr>
          <p:cNvPr id="100356" name="Notes Placeholder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bg-BG" smtClean="0"/>
          </a:p>
        </p:txBody>
      </p:sp>
      <p:sp>
        <p:nvSpPr>
          <p:cNvPr id="100357" name="Slide Number Placeholder 3"/>
          <p:cNvSpPr txBox="1">
            <a:spLocks noGrp="1"/>
          </p:cNvSpPr>
          <p:nvPr/>
        </p:nvSpPr>
        <p:spPr bwMode="auto">
          <a:xfrm>
            <a:off x="3843020" y="9430306"/>
            <a:ext cx="29387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41C6901F-D1B5-4C17-A58E-D269683533F5}" type="slidenum">
              <a:rPr lang="en-GB" sz="1200"/>
              <a:pPr algn="r" eaLnBrk="1" hangingPunct="1"/>
              <a:t>9</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bg-BG" smtClean="0"/>
          </a:p>
        </p:txBody>
      </p:sp>
      <p:sp>
        <p:nvSpPr>
          <p:cNvPr id="91140"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734FC65-C3D6-456C-8609-EFD4775EE824}" type="slidenum">
              <a:rPr lang="en-GB" sz="1200" smtClean="0"/>
              <a:pPr eaLnBrk="1" hangingPunct="1">
                <a:defRPr/>
              </a:pPr>
              <a:t>10</a:t>
            </a:fld>
            <a:endParaRPr lang="en-GB"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3FD1A243-25D2-4455-A295-FC56F8056747}" type="slidenum">
              <a:rPr lang="en-GB" smtClean="0"/>
              <a:pPr>
                <a:defRPr/>
              </a:pPr>
              <a:t>14</a:t>
            </a:fld>
            <a:endParaRPr lang="en-GB"/>
          </a:p>
        </p:txBody>
      </p:sp>
    </p:spTree>
    <p:extLst>
      <p:ext uri="{BB962C8B-B14F-4D97-AF65-F5344CB8AC3E}">
        <p14:creationId xmlns:p14="http://schemas.microsoft.com/office/powerpoint/2010/main" val="6166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9A801-8CB7-4F95-BBA4-41AE2D3EC4A4}" type="slidenum">
              <a:rPr lang="en-GB"/>
              <a:pPr/>
              <a:t>15</a:t>
            </a:fld>
            <a:endParaRPr lang="en-GB"/>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1DA702-2717-4BA6-9FD7-3C0212067C42}" type="slidenum">
              <a:rPr lang="en-GB"/>
              <a:pPr>
                <a:defRPr/>
              </a:pPr>
              <a:t>‹#›</a:t>
            </a:fld>
            <a:endParaRPr lang="en-GB"/>
          </a:p>
        </p:txBody>
      </p:sp>
    </p:spTree>
    <p:extLst>
      <p:ext uri="{BB962C8B-B14F-4D97-AF65-F5344CB8AC3E}">
        <p14:creationId xmlns:p14="http://schemas.microsoft.com/office/powerpoint/2010/main" val="176501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7528DE-BEAD-4049-9BF8-1EA39962C018}" type="slidenum">
              <a:rPr lang="en-GB"/>
              <a:pPr>
                <a:defRPr/>
              </a:pPr>
              <a:t>‹#›</a:t>
            </a:fld>
            <a:endParaRPr lang="en-GB"/>
          </a:p>
        </p:txBody>
      </p:sp>
    </p:spTree>
    <p:extLst>
      <p:ext uri="{BB962C8B-B14F-4D97-AF65-F5344CB8AC3E}">
        <p14:creationId xmlns:p14="http://schemas.microsoft.com/office/powerpoint/2010/main" val="195659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B18726-563D-4473-81A4-AF55791B5934}" type="slidenum">
              <a:rPr lang="en-GB"/>
              <a:pPr>
                <a:defRPr/>
              </a:pPr>
              <a:t>‹#›</a:t>
            </a:fld>
            <a:endParaRPr lang="en-GB"/>
          </a:p>
        </p:txBody>
      </p:sp>
    </p:spTree>
    <p:extLst>
      <p:ext uri="{BB962C8B-B14F-4D97-AF65-F5344CB8AC3E}">
        <p14:creationId xmlns:p14="http://schemas.microsoft.com/office/powerpoint/2010/main" val="147522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A20770-94E4-4E54-94E2-49BBAE1D3FFE}" type="slidenum">
              <a:rPr lang="en-GB"/>
              <a:pPr>
                <a:defRPr/>
              </a:pPr>
              <a:t>‹#›</a:t>
            </a:fld>
            <a:endParaRPr lang="en-GB"/>
          </a:p>
        </p:txBody>
      </p:sp>
    </p:spTree>
    <p:extLst>
      <p:ext uri="{BB962C8B-B14F-4D97-AF65-F5344CB8AC3E}">
        <p14:creationId xmlns:p14="http://schemas.microsoft.com/office/powerpoint/2010/main" val="384342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E4776B-324A-4924-BF1F-C6F3F501F5F6}" type="slidenum">
              <a:rPr lang="en-GB"/>
              <a:pPr>
                <a:defRPr/>
              </a:pPr>
              <a:t>‹#›</a:t>
            </a:fld>
            <a:endParaRPr lang="en-GB"/>
          </a:p>
        </p:txBody>
      </p:sp>
    </p:spTree>
    <p:extLst>
      <p:ext uri="{BB962C8B-B14F-4D97-AF65-F5344CB8AC3E}">
        <p14:creationId xmlns:p14="http://schemas.microsoft.com/office/powerpoint/2010/main" val="252888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2A9B8F-D8FC-4145-869F-95329AA24952}" type="slidenum">
              <a:rPr lang="en-GB"/>
              <a:pPr>
                <a:defRPr/>
              </a:pPr>
              <a:t>‹#›</a:t>
            </a:fld>
            <a:endParaRPr lang="en-GB"/>
          </a:p>
        </p:txBody>
      </p:sp>
    </p:spTree>
    <p:extLst>
      <p:ext uri="{BB962C8B-B14F-4D97-AF65-F5344CB8AC3E}">
        <p14:creationId xmlns:p14="http://schemas.microsoft.com/office/powerpoint/2010/main" val="150600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C4CB479-7544-4B72-B8D3-48529209CEF5}" type="slidenum">
              <a:rPr lang="en-GB"/>
              <a:pPr>
                <a:defRPr/>
              </a:pPr>
              <a:t>‹#›</a:t>
            </a:fld>
            <a:endParaRPr lang="en-GB"/>
          </a:p>
        </p:txBody>
      </p:sp>
    </p:spTree>
    <p:extLst>
      <p:ext uri="{BB962C8B-B14F-4D97-AF65-F5344CB8AC3E}">
        <p14:creationId xmlns:p14="http://schemas.microsoft.com/office/powerpoint/2010/main" val="110845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BBF637A-E6A4-4D1F-BF19-7088934D9FA6}" type="slidenum">
              <a:rPr lang="en-GB"/>
              <a:pPr>
                <a:defRPr/>
              </a:pPr>
              <a:t>‹#›</a:t>
            </a:fld>
            <a:endParaRPr lang="en-GB"/>
          </a:p>
        </p:txBody>
      </p:sp>
    </p:spTree>
    <p:extLst>
      <p:ext uri="{BB962C8B-B14F-4D97-AF65-F5344CB8AC3E}">
        <p14:creationId xmlns:p14="http://schemas.microsoft.com/office/powerpoint/2010/main" val="13956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53467D2-03FB-44AB-96D2-3AD5665BFB3E}" type="slidenum">
              <a:rPr lang="en-GB"/>
              <a:pPr>
                <a:defRPr/>
              </a:pPr>
              <a:t>‹#›</a:t>
            </a:fld>
            <a:endParaRPr lang="en-GB"/>
          </a:p>
        </p:txBody>
      </p:sp>
    </p:spTree>
    <p:extLst>
      <p:ext uri="{BB962C8B-B14F-4D97-AF65-F5344CB8AC3E}">
        <p14:creationId xmlns:p14="http://schemas.microsoft.com/office/powerpoint/2010/main" val="366838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59B140-FE6D-41D1-BD50-28E5AD63A9FC}" type="slidenum">
              <a:rPr lang="en-GB"/>
              <a:pPr>
                <a:defRPr/>
              </a:pPr>
              <a:t>‹#›</a:t>
            </a:fld>
            <a:endParaRPr lang="en-GB"/>
          </a:p>
        </p:txBody>
      </p:sp>
    </p:spTree>
    <p:extLst>
      <p:ext uri="{BB962C8B-B14F-4D97-AF65-F5344CB8AC3E}">
        <p14:creationId xmlns:p14="http://schemas.microsoft.com/office/powerpoint/2010/main" val="168140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70DE28-08FE-4239-A8A4-F550118B9CDC}" type="slidenum">
              <a:rPr lang="en-GB"/>
              <a:pPr>
                <a:defRPr/>
              </a:pPr>
              <a:t>‹#›</a:t>
            </a:fld>
            <a:endParaRPr lang="en-GB"/>
          </a:p>
        </p:txBody>
      </p:sp>
    </p:spTree>
    <p:extLst>
      <p:ext uri="{BB962C8B-B14F-4D97-AF65-F5344CB8AC3E}">
        <p14:creationId xmlns:p14="http://schemas.microsoft.com/office/powerpoint/2010/main" val="96189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84213128-A369-4717-9C8D-892C3AAFDC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0"/>
          <p:cNvSpPr txBox="1">
            <a:spLocks noChangeArrowheads="1"/>
          </p:cNvSpPr>
          <p:nvPr/>
        </p:nvSpPr>
        <p:spPr bwMode="auto">
          <a:xfrm>
            <a:off x="144090" y="5662141"/>
            <a:ext cx="83883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sz="2200" dirty="0">
                <a:solidFill>
                  <a:srgbClr val="003366"/>
                </a:solidFill>
                <a:latin typeface="Calibri" pitchFamily="34" charset="0"/>
                <a:cs typeface="Times New Roman" charset="0"/>
              </a:rPr>
              <a:t>Julia </a:t>
            </a:r>
            <a:r>
              <a:rPr lang="en-US" sz="2200" dirty="0" err="1" smtClean="0">
                <a:solidFill>
                  <a:srgbClr val="003366"/>
                </a:solidFill>
                <a:latin typeface="Calibri" pitchFamily="34" charset="0"/>
                <a:cs typeface="Times New Roman" charset="0"/>
              </a:rPr>
              <a:t>Stoyanova</a:t>
            </a:r>
            <a:r>
              <a:rPr lang="en-US" sz="2200" dirty="0" smtClean="0">
                <a:solidFill>
                  <a:srgbClr val="003366"/>
                </a:solidFill>
                <a:latin typeface="Calibri" pitchFamily="34" charset="0"/>
                <a:cs typeface="Times New Roman" charset="0"/>
              </a:rPr>
              <a:t> </a:t>
            </a:r>
            <a:endParaRPr lang="en-US" sz="2000" i="1" dirty="0">
              <a:solidFill>
                <a:srgbClr val="003366"/>
              </a:solidFill>
              <a:latin typeface="Calibri" pitchFamily="34" charset="0"/>
              <a:cs typeface="Times New Roman" charset="0"/>
            </a:endParaRPr>
          </a:p>
        </p:txBody>
      </p:sp>
      <p:sp>
        <p:nvSpPr>
          <p:cNvPr id="2053" name="Rectangle 11"/>
          <p:cNvSpPr>
            <a:spLocks noChangeArrowheads="1"/>
          </p:cNvSpPr>
          <p:nvPr/>
        </p:nvSpPr>
        <p:spPr bwMode="auto">
          <a:xfrm>
            <a:off x="2211808" y="6123583"/>
            <a:ext cx="4252913"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85000"/>
              </a:lnSpc>
            </a:pPr>
            <a:r>
              <a:rPr lang="en-US" sz="1400" dirty="0">
                <a:latin typeface="Calibri" pitchFamily="34" charset="0"/>
                <a:cs typeface="Times New Roman" charset="0"/>
              </a:rPr>
              <a:t>National Institute of Meteorology and Hydrology, Bulgaria </a:t>
            </a:r>
          </a:p>
        </p:txBody>
      </p:sp>
      <p:pic>
        <p:nvPicPr>
          <p:cNvPr id="2055" name="Picture 3" descr="EUMETSATLogo_hor_Tagline_solid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64" y="260646"/>
            <a:ext cx="1939658" cy="648074"/>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8168616" y="44623"/>
            <a:ext cx="1011897" cy="831462"/>
            <a:chOff x="329209" y="1322022"/>
            <a:chExt cx="702132" cy="684802"/>
          </a:xfrm>
        </p:grpSpPr>
        <p:pic>
          <p:nvPicPr>
            <p:cNvPr id="15" name="Picture 120" descr="Logo_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09" y="1499943"/>
              <a:ext cx="602203" cy="5068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78470" y="1322022"/>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sp>
        <p:nvSpPr>
          <p:cNvPr id="6" name="Title 5"/>
          <p:cNvSpPr>
            <a:spLocks noGrp="1"/>
          </p:cNvSpPr>
          <p:nvPr>
            <p:ph type="title"/>
          </p:nvPr>
        </p:nvSpPr>
        <p:spPr>
          <a:xfrm>
            <a:off x="683568" y="1772816"/>
            <a:ext cx="7772400" cy="1800200"/>
          </a:xfrm>
        </p:spPr>
        <p:txBody>
          <a:bodyPr/>
          <a:lstStyle/>
          <a:p>
            <a:r>
              <a:rPr lang="en-US" b="1" dirty="0">
                <a:solidFill>
                  <a:srgbClr val="003366"/>
                </a:solidFill>
                <a:latin typeface="Calibri" pitchFamily="34" charset="0"/>
                <a:cs typeface="Calibri" pitchFamily="34" charset="0"/>
              </a:rPr>
              <a:t/>
            </a:r>
            <a:br>
              <a:rPr lang="en-US" b="1" dirty="0">
                <a:solidFill>
                  <a:srgbClr val="003366"/>
                </a:solidFill>
                <a:latin typeface="Calibri" pitchFamily="34" charset="0"/>
                <a:cs typeface="Calibri" pitchFamily="34" charset="0"/>
              </a:rPr>
            </a:br>
            <a:r>
              <a:rPr lang="en-US" sz="2600" b="1" dirty="0">
                <a:solidFill>
                  <a:srgbClr val="FF6600"/>
                </a:solidFill>
                <a:latin typeface="Calibri" pitchFamily="34" charset="0"/>
                <a:cs typeface="Calibri" pitchFamily="34" charset="0"/>
              </a:rPr>
              <a:t>Drought &amp; Vegetation Monitoring: Energy–Water Cycle</a:t>
            </a:r>
            <a:br>
              <a:rPr lang="en-US" sz="2600" b="1" dirty="0">
                <a:solidFill>
                  <a:srgbClr val="FF6600"/>
                </a:solidFill>
                <a:latin typeface="Calibri" pitchFamily="34" charset="0"/>
                <a:cs typeface="Calibri" pitchFamily="34" charset="0"/>
              </a:rPr>
            </a:br>
            <a:r>
              <a:rPr lang="en-US" sz="2400" b="1" dirty="0">
                <a:solidFill>
                  <a:srgbClr val="003366"/>
                </a:solidFill>
                <a:latin typeface="Calibri" pitchFamily="34" charset="0"/>
                <a:cs typeface="Calibri" pitchFamily="34" charset="0"/>
              </a:rPr>
              <a:t>7th SALGEE Virtual Workshop </a:t>
            </a:r>
            <a:r>
              <a:rPr lang="en-US" sz="2600" b="1" dirty="0" smtClean="0">
                <a:solidFill>
                  <a:srgbClr val="FF6600"/>
                </a:solidFill>
                <a:latin typeface="Calibri" pitchFamily="34" charset="0"/>
                <a:cs typeface="Calibri" pitchFamily="34" charset="0"/>
              </a:rPr>
              <a:t/>
            </a:r>
            <a:br>
              <a:rPr lang="en-US" sz="2600" b="1" dirty="0" smtClean="0">
                <a:solidFill>
                  <a:srgbClr val="FF6600"/>
                </a:solidFill>
                <a:latin typeface="Calibri" pitchFamily="34" charset="0"/>
                <a:cs typeface="Calibri" pitchFamily="34" charset="0"/>
              </a:rPr>
            </a:br>
            <a:r>
              <a:rPr lang="en-US" sz="2400" dirty="0" smtClean="0">
                <a:solidFill>
                  <a:srgbClr val="003366"/>
                </a:solidFill>
                <a:latin typeface="Calibri" pitchFamily="34" charset="0"/>
                <a:cs typeface="Calibri" pitchFamily="34" charset="0"/>
              </a:rPr>
              <a:t>24 Nov – </a:t>
            </a:r>
            <a:r>
              <a:rPr lang="en-US" sz="2400" dirty="0">
                <a:solidFill>
                  <a:srgbClr val="003366"/>
                </a:solidFill>
                <a:latin typeface="Calibri" pitchFamily="34" charset="0"/>
                <a:cs typeface="Calibri" pitchFamily="34" charset="0"/>
              </a:rPr>
              <a:t>26 Nov </a:t>
            </a:r>
            <a:r>
              <a:rPr lang="en-US" sz="2400" dirty="0" smtClean="0">
                <a:solidFill>
                  <a:srgbClr val="003366"/>
                </a:solidFill>
                <a:latin typeface="Calibri" pitchFamily="34" charset="0"/>
                <a:cs typeface="Calibri" pitchFamily="34" charset="0"/>
              </a:rPr>
              <a:t>2021</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SALGEE\12-16 Sep2016_Thessaloniki\Lecture_JS\Dry-Wet s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499568"/>
            <a:ext cx="89154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Grp="1" noChangeArrowheads="1"/>
          </p:cNvSpPr>
          <p:nvPr>
            <p:ph type="title"/>
          </p:nvPr>
        </p:nvSpPr>
        <p:spPr>
          <a:xfrm>
            <a:off x="1314872" y="1700808"/>
            <a:ext cx="7067128" cy="936625"/>
          </a:xfrm>
        </p:spPr>
        <p:txBody>
          <a:bodyPr/>
          <a:lstStyle/>
          <a:p>
            <a:pPr algn="l" eaLnBrk="1" hangingPunct="1"/>
            <a:r>
              <a:rPr lang="en-US" sz="2000" dirty="0" smtClean="0">
                <a:solidFill>
                  <a:srgbClr val="008000"/>
                </a:solidFill>
                <a:latin typeface="Calibri" pitchFamily="34" charset="0"/>
                <a:cs typeface="Times New Roman" pitchFamily="18" charset="0"/>
              </a:rPr>
              <a:t> </a:t>
            </a:r>
            <a:r>
              <a:rPr lang="en-US" sz="1800" dirty="0" smtClean="0">
                <a:solidFill>
                  <a:schemeClr val="tx1"/>
                </a:solidFill>
                <a:latin typeface="Calibri" pitchFamily="34" charset="0"/>
                <a:cs typeface="Times New Roman" pitchFamily="18" charset="0"/>
              </a:rPr>
              <a:t>The role of </a:t>
            </a:r>
            <a:r>
              <a:rPr lang="en-US" sz="1800" b="1" dirty="0" smtClean="0">
                <a:solidFill>
                  <a:schemeClr val="tx1"/>
                </a:solidFill>
                <a:latin typeface="Calibri" pitchFamily="34" charset="0"/>
                <a:cs typeface="Times New Roman" pitchFamily="18" charset="0"/>
              </a:rPr>
              <a:t>soil moisture </a:t>
            </a:r>
            <a:r>
              <a:rPr lang="en-US" sz="1800" dirty="0" smtClean="0">
                <a:solidFill>
                  <a:schemeClr val="tx1"/>
                </a:solidFill>
                <a:latin typeface="Calibri" pitchFamily="34" charset="0"/>
                <a:cs typeface="Times New Roman" pitchFamily="18" charset="0"/>
              </a:rPr>
              <a:t>in propagation of terrestrial drought</a:t>
            </a:r>
            <a:r>
              <a:rPr lang="en-US" altLang="en-US" sz="1800" dirty="0" smtClean="0">
                <a:solidFill>
                  <a:schemeClr val="tx1"/>
                </a:solidFill>
                <a:latin typeface="Calibri" pitchFamily="34" charset="0"/>
                <a:cs typeface="Times New Roman" pitchFamily="18" charset="0"/>
              </a:rPr>
              <a:t>: </a:t>
            </a:r>
            <a:br>
              <a:rPr lang="en-US" altLang="en-US" sz="1800" dirty="0" smtClean="0">
                <a:solidFill>
                  <a:schemeClr val="tx1"/>
                </a:solidFill>
                <a:latin typeface="Calibri" pitchFamily="34" charset="0"/>
                <a:cs typeface="Times New Roman" pitchFamily="18" charset="0"/>
              </a:rPr>
            </a:br>
            <a:r>
              <a:rPr lang="en-US" altLang="en-US" sz="1800" dirty="0" smtClean="0">
                <a:solidFill>
                  <a:schemeClr val="tx1"/>
                </a:solidFill>
                <a:latin typeface="Calibri" pitchFamily="34" charset="0"/>
                <a:cs typeface="Times New Roman" pitchFamily="18" charset="0"/>
              </a:rPr>
              <a:t>Coupling of energy-water cycles at ‘Dry’- ‘Wet’ soil is </a:t>
            </a:r>
            <a:r>
              <a:rPr lang="en-US" altLang="en-US" sz="1800" dirty="0">
                <a:solidFill>
                  <a:schemeClr val="tx1"/>
                </a:solidFill>
                <a:latin typeface="Calibri" pitchFamily="34" charset="0"/>
                <a:cs typeface="Times New Roman" pitchFamily="18" charset="0"/>
              </a:rPr>
              <a:t>reflected by the proportion </a:t>
            </a:r>
            <a:r>
              <a:rPr lang="en-US" altLang="en-US" sz="1800" dirty="0">
                <a:solidFill>
                  <a:srgbClr val="262626"/>
                </a:solidFill>
                <a:latin typeface="Calibri" pitchFamily="34" charset="0"/>
                <a:cs typeface="Times New Roman" pitchFamily="18" charset="0"/>
              </a:rPr>
              <a:t>between </a:t>
            </a:r>
            <a:r>
              <a:rPr lang="en-US" altLang="en-US" sz="1800" b="1" dirty="0">
                <a:solidFill>
                  <a:srgbClr val="0000CC"/>
                </a:solidFill>
                <a:latin typeface="Calibri" pitchFamily="34" charset="0"/>
                <a:cs typeface="Times New Roman" pitchFamily="18" charset="0"/>
              </a:rPr>
              <a:t>LE</a:t>
            </a:r>
            <a:r>
              <a:rPr lang="en-US" altLang="en-US" sz="1800" dirty="0">
                <a:solidFill>
                  <a:srgbClr val="262626"/>
                </a:solidFill>
                <a:latin typeface="Calibri" pitchFamily="34" charset="0"/>
                <a:cs typeface="Times New Roman" pitchFamily="18" charset="0"/>
              </a:rPr>
              <a:t> and </a:t>
            </a:r>
            <a:r>
              <a:rPr lang="en-US" altLang="en-US" sz="1800" b="1" dirty="0">
                <a:solidFill>
                  <a:srgbClr val="FF9900"/>
                </a:solidFill>
                <a:latin typeface="Calibri" pitchFamily="34" charset="0"/>
                <a:cs typeface="Times New Roman" pitchFamily="18" charset="0"/>
              </a:rPr>
              <a:t>H</a:t>
            </a:r>
            <a:r>
              <a:rPr lang="en-US" altLang="en-US" sz="1800" dirty="0" smtClean="0">
                <a:solidFill>
                  <a:srgbClr val="262626"/>
                </a:solidFill>
                <a:latin typeface="Calibri" pitchFamily="34" charset="0"/>
                <a:cs typeface="Times New Roman" pitchFamily="18" charset="0"/>
              </a:rPr>
              <a:t>.</a:t>
            </a:r>
            <a:endParaRPr lang="en-GB" sz="1800" dirty="0" smtClean="0">
              <a:solidFill>
                <a:srgbClr val="008000"/>
              </a:solidFill>
              <a:latin typeface="Calibri" pitchFamily="34" charset="0"/>
              <a:cs typeface="Times New Roman" pitchFamily="18" charset="0"/>
            </a:endParaRPr>
          </a:p>
        </p:txBody>
      </p:sp>
      <p:sp>
        <p:nvSpPr>
          <p:cNvPr id="23556" name="Oval 7"/>
          <p:cNvSpPr>
            <a:spLocks noChangeArrowheads="1"/>
          </p:cNvSpPr>
          <p:nvPr/>
        </p:nvSpPr>
        <p:spPr bwMode="auto">
          <a:xfrm>
            <a:off x="2971800" y="3218656"/>
            <a:ext cx="1447800" cy="2514600"/>
          </a:xfrm>
          <a:prstGeom prst="ellipse">
            <a:avLst/>
          </a:prstGeom>
          <a:noFill/>
          <a:ln w="1905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3557" name="Oval 8"/>
          <p:cNvSpPr>
            <a:spLocks noChangeArrowheads="1"/>
          </p:cNvSpPr>
          <p:nvPr/>
        </p:nvSpPr>
        <p:spPr bwMode="auto">
          <a:xfrm>
            <a:off x="6934200" y="3218656"/>
            <a:ext cx="1447800" cy="2514600"/>
          </a:xfrm>
          <a:prstGeom prst="ellipse">
            <a:avLst/>
          </a:prstGeom>
          <a:noFill/>
          <a:ln w="19050">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3558" name="Text Box 9"/>
          <p:cNvSpPr txBox="1">
            <a:spLocks noChangeArrowheads="1"/>
          </p:cNvSpPr>
          <p:nvPr/>
        </p:nvSpPr>
        <p:spPr bwMode="auto">
          <a:xfrm>
            <a:off x="0" y="26064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dirty="0">
                <a:solidFill>
                  <a:srgbClr val="003366"/>
                </a:solidFill>
                <a:latin typeface="Calibri" pitchFamily="34" charset="0"/>
                <a:cs typeface="Times New Roman" pitchFamily="18" charset="0"/>
              </a:rPr>
              <a:t>Terrestrial drought </a:t>
            </a:r>
            <a:r>
              <a:rPr lang="en-US" dirty="0" smtClean="0">
                <a:solidFill>
                  <a:srgbClr val="003366"/>
                </a:solidFill>
                <a:latin typeface="Calibri" pitchFamily="34" charset="0"/>
                <a:cs typeface="Times New Roman" pitchFamily="18" charset="0"/>
              </a:rPr>
              <a:t>in terms of biogeophysical cycling</a:t>
            </a:r>
            <a:endParaRPr lang="en-US" dirty="0">
              <a:solidFill>
                <a:srgbClr val="003366"/>
              </a:solidFill>
              <a:latin typeface="Calibri" pitchFamily="34" charset="0"/>
              <a:cs typeface="Times New Roman" pitchFamily="18" charset="0"/>
            </a:endParaRPr>
          </a:p>
          <a:p>
            <a:pPr algn="ctr" eaLnBrk="1" hangingPunct="1"/>
            <a:endParaRPr lang="en-US" sz="2000" dirty="0" smtClean="0">
              <a:solidFill>
                <a:srgbClr val="FF6600"/>
              </a:solidFill>
              <a:latin typeface="Calibri" pitchFamily="34" charset="0"/>
            </a:endParaRPr>
          </a:p>
          <a:p>
            <a:pPr algn="ctr" eaLnBrk="1" hangingPunct="1"/>
            <a:endParaRPr lang="en-US" sz="2000" dirty="0">
              <a:solidFill>
                <a:srgbClr val="FF6600"/>
              </a:solidFill>
              <a:latin typeface="Calibri" pitchFamily="34" charset="0"/>
            </a:endParaRPr>
          </a:p>
          <a:p>
            <a:pPr algn="ctr" eaLnBrk="1" hangingPunct="1"/>
            <a:r>
              <a:rPr lang="en-US" sz="2000" dirty="0" smtClean="0">
                <a:solidFill>
                  <a:srgbClr val="FF6600"/>
                </a:solidFill>
                <a:latin typeface="Calibri" pitchFamily="34" charset="0"/>
              </a:rPr>
              <a:t>meteorological </a:t>
            </a:r>
            <a:r>
              <a:rPr lang="en-US" sz="2000" dirty="0">
                <a:solidFill>
                  <a:srgbClr val="FF6600"/>
                </a:solidFill>
                <a:latin typeface="Calibri" pitchFamily="34" charset="0"/>
              </a:rPr>
              <a:t>processes that shape the land surface state </a:t>
            </a:r>
            <a:endParaRPr lang="en-GB" sz="2000" dirty="0">
              <a:solidFill>
                <a:srgbClr val="FF6600"/>
              </a:solidFill>
              <a:latin typeface="Calibri" pitchFamily="34" charset="0"/>
            </a:endParaRPr>
          </a:p>
        </p:txBody>
      </p:sp>
    </p:spTree>
    <p:extLst>
      <p:ext uri="{BB962C8B-B14F-4D97-AF65-F5344CB8AC3E}">
        <p14:creationId xmlns:p14="http://schemas.microsoft.com/office/powerpoint/2010/main" val="222184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xfrm>
            <a:off x="45480" y="1556792"/>
            <a:ext cx="9144000"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200" kern="1200" dirty="0">
                <a:solidFill>
                  <a:srgbClr val="FF6600"/>
                </a:solidFill>
                <a:latin typeface="Calibri" pitchFamily="34" charset="0"/>
                <a:ea typeface="+mn-ea"/>
                <a:cs typeface="Calibri" pitchFamily="34" charset="0"/>
              </a:rPr>
              <a:t>Main concepts adopted in drought monitoring with vegetation</a:t>
            </a:r>
          </a:p>
        </p:txBody>
      </p:sp>
      <p:sp>
        <p:nvSpPr>
          <p:cNvPr id="5" name="TextBox 4"/>
          <p:cNvSpPr txBox="1"/>
          <p:nvPr/>
        </p:nvSpPr>
        <p:spPr>
          <a:xfrm>
            <a:off x="1547664" y="2204864"/>
            <a:ext cx="6200415" cy="2215991"/>
          </a:xfrm>
          <a:prstGeom prst="rect">
            <a:avLst/>
          </a:prstGeom>
          <a:noFill/>
        </p:spPr>
        <p:txBody>
          <a:bodyPr wrap="none" rtlCol="0">
            <a:spAutoFit/>
          </a:bodyPr>
          <a:lstStyle/>
          <a:p>
            <a:pPr marL="342900" indent="-342900">
              <a:spcBef>
                <a:spcPts val="600"/>
              </a:spcBef>
              <a:buFont typeface="Arial" pitchFamily="34" charset="0"/>
              <a:buChar char="•"/>
            </a:pPr>
            <a:r>
              <a:rPr lang="en-US" sz="1800" dirty="0" smtClean="0">
                <a:latin typeface="Calibri" pitchFamily="34" charset="0"/>
                <a:ea typeface="SimSun-ExtB" pitchFamily="49" charset="-122"/>
                <a:cs typeface="Calibri" pitchFamily="34" charset="0"/>
              </a:rPr>
              <a:t>Soil moisture availability concept</a:t>
            </a:r>
          </a:p>
          <a:p>
            <a:pPr marL="342900" indent="-342900">
              <a:spcBef>
                <a:spcPts val="600"/>
              </a:spcBef>
              <a:buFont typeface="Arial" pitchFamily="34" charset="0"/>
              <a:buChar char="•"/>
            </a:pPr>
            <a:r>
              <a:rPr lang="en-US" sz="1800" dirty="0" smtClean="0">
                <a:latin typeface="Calibri" pitchFamily="34" charset="0"/>
                <a:ea typeface="SimSun-ExtB" pitchFamily="49" charset="-122"/>
                <a:cs typeface="Calibri" pitchFamily="34" charset="0"/>
              </a:rPr>
              <a:t>LST </a:t>
            </a:r>
            <a:r>
              <a:rPr lang="en-US" sz="1800" dirty="0">
                <a:latin typeface="Calibri" pitchFamily="34" charset="0"/>
                <a:ea typeface="SimSun-ExtB" pitchFamily="49" charset="-122"/>
                <a:cs typeface="Calibri" pitchFamily="34" charset="0"/>
              </a:rPr>
              <a:t>is a </a:t>
            </a:r>
            <a:r>
              <a:rPr lang="en-GB" sz="1800" dirty="0">
                <a:latin typeface="Calibri" pitchFamily="34" charset="0"/>
                <a:ea typeface="SimSun-ExtB" pitchFamily="49" charset="-122"/>
                <a:cs typeface="Calibri" pitchFamily="34" charset="0"/>
              </a:rPr>
              <a:t>key </a:t>
            </a:r>
            <a:r>
              <a:rPr lang="en-GB" sz="1800" dirty="0" err="1">
                <a:latin typeface="Calibri" pitchFamily="34" charset="0"/>
                <a:ea typeface="SimSun-ExtB" pitchFamily="49" charset="-122"/>
                <a:cs typeface="Calibri" pitchFamily="34" charset="0"/>
              </a:rPr>
              <a:t>biogeophysical</a:t>
            </a:r>
            <a:r>
              <a:rPr lang="en-GB" sz="1800" dirty="0">
                <a:latin typeface="Calibri" pitchFamily="34" charset="0"/>
                <a:ea typeface="SimSun-ExtB" pitchFamily="49" charset="-122"/>
                <a:cs typeface="Calibri" pitchFamily="34" charset="0"/>
              </a:rPr>
              <a:t> variable in land surface </a:t>
            </a:r>
            <a:r>
              <a:rPr lang="en-GB" sz="1800" dirty="0" smtClean="0">
                <a:latin typeface="Calibri" pitchFamily="34" charset="0"/>
                <a:ea typeface="SimSun-ExtB" pitchFamily="49" charset="-122"/>
                <a:cs typeface="Calibri" pitchFamily="34" charset="0"/>
              </a:rPr>
              <a:t>processes</a:t>
            </a:r>
          </a:p>
          <a:p>
            <a:pPr marL="342900" indent="-342900">
              <a:spcBef>
                <a:spcPts val="600"/>
              </a:spcBef>
              <a:buFont typeface="Arial" pitchFamily="34" charset="0"/>
              <a:buChar char="•"/>
            </a:pPr>
            <a:r>
              <a:rPr lang="en-US" sz="1800" dirty="0" smtClean="0">
                <a:latin typeface="Calibri" pitchFamily="34" charset="0"/>
                <a:cs typeface="Calibri" pitchFamily="34" charset="0"/>
              </a:rPr>
              <a:t>Evapotranspiration concept</a:t>
            </a:r>
          </a:p>
          <a:p>
            <a:pPr marL="800100" lvl="1" indent="-342900">
              <a:buFont typeface="Courier New" pitchFamily="49" charset="0"/>
              <a:buChar char="o"/>
            </a:pPr>
            <a:r>
              <a:rPr lang="en-US" sz="1700" i="1" dirty="0" smtClean="0">
                <a:latin typeface="+mn-lt"/>
                <a:cs typeface="Calibri" pitchFamily="34" charset="0"/>
              </a:rPr>
              <a:t>Potential </a:t>
            </a:r>
            <a:r>
              <a:rPr lang="en-US" sz="1700" i="1" dirty="0">
                <a:latin typeface="+mn-lt"/>
                <a:cs typeface="Calibri" pitchFamily="34" charset="0"/>
              </a:rPr>
              <a:t>evapotranspiration, </a:t>
            </a:r>
            <a:r>
              <a:rPr lang="en-US" sz="1700" i="1" dirty="0" smtClean="0">
                <a:latin typeface="+mn-lt"/>
                <a:cs typeface="Calibri" pitchFamily="34" charset="0"/>
              </a:rPr>
              <a:t>PET </a:t>
            </a:r>
            <a:endParaRPr lang="en-US" sz="1700" i="1" dirty="0">
              <a:latin typeface="+mn-lt"/>
              <a:cs typeface="Calibri" pitchFamily="34" charset="0"/>
            </a:endParaRPr>
          </a:p>
          <a:p>
            <a:pPr marL="800100" lvl="1" indent="-342900">
              <a:buFont typeface="Courier New" pitchFamily="49" charset="0"/>
              <a:buChar char="o"/>
            </a:pPr>
            <a:r>
              <a:rPr lang="en-US" sz="1700" i="1" dirty="0">
                <a:latin typeface="+mn-lt"/>
                <a:cs typeface="Calibri" pitchFamily="34" charset="0"/>
              </a:rPr>
              <a:t>Actual evapotranspiration, </a:t>
            </a:r>
            <a:r>
              <a:rPr lang="en-US" sz="1700" i="1" dirty="0" smtClean="0">
                <a:latin typeface="+mn-lt"/>
                <a:cs typeface="Calibri" pitchFamily="34" charset="0"/>
              </a:rPr>
              <a:t>AET</a:t>
            </a:r>
            <a:endParaRPr lang="en-US" sz="1700" i="1" dirty="0">
              <a:latin typeface="+mn-lt"/>
              <a:cs typeface="Calibri" pitchFamily="34" charset="0"/>
            </a:endParaRPr>
          </a:p>
          <a:p>
            <a:pPr marL="800100" lvl="1" indent="-342900">
              <a:buFont typeface="Courier New" pitchFamily="49" charset="0"/>
              <a:buChar char="o"/>
            </a:pPr>
            <a:r>
              <a:rPr lang="en-US" sz="1700" i="1" dirty="0" smtClean="0">
                <a:latin typeface="+mn-lt"/>
                <a:cs typeface="Calibri" pitchFamily="34" charset="0"/>
              </a:rPr>
              <a:t>Combination </a:t>
            </a:r>
            <a:r>
              <a:rPr lang="en-US" sz="1700" i="1" dirty="0">
                <a:latin typeface="+mn-lt"/>
                <a:cs typeface="Calibri" pitchFamily="34" charset="0"/>
              </a:rPr>
              <a:t>between them </a:t>
            </a:r>
            <a:r>
              <a:rPr lang="en-US" sz="1700" i="1" dirty="0" smtClean="0">
                <a:latin typeface="+mn-lt"/>
                <a:cs typeface="Calibri" pitchFamily="34" charset="0"/>
              </a:rPr>
              <a:t>AET/PET</a:t>
            </a:r>
            <a:endParaRPr lang="en-US" sz="1700" i="1" dirty="0">
              <a:latin typeface="+mn-lt"/>
              <a:cs typeface="Calibri" pitchFamily="34" charset="0"/>
            </a:endParaRPr>
          </a:p>
          <a:p>
            <a:pPr lvl="1"/>
            <a:r>
              <a:rPr lang="en-US" sz="1800" i="1" dirty="0" smtClean="0">
                <a:solidFill>
                  <a:srgbClr val="FF0000"/>
                </a:solidFill>
                <a:latin typeface="+mn-lt"/>
                <a:cs typeface="Calibri" pitchFamily="34" charset="0"/>
              </a:rPr>
              <a:t>			</a:t>
            </a:r>
            <a:endParaRPr lang="en-US" sz="1800" i="1" dirty="0">
              <a:latin typeface="+mn-lt"/>
            </a:endParaRPr>
          </a:p>
        </p:txBody>
      </p:sp>
      <p:sp>
        <p:nvSpPr>
          <p:cNvPr id="2" name="TextBox 1"/>
          <p:cNvSpPr txBox="1"/>
          <p:nvPr/>
        </p:nvSpPr>
        <p:spPr>
          <a:xfrm>
            <a:off x="3586552" y="692695"/>
            <a:ext cx="1490536" cy="492443"/>
          </a:xfrm>
          <a:prstGeom prst="rect">
            <a:avLst/>
          </a:prstGeom>
          <a:noFill/>
        </p:spPr>
        <p:txBody>
          <a:bodyPr wrap="none" rtlCol="0">
            <a:spAutoFit/>
          </a:bodyPr>
          <a:lstStyle/>
          <a:p>
            <a:r>
              <a:rPr lang="en-US" sz="2600" dirty="0" smtClean="0">
                <a:solidFill>
                  <a:srgbClr val="003366"/>
                </a:solidFill>
                <a:latin typeface="Calibri" pitchFamily="34" charset="0"/>
                <a:cs typeface="Calibri" pitchFamily="34" charset="0"/>
              </a:rPr>
              <a:t>Approach</a:t>
            </a:r>
            <a:endParaRPr lang="en-US" sz="2600" dirty="0">
              <a:solidFill>
                <a:srgbClr val="003366"/>
              </a:solidFill>
              <a:latin typeface="Calibri" pitchFamily="34" charset="0"/>
              <a:cs typeface="Calibri" pitchFamily="34" charset="0"/>
            </a:endParaRPr>
          </a:p>
        </p:txBody>
      </p:sp>
    </p:spTree>
    <p:extLst>
      <p:ext uri="{BB962C8B-B14F-4D97-AF65-F5344CB8AC3E}">
        <p14:creationId xmlns:p14="http://schemas.microsoft.com/office/powerpoint/2010/main" val="13036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963488"/>
            <a:ext cx="3891065" cy="307777"/>
          </a:xfrm>
          <a:prstGeom prst="rect">
            <a:avLst/>
          </a:prstGeom>
          <a:noFill/>
        </p:spPr>
        <p:txBody>
          <a:bodyPr wrap="none" rtlCol="0">
            <a:spAutoFit/>
          </a:bodyPr>
          <a:lstStyle/>
          <a:p>
            <a:r>
              <a:rPr lang="bg-BG" sz="1400" dirty="0"/>
              <a:t>Table 1. Categories of dry/wet classes by the </a:t>
            </a:r>
            <a:r>
              <a:rPr lang="bg-BG" sz="1400" dirty="0" smtClean="0"/>
              <a:t>SMAI</a:t>
            </a:r>
            <a:endParaRPr lang="bg-BG" sz="1200" i="1" dirty="0"/>
          </a:p>
        </p:txBody>
      </p:sp>
      <p:sp>
        <p:nvSpPr>
          <p:cNvPr id="19" name="TextBox 1"/>
          <p:cNvSpPr txBox="1">
            <a:spLocks noChangeArrowheads="1"/>
          </p:cNvSpPr>
          <p:nvPr/>
        </p:nvSpPr>
        <p:spPr bwMode="auto">
          <a:xfrm>
            <a:off x="4001298" y="764704"/>
            <a:ext cx="4932548" cy="133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eaLnBrk="1" hangingPunct="1">
              <a:lnSpc>
                <a:spcPct val="90000"/>
              </a:lnSpc>
              <a:spcAft>
                <a:spcPct val="25000"/>
              </a:spcAft>
            </a:pPr>
            <a:r>
              <a:rPr lang="en-US" sz="1700" dirty="0" smtClean="0">
                <a:latin typeface="Calibri" pitchFamily="34" charset="0"/>
                <a:cs typeface="Calibri" pitchFamily="34" charset="0"/>
              </a:rPr>
              <a:t>Plant  SMA concept works in cases of positive correlation between soil moisture and evapotranspiration. </a:t>
            </a:r>
          </a:p>
          <a:p>
            <a:pPr marL="0" indent="0" eaLnBrk="1" hangingPunct="1">
              <a:lnSpc>
                <a:spcPct val="90000"/>
              </a:lnSpc>
              <a:spcAft>
                <a:spcPct val="25000"/>
              </a:spcAft>
            </a:pPr>
            <a:r>
              <a:rPr lang="en-US" sz="1700" dirty="0">
                <a:latin typeface="Calibri" pitchFamily="34" charset="0"/>
                <a:cs typeface="Calibri" pitchFamily="34" charset="0"/>
              </a:rPr>
              <a:t>SMA </a:t>
            </a:r>
            <a:r>
              <a:rPr lang="en-US" sz="1700" dirty="0" smtClean="0">
                <a:latin typeface="Calibri" pitchFamily="34" charset="0"/>
                <a:cs typeface="Calibri" pitchFamily="34" charset="0"/>
              </a:rPr>
              <a:t>is </a:t>
            </a:r>
            <a:r>
              <a:rPr lang="en-US" sz="1700" dirty="0">
                <a:latin typeface="Calibri" pitchFamily="34" charset="0"/>
                <a:cs typeface="Calibri" pitchFamily="34" charset="0"/>
              </a:rPr>
              <a:t>the capacity of a soil to hold water that is available for plant </a:t>
            </a:r>
            <a:r>
              <a:rPr lang="en-US" sz="1700" dirty="0" smtClean="0">
                <a:latin typeface="Calibri" pitchFamily="34" charset="0"/>
                <a:cs typeface="Calibri" pitchFamily="34" charset="0"/>
              </a:rPr>
              <a:t>use.</a:t>
            </a:r>
            <a:endParaRPr lang="en-US" sz="1700" dirty="0">
              <a:latin typeface="Calibri" pitchFamily="34" charset="0"/>
              <a:cs typeface="Calibri" pitchFamily="34" charset="0"/>
            </a:endParaRPr>
          </a:p>
        </p:txBody>
      </p:sp>
      <p:grpSp>
        <p:nvGrpSpPr>
          <p:cNvPr id="24" name="Group 21"/>
          <p:cNvGrpSpPr>
            <a:grpSpLocks/>
          </p:cNvGrpSpPr>
          <p:nvPr/>
        </p:nvGrpSpPr>
        <p:grpSpPr bwMode="auto">
          <a:xfrm>
            <a:off x="4128840" y="2273048"/>
            <a:ext cx="4826000" cy="4179888"/>
            <a:chOff x="2725" y="1470"/>
            <a:chExt cx="3040" cy="2633"/>
          </a:xfrm>
        </p:grpSpPr>
        <p:pic>
          <p:nvPicPr>
            <p:cNvPr id="25" name="Picture 14" descr="S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 y="1470"/>
              <a:ext cx="3040" cy="2633"/>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6" name="Text Box 20"/>
            <p:cNvSpPr txBox="1">
              <a:spLocks noChangeArrowheads="1"/>
            </p:cNvSpPr>
            <p:nvPr/>
          </p:nvSpPr>
          <p:spPr bwMode="auto">
            <a:xfrm>
              <a:off x="4047" y="3821"/>
              <a:ext cx="401" cy="194"/>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bg-BG" sz="1400" dirty="0">
                <a:latin typeface="Calibri" pitchFamily="34" charset="0"/>
              </a:endParaRPr>
            </a:p>
          </p:txBody>
        </p:sp>
      </p:grpSp>
      <p:sp>
        <p:nvSpPr>
          <p:cNvPr id="5" name="Title 4"/>
          <p:cNvSpPr>
            <a:spLocks noGrp="1"/>
          </p:cNvSpPr>
          <p:nvPr>
            <p:ph type="title"/>
          </p:nvPr>
        </p:nvSpPr>
        <p:spPr>
          <a:xfrm>
            <a:off x="3059833" y="116632"/>
            <a:ext cx="5915768" cy="750408"/>
          </a:xfrm>
        </p:spPr>
        <p:txBody>
          <a:bodyPr/>
          <a:lstStyle/>
          <a:p>
            <a:r>
              <a:rPr lang="fr-FR" sz="2400" dirty="0">
                <a:solidFill>
                  <a:srgbClr val="FF6600"/>
                </a:solidFill>
                <a:latin typeface="Calibri" pitchFamily="34" charset="0"/>
                <a:cs typeface="Calibri" pitchFamily="34" charset="0"/>
              </a:rPr>
              <a:t>Plant- </a:t>
            </a:r>
            <a:r>
              <a:rPr lang="fr-FR" sz="2400" dirty="0" err="1">
                <a:solidFill>
                  <a:srgbClr val="FF6600"/>
                </a:solidFill>
                <a:latin typeface="Calibri" pitchFamily="34" charset="0"/>
                <a:cs typeface="Calibri" pitchFamily="34" charset="0"/>
              </a:rPr>
              <a:t>available</a:t>
            </a:r>
            <a:r>
              <a:rPr lang="fr-FR" sz="2400" dirty="0">
                <a:solidFill>
                  <a:srgbClr val="FF6600"/>
                </a:solidFill>
                <a:latin typeface="Calibri" pitchFamily="34" charset="0"/>
                <a:cs typeface="Calibri" pitchFamily="34" charset="0"/>
              </a:rPr>
              <a:t> </a:t>
            </a:r>
            <a:r>
              <a:rPr lang="fr-FR" sz="2400" dirty="0" err="1">
                <a:solidFill>
                  <a:srgbClr val="FF6600"/>
                </a:solidFill>
                <a:latin typeface="Calibri" pitchFamily="34" charset="0"/>
                <a:cs typeface="Calibri" pitchFamily="34" charset="0"/>
              </a:rPr>
              <a:t>soil</a:t>
            </a:r>
            <a:r>
              <a:rPr lang="fr-FR" sz="2400" dirty="0">
                <a:solidFill>
                  <a:srgbClr val="FF6600"/>
                </a:solidFill>
                <a:latin typeface="Calibri" pitchFamily="34" charset="0"/>
                <a:cs typeface="Calibri" pitchFamily="34" charset="0"/>
              </a:rPr>
              <a:t> </a:t>
            </a:r>
            <a:r>
              <a:rPr lang="fr-FR" sz="2400" dirty="0" err="1" smtClean="0">
                <a:solidFill>
                  <a:srgbClr val="FF6600"/>
                </a:solidFill>
                <a:latin typeface="Calibri" pitchFamily="34" charset="0"/>
                <a:cs typeface="Calibri" pitchFamily="34" charset="0"/>
              </a:rPr>
              <a:t>moisture</a:t>
            </a:r>
            <a:r>
              <a:rPr lang="fr-FR" sz="2400" dirty="0" smtClean="0">
                <a:solidFill>
                  <a:srgbClr val="FF6600"/>
                </a:solidFill>
                <a:latin typeface="Calibri" pitchFamily="34" charset="0"/>
                <a:cs typeface="Calibri" pitchFamily="34" charset="0"/>
              </a:rPr>
              <a:t> (SMA) concept</a:t>
            </a:r>
            <a:endParaRPr lang="en-US" sz="2400" dirty="0">
              <a:solidFill>
                <a:srgbClr val="FF6600"/>
              </a:solidFill>
              <a:latin typeface="Calibri" pitchFamily="34" charset="0"/>
              <a:cs typeface="Calibri" pitchFamily="34" charset="0"/>
            </a:endParaRPr>
          </a:p>
        </p:txBody>
      </p:sp>
      <p:sp>
        <p:nvSpPr>
          <p:cNvPr id="12" name="TextBox 11"/>
          <p:cNvSpPr txBox="1"/>
          <p:nvPr/>
        </p:nvSpPr>
        <p:spPr>
          <a:xfrm>
            <a:off x="179512" y="1196752"/>
            <a:ext cx="3744416" cy="5247590"/>
          </a:xfrm>
          <a:prstGeom prst="rect">
            <a:avLst/>
          </a:prstGeom>
          <a:noFill/>
          <a:ln>
            <a:solidFill>
              <a:srgbClr val="003366"/>
            </a:solidFill>
          </a:ln>
        </p:spPr>
        <p:txBody>
          <a:bodyPr wrap="square" rtlCol="0">
            <a:spAutoFit/>
          </a:bodyPr>
          <a:lstStyle/>
          <a:p>
            <a:pPr marL="285750" indent="-285750">
              <a:spcAft>
                <a:spcPts val="600"/>
              </a:spcAft>
              <a:buFont typeface="Wingdings" pitchFamily="2" charset="2"/>
              <a:buChar char="q"/>
            </a:pPr>
            <a:r>
              <a:rPr lang="en-US" sz="1600" dirty="0" smtClean="0">
                <a:solidFill>
                  <a:srgbClr val="003366"/>
                </a:solidFill>
                <a:latin typeface="Calibri" pitchFamily="34" charset="0"/>
                <a:cs typeface="Calibri" pitchFamily="34" charset="0"/>
              </a:rPr>
              <a:t>The terrestrial </a:t>
            </a:r>
            <a:r>
              <a:rPr lang="en-US" sz="1600" dirty="0">
                <a:solidFill>
                  <a:srgbClr val="003366"/>
                </a:solidFill>
                <a:latin typeface="Calibri" pitchFamily="34" charset="0"/>
                <a:cs typeface="Calibri" pitchFamily="34" charset="0"/>
              </a:rPr>
              <a:t>segment </a:t>
            </a:r>
            <a:r>
              <a:rPr lang="en-US" sz="1600" dirty="0" smtClean="0">
                <a:solidFill>
                  <a:srgbClr val="003366"/>
                </a:solidFill>
                <a:latin typeface="Calibri" pitchFamily="34" charset="0"/>
                <a:cs typeface="Calibri" pitchFamily="34" charset="0"/>
              </a:rPr>
              <a:t>of LA coupling </a:t>
            </a:r>
            <a:r>
              <a:rPr lang="en-US" sz="1600" dirty="0" smtClean="0">
                <a:solidFill>
                  <a:srgbClr val="003366"/>
                </a:solidFill>
                <a:latin typeface="Calibri" pitchFamily="34" charset="0"/>
                <a:cs typeface="Calibri" pitchFamily="34" charset="0"/>
              </a:rPr>
              <a:t>is characterized </a:t>
            </a:r>
            <a:r>
              <a:rPr lang="en-US" sz="1600" dirty="0">
                <a:solidFill>
                  <a:srgbClr val="003366"/>
                </a:solidFill>
                <a:latin typeface="Calibri" pitchFamily="34" charset="0"/>
                <a:cs typeface="Calibri" pitchFamily="34" charset="0"/>
              </a:rPr>
              <a:t>by the correlation in time between variations in soil moisture and evapotranspiration </a:t>
            </a:r>
            <a:r>
              <a:rPr lang="en-US" sz="1400" dirty="0" smtClean="0">
                <a:solidFill>
                  <a:srgbClr val="003366"/>
                </a:solidFill>
                <a:latin typeface="Calibri" pitchFamily="34" charset="0"/>
                <a:cs typeface="Calibri" pitchFamily="34" charset="0"/>
              </a:rPr>
              <a:t>(</a:t>
            </a:r>
            <a:r>
              <a:rPr lang="en-US" sz="1400" i="1" dirty="0" smtClean="0">
                <a:solidFill>
                  <a:srgbClr val="003366"/>
                </a:solidFill>
                <a:latin typeface="Calibri" pitchFamily="34" charset="0"/>
                <a:cs typeface="Calibri" pitchFamily="34" charset="0"/>
              </a:rPr>
              <a:t>e.g</a:t>
            </a:r>
            <a:r>
              <a:rPr lang="en-US" sz="1400" i="1" dirty="0">
                <a:solidFill>
                  <a:srgbClr val="003366"/>
                </a:solidFill>
                <a:latin typeface="Calibri" pitchFamily="34" charset="0"/>
                <a:cs typeface="Calibri" pitchFamily="34" charset="0"/>
              </a:rPr>
              <a:t>., Dirmeyer et al. , </a:t>
            </a:r>
            <a:r>
              <a:rPr lang="en-US" sz="1400" i="1" dirty="0" smtClean="0">
                <a:solidFill>
                  <a:srgbClr val="003366"/>
                </a:solidFill>
                <a:latin typeface="Calibri" pitchFamily="34" charset="0"/>
                <a:cs typeface="Calibri" pitchFamily="34" charset="0"/>
              </a:rPr>
              <a:t>2009</a:t>
            </a:r>
            <a:r>
              <a:rPr lang="en-US" sz="1400" dirty="0" smtClean="0">
                <a:solidFill>
                  <a:srgbClr val="003366"/>
                </a:solidFill>
                <a:latin typeface="Calibri" pitchFamily="34" charset="0"/>
                <a:cs typeface="Calibri" pitchFamily="34" charset="0"/>
              </a:rPr>
              <a:t>). </a:t>
            </a:r>
          </a:p>
          <a:p>
            <a:pPr marL="285750" indent="-285750">
              <a:spcAft>
                <a:spcPts val="600"/>
              </a:spcAft>
              <a:buFont typeface="Wingdings" pitchFamily="2" charset="2"/>
              <a:buChar char="q"/>
            </a:pPr>
            <a:r>
              <a:rPr lang="en-US" sz="1600" dirty="0" smtClean="0">
                <a:solidFill>
                  <a:srgbClr val="003366"/>
                </a:solidFill>
                <a:latin typeface="Calibri" pitchFamily="34" charset="0"/>
                <a:cs typeface="Calibri" pitchFamily="34" charset="0"/>
              </a:rPr>
              <a:t>A </a:t>
            </a:r>
            <a:r>
              <a:rPr lang="en-US" sz="1600" dirty="0">
                <a:solidFill>
                  <a:srgbClr val="003366"/>
                </a:solidFill>
                <a:latin typeface="Calibri" pitchFamily="34" charset="0"/>
                <a:cs typeface="Calibri" pitchFamily="34" charset="0"/>
              </a:rPr>
              <a:t>positive contemporaneous correlation between the two indicates variations in soil moisture are the controlling factor and variations in evapotranspiration are the response. </a:t>
            </a:r>
            <a:endParaRPr lang="en-US" sz="1600" dirty="0" smtClean="0">
              <a:solidFill>
                <a:srgbClr val="003366"/>
              </a:solidFill>
              <a:latin typeface="Calibri" pitchFamily="34" charset="0"/>
              <a:cs typeface="Calibri" pitchFamily="34" charset="0"/>
            </a:endParaRPr>
          </a:p>
          <a:p>
            <a:pPr marL="742950" lvl="1" indent="-285750">
              <a:spcAft>
                <a:spcPts val="600"/>
              </a:spcAft>
              <a:buFont typeface="Wingdings" pitchFamily="2" charset="2"/>
              <a:buChar char="q"/>
            </a:pPr>
            <a:r>
              <a:rPr lang="en-US" sz="1600" dirty="0" smtClean="0">
                <a:solidFill>
                  <a:srgbClr val="003366"/>
                </a:solidFill>
                <a:latin typeface="Calibri" pitchFamily="34" charset="0"/>
                <a:cs typeface="Calibri" pitchFamily="34" charset="0"/>
              </a:rPr>
              <a:t>This </a:t>
            </a:r>
            <a:r>
              <a:rPr lang="en-US" sz="1600" dirty="0">
                <a:solidFill>
                  <a:srgbClr val="003366"/>
                </a:solidFill>
                <a:latin typeface="Calibri" pitchFamily="34" charset="0"/>
                <a:cs typeface="Calibri" pitchFamily="34" charset="0"/>
              </a:rPr>
              <a:t>occurs where there is some degree of soil moisture deficit such that </a:t>
            </a:r>
            <a:r>
              <a:rPr lang="en-US" sz="1600" dirty="0" smtClean="0">
                <a:solidFill>
                  <a:srgbClr val="003366"/>
                </a:solidFill>
                <a:latin typeface="Calibri" pitchFamily="34" charset="0"/>
                <a:cs typeface="Calibri" pitchFamily="34" charset="0"/>
              </a:rPr>
              <a:t>it </a:t>
            </a:r>
            <a:r>
              <a:rPr lang="en-US" sz="1600" u="sng" dirty="0" smtClean="0">
                <a:solidFill>
                  <a:srgbClr val="003366"/>
                </a:solidFill>
                <a:latin typeface="Calibri" pitchFamily="34" charset="0"/>
                <a:cs typeface="Calibri" pitchFamily="34" charset="0"/>
              </a:rPr>
              <a:t>(</a:t>
            </a:r>
            <a:r>
              <a:rPr lang="en-US" sz="1600" i="1" dirty="0" smtClean="0">
                <a:solidFill>
                  <a:srgbClr val="003366"/>
                </a:solidFill>
                <a:latin typeface="Calibri" pitchFamily="34" charset="0"/>
                <a:cs typeface="Calibri" pitchFamily="34" charset="0"/>
              </a:rPr>
              <a:t>and </a:t>
            </a:r>
            <a:r>
              <a:rPr lang="en-US" sz="1600" i="1" dirty="0">
                <a:solidFill>
                  <a:srgbClr val="003366"/>
                </a:solidFill>
                <a:latin typeface="Calibri" pitchFamily="34" charset="0"/>
                <a:cs typeface="Calibri" pitchFamily="34" charset="0"/>
              </a:rPr>
              <a:t>not </a:t>
            </a:r>
            <a:r>
              <a:rPr lang="en-US" sz="1600" i="1" dirty="0" smtClean="0">
                <a:solidFill>
                  <a:srgbClr val="003366"/>
                </a:solidFill>
                <a:latin typeface="Calibri" pitchFamily="34" charset="0"/>
                <a:cs typeface="Calibri" pitchFamily="34" charset="0"/>
              </a:rPr>
              <a:t>availability </a:t>
            </a:r>
            <a:r>
              <a:rPr lang="en-US" sz="1600" i="1" dirty="0">
                <a:solidFill>
                  <a:srgbClr val="003366"/>
                </a:solidFill>
                <a:latin typeface="Calibri" pitchFamily="34" charset="0"/>
                <a:cs typeface="Calibri" pitchFamily="34" charset="0"/>
              </a:rPr>
              <a:t>of net radiative energy at the </a:t>
            </a:r>
            <a:r>
              <a:rPr lang="en-US" sz="1600" i="1" dirty="0" smtClean="0">
                <a:solidFill>
                  <a:srgbClr val="003366"/>
                </a:solidFill>
                <a:latin typeface="Calibri" pitchFamily="34" charset="0"/>
                <a:cs typeface="Calibri" pitchFamily="34" charset="0"/>
              </a:rPr>
              <a:t>surface</a:t>
            </a:r>
            <a:r>
              <a:rPr lang="en-US" sz="1600" dirty="0" smtClean="0">
                <a:solidFill>
                  <a:srgbClr val="003366"/>
                </a:solidFill>
                <a:latin typeface="Calibri" pitchFamily="34" charset="0"/>
                <a:cs typeface="Calibri" pitchFamily="34" charset="0"/>
              </a:rPr>
              <a:t>) </a:t>
            </a:r>
            <a:r>
              <a:rPr lang="en-US" sz="1600" dirty="0">
                <a:solidFill>
                  <a:srgbClr val="003366"/>
                </a:solidFill>
                <a:latin typeface="Calibri" pitchFamily="34" charset="0"/>
                <a:cs typeface="Calibri" pitchFamily="34" charset="0"/>
              </a:rPr>
              <a:t>determines evapotranspiration </a:t>
            </a:r>
            <a:r>
              <a:rPr lang="en-US" sz="1600" dirty="0" smtClean="0">
                <a:solidFill>
                  <a:srgbClr val="003366"/>
                </a:solidFill>
                <a:latin typeface="Calibri" pitchFamily="34" charset="0"/>
                <a:cs typeface="Calibri" pitchFamily="34" charset="0"/>
              </a:rPr>
              <a:t>(</a:t>
            </a:r>
            <a:r>
              <a:rPr lang="en-US" sz="1400" i="1" dirty="0" smtClean="0">
                <a:solidFill>
                  <a:srgbClr val="003366"/>
                </a:solidFill>
                <a:latin typeface="Calibri" pitchFamily="34" charset="0"/>
                <a:cs typeface="Calibri" pitchFamily="34" charset="0"/>
              </a:rPr>
              <a:t>Koster </a:t>
            </a:r>
            <a:r>
              <a:rPr lang="en-US" sz="1400" i="1" dirty="0">
                <a:solidFill>
                  <a:srgbClr val="003366"/>
                </a:solidFill>
                <a:latin typeface="Calibri" pitchFamily="34" charset="0"/>
                <a:cs typeface="Calibri" pitchFamily="34" charset="0"/>
              </a:rPr>
              <a:t>et al., </a:t>
            </a:r>
            <a:r>
              <a:rPr lang="en-US" sz="1400" i="1" dirty="0" smtClean="0">
                <a:solidFill>
                  <a:srgbClr val="003366"/>
                </a:solidFill>
                <a:latin typeface="Calibri" pitchFamily="34" charset="0"/>
                <a:cs typeface="Calibri" pitchFamily="34" charset="0"/>
              </a:rPr>
              <a:t>2009</a:t>
            </a:r>
            <a:r>
              <a:rPr lang="en-US" sz="1400" dirty="0" smtClean="0">
                <a:solidFill>
                  <a:srgbClr val="003366"/>
                </a:solidFill>
                <a:latin typeface="Calibri" pitchFamily="34" charset="0"/>
                <a:cs typeface="Calibri" pitchFamily="34" charset="0"/>
              </a:rPr>
              <a:t>)</a:t>
            </a:r>
          </a:p>
          <a:p>
            <a:pPr marL="285750" indent="-285750">
              <a:spcAft>
                <a:spcPts val="600"/>
              </a:spcAft>
              <a:buFont typeface="Wingdings" pitchFamily="2" charset="2"/>
              <a:buChar char="q"/>
            </a:pPr>
            <a:r>
              <a:rPr lang="en-US" sz="1600" dirty="0">
                <a:solidFill>
                  <a:srgbClr val="003366"/>
                </a:solidFill>
                <a:latin typeface="Calibri" pitchFamily="34" charset="0"/>
                <a:cs typeface="Calibri" pitchFamily="34" charset="0"/>
              </a:rPr>
              <a:t>A negative correlation occurs where soil moisture </a:t>
            </a:r>
            <a:r>
              <a:rPr lang="en-US" sz="1600" dirty="0" smtClean="0">
                <a:solidFill>
                  <a:srgbClr val="003366"/>
                </a:solidFill>
                <a:latin typeface="Calibri" pitchFamily="34" charset="0"/>
                <a:cs typeface="Calibri" pitchFamily="34" charset="0"/>
              </a:rPr>
              <a:t>is </a:t>
            </a:r>
            <a:r>
              <a:rPr lang="en-US" sz="1600" dirty="0">
                <a:solidFill>
                  <a:srgbClr val="003366"/>
                </a:solidFill>
                <a:latin typeface="Calibri" pitchFamily="34" charset="0"/>
                <a:cs typeface="Calibri" pitchFamily="34" charset="0"/>
              </a:rPr>
              <a:t>plentiful but available energy is the limiting factor.</a:t>
            </a:r>
            <a:endParaRPr lang="en-US" sz="1600" dirty="0">
              <a:solidFill>
                <a:srgbClr val="003366"/>
              </a:solidFill>
            </a:endParaRPr>
          </a:p>
        </p:txBody>
      </p:sp>
    </p:spTree>
    <p:extLst>
      <p:ext uri="{BB962C8B-B14F-4D97-AF65-F5344CB8AC3E}">
        <p14:creationId xmlns:p14="http://schemas.microsoft.com/office/powerpoint/2010/main" val="59827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963488"/>
            <a:ext cx="3891065" cy="307777"/>
          </a:xfrm>
          <a:prstGeom prst="rect">
            <a:avLst/>
          </a:prstGeom>
          <a:noFill/>
        </p:spPr>
        <p:txBody>
          <a:bodyPr wrap="none" rtlCol="0">
            <a:spAutoFit/>
          </a:bodyPr>
          <a:lstStyle/>
          <a:p>
            <a:r>
              <a:rPr lang="bg-BG" sz="1400" dirty="0"/>
              <a:t>Table 1. Categories of dry/wet classes by the </a:t>
            </a:r>
            <a:r>
              <a:rPr lang="bg-BG" sz="1400" dirty="0" smtClean="0"/>
              <a:t>SMAI</a:t>
            </a:r>
            <a:endParaRPr lang="bg-BG" sz="1200" i="1" dirty="0"/>
          </a:p>
        </p:txBody>
      </p:sp>
      <p:sp>
        <p:nvSpPr>
          <p:cNvPr id="18" name="TextBox 17"/>
          <p:cNvSpPr txBox="1"/>
          <p:nvPr/>
        </p:nvSpPr>
        <p:spPr>
          <a:xfrm>
            <a:off x="6801297" y="6536377"/>
            <a:ext cx="1966115" cy="276999"/>
          </a:xfrm>
          <a:prstGeom prst="rect">
            <a:avLst/>
          </a:prstGeom>
          <a:noFill/>
        </p:spPr>
        <p:txBody>
          <a:bodyPr wrap="none" rtlCol="0">
            <a:spAutoFit/>
          </a:bodyPr>
          <a:lstStyle/>
          <a:p>
            <a:pPr algn="r"/>
            <a:r>
              <a:rPr lang="en-US" sz="1200" i="1" dirty="0" err="1" smtClean="0"/>
              <a:t>Stoyanova</a:t>
            </a:r>
            <a:r>
              <a:rPr lang="en-US" sz="1200" i="1" dirty="0" smtClean="0"/>
              <a:t> &amp; </a:t>
            </a:r>
            <a:r>
              <a:rPr lang="en-US" sz="1200" i="1" dirty="0" err="1" smtClean="0"/>
              <a:t>Georgiev</a:t>
            </a:r>
            <a:r>
              <a:rPr lang="en-US" sz="1200" i="1" dirty="0" smtClean="0"/>
              <a:t>, 2013</a:t>
            </a:r>
            <a:endParaRPr lang="bg-BG" sz="1200" i="1" dirty="0"/>
          </a:p>
        </p:txBody>
      </p:sp>
      <p:sp>
        <p:nvSpPr>
          <p:cNvPr id="19" name="TextBox 1"/>
          <p:cNvSpPr txBox="1">
            <a:spLocks noChangeArrowheads="1"/>
          </p:cNvSpPr>
          <p:nvPr/>
        </p:nvSpPr>
        <p:spPr bwMode="auto">
          <a:xfrm>
            <a:off x="179512" y="1525317"/>
            <a:ext cx="89644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eaLnBrk="1" hangingPunct="1">
              <a:lnSpc>
                <a:spcPct val="90000"/>
              </a:lnSpc>
              <a:spcAft>
                <a:spcPct val="25000"/>
              </a:spcAft>
            </a:pPr>
            <a:r>
              <a:rPr lang="en-US" sz="1600" dirty="0" smtClean="0">
                <a:latin typeface="Calibri" pitchFamily="34" charset="0"/>
                <a:cs typeface="Calibri" pitchFamily="34" charset="0"/>
              </a:rPr>
              <a:t>Soil Moisture Availability Index (SMAI) designed as a 6-level threshold scheme to account for moistening conditions. SMA is expressed by digital values ranging from 0 to 5, which are  correspondingly color-coded. </a:t>
            </a:r>
            <a:endParaRPr lang="en-US" sz="1600" dirty="0">
              <a:latin typeface="Calibri" pitchFamily="34" charset="0"/>
              <a:cs typeface="Calibri" pitchFamily="34"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3140968"/>
            <a:ext cx="3298079" cy="2880320"/>
          </a:xfrm>
          <a:prstGeom prst="rect">
            <a:avLst/>
          </a:prstGeom>
          <a:ln>
            <a:solidFill>
              <a:schemeClr val="bg1">
                <a:lumMod val="65000"/>
              </a:schemeClr>
            </a:solidFill>
          </a:ln>
        </p:spPr>
      </p:pic>
      <p:sp>
        <p:nvSpPr>
          <p:cNvPr id="23" name="TextBox 22"/>
          <p:cNvSpPr txBox="1"/>
          <p:nvPr/>
        </p:nvSpPr>
        <p:spPr>
          <a:xfrm>
            <a:off x="366572" y="2484185"/>
            <a:ext cx="3413340" cy="584775"/>
          </a:xfrm>
          <a:prstGeom prst="rect">
            <a:avLst/>
          </a:prstGeom>
          <a:noFill/>
        </p:spPr>
        <p:txBody>
          <a:bodyPr wrap="square" rtlCol="0">
            <a:spAutoFit/>
          </a:bodyPr>
          <a:lstStyle/>
          <a:p>
            <a:r>
              <a:rPr lang="bg-BG" sz="1600" dirty="0" err="1" smtClean="0"/>
              <a:t>Example</a:t>
            </a:r>
            <a:r>
              <a:rPr lang="bg-BG" sz="1600" dirty="0" smtClean="0"/>
              <a:t> </a:t>
            </a:r>
            <a:r>
              <a:rPr lang="bg-BG" sz="1600" dirty="0"/>
              <a:t>of color </a:t>
            </a:r>
            <a:r>
              <a:rPr lang="bg-BG" sz="1600" dirty="0" err="1"/>
              <a:t>coded</a:t>
            </a:r>
            <a:r>
              <a:rPr lang="bg-BG" sz="1600" dirty="0"/>
              <a:t> </a:t>
            </a:r>
            <a:r>
              <a:rPr lang="bg-BG" sz="1600" dirty="0" err="1" smtClean="0"/>
              <a:t>map</a:t>
            </a:r>
            <a:r>
              <a:rPr lang="bg-BG" sz="1600" dirty="0" smtClean="0"/>
              <a:t> </a:t>
            </a:r>
            <a:r>
              <a:rPr lang="bg-BG" sz="1600" dirty="0"/>
              <a:t>of SMAI </a:t>
            </a:r>
            <a:r>
              <a:rPr lang="bg-BG" sz="1600" dirty="0" err="1"/>
              <a:t>over</a:t>
            </a:r>
            <a:r>
              <a:rPr lang="bg-BG" sz="1600" dirty="0"/>
              <a:t> </a:t>
            </a:r>
            <a:r>
              <a:rPr lang="bg-BG" sz="1600" dirty="0" err="1" smtClean="0"/>
              <a:t>Bulgaria</a:t>
            </a:r>
            <a:r>
              <a:rPr lang="en-US" sz="1600" dirty="0"/>
              <a:t>,</a:t>
            </a:r>
            <a:r>
              <a:rPr lang="bg-BG" sz="1600" dirty="0" smtClean="0"/>
              <a:t> 0-50 </a:t>
            </a:r>
            <a:r>
              <a:rPr lang="bg-BG" sz="1600" dirty="0"/>
              <a:t>cm soil layer. </a:t>
            </a:r>
          </a:p>
        </p:txBody>
      </p:sp>
      <p:grpSp>
        <p:nvGrpSpPr>
          <p:cNvPr id="24" name="Group 21"/>
          <p:cNvGrpSpPr>
            <a:grpSpLocks/>
          </p:cNvGrpSpPr>
          <p:nvPr/>
        </p:nvGrpSpPr>
        <p:grpSpPr bwMode="auto">
          <a:xfrm>
            <a:off x="4128840" y="2273048"/>
            <a:ext cx="4826000" cy="4179888"/>
            <a:chOff x="2725" y="1470"/>
            <a:chExt cx="3040" cy="2633"/>
          </a:xfrm>
        </p:grpSpPr>
        <p:pic>
          <p:nvPicPr>
            <p:cNvPr id="25" name="Picture 14" descr="SV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 y="1470"/>
              <a:ext cx="3040" cy="2633"/>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6" name="Text Box 20"/>
            <p:cNvSpPr txBox="1">
              <a:spLocks noChangeArrowheads="1"/>
            </p:cNvSpPr>
            <p:nvPr/>
          </p:nvSpPr>
          <p:spPr bwMode="auto">
            <a:xfrm>
              <a:off x="4047" y="3821"/>
              <a:ext cx="401" cy="194"/>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bg-BG" sz="1400" dirty="0">
                <a:latin typeface="Calibri" pitchFamily="34" charset="0"/>
              </a:endParaRPr>
            </a:p>
          </p:txBody>
        </p:sp>
      </p:grpSp>
      <p:sp>
        <p:nvSpPr>
          <p:cNvPr id="2" name="Title 1"/>
          <p:cNvSpPr>
            <a:spLocks noGrp="1"/>
          </p:cNvSpPr>
          <p:nvPr>
            <p:ph type="title"/>
          </p:nvPr>
        </p:nvSpPr>
        <p:spPr>
          <a:xfrm>
            <a:off x="3851920" y="116632"/>
            <a:ext cx="5184576" cy="803165"/>
          </a:xfrm>
        </p:spPr>
        <p:txBody>
          <a:bodyPr/>
          <a:lstStyle/>
          <a:p>
            <a:r>
              <a:rPr lang="fr-FR" sz="2400" dirty="0">
                <a:solidFill>
                  <a:srgbClr val="FF6600"/>
                </a:solidFill>
                <a:latin typeface="Calibri" pitchFamily="34" charset="0"/>
                <a:cs typeface="Calibri" pitchFamily="34" charset="0"/>
              </a:rPr>
              <a:t>Plant- </a:t>
            </a:r>
            <a:r>
              <a:rPr lang="fr-FR" sz="2400" dirty="0" err="1">
                <a:solidFill>
                  <a:srgbClr val="FF6600"/>
                </a:solidFill>
                <a:latin typeface="Calibri" pitchFamily="34" charset="0"/>
                <a:cs typeface="Calibri" pitchFamily="34" charset="0"/>
              </a:rPr>
              <a:t>available</a:t>
            </a:r>
            <a:r>
              <a:rPr lang="fr-FR" sz="2400" dirty="0">
                <a:solidFill>
                  <a:srgbClr val="FF6600"/>
                </a:solidFill>
                <a:latin typeface="Calibri" pitchFamily="34" charset="0"/>
                <a:cs typeface="Calibri" pitchFamily="34" charset="0"/>
              </a:rPr>
              <a:t> </a:t>
            </a:r>
            <a:r>
              <a:rPr lang="fr-FR" sz="2400" dirty="0" err="1">
                <a:solidFill>
                  <a:srgbClr val="FF6600"/>
                </a:solidFill>
                <a:latin typeface="Calibri" pitchFamily="34" charset="0"/>
                <a:cs typeface="Calibri" pitchFamily="34" charset="0"/>
              </a:rPr>
              <a:t>soil</a:t>
            </a:r>
            <a:r>
              <a:rPr lang="fr-FR" sz="2400" dirty="0">
                <a:solidFill>
                  <a:srgbClr val="FF6600"/>
                </a:solidFill>
                <a:latin typeface="Calibri" pitchFamily="34" charset="0"/>
                <a:cs typeface="Calibri" pitchFamily="34" charset="0"/>
              </a:rPr>
              <a:t> </a:t>
            </a:r>
            <a:r>
              <a:rPr lang="fr-FR" sz="2400" dirty="0" err="1">
                <a:solidFill>
                  <a:srgbClr val="FF6600"/>
                </a:solidFill>
                <a:latin typeface="Calibri" pitchFamily="34" charset="0"/>
                <a:cs typeface="Calibri" pitchFamily="34" charset="0"/>
              </a:rPr>
              <a:t>moisture</a:t>
            </a:r>
            <a:r>
              <a:rPr lang="fr-FR" sz="2400" dirty="0">
                <a:solidFill>
                  <a:srgbClr val="FF6600"/>
                </a:solidFill>
                <a:latin typeface="Calibri" pitchFamily="34" charset="0"/>
                <a:cs typeface="Calibri" pitchFamily="34" charset="0"/>
              </a:rPr>
              <a:t> </a:t>
            </a:r>
            <a:r>
              <a:rPr lang="fr-FR" sz="2400" dirty="0" smtClean="0">
                <a:solidFill>
                  <a:srgbClr val="FF6600"/>
                </a:solidFill>
                <a:latin typeface="Calibri" pitchFamily="34" charset="0"/>
                <a:cs typeface="Calibri" pitchFamily="34" charset="0"/>
              </a:rPr>
              <a:t>concept</a:t>
            </a:r>
            <a:endParaRPr lang="en-US" sz="2400" dirty="0">
              <a:solidFill>
                <a:srgbClr val="FF6600"/>
              </a:solidFill>
              <a:latin typeface="Calibri" pitchFamily="34" charset="0"/>
              <a:cs typeface="Calibri" pitchFamily="34" charset="0"/>
            </a:endParaRPr>
          </a:p>
        </p:txBody>
      </p:sp>
    </p:spTree>
    <p:extLst>
      <p:ext uri="{BB962C8B-B14F-4D97-AF65-F5344CB8AC3E}">
        <p14:creationId xmlns:p14="http://schemas.microsoft.com/office/powerpoint/2010/main" val="90440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Text Box 3"/>
          <p:cNvSpPr txBox="1">
            <a:spLocks noChangeArrowheads="1"/>
          </p:cNvSpPr>
          <p:nvPr/>
        </p:nvSpPr>
        <p:spPr bwMode="auto">
          <a:xfrm>
            <a:off x="1203325" y="4689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bg-BG"/>
          </a:p>
        </p:txBody>
      </p:sp>
      <p:pic>
        <p:nvPicPr>
          <p:cNvPr id="334852" name="Picture 4" descr="E:\SALGEE\ESA_LST\4th ESA-LST_7-8 June2016\Presentation2016\L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359397"/>
            <a:ext cx="5612403" cy="3229843"/>
          </a:xfrm>
          <a:prstGeom prst="rect">
            <a:avLst/>
          </a:prstGeom>
          <a:noFill/>
          <a:extLst>
            <a:ext uri="{909E8E84-426E-40DD-AFC4-6F175D3DCCD1}">
              <a14:hiddenFill xmlns:a14="http://schemas.microsoft.com/office/drawing/2010/main">
                <a:solidFill>
                  <a:srgbClr val="FFFFFF"/>
                </a:solidFill>
              </a14:hiddenFill>
            </a:ext>
          </a:extLst>
        </p:spPr>
      </p:pic>
      <p:sp>
        <p:nvSpPr>
          <p:cNvPr id="334853" name="Text Box 4"/>
          <p:cNvSpPr txBox="1">
            <a:spLocks noChangeArrowheads="1"/>
          </p:cNvSpPr>
          <p:nvPr/>
        </p:nvSpPr>
        <p:spPr bwMode="auto">
          <a:xfrm>
            <a:off x="444624" y="1239171"/>
            <a:ext cx="8231832" cy="11817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6000" tIns="118800" rIns="126000" bIns="118800">
            <a:spAutoFit/>
          </a:bodyPr>
          <a:lstStyle>
            <a:lvl1pPr marL="95250" indent="-23813">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1pPr>
            <a:lvl2pPr marL="863600" indent="-2921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2pPr>
            <a:lvl3pPr marL="11430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3pPr>
            <a:lvl4pPr marL="16002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4pPr>
            <a:lvl5pPr marL="20574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5pPr>
            <a:lvl6pPr marL="25146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6pPr>
            <a:lvl7pPr marL="29718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7pPr>
            <a:lvl8pPr marL="34290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8pPr>
            <a:lvl9pPr marL="38862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9pPr>
          </a:lstStyle>
          <a:p>
            <a:pPr>
              <a:lnSpc>
                <a:spcPct val="90000"/>
              </a:lnSpc>
              <a:spcAft>
                <a:spcPct val="30000"/>
              </a:spcAft>
            </a:pPr>
            <a:r>
              <a:rPr lang="en-GB" sz="1700" b="1" dirty="0">
                <a:solidFill>
                  <a:schemeClr val="tx1">
                    <a:lumMod val="85000"/>
                    <a:lumOff val="15000"/>
                  </a:schemeClr>
                </a:solidFill>
                <a:latin typeface="Calibri" pitchFamily="34" charset="0"/>
              </a:rPr>
              <a:t>Land </a:t>
            </a:r>
            <a:r>
              <a:rPr lang="en-US" sz="1700" b="1" dirty="0">
                <a:solidFill>
                  <a:schemeClr val="tx1">
                    <a:lumMod val="85000"/>
                    <a:lumOff val="15000"/>
                  </a:schemeClr>
                </a:solidFill>
                <a:latin typeface="Calibri" pitchFamily="34" charset="0"/>
              </a:rPr>
              <a:t>S</a:t>
            </a:r>
            <a:r>
              <a:rPr lang="en-GB" sz="1700" b="1" dirty="0" err="1">
                <a:solidFill>
                  <a:schemeClr val="tx1">
                    <a:lumMod val="85000"/>
                    <a:lumOff val="15000"/>
                  </a:schemeClr>
                </a:solidFill>
                <a:latin typeface="Calibri" pitchFamily="34" charset="0"/>
              </a:rPr>
              <a:t>urface</a:t>
            </a:r>
            <a:r>
              <a:rPr lang="en-GB" sz="1700" b="1" dirty="0">
                <a:solidFill>
                  <a:schemeClr val="tx1">
                    <a:lumMod val="85000"/>
                    <a:lumOff val="15000"/>
                  </a:schemeClr>
                </a:solidFill>
                <a:latin typeface="Calibri" pitchFamily="34" charset="0"/>
              </a:rPr>
              <a:t> </a:t>
            </a:r>
            <a:r>
              <a:rPr lang="en-US" sz="1700" b="1" dirty="0">
                <a:solidFill>
                  <a:schemeClr val="tx1">
                    <a:lumMod val="85000"/>
                    <a:lumOff val="15000"/>
                  </a:schemeClr>
                </a:solidFill>
                <a:latin typeface="Calibri" pitchFamily="34" charset="0"/>
              </a:rPr>
              <a:t>T</a:t>
            </a:r>
            <a:r>
              <a:rPr lang="en-GB" sz="1700" b="1" dirty="0" err="1">
                <a:solidFill>
                  <a:schemeClr val="tx1">
                    <a:lumMod val="85000"/>
                    <a:lumOff val="15000"/>
                  </a:schemeClr>
                </a:solidFill>
                <a:latin typeface="Calibri" pitchFamily="34" charset="0"/>
              </a:rPr>
              <a:t>emperature</a:t>
            </a:r>
            <a:r>
              <a:rPr lang="en-GB" sz="1700" dirty="0">
                <a:solidFill>
                  <a:schemeClr val="tx1">
                    <a:lumMod val="85000"/>
                    <a:lumOff val="15000"/>
                  </a:schemeClr>
                </a:solidFill>
                <a:latin typeface="Calibri" pitchFamily="34" charset="0"/>
              </a:rPr>
              <a:t> </a:t>
            </a:r>
            <a:r>
              <a:rPr lang="en-US" sz="1700" b="1" dirty="0">
                <a:solidFill>
                  <a:schemeClr val="tx1">
                    <a:lumMod val="85000"/>
                    <a:lumOff val="15000"/>
                  </a:schemeClr>
                </a:solidFill>
                <a:latin typeface="Calibri" pitchFamily="34" charset="0"/>
              </a:rPr>
              <a:t>(LST)</a:t>
            </a:r>
            <a:r>
              <a:rPr lang="en-US" sz="1700" dirty="0">
                <a:solidFill>
                  <a:schemeClr val="tx1">
                    <a:lumMod val="85000"/>
                    <a:lumOff val="15000"/>
                  </a:schemeClr>
                </a:solidFill>
                <a:latin typeface="Calibri" pitchFamily="34" charset="0"/>
              </a:rPr>
              <a:t> </a:t>
            </a:r>
            <a:r>
              <a:rPr lang="en-GB" sz="1700" dirty="0">
                <a:solidFill>
                  <a:schemeClr val="tx1">
                    <a:lumMod val="85000"/>
                    <a:lumOff val="15000"/>
                  </a:schemeClr>
                </a:solidFill>
                <a:latin typeface="Calibri" pitchFamily="34" charset="0"/>
              </a:rPr>
              <a:t>is one of the </a:t>
            </a:r>
            <a:r>
              <a:rPr lang="en-GB" sz="1700" b="1" dirty="0">
                <a:solidFill>
                  <a:schemeClr val="tx1">
                    <a:lumMod val="85000"/>
                    <a:lumOff val="15000"/>
                  </a:schemeClr>
                </a:solidFill>
                <a:latin typeface="Calibri" pitchFamily="34" charset="0"/>
              </a:rPr>
              <a:t>key variable</a:t>
            </a:r>
            <a:r>
              <a:rPr lang="en-GB" sz="1700" dirty="0">
                <a:solidFill>
                  <a:schemeClr val="tx1">
                    <a:lumMod val="85000"/>
                    <a:lumOff val="15000"/>
                  </a:schemeClr>
                </a:solidFill>
                <a:latin typeface="Calibri" pitchFamily="34" charset="0"/>
              </a:rPr>
              <a:t>s in </a:t>
            </a:r>
            <a:r>
              <a:rPr lang="en-GB" sz="1700" dirty="0">
                <a:latin typeface="Calibri" pitchFamily="34" charset="0"/>
              </a:rPr>
              <a:t>the physics of land-surface processes on regional</a:t>
            </a:r>
            <a:r>
              <a:rPr lang="en-US" sz="1700" dirty="0">
                <a:latin typeface="Calibri" pitchFamily="34" charset="0"/>
              </a:rPr>
              <a:t>/</a:t>
            </a:r>
            <a:r>
              <a:rPr lang="en-GB" sz="1700" dirty="0">
                <a:latin typeface="Calibri" pitchFamily="34" charset="0"/>
              </a:rPr>
              <a:t>global </a:t>
            </a:r>
            <a:r>
              <a:rPr lang="en-GB" sz="1700" dirty="0" smtClean="0">
                <a:latin typeface="Calibri" pitchFamily="34" charset="0"/>
              </a:rPr>
              <a:t>scales.</a:t>
            </a:r>
            <a:r>
              <a:rPr lang="en-US" sz="1700" dirty="0" smtClean="0">
                <a:latin typeface="Calibri" pitchFamily="34" charset="0"/>
              </a:rPr>
              <a:t> </a:t>
            </a:r>
            <a:r>
              <a:rPr lang="en-US" sz="1700" dirty="0">
                <a:latin typeface="Calibri" pitchFamily="34" charset="0"/>
              </a:rPr>
              <a:t>As</a:t>
            </a:r>
            <a:r>
              <a:rPr lang="en-GB" sz="1700" dirty="0">
                <a:latin typeface="Calibri" pitchFamily="34" charset="0"/>
              </a:rPr>
              <a:t> </a:t>
            </a:r>
            <a:r>
              <a:rPr lang="en-US" sz="1700" dirty="0">
                <a:latin typeface="Calibri" pitchFamily="34" charset="0"/>
              </a:rPr>
              <a:t>a functional parameter in main biogeophysical processes of energy-water-carbon balances it </a:t>
            </a:r>
            <a:r>
              <a:rPr lang="en-GB" sz="1700" dirty="0">
                <a:latin typeface="Calibri" pitchFamily="34" charset="0"/>
              </a:rPr>
              <a:t>combine</a:t>
            </a:r>
            <a:r>
              <a:rPr lang="en-US" sz="1700" dirty="0">
                <a:latin typeface="Calibri" pitchFamily="34" charset="0"/>
              </a:rPr>
              <a:t>s</a:t>
            </a:r>
            <a:r>
              <a:rPr lang="en-GB" sz="1700" dirty="0">
                <a:latin typeface="Calibri" pitchFamily="34" charset="0"/>
              </a:rPr>
              <a:t> the effects of all surface-atmosphere interactions</a:t>
            </a:r>
            <a:r>
              <a:rPr lang="en-US" sz="1700" dirty="0">
                <a:latin typeface="Calibri" pitchFamily="34" charset="0"/>
              </a:rPr>
              <a:t>.</a:t>
            </a:r>
          </a:p>
        </p:txBody>
      </p:sp>
      <p:sp>
        <p:nvSpPr>
          <p:cNvPr id="334854" name="Text Box 4"/>
          <p:cNvSpPr txBox="1">
            <a:spLocks noChangeArrowheads="1"/>
          </p:cNvSpPr>
          <p:nvPr/>
        </p:nvSpPr>
        <p:spPr bwMode="auto">
          <a:xfrm>
            <a:off x="300608" y="5543043"/>
            <a:ext cx="8519864" cy="1126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6000" tIns="118800" rIns="126000" bIns="118800">
            <a:spAutoFit/>
          </a:bodyPr>
          <a:lstStyle>
            <a:lvl1pPr marL="252413" indent="-180975">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1pPr>
            <a:lvl2pPr marL="863600" indent="-2921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2pPr>
            <a:lvl3pPr marL="11430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3pPr>
            <a:lvl4pPr marL="16002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4pPr>
            <a:lvl5pPr marL="2057400" indent="-228600">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5pPr>
            <a:lvl6pPr marL="25146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6pPr>
            <a:lvl7pPr marL="29718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7pPr>
            <a:lvl8pPr marL="34290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8pPr>
            <a:lvl9pPr marL="3886200" indent="-228600" fontAlgn="base">
              <a:spcBef>
                <a:spcPct val="0"/>
              </a:spcBef>
              <a:spcAft>
                <a:spcPct val="0"/>
              </a:spcAft>
              <a:tabLst>
                <a:tab pos="0" algn="l"/>
                <a:tab pos="87313" algn="l"/>
                <a:tab pos="666750" algn="l"/>
                <a:tab pos="1333500" algn="l"/>
                <a:tab pos="1524000" algn="l"/>
                <a:tab pos="1625600" algn="l"/>
                <a:tab pos="2476500" algn="l"/>
              </a:tabLst>
              <a:defRPr sz="2400">
                <a:solidFill>
                  <a:schemeClr val="tx1"/>
                </a:solidFill>
                <a:latin typeface="Times New Roman" pitchFamily="18" charset="0"/>
              </a:defRPr>
            </a:lvl9pPr>
          </a:lstStyle>
          <a:p>
            <a:pPr algn="just">
              <a:lnSpc>
                <a:spcPct val="90000"/>
              </a:lnSpc>
              <a:spcAft>
                <a:spcPct val="25000"/>
              </a:spcAft>
              <a:buFontTx/>
              <a:buChar char="•"/>
            </a:pPr>
            <a:r>
              <a:rPr lang="en-GB" sz="1600" dirty="0">
                <a:latin typeface="Calibri" pitchFamily="34" charset="0"/>
                <a:cs typeface="Arial" charset="0"/>
              </a:rPr>
              <a:t>Surface skin temperature knowledge </a:t>
            </a:r>
            <a:r>
              <a:rPr lang="en-GB" sz="1600" dirty="0">
                <a:solidFill>
                  <a:srgbClr val="000000"/>
                </a:solidFill>
                <a:latin typeface="Calibri" pitchFamily="34" charset="0"/>
                <a:cs typeface="Arial" charset="0"/>
              </a:rPr>
              <a:t>on regional and global scales are of importance for Global Circulation Models, for estimation and</a:t>
            </a:r>
            <a:r>
              <a:rPr lang="en-GB" sz="1600" dirty="0">
                <a:latin typeface="Calibri" pitchFamily="34" charset="0"/>
                <a:cs typeface="Arial" charset="0"/>
              </a:rPr>
              <a:t> </a:t>
            </a:r>
            <a:r>
              <a:rPr lang="en-GB" sz="1600" dirty="0" err="1">
                <a:latin typeface="Calibri" pitchFamily="34" charset="0"/>
                <a:cs typeface="Arial" charset="0"/>
              </a:rPr>
              <a:t>parametrization</a:t>
            </a:r>
            <a:r>
              <a:rPr lang="en-GB" sz="1600" dirty="0">
                <a:latin typeface="Calibri" pitchFamily="34" charset="0"/>
                <a:cs typeface="Arial" charset="0"/>
              </a:rPr>
              <a:t> of surface fluxes (</a:t>
            </a:r>
            <a:r>
              <a:rPr lang="en-GB" sz="1400" i="1" dirty="0">
                <a:latin typeface="Calibri" pitchFamily="34" charset="0"/>
                <a:cs typeface="Arial" charset="0"/>
              </a:rPr>
              <a:t>e.g. </a:t>
            </a:r>
            <a:r>
              <a:rPr lang="en-GB" sz="1400" i="1" dirty="0" err="1">
                <a:latin typeface="Calibri" pitchFamily="34" charset="0"/>
                <a:cs typeface="Arial" charset="0"/>
              </a:rPr>
              <a:t>Brutsaert</a:t>
            </a:r>
            <a:r>
              <a:rPr lang="en-GB" sz="1400" i="1" dirty="0">
                <a:latin typeface="Calibri" pitchFamily="34" charset="0"/>
                <a:cs typeface="Arial" charset="0"/>
              </a:rPr>
              <a:t> et al, 1993</a:t>
            </a:r>
            <a:r>
              <a:rPr lang="en-GB" sz="1600" dirty="0">
                <a:latin typeface="Calibri" pitchFamily="34" charset="0"/>
                <a:cs typeface="Arial" charset="0"/>
              </a:rPr>
              <a:t>), to monitor </a:t>
            </a:r>
            <a:r>
              <a:rPr lang="en-GB" sz="1600" dirty="0" smtClean="0">
                <a:latin typeface="Calibri" pitchFamily="34" charset="0"/>
                <a:cs typeface="Arial" charset="0"/>
              </a:rPr>
              <a:t>drought, </a:t>
            </a:r>
            <a:r>
              <a:rPr lang="en-GB" sz="1600" dirty="0">
                <a:latin typeface="Calibri" pitchFamily="34" charset="0"/>
                <a:cs typeface="Arial" charset="0"/>
              </a:rPr>
              <a:t>and estimate soil moisture (</a:t>
            </a:r>
            <a:r>
              <a:rPr lang="en-GB" sz="1400" i="1" dirty="0">
                <a:latin typeface="Calibri" pitchFamily="34" charset="0"/>
                <a:cs typeface="Arial" charset="0"/>
              </a:rPr>
              <a:t>e.g. </a:t>
            </a:r>
            <a:r>
              <a:rPr lang="en-GB" sz="1400" i="1" dirty="0" err="1">
                <a:latin typeface="Calibri" pitchFamily="34" charset="0"/>
                <a:cs typeface="Arial" charset="0"/>
              </a:rPr>
              <a:t>Feldhake</a:t>
            </a:r>
            <a:r>
              <a:rPr lang="en-GB" sz="1400" i="1" dirty="0">
                <a:latin typeface="Calibri" pitchFamily="34" charset="0"/>
                <a:cs typeface="Arial" charset="0"/>
              </a:rPr>
              <a:t> et al., 1996</a:t>
            </a:r>
            <a:r>
              <a:rPr lang="en-GB" sz="1600" dirty="0" smtClean="0">
                <a:latin typeface="Calibri" pitchFamily="34" charset="0"/>
                <a:cs typeface="Arial" charset="0"/>
              </a:rPr>
              <a:t>), </a:t>
            </a:r>
            <a:r>
              <a:rPr lang="en-GB" sz="1600" dirty="0">
                <a:latin typeface="Calibri" pitchFamily="34" charset="0"/>
                <a:cs typeface="Arial" charset="0"/>
              </a:rPr>
              <a:t>and water budget components </a:t>
            </a:r>
            <a:r>
              <a:rPr lang="en-GB" sz="1400" i="1" dirty="0">
                <a:latin typeface="Calibri" pitchFamily="34" charset="0"/>
                <a:cs typeface="Arial" charset="0"/>
              </a:rPr>
              <a:t>(Park et al., 2005), </a:t>
            </a:r>
            <a:r>
              <a:rPr lang="en-GB" sz="1600" dirty="0">
                <a:latin typeface="Calibri" pitchFamily="34" charset="0"/>
                <a:cs typeface="Arial" charset="0"/>
              </a:rPr>
              <a:t>fire risk </a:t>
            </a:r>
            <a:r>
              <a:rPr lang="en-GB" sz="1400" i="1" dirty="0">
                <a:latin typeface="Calibri" pitchFamily="34" charset="0"/>
                <a:cs typeface="Arial" charset="0"/>
              </a:rPr>
              <a:t>(e.g. </a:t>
            </a:r>
            <a:r>
              <a:rPr lang="en-GB" sz="1400" i="1" dirty="0" err="1">
                <a:latin typeface="Calibri" pitchFamily="34" charset="0"/>
                <a:cs typeface="Arial" charset="0"/>
              </a:rPr>
              <a:t>Stoyanova</a:t>
            </a:r>
            <a:r>
              <a:rPr lang="en-GB" sz="1400" i="1" dirty="0">
                <a:latin typeface="Calibri" pitchFamily="34" charset="0"/>
                <a:cs typeface="Arial" charset="0"/>
              </a:rPr>
              <a:t> and </a:t>
            </a:r>
            <a:r>
              <a:rPr lang="en-GB" sz="1400" i="1" dirty="0" err="1">
                <a:latin typeface="Calibri" pitchFamily="34" charset="0"/>
                <a:cs typeface="Arial" charset="0"/>
              </a:rPr>
              <a:t>Georgiev</a:t>
            </a:r>
            <a:r>
              <a:rPr lang="en-GB" sz="1400" i="1" dirty="0">
                <a:latin typeface="Calibri" pitchFamily="34" charset="0"/>
                <a:cs typeface="Arial" charset="0"/>
              </a:rPr>
              <a:t>, 2010</a:t>
            </a:r>
            <a:r>
              <a:rPr lang="en-GB" sz="1600" dirty="0">
                <a:latin typeface="Calibri" pitchFamily="34" charset="0"/>
                <a:cs typeface="Arial" charset="0"/>
              </a:rPr>
              <a:t>), and many others</a:t>
            </a:r>
            <a:r>
              <a:rPr lang="en-GB" sz="1600" dirty="0">
                <a:solidFill>
                  <a:srgbClr val="0000FF"/>
                </a:solidFill>
                <a:latin typeface="Calibri" pitchFamily="34" charset="0"/>
                <a:cs typeface="Arial" charset="0"/>
              </a:rPr>
              <a:t>. </a:t>
            </a:r>
            <a:endParaRPr lang="en-US" sz="1600" dirty="0">
              <a:solidFill>
                <a:srgbClr val="0000FF"/>
              </a:solidFill>
              <a:latin typeface="Calibri" pitchFamily="34" charset="0"/>
              <a:cs typeface="Arial" charset="0"/>
            </a:endParaRPr>
          </a:p>
        </p:txBody>
      </p:sp>
      <p:sp>
        <p:nvSpPr>
          <p:cNvPr id="2" name="Title 1"/>
          <p:cNvSpPr>
            <a:spLocks noGrp="1"/>
          </p:cNvSpPr>
          <p:nvPr>
            <p:ph type="title"/>
          </p:nvPr>
        </p:nvSpPr>
        <p:spPr>
          <a:xfrm>
            <a:off x="0" y="260648"/>
            <a:ext cx="9144000" cy="875680"/>
          </a:xfrm>
        </p:spPr>
        <p:txBody>
          <a:bodyPr/>
          <a:lstStyle/>
          <a:p>
            <a:pPr lvl="1"/>
            <a:r>
              <a:rPr lang="en-US" sz="2400" dirty="0" smtClean="0">
                <a:solidFill>
                  <a:srgbClr val="003366"/>
                </a:solidFill>
                <a:latin typeface="Calibri" pitchFamily="34" charset="0"/>
                <a:ea typeface="SimSun-ExtB" pitchFamily="49" charset="-122"/>
                <a:cs typeface="Calibri" pitchFamily="34" charset="0"/>
              </a:rPr>
              <a:t>LST as </a:t>
            </a:r>
            <a:r>
              <a:rPr lang="en-US" sz="2400" dirty="0">
                <a:solidFill>
                  <a:srgbClr val="003366"/>
                </a:solidFill>
                <a:latin typeface="Calibri" pitchFamily="34" charset="0"/>
                <a:ea typeface="SimSun-ExtB" pitchFamily="49" charset="-122"/>
                <a:cs typeface="Calibri" pitchFamily="34" charset="0"/>
              </a:rPr>
              <a:t>a </a:t>
            </a:r>
            <a:r>
              <a:rPr lang="en-GB" sz="2400" dirty="0">
                <a:solidFill>
                  <a:srgbClr val="003366"/>
                </a:solidFill>
                <a:latin typeface="Calibri" pitchFamily="34" charset="0"/>
                <a:ea typeface="SimSun-ExtB" pitchFamily="49" charset="-122"/>
                <a:cs typeface="Calibri" pitchFamily="34" charset="0"/>
              </a:rPr>
              <a:t>key </a:t>
            </a:r>
            <a:r>
              <a:rPr lang="en-GB" sz="2400" dirty="0" err="1">
                <a:solidFill>
                  <a:srgbClr val="003366"/>
                </a:solidFill>
                <a:latin typeface="Calibri" pitchFamily="34" charset="0"/>
                <a:ea typeface="SimSun-ExtB" pitchFamily="49" charset="-122"/>
                <a:cs typeface="Calibri" pitchFamily="34" charset="0"/>
              </a:rPr>
              <a:t>biogeophysical</a:t>
            </a:r>
            <a:r>
              <a:rPr lang="en-GB" sz="2400" dirty="0">
                <a:solidFill>
                  <a:srgbClr val="003366"/>
                </a:solidFill>
                <a:latin typeface="Calibri" pitchFamily="34" charset="0"/>
                <a:ea typeface="SimSun-ExtB" pitchFamily="49" charset="-122"/>
                <a:cs typeface="Calibri" pitchFamily="34" charset="0"/>
              </a:rPr>
              <a:t> variable in land surface </a:t>
            </a:r>
            <a:r>
              <a:rPr lang="en-GB" sz="2400" dirty="0" smtClean="0">
                <a:solidFill>
                  <a:srgbClr val="003366"/>
                </a:solidFill>
                <a:latin typeface="Calibri" pitchFamily="34" charset="0"/>
                <a:ea typeface="SimSun-ExtB" pitchFamily="49" charset="-122"/>
                <a:cs typeface="Calibri" pitchFamily="34" charset="0"/>
              </a:rPr>
              <a:t>processes</a:t>
            </a:r>
            <a:r>
              <a:rPr lang="bg-BG" sz="1700" dirty="0">
                <a:solidFill>
                  <a:srgbClr val="003366"/>
                </a:solidFill>
              </a:rPr>
              <a:t/>
            </a:r>
            <a:br>
              <a:rPr lang="bg-BG" sz="1700" dirty="0">
                <a:solidFill>
                  <a:srgbClr val="003366"/>
                </a:solidFill>
              </a:rPr>
            </a:br>
            <a:r>
              <a:rPr lang="en-GB" sz="2200" dirty="0" smtClean="0">
                <a:solidFill>
                  <a:srgbClr val="FF6600"/>
                </a:solidFill>
                <a:latin typeface="Calibri" pitchFamily="34" charset="0"/>
                <a:ea typeface="SimSun-ExtB" pitchFamily="49" charset="-122"/>
                <a:cs typeface="Calibri" pitchFamily="34" charset="0"/>
              </a:rPr>
              <a:t>LST much respond to vegetation occurrence</a:t>
            </a:r>
            <a:endParaRPr lang="bg-BG" sz="2200" dirty="0">
              <a:solidFill>
                <a:srgbClr val="FF6600"/>
              </a:solidFill>
            </a:endParaRPr>
          </a:p>
        </p:txBody>
      </p:sp>
    </p:spTree>
    <p:extLst>
      <p:ext uri="{BB962C8B-B14F-4D97-AF65-F5344CB8AC3E}">
        <p14:creationId xmlns:p14="http://schemas.microsoft.com/office/powerpoint/2010/main" val="1120827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76200" y="294928"/>
            <a:ext cx="9067800" cy="685800"/>
          </a:xfrm>
        </p:spPr>
        <p:txBody>
          <a:bodyPr anchor="ctr"/>
          <a:lstStyle/>
          <a:p>
            <a:pPr marL="3429000" indent="-3429000"/>
            <a:r>
              <a:rPr lang="en-US" sz="2200" dirty="0" smtClean="0">
                <a:solidFill>
                  <a:srgbClr val="003366"/>
                </a:solidFill>
                <a:latin typeface="Calibri" pitchFamily="34" charset="0"/>
                <a:cs typeface="Calibri" pitchFamily="34" charset="0"/>
              </a:rPr>
              <a:t>MSG </a:t>
            </a:r>
            <a:r>
              <a:rPr lang="en-US" sz="2200" dirty="0">
                <a:solidFill>
                  <a:srgbClr val="003366"/>
                </a:solidFill>
                <a:latin typeface="Calibri" pitchFamily="34" charset="0"/>
                <a:cs typeface="Calibri" pitchFamily="34" charset="0"/>
              </a:rPr>
              <a:t>Satellite </a:t>
            </a:r>
            <a:r>
              <a:rPr lang="en-US" sz="2200" dirty="0" smtClean="0">
                <a:solidFill>
                  <a:srgbClr val="003366"/>
                </a:solidFill>
                <a:latin typeface="Calibri" pitchFamily="34" charset="0"/>
                <a:cs typeface="Calibri" pitchFamily="34" charset="0"/>
              </a:rPr>
              <a:t>LSASAF LST &amp; SVAT products</a:t>
            </a:r>
            <a:r>
              <a:rPr lang="en-US" sz="2200" b="0" dirty="0" smtClean="0">
                <a:solidFill>
                  <a:srgbClr val="003366"/>
                </a:solidFill>
                <a:latin typeface="Calibri" pitchFamily="34" charset="0"/>
                <a:cs typeface="Calibri" pitchFamily="34" charset="0"/>
              </a:rPr>
              <a:t> for drought evaluation</a:t>
            </a:r>
            <a:endParaRPr lang="en-GB" sz="2200" b="0" dirty="0">
              <a:solidFill>
                <a:srgbClr val="003366"/>
              </a:solidFill>
              <a:latin typeface="Calibri" pitchFamily="34" charset="0"/>
              <a:cs typeface="Calibri" pitchFamily="34" charset="0"/>
            </a:endParaRPr>
          </a:p>
        </p:txBody>
      </p:sp>
      <p:sp>
        <p:nvSpPr>
          <p:cNvPr id="659461" name="Text Box 5"/>
          <p:cNvSpPr txBox="1">
            <a:spLocks noChangeArrowheads="1"/>
          </p:cNvSpPr>
          <p:nvPr/>
        </p:nvSpPr>
        <p:spPr bwMode="auto">
          <a:xfrm>
            <a:off x="439125" y="1163738"/>
            <a:ext cx="8458200" cy="53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700" i="1" dirty="0">
                <a:solidFill>
                  <a:srgbClr val="996633"/>
                </a:solidFill>
                <a:latin typeface="Calibri" pitchFamily="34" charset="0"/>
                <a:cs typeface="Calibri" pitchFamily="34" charset="0"/>
              </a:rPr>
              <a:t>Changes in soil moisture affect the albedo and thermal diffusivity of the soil and</a:t>
            </a:r>
            <a:r>
              <a:rPr lang="en-US" sz="1700" i="1" dirty="0">
                <a:solidFill>
                  <a:srgbClr val="996633"/>
                </a:solidFill>
                <a:latin typeface="Calibri" pitchFamily="34" charset="0"/>
                <a:cs typeface="Calibri" pitchFamily="34" charset="0"/>
              </a:rPr>
              <a:t> </a:t>
            </a:r>
            <a:r>
              <a:rPr lang="en-GB" sz="1700" i="1" dirty="0">
                <a:solidFill>
                  <a:srgbClr val="996633"/>
                </a:solidFill>
                <a:latin typeface="Calibri" pitchFamily="34" charset="0"/>
                <a:cs typeface="Calibri" pitchFamily="34" charset="0"/>
              </a:rPr>
              <a:t>the Bowen ratio (the ratio of the sensible to latent heat fluxes) in the atmospheric</a:t>
            </a:r>
            <a:r>
              <a:rPr lang="en-US" sz="1700" i="1" dirty="0">
                <a:solidFill>
                  <a:srgbClr val="996633"/>
                </a:solidFill>
                <a:latin typeface="Calibri" pitchFamily="34" charset="0"/>
                <a:cs typeface="Calibri" pitchFamily="34" charset="0"/>
              </a:rPr>
              <a:t> </a:t>
            </a:r>
            <a:r>
              <a:rPr lang="en-GB" sz="1700" i="1" dirty="0">
                <a:solidFill>
                  <a:srgbClr val="996633"/>
                </a:solidFill>
                <a:latin typeface="Calibri" pitchFamily="34" charset="0"/>
                <a:cs typeface="Calibri" pitchFamily="34" charset="0"/>
              </a:rPr>
              <a:t>surface boundary layer. </a:t>
            </a:r>
          </a:p>
        </p:txBody>
      </p:sp>
      <p:sp>
        <p:nvSpPr>
          <p:cNvPr id="659462" name="Text Box 6"/>
          <p:cNvSpPr txBox="1">
            <a:spLocks noChangeArrowheads="1"/>
          </p:cNvSpPr>
          <p:nvPr/>
        </p:nvSpPr>
        <p:spPr bwMode="auto">
          <a:xfrm>
            <a:off x="415517" y="1805074"/>
            <a:ext cx="8559745" cy="327782"/>
          </a:xfrm>
          <a:prstGeom prst="rect">
            <a:avLst/>
          </a:prstGeom>
          <a:solidFill>
            <a:srgbClr val="CC9900">
              <a:alpha val="63922"/>
            </a:srgbClr>
          </a:solidFill>
          <a:ln>
            <a:noFill/>
          </a:ln>
          <a:effectLst/>
          <a:extLst/>
        </p:spPr>
        <p:txBody>
          <a:bodyPr wrap="square">
            <a:spAutoFit/>
          </a:bodyPr>
          <a:lstStyle/>
          <a:p>
            <a:pPr>
              <a:lnSpc>
                <a:spcPct val="85000"/>
              </a:lnSpc>
            </a:pPr>
            <a:r>
              <a:rPr lang="en-GB" sz="1600" dirty="0">
                <a:solidFill>
                  <a:srgbClr val="1C1C1C"/>
                </a:solidFill>
                <a:latin typeface="Arial" pitchFamily="34" charset="0"/>
              </a:rPr>
              <a:t>As a</a:t>
            </a:r>
            <a:r>
              <a:rPr lang="en-US" sz="1600" dirty="0">
                <a:solidFill>
                  <a:srgbClr val="1C1C1C"/>
                </a:solidFill>
                <a:latin typeface="Arial" pitchFamily="34" charset="0"/>
              </a:rPr>
              <a:t> </a:t>
            </a:r>
            <a:r>
              <a:rPr lang="en-GB" sz="1600" dirty="0">
                <a:solidFill>
                  <a:srgbClr val="1C1C1C"/>
                </a:solidFill>
                <a:latin typeface="Arial" pitchFamily="34" charset="0"/>
              </a:rPr>
              <a:t>result, </a:t>
            </a:r>
            <a:r>
              <a:rPr lang="en-GB" sz="1600" dirty="0" smtClean="0">
                <a:solidFill>
                  <a:srgbClr val="1C1C1C"/>
                </a:solidFill>
                <a:latin typeface="Arial" pitchFamily="34" charset="0"/>
              </a:rPr>
              <a:t>high skin temperature (LST) </a:t>
            </a:r>
            <a:r>
              <a:rPr lang="en-GB" sz="1600" dirty="0">
                <a:solidFill>
                  <a:srgbClr val="1C1C1C"/>
                </a:solidFill>
                <a:latin typeface="Arial" pitchFamily="34" charset="0"/>
              </a:rPr>
              <a:t>are both a cause and the product of dry periods</a:t>
            </a:r>
            <a:r>
              <a:rPr lang="en-GB" sz="1800" b="1" dirty="0">
                <a:solidFill>
                  <a:srgbClr val="1C1C1C"/>
                </a:solidFill>
              </a:rPr>
              <a:t>.</a:t>
            </a:r>
            <a:endParaRPr lang="bg-BG" sz="1800" b="1" dirty="0"/>
          </a:p>
        </p:txBody>
      </p:sp>
      <p:graphicFrame>
        <p:nvGraphicFramePr>
          <p:cNvPr id="725001" name="Object 9"/>
          <p:cNvGraphicFramePr>
            <a:graphicFrameLocks noChangeAspect="1"/>
          </p:cNvGraphicFramePr>
          <p:nvPr>
            <p:extLst>
              <p:ext uri="{D42A27DB-BD31-4B8C-83A1-F6EECF244321}">
                <p14:modId xmlns:p14="http://schemas.microsoft.com/office/powerpoint/2010/main" val="550644607"/>
              </p:ext>
            </p:extLst>
          </p:nvPr>
        </p:nvGraphicFramePr>
        <p:xfrm>
          <a:off x="1296144" y="2525061"/>
          <a:ext cx="6732240" cy="4216307"/>
        </p:xfrm>
        <a:graphic>
          <a:graphicData uri="http://schemas.openxmlformats.org/presentationml/2006/ole">
            <mc:AlternateContent xmlns:mc="http://schemas.openxmlformats.org/markup-compatibility/2006">
              <mc:Choice xmlns:v="urn:schemas-microsoft-com:vml" Requires="v">
                <p:oleObj spid="_x0000_s21677" name="Chart" r:id="rId4" imgW="5781877" imgH="3620008" progId="Excel.Chart.8">
                  <p:embed/>
                </p:oleObj>
              </mc:Choice>
              <mc:Fallback>
                <p:oleObj name="Chart" r:id="rId4" imgW="5781877" imgH="362000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44" y="2525061"/>
                        <a:ext cx="6732240" cy="4216307"/>
                      </a:xfrm>
                      <a:prstGeom prst="rect">
                        <a:avLst/>
                      </a:prstGeom>
                      <a:noFill/>
                      <a:ln>
                        <a:noFill/>
                      </a:ln>
                      <a:effectLst/>
                      <a:extLst/>
                    </p:spPr>
                  </p:pic>
                </p:oleObj>
              </mc:Fallback>
            </mc:AlternateContent>
          </a:graphicData>
        </a:graphic>
      </p:graphicFrame>
      <p:sp>
        <p:nvSpPr>
          <p:cNvPr id="2" name="TextBox 1"/>
          <p:cNvSpPr txBox="1"/>
          <p:nvPr/>
        </p:nvSpPr>
        <p:spPr>
          <a:xfrm>
            <a:off x="3419872" y="2276872"/>
            <a:ext cx="4495141" cy="338554"/>
          </a:xfrm>
          <a:prstGeom prst="rect">
            <a:avLst/>
          </a:prstGeom>
          <a:noFill/>
        </p:spPr>
        <p:txBody>
          <a:bodyPr wrap="none" rtlCol="0">
            <a:spAutoFit/>
          </a:bodyPr>
          <a:lstStyle/>
          <a:p>
            <a:r>
              <a:rPr lang="en-US" sz="1600" i="1" dirty="0">
                <a:latin typeface="Times New Roman" pitchFamily="18" charset="0"/>
                <a:cs typeface="Arial" pitchFamily="34" charset="0"/>
              </a:rPr>
              <a:t>Synoptic station Sandanski, Jun-Aug </a:t>
            </a:r>
            <a:r>
              <a:rPr lang="en-US" sz="1600" i="1" dirty="0" smtClean="0">
                <a:latin typeface="Times New Roman" pitchFamily="18" charset="0"/>
                <a:cs typeface="Arial" pitchFamily="34" charset="0"/>
              </a:rPr>
              <a:t>2012, Bulgaria</a:t>
            </a:r>
            <a:endParaRPr lang="en-US" sz="1600" dirty="0"/>
          </a:p>
        </p:txBody>
      </p:sp>
    </p:spTree>
    <p:extLst>
      <p:ext uri="{BB962C8B-B14F-4D97-AF65-F5344CB8AC3E}">
        <p14:creationId xmlns:p14="http://schemas.microsoft.com/office/powerpoint/2010/main" val="179646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2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5001" grpId="0" 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424" y="1263282"/>
            <a:ext cx="3412800" cy="29805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263282"/>
            <a:ext cx="3413891" cy="2981466"/>
          </a:xfrm>
          <a:prstGeom prst="rect">
            <a:avLst/>
          </a:prstGeom>
        </p:spPr>
      </p:pic>
      <p:sp>
        <p:nvSpPr>
          <p:cNvPr id="6" name="Title 5"/>
          <p:cNvSpPr>
            <a:spLocks noGrp="1"/>
          </p:cNvSpPr>
          <p:nvPr>
            <p:ph type="title"/>
          </p:nvPr>
        </p:nvSpPr>
        <p:spPr>
          <a:xfrm>
            <a:off x="681115" y="116632"/>
            <a:ext cx="7772400" cy="587152"/>
          </a:xfrm>
        </p:spPr>
        <p:txBody>
          <a:bodyPr/>
          <a:lstStyle/>
          <a:p>
            <a:r>
              <a:rPr lang="en-US" sz="2400" dirty="0" smtClean="0">
                <a:solidFill>
                  <a:srgbClr val="003366"/>
                </a:solidFill>
                <a:latin typeface="Calibri" pitchFamily="34" charset="0"/>
                <a:cs typeface="Calibri" pitchFamily="34" charset="0"/>
              </a:rPr>
              <a:t>Actual-Potential Evapotranspiration Concept</a:t>
            </a:r>
            <a:endParaRPr lang="en-US" sz="2400" dirty="0">
              <a:solidFill>
                <a:srgbClr val="003366"/>
              </a:solidFill>
            </a:endParaRPr>
          </a:p>
        </p:txBody>
      </p:sp>
      <p:sp>
        <p:nvSpPr>
          <p:cNvPr id="7" name="Title 1"/>
          <p:cNvSpPr txBox="1">
            <a:spLocks/>
          </p:cNvSpPr>
          <p:nvPr/>
        </p:nvSpPr>
        <p:spPr bwMode="auto">
          <a:xfrm>
            <a:off x="3635896" y="4405908"/>
            <a:ext cx="4841630" cy="149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1800" dirty="0">
                <a:latin typeface="Calibri" pitchFamily="34" charset="0"/>
                <a:cs typeface="Calibri" pitchFamily="34" charset="0"/>
              </a:rPr>
              <a:t>The complementary and parallel interactions of </a:t>
            </a:r>
            <a:r>
              <a:rPr lang="en-US" sz="1800" dirty="0">
                <a:latin typeface="Calibri" pitchFamily="34" charset="0"/>
                <a:cs typeface="Calibri" pitchFamily="34" charset="0"/>
              </a:rPr>
              <a:t>AET </a:t>
            </a:r>
            <a:r>
              <a:rPr lang="en-US" sz="1800" dirty="0">
                <a:latin typeface="Calibri" pitchFamily="34" charset="0"/>
                <a:cs typeface="Calibri" pitchFamily="34" charset="0"/>
              </a:rPr>
              <a:t>and </a:t>
            </a:r>
            <a:r>
              <a:rPr lang="en-US" sz="1800" dirty="0">
                <a:latin typeface="Calibri" pitchFamily="34" charset="0"/>
                <a:cs typeface="Calibri" pitchFamily="34" charset="0"/>
              </a:rPr>
              <a:t>PET </a:t>
            </a:r>
            <a:r>
              <a:rPr lang="en-US" sz="1800" dirty="0">
                <a:latin typeface="Calibri" pitchFamily="34" charset="0"/>
                <a:cs typeface="Calibri" pitchFamily="34" charset="0"/>
              </a:rPr>
              <a:t>in both sustained and flash </a:t>
            </a:r>
            <a:r>
              <a:rPr lang="en-US" sz="1800" dirty="0">
                <a:latin typeface="Calibri" pitchFamily="34" charset="0"/>
                <a:cs typeface="Calibri" pitchFamily="34" charset="0"/>
              </a:rPr>
              <a:t>droughts</a:t>
            </a:r>
          </a:p>
          <a:p>
            <a:pPr marL="342900" indent="-342900" algn="l">
              <a:buFont typeface="Courier New" pitchFamily="49" charset="0"/>
              <a:buChar char="o"/>
            </a:pPr>
            <a:r>
              <a:rPr lang="en-US" sz="1800" dirty="0">
                <a:latin typeface="Calibri" pitchFamily="34" charset="0"/>
                <a:cs typeface="Calibri" pitchFamily="34" charset="0"/>
              </a:rPr>
              <a:t>The difference or</a:t>
            </a:r>
          </a:p>
          <a:p>
            <a:pPr marL="342900" indent="-342900" algn="l">
              <a:buFont typeface="Courier New" pitchFamily="49" charset="0"/>
              <a:buChar char="o"/>
            </a:pPr>
            <a:r>
              <a:rPr lang="en-US" sz="1800" dirty="0">
                <a:latin typeface="Calibri" pitchFamily="34" charset="0"/>
                <a:cs typeface="Calibri" pitchFamily="34" charset="0"/>
              </a:rPr>
              <a:t>Ratios between  AET and PET</a:t>
            </a:r>
          </a:p>
        </p:txBody>
      </p:sp>
      <p:sp>
        <p:nvSpPr>
          <p:cNvPr id="10" name="TextBox 9"/>
          <p:cNvSpPr txBox="1"/>
          <p:nvPr/>
        </p:nvSpPr>
        <p:spPr>
          <a:xfrm>
            <a:off x="-36512" y="683404"/>
            <a:ext cx="9292416" cy="415498"/>
          </a:xfrm>
          <a:prstGeom prst="rect">
            <a:avLst/>
          </a:prstGeom>
          <a:noFill/>
        </p:spPr>
        <p:txBody>
          <a:bodyPr wrap="none" rtlCol="0">
            <a:spAutoFit/>
          </a:bodyPr>
          <a:lstStyle/>
          <a:p>
            <a:r>
              <a:rPr lang="en-US" sz="2100" dirty="0">
                <a:solidFill>
                  <a:srgbClr val="FF6600"/>
                </a:solidFill>
                <a:latin typeface="Calibri" pitchFamily="34" charset="0"/>
                <a:ea typeface="+mj-ea"/>
                <a:cs typeface="Calibri" pitchFamily="34" charset="0"/>
              </a:rPr>
              <a:t>complementary relationship between actual evaporation and potential </a:t>
            </a:r>
            <a:r>
              <a:rPr lang="en-US" sz="2100" dirty="0" smtClean="0">
                <a:solidFill>
                  <a:srgbClr val="FF6600"/>
                </a:solidFill>
                <a:latin typeface="Calibri" pitchFamily="34" charset="0"/>
                <a:ea typeface="+mj-ea"/>
                <a:cs typeface="Calibri" pitchFamily="34" charset="0"/>
              </a:rPr>
              <a:t>evaporation</a:t>
            </a:r>
            <a:endParaRPr lang="en-US" sz="2100" dirty="0">
              <a:solidFill>
                <a:srgbClr val="FF6600"/>
              </a:solidFill>
              <a:latin typeface="Calibri" pitchFamily="34" charset="0"/>
              <a:ea typeface="+mj-ea"/>
              <a:cs typeface="Calibri" pitchFamily="34" charset="0"/>
            </a:endParaRPr>
          </a:p>
        </p:txBody>
      </p:sp>
      <p:sp>
        <p:nvSpPr>
          <p:cNvPr id="11" name="Text Box 4"/>
          <p:cNvSpPr txBox="1">
            <a:spLocks noChangeArrowheads="1"/>
          </p:cNvSpPr>
          <p:nvPr/>
        </p:nvSpPr>
        <p:spPr bwMode="auto">
          <a:xfrm>
            <a:off x="60896" y="4827849"/>
            <a:ext cx="3123456" cy="490450"/>
          </a:xfrm>
          <a:prstGeom prst="rect">
            <a:avLst/>
          </a:prstGeom>
          <a:solidFill>
            <a:srgbClr val="EAFCB2">
              <a:alpha val="71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590" tIns="97200" rIns="51590" bIns="25795">
            <a:spAutoFit/>
          </a:bodyPr>
          <a:lstStyle>
            <a:lvl1pPr algn="l" defTabSz="515938">
              <a:defRPr sz="2400">
                <a:solidFill>
                  <a:schemeClr val="tx1"/>
                </a:solidFill>
                <a:latin typeface="Times New Roman" pitchFamily="18" charset="0"/>
              </a:defRPr>
            </a:lvl1pPr>
            <a:lvl2pPr marL="258763" algn="l" defTabSz="515938">
              <a:defRPr sz="2400">
                <a:solidFill>
                  <a:schemeClr val="tx1"/>
                </a:solidFill>
                <a:latin typeface="Times New Roman" pitchFamily="18" charset="0"/>
              </a:defRPr>
            </a:lvl2pPr>
            <a:lvl3pPr marL="515938" algn="l" defTabSz="515938">
              <a:defRPr sz="2400">
                <a:solidFill>
                  <a:schemeClr val="tx1"/>
                </a:solidFill>
                <a:latin typeface="Times New Roman" pitchFamily="18" charset="0"/>
              </a:defRPr>
            </a:lvl3pPr>
            <a:lvl4pPr marL="774700" algn="l" defTabSz="515938">
              <a:defRPr sz="2400">
                <a:solidFill>
                  <a:schemeClr val="tx1"/>
                </a:solidFill>
                <a:latin typeface="Times New Roman" pitchFamily="18" charset="0"/>
              </a:defRPr>
            </a:lvl4pPr>
            <a:lvl5pPr marL="1031875" algn="l" defTabSz="515938">
              <a:defRPr sz="2400">
                <a:solidFill>
                  <a:schemeClr val="tx1"/>
                </a:solidFill>
                <a:latin typeface="Times New Roman" pitchFamily="18" charset="0"/>
              </a:defRPr>
            </a:lvl5pPr>
            <a:lvl6pPr marL="1489075" defTabSz="515938" fontAlgn="base">
              <a:spcBef>
                <a:spcPct val="0"/>
              </a:spcBef>
              <a:spcAft>
                <a:spcPct val="0"/>
              </a:spcAft>
              <a:defRPr sz="2400">
                <a:solidFill>
                  <a:schemeClr val="tx1"/>
                </a:solidFill>
                <a:latin typeface="Times New Roman" pitchFamily="18" charset="0"/>
              </a:defRPr>
            </a:lvl6pPr>
            <a:lvl7pPr marL="1946275" defTabSz="515938" fontAlgn="base">
              <a:spcBef>
                <a:spcPct val="0"/>
              </a:spcBef>
              <a:spcAft>
                <a:spcPct val="0"/>
              </a:spcAft>
              <a:defRPr sz="2400">
                <a:solidFill>
                  <a:schemeClr val="tx1"/>
                </a:solidFill>
                <a:latin typeface="Times New Roman" pitchFamily="18" charset="0"/>
              </a:defRPr>
            </a:lvl7pPr>
            <a:lvl8pPr marL="2403475" defTabSz="515938" fontAlgn="base">
              <a:spcBef>
                <a:spcPct val="0"/>
              </a:spcBef>
              <a:spcAft>
                <a:spcPct val="0"/>
              </a:spcAft>
              <a:defRPr sz="2400">
                <a:solidFill>
                  <a:schemeClr val="tx1"/>
                </a:solidFill>
                <a:latin typeface="Times New Roman" pitchFamily="18" charset="0"/>
              </a:defRPr>
            </a:lvl8pPr>
            <a:lvl9pPr marL="2860675" defTabSz="515938" fontAlgn="base">
              <a:spcBef>
                <a:spcPct val="0"/>
              </a:spcBef>
              <a:spcAft>
                <a:spcPct val="0"/>
              </a:spcAft>
              <a:defRPr sz="2400">
                <a:solidFill>
                  <a:schemeClr val="tx1"/>
                </a:solidFill>
                <a:latin typeface="Times New Roman" pitchFamily="18" charset="0"/>
              </a:defRPr>
            </a:lvl9pPr>
          </a:lstStyle>
          <a:p>
            <a:pPr eaLnBrk="0" hangingPunct="0">
              <a:lnSpc>
                <a:spcPct val="85000"/>
              </a:lnSpc>
              <a:spcAft>
                <a:spcPct val="25000"/>
              </a:spcAft>
              <a:buFontTx/>
              <a:buChar char="•"/>
            </a:pPr>
            <a:r>
              <a:rPr lang="en-US" sz="1400" dirty="0">
                <a:latin typeface="Calibri" pitchFamily="34" charset="0"/>
              </a:rPr>
              <a:t> Coupling between soil moisture and evapotranspiration</a:t>
            </a:r>
            <a:r>
              <a:rPr lang="en-US" sz="1400" dirty="0">
                <a:solidFill>
                  <a:srgbClr val="000000"/>
                </a:solidFill>
                <a:latin typeface="Calibri" pitchFamily="34" charset="0"/>
                <a:cs typeface="Times New Roman" pitchFamily="18" charset="0"/>
              </a:rPr>
              <a:t> </a:t>
            </a:r>
            <a:r>
              <a:rPr lang="en-US" sz="1200" i="1" dirty="0">
                <a:solidFill>
                  <a:srgbClr val="000000"/>
                </a:solidFill>
                <a:cs typeface="Times New Roman" pitchFamily="18" charset="0"/>
              </a:rPr>
              <a:t>(</a:t>
            </a:r>
            <a:r>
              <a:rPr lang="en-US" sz="1200" i="1" dirty="0" err="1">
                <a:solidFill>
                  <a:srgbClr val="000000"/>
                </a:solidFill>
                <a:cs typeface="Times New Roman" pitchFamily="18" charset="0"/>
              </a:rPr>
              <a:t>Budyko</a:t>
            </a:r>
            <a:r>
              <a:rPr lang="en-US" sz="1200" i="1" dirty="0">
                <a:solidFill>
                  <a:srgbClr val="000000"/>
                </a:solidFill>
                <a:cs typeface="Times New Roman" pitchFamily="18" charset="0"/>
              </a:rPr>
              <a:t> (1956; 1974).</a:t>
            </a:r>
            <a:endParaRPr lang="bg-BG" sz="1200" i="1" dirty="0">
              <a:solidFill>
                <a:srgbClr val="000000"/>
              </a:solidFill>
              <a:cs typeface="Times New Roman" pitchFamily="18" charset="0"/>
            </a:endParaRPr>
          </a:p>
        </p:txBody>
      </p:sp>
      <p:pic>
        <p:nvPicPr>
          <p:cNvPr id="12" name="Picture 18" descr="E:\Land SAF\LAND SAF Workshops\6th 2015 L-SAF\Presentation\2-EnWatBalans_Budik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96" y="5365576"/>
            <a:ext cx="2438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9"/>
          <p:cNvSpPr txBox="1">
            <a:spLocks noChangeArrowheads="1"/>
          </p:cNvSpPr>
          <p:nvPr/>
        </p:nvSpPr>
        <p:spPr bwMode="auto">
          <a:xfrm>
            <a:off x="1584896" y="5335414"/>
            <a:ext cx="9525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pPr algn="l"/>
            <a:r>
              <a:rPr lang="en-US" sz="1200" dirty="0">
                <a:solidFill>
                  <a:srgbClr val="009900"/>
                </a:solidFill>
                <a:latin typeface="Calibri" pitchFamily="34" charset="0"/>
              </a:rPr>
              <a:t>optimal/</a:t>
            </a:r>
            <a:r>
              <a:rPr lang="en-US" sz="1200" dirty="0">
                <a:solidFill>
                  <a:schemeClr val="accent2"/>
                </a:solidFill>
                <a:latin typeface="Calibri" pitchFamily="34" charset="0"/>
              </a:rPr>
              <a:t>wet</a:t>
            </a:r>
            <a:endParaRPr lang="en-GB" sz="1200" dirty="0">
              <a:solidFill>
                <a:schemeClr val="accent2"/>
              </a:solidFill>
              <a:latin typeface="Calibri" pitchFamily="34" charset="0"/>
            </a:endParaRPr>
          </a:p>
        </p:txBody>
      </p:sp>
      <p:sp>
        <p:nvSpPr>
          <p:cNvPr id="14" name="Text Box 20"/>
          <p:cNvSpPr txBox="1">
            <a:spLocks noChangeArrowheads="1"/>
          </p:cNvSpPr>
          <p:nvPr/>
        </p:nvSpPr>
        <p:spPr bwMode="auto">
          <a:xfrm>
            <a:off x="1621409" y="5568776"/>
            <a:ext cx="8778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1200">
                <a:latin typeface="Calibri" pitchFamily="34" charset="0"/>
              </a:rPr>
              <a:t>solar energy </a:t>
            </a:r>
          </a:p>
          <a:p>
            <a:pPr>
              <a:lnSpc>
                <a:spcPct val="90000"/>
              </a:lnSpc>
            </a:pPr>
            <a:r>
              <a:rPr lang="en-US" sz="1200">
                <a:latin typeface="Calibri" pitchFamily="34" charset="0"/>
              </a:rPr>
              <a:t>restricted</a:t>
            </a:r>
            <a:endParaRPr lang="en-GB" sz="1200">
              <a:latin typeface="Calibri" pitchFamily="34" charset="0"/>
            </a:endParaRPr>
          </a:p>
        </p:txBody>
      </p:sp>
      <p:sp>
        <p:nvSpPr>
          <p:cNvPr id="15" name="Text Box 21"/>
          <p:cNvSpPr txBox="1">
            <a:spLocks noChangeArrowheads="1"/>
          </p:cNvSpPr>
          <p:nvPr/>
        </p:nvSpPr>
        <p:spPr bwMode="auto">
          <a:xfrm>
            <a:off x="537146" y="5568776"/>
            <a:ext cx="8953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1200">
                <a:solidFill>
                  <a:srgbClr val="669900"/>
                </a:solidFill>
                <a:latin typeface="Calibri" pitchFamily="34" charset="0"/>
              </a:rPr>
              <a:t>soil moisture </a:t>
            </a:r>
          </a:p>
          <a:p>
            <a:pPr>
              <a:lnSpc>
                <a:spcPct val="90000"/>
              </a:lnSpc>
            </a:pPr>
            <a:r>
              <a:rPr lang="en-US" sz="1200">
                <a:solidFill>
                  <a:srgbClr val="669900"/>
                </a:solidFill>
                <a:latin typeface="Calibri" pitchFamily="34" charset="0"/>
              </a:rPr>
              <a:t>restricted</a:t>
            </a:r>
            <a:endParaRPr lang="en-GB" sz="1200">
              <a:solidFill>
                <a:srgbClr val="669900"/>
              </a:solidFill>
              <a:latin typeface="Calibri" pitchFamily="34" charset="0"/>
            </a:endParaRPr>
          </a:p>
        </p:txBody>
      </p:sp>
      <p:sp>
        <p:nvSpPr>
          <p:cNvPr id="16" name="Text Box 22"/>
          <p:cNvSpPr txBox="1">
            <a:spLocks noChangeArrowheads="1"/>
          </p:cNvSpPr>
          <p:nvPr/>
        </p:nvSpPr>
        <p:spPr bwMode="auto">
          <a:xfrm>
            <a:off x="289496" y="5365576"/>
            <a:ext cx="3952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r>
              <a:rPr lang="en-US" sz="1200">
                <a:solidFill>
                  <a:srgbClr val="CC3300"/>
                </a:solidFill>
                <a:latin typeface="Calibri" pitchFamily="34" charset="0"/>
              </a:rPr>
              <a:t>dry</a:t>
            </a:r>
            <a:endParaRPr lang="en-GB" sz="1200">
              <a:solidFill>
                <a:srgbClr val="CC3300"/>
              </a:solidFill>
              <a:latin typeface="Calibri" pitchFamily="34" charset="0"/>
            </a:endParaRPr>
          </a:p>
        </p:txBody>
      </p:sp>
      <p:sp>
        <p:nvSpPr>
          <p:cNvPr id="17" name="Text Box 23"/>
          <p:cNvSpPr txBox="1">
            <a:spLocks noChangeArrowheads="1"/>
          </p:cNvSpPr>
          <p:nvPr/>
        </p:nvSpPr>
        <p:spPr bwMode="auto">
          <a:xfrm>
            <a:off x="591121" y="5365576"/>
            <a:ext cx="9175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r>
              <a:rPr lang="en-US" sz="1200">
                <a:solidFill>
                  <a:srgbClr val="FF9900"/>
                </a:solidFill>
                <a:latin typeface="Calibri" pitchFamily="34" charset="0"/>
              </a:rPr>
              <a:t>transitional</a:t>
            </a:r>
            <a:endParaRPr lang="en-GB" sz="1200">
              <a:solidFill>
                <a:srgbClr val="FF9900"/>
              </a:solidFill>
              <a:latin typeface="Calibri" pitchFamily="34" charset="0"/>
            </a:endParaRPr>
          </a:p>
        </p:txBody>
      </p:sp>
      <p:sp>
        <p:nvSpPr>
          <p:cNvPr id="18" name="Text Box 24"/>
          <p:cNvSpPr txBox="1">
            <a:spLocks noChangeArrowheads="1"/>
          </p:cNvSpPr>
          <p:nvPr/>
        </p:nvSpPr>
        <p:spPr bwMode="auto">
          <a:xfrm>
            <a:off x="383159" y="6648276"/>
            <a:ext cx="2344737"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pPr algn="r">
              <a:lnSpc>
                <a:spcPct val="90000"/>
              </a:lnSpc>
            </a:pPr>
            <a:r>
              <a:rPr lang="en-US" sz="1200" b="1">
                <a:latin typeface="Calibri" pitchFamily="34" charset="0"/>
              </a:rPr>
              <a:t>relative soil moisture content </a:t>
            </a:r>
          </a:p>
        </p:txBody>
      </p:sp>
      <p:sp>
        <p:nvSpPr>
          <p:cNvPr id="19" name="Text Box 25"/>
          <p:cNvSpPr txBox="1">
            <a:spLocks noChangeArrowheads="1"/>
          </p:cNvSpPr>
          <p:nvPr/>
        </p:nvSpPr>
        <p:spPr bwMode="auto">
          <a:xfrm rot="16200000">
            <a:off x="-598710" y="5848970"/>
            <a:ext cx="15986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p>
            <a:pPr algn="l">
              <a:lnSpc>
                <a:spcPct val="90000"/>
              </a:lnSpc>
            </a:pPr>
            <a:r>
              <a:rPr lang="en-US" sz="1200" b="1">
                <a:latin typeface="Calibri" pitchFamily="34" charset="0"/>
              </a:rPr>
              <a:t>evapotranspiration </a:t>
            </a:r>
          </a:p>
          <a:p>
            <a:pPr algn="l">
              <a:lnSpc>
                <a:spcPct val="90000"/>
              </a:lnSpc>
            </a:pPr>
            <a:r>
              <a:rPr lang="en-US" sz="1200" b="1">
                <a:latin typeface="Calibri" pitchFamily="34" charset="0"/>
              </a:rPr>
              <a:t>fraction </a:t>
            </a:r>
          </a:p>
        </p:txBody>
      </p:sp>
      <p:sp>
        <p:nvSpPr>
          <p:cNvPr id="2" name="TextBox 1"/>
          <p:cNvSpPr txBox="1"/>
          <p:nvPr/>
        </p:nvSpPr>
        <p:spPr>
          <a:xfrm>
            <a:off x="2208952" y="1167974"/>
            <a:ext cx="490840" cy="338554"/>
          </a:xfrm>
          <a:prstGeom prst="rect">
            <a:avLst/>
          </a:prstGeom>
          <a:noFill/>
        </p:spPr>
        <p:txBody>
          <a:bodyPr wrap="none" rtlCol="0">
            <a:spAutoFit/>
          </a:bodyPr>
          <a:lstStyle/>
          <a:p>
            <a:r>
              <a:rPr lang="en-US" sz="1600" dirty="0" smtClean="0">
                <a:latin typeface="Calibri" pitchFamily="34" charset="0"/>
                <a:cs typeface="Calibri" pitchFamily="34" charset="0"/>
              </a:rPr>
              <a:t>PET</a:t>
            </a:r>
            <a:endParaRPr lang="en-US" sz="1600" dirty="0">
              <a:latin typeface="Calibri" pitchFamily="34" charset="0"/>
              <a:cs typeface="Calibri" pitchFamily="34" charset="0"/>
            </a:endParaRPr>
          </a:p>
        </p:txBody>
      </p:sp>
      <p:sp>
        <p:nvSpPr>
          <p:cNvPr id="30" name="TextBox 29"/>
          <p:cNvSpPr txBox="1"/>
          <p:nvPr/>
        </p:nvSpPr>
        <p:spPr>
          <a:xfrm>
            <a:off x="6228184" y="1146230"/>
            <a:ext cx="503664" cy="338554"/>
          </a:xfrm>
          <a:prstGeom prst="rect">
            <a:avLst/>
          </a:prstGeom>
          <a:noFill/>
        </p:spPr>
        <p:txBody>
          <a:bodyPr wrap="none" rtlCol="0">
            <a:spAutoFit/>
          </a:bodyPr>
          <a:lstStyle/>
          <a:p>
            <a:r>
              <a:rPr lang="en-US" sz="1600" dirty="0" smtClean="0">
                <a:latin typeface="Calibri" pitchFamily="34" charset="0"/>
                <a:cs typeface="Calibri" pitchFamily="34" charset="0"/>
              </a:rPr>
              <a:t>AET</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93491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87" y="1556792"/>
            <a:ext cx="8712968" cy="576064"/>
          </a:xfrm>
        </p:spPr>
        <p:txBody>
          <a:bodyPr/>
          <a:lstStyle/>
          <a:p>
            <a:pPr marL="342900" indent="-342900" algn="r">
              <a:buFont typeface="Wingdings" pitchFamily="2" charset="2"/>
              <a:buChar char="q"/>
            </a:pPr>
            <a:r>
              <a:rPr lang="en-US" sz="2200" dirty="0">
                <a:solidFill>
                  <a:srgbClr val="FF6600"/>
                </a:solidFill>
                <a:latin typeface="Calibri" pitchFamily="34" charset="0"/>
                <a:cs typeface="Calibri" pitchFamily="34" charset="0"/>
              </a:rPr>
              <a:t>Prototype Data Cube for Drought &amp; Vegetation Monitoring (D&amp;V Cube)</a:t>
            </a:r>
          </a:p>
        </p:txBody>
      </p:sp>
      <p:sp>
        <p:nvSpPr>
          <p:cNvPr id="5" name="TextBox 4"/>
          <p:cNvSpPr txBox="1"/>
          <p:nvPr/>
        </p:nvSpPr>
        <p:spPr>
          <a:xfrm>
            <a:off x="755576" y="2204864"/>
            <a:ext cx="7632848" cy="1754326"/>
          </a:xfrm>
          <a:prstGeom prst="rect">
            <a:avLst/>
          </a:prstGeom>
          <a:noFill/>
        </p:spPr>
        <p:txBody>
          <a:bodyPr wrap="square" rtlCol="0">
            <a:spAutoFit/>
          </a:bodyPr>
          <a:lstStyle/>
          <a:p>
            <a:r>
              <a:rPr lang="en-US" sz="1800" dirty="0">
                <a:latin typeface="Calibri" pitchFamily="34" charset="0"/>
                <a:cs typeface="Calibri" pitchFamily="34" charset="0"/>
              </a:rPr>
              <a:t>To facilitate the use of satellite data, EUMETSAT has developed a </a:t>
            </a:r>
            <a:r>
              <a:rPr lang="en-US" sz="1800" b="1" dirty="0">
                <a:solidFill>
                  <a:srgbClr val="003366"/>
                </a:solidFill>
                <a:latin typeface="Calibri" pitchFamily="34" charset="0"/>
                <a:cs typeface="Calibri" pitchFamily="34" charset="0"/>
              </a:rPr>
              <a:t>Prototype Data Cube for Drought &amp; Vegetation Monitoring (D&amp;V Cube)</a:t>
            </a:r>
            <a:r>
              <a:rPr lang="en-US" sz="1800" b="1" dirty="0">
                <a:latin typeface="Calibri" pitchFamily="34" charset="0"/>
                <a:cs typeface="Calibri" pitchFamily="34" charset="0"/>
              </a:rPr>
              <a:t>, </a:t>
            </a:r>
            <a:r>
              <a:rPr lang="en-US" sz="1800" dirty="0">
                <a:latin typeface="Calibri" pitchFamily="34" charset="0"/>
                <a:cs typeface="Calibri" pitchFamily="34" charset="0"/>
              </a:rPr>
              <a:t>which is a new approach of providing multi-dimensional data from different providers to users. The D&amp;V Cube contains satellite based data records from the </a:t>
            </a:r>
            <a:r>
              <a:rPr lang="en-US" sz="1800" dirty="0" smtClean="0">
                <a:latin typeface="Calibri" pitchFamily="34" charset="0"/>
                <a:cs typeface="Calibri" pitchFamily="34" charset="0"/>
              </a:rPr>
              <a:t>LSA-, CM- </a:t>
            </a:r>
            <a:r>
              <a:rPr lang="en-US" sz="1800" dirty="0">
                <a:latin typeface="Calibri" pitchFamily="34" charset="0"/>
                <a:cs typeface="Calibri" pitchFamily="34" charset="0"/>
              </a:rPr>
              <a:t>and </a:t>
            </a:r>
            <a:r>
              <a:rPr lang="en-US" sz="1800" dirty="0" smtClean="0">
                <a:latin typeface="Calibri" pitchFamily="34" charset="0"/>
                <a:cs typeface="Calibri" pitchFamily="34" charset="0"/>
              </a:rPr>
              <a:t>H- </a:t>
            </a:r>
            <a:r>
              <a:rPr lang="en-US" sz="1800" dirty="0" smtClean="0">
                <a:latin typeface="Calibri" pitchFamily="34" charset="0"/>
                <a:cs typeface="Calibri" pitchFamily="34" charset="0"/>
              </a:rPr>
              <a:t>SAFs; </a:t>
            </a:r>
            <a:r>
              <a:rPr lang="en-US" sz="1800" dirty="0">
                <a:latin typeface="Calibri" pitchFamily="34" charset="0"/>
                <a:cs typeface="Calibri" pitchFamily="34" charset="0"/>
              </a:rPr>
              <a:t>ERA-5 land re-analysis provided by ECMWF as well as interpolated station measurements from the GPCC (Global Precipitation Climatology Project). </a:t>
            </a:r>
          </a:p>
        </p:txBody>
      </p:sp>
      <p:cxnSp>
        <p:nvCxnSpPr>
          <p:cNvPr id="7" name="Straight Arrow Connector 6"/>
          <p:cNvCxnSpPr/>
          <p:nvPr/>
        </p:nvCxnSpPr>
        <p:spPr>
          <a:xfrm>
            <a:off x="4355976" y="3938865"/>
            <a:ext cx="0" cy="354231"/>
          </a:xfrm>
          <a:prstGeom prst="straightConnector1">
            <a:avLst/>
          </a:prstGeom>
          <a:ln>
            <a:solidFill>
              <a:srgbClr val="003366"/>
            </a:solidFill>
            <a:tailEnd type="arrow"/>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652559" y="4437400"/>
            <a:ext cx="7375825" cy="1238801"/>
          </a:xfrm>
          <a:prstGeom prst="rect">
            <a:avLst/>
          </a:prstGeom>
          <a:noFill/>
        </p:spPr>
        <p:txBody>
          <a:bodyPr wrap="square" rtlCol="0">
            <a:spAutoFit/>
          </a:bodyPr>
          <a:lstStyle/>
          <a:p>
            <a:pPr marL="285750" indent="-285750">
              <a:spcAft>
                <a:spcPts val="300"/>
              </a:spcAft>
              <a:buFont typeface="Wingdings" pitchFamily="2" charset="2"/>
              <a:buChar char="q"/>
            </a:pPr>
            <a:r>
              <a:rPr lang="en-US" sz="1800" dirty="0" smtClean="0">
                <a:solidFill>
                  <a:srgbClr val="003366"/>
                </a:solidFill>
                <a:latin typeface="Calibri" pitchFamily="34" charset="0"/>
                <a:cs typeface="Calibri" pitchFamily="34" charset="0"/>
              </a:rPr>
              <a:t>Provides new opportunities for collaboration between SAFs for further development of D&amp;V Cube and included CDRs applications.</a:t>
            </a:r>
          </a:p>
          <a:p>
            <a:pPr marL="285750" indent="-285750">
              <a:spcAft>
                <a:spcPts val="300"/>
              </a:spcAft>
              <a:buFont typeface="Wingdings" pitchFamily="2" charset="2"/>
              <a:buChar char="q"/>
            </a:pPr>
            <a:r>
              <a:rPr lang="en-US" sz="1800" dirty="0">
                <a:latin typeface="Calibri" pitchFamily="34" charset="0"/>
                <a:cs typeface="Calibri" pitchFamily="34" charset="0"/>
              </a:rPr>
              <a:t>D&amp;V Cube </a:t>
            </a:r>
            <a:r>
              <a:rPr lang="en-US" sz="1800" dirty="0" smtClean="0">
                <a:latin typeface="Calibri" pitchFamily="34" charset="0"/>
                <a:cs typeface="Calibri" pitchFamily="34" charset="0"/>
              </a:rPr>
              <a:t>is a topic of 7</a:t>
            </a:r>
            <a:r>
              <a:rPr lang="en-US" sz="1800" baseline="30000" dirty="0" smtClean="0">
                <a:latin typeface="Calibri" pitchFamily="34" charset="0"/>
                <a:cs typeface="Calibri" pitchFamily="34" charset="0"/>
              </a:rPr>
              <a:t>th</a:t>
            </a:r>
            <a:r>
              <a:rPr lang="en-US" sz="1800" dirty="0" smtClean="0">
                <a:latin typeface="Calibri" pitchFamily="34" charset="0"/>
                <a:cs typeface="Calibri" pitchFamily="34" charset="0"/>
              </a:rPr>
              <a:t> SALGEE workshop regarding such possible joint activities for </a:t>
            </a:r>
            <a:r>
              <a:rPr lang="en-US" sz="1800" dirty="0">
                <a:latin typeface="Calibri" pitchFamily="34" charset="0"/>
                <a:cs typeface="Calibri" pitchFamily="34" charset="0"/>
              </a:rPr>
              <a:t>drought, vegetation and </a:t>
            </a:r>
            <a:r>
              <a:rPr lang="en-US" sz="1800" dirty="0" smtClean="0">
                <a:latin typeface="Calibri" pitchFamily="34" charset="0"/>
                <a:cs typeface="Calibri" pitchFamily="34" charset="0"/>
              </a:rPr>
              <a:t>wildfire monitoring. </a:t>
            </a:r>
            <a:endParaRPr lang="en-US" sz="1700" dirty="0" smtClean="0">
              <a:latin typeface="Calibri" pitchFamily="34" charset="0"/>
              <a:cs typeface="Calibri" pitchFamily="34" charset="0"/>
            </a:endParaRPr>
          </a:p>
        </p:txBody>
      </p:sp>
      <p:sp>
        <p:nvSpPr>
          <p:cNvPr id="10" name="TextBox 9"/>
          <p:cNvSpPr txBox="1"/>
          <p:nvPr/>
        </p:nvSpPr>
        <p:spPr>
          <a:xfrm>
            <a:off x="2467697" y="260648"/>
            <a:ext cx="4038606" cy="492443"/>
          </a:xfrm>
          <a:prstGeom prst="rect">
            <a:avLst/>
          </a:prstGeom>
          <a:noFill/>
        </p:spPr>
        <p:txBody>
          <a:bodyPr wrap="none" rtlCol="0">
            <a:spAutoFit/>
          </a:bodyPr>
          <a:lstStyle/>
          <a:p>
            <a:r>
              <a:rPr lang="en-US" sz="2600" dirty="0" smtClean="0">
                <a:solidFill>
                  <a:srgbClr val="003366"/>
                </a:solidFill>
                <a:latin typeface="Calibri" pitchFamily="34" charset="0"/>
                <a:cs typeface="Calibri" pitchFamily="34" charset="0"/>
              </a:rPr>
              <a:t>Climate Data Records (CDRs)</a:t>
            </a:r>
            <a:endParaRPr lang="en-US" sz="2600" dirty="0">
              <a:solidFill>
                <a:srgbClr val="003366"/>
              </a:solidFill>
              <a:latin typeface="Calibri" pitchFamily="34" charset="0"/>
              <a:cs typeface="Calibri" pitchFamily="34" charset="0"/>
            </a:endParaRPr>
          </a:p>
        </p:txBody>
      </p:sp>
      <p:sp>
        <p:nvSpPr>
          <p:cNvPr id="20" name="Rectangle 19"/>
          <p:cNvSpPr/>
          <p:nvPr/>
        </p:nvSpPr>
        <p:spPr>
          <a:xfrm>
            <a:off x="251520" y="920914"/>
            <a:ext cx="8568952" cy="707886"/>
          </a:xfrm>
          <a:prstGeom prst="rect">
            <a:avLst/>
          </a:prstGeom>
        </p:spPr>
        <p:txBody>
          <a:bodyPr wrap="square">
            <a:spAutoFit/>
          </a:bodyPr>
          <a:lstStyle/>
          <a:p>
            <a:pPr marL="352425" lvl="2" indent="-342900">
              <a:buFont typeface="Wingdings" pitchFamily="2" charset="2"/>
              <a:buChar char="q"/>
            </a:pPr>
            <a:r>
              <a:rPr lang="en-US" sz="2200" dirty="0">
                <a:solidFill>
                  <a:srgbClr val="FF6600"/>
                </a:solidFill>
                <a:latin typeface="Calibri" pitchFamily="34" charset="0"/>
                <a:ea typeface="+mj-ea"/>
                <a:cs typeface="Calibri" pitchFamily="34" charset="0"/>
              </a:rPr>
              <a:t>CDRs (EUMETSAT, SAFs, ECMWF, others)</a:t>
            </a:r>
          </a:p>
          <a:p>
            <a:pPr marL="452438" lvl="2"/>
            <a:r>
              <a:rPr lang="en-US" sz="1800" dirty="0" smtClean="0">
                <a:latin typeface="Calibri" pitchFamily="34" charset="0"/>
                <a:cs typeface="Calibri" pitchFamily="34" charset="0"/>
              </a:rPr>
              <a:t>Satellite observations, Ground measurements, NWP data, LSM data</a:t>
            </a: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6765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68896"/>
            <a:ext cx="7772400" cy="699864"/>
          </a:xfrm>
        </p:spPr>
        <p:txBody>
          <a:bodyPr/>
          <a:lstStyle/>
          <a:p>
            <a:r>
              <a:rPr lang="en-US" sz="2600" dirty="0" smtClean="0">
                <a:solidFill>
                  <a:srgbClr val="003366"/>
                </a:solidFill>
                <a:latin typeface="Calibri" pitchFamily="34" charset="0"/>
                <a:cs typeface="Calibri" pitchFamily="34" charset="0"/>
              </a:rPr>
              <a:t>Objectives of </a:t>
            </a:r>
            <a:r>
              <a:rPr lang="en-US" sz="2600" dirty="0">
                <a:solidFill>
                  <a:srgbClr val="003366"/>
                </a:solidFill>
                <a:latin typeface="Calibri" pitchFamily="34" charset="0"/>
                <a:cs typeface="Calibri" pitchFamily="34" charset="0"/>
              </a:rPr>
              <a:t>the 7th SALGEE </a:t>
            </a:r>
            <a:r>
              <a:rPr lang="en-US" sz="2600" dirty="0" smtClean="0">
                <a:solidFill>
                  <a:srgbClr val="003366"/>
                </a:solidFill>
                <a:latin typeface="Calibri" pitchFamily="34" charset="0"/>
                <a:cs typeface="Calibri" pitchFamily="34" charset="0"/>
              </a:rPr>
              <a:t>Workshop </a:t>
            </a:r>
            <a:r>
              <a:rPr lang="en-US" sz="2600" dirty="0" smtClean="0">
                <a:solidFill>
                  <a:srgbClr val="000066"/>
                </a:solidFill>
                <a:latin typeface="Calibri" pitchFamily="34" charset="0"/>
                <a:cs typeface="Calibri" pitchFamily="34" charset="0"/>
              </a:rPr>
              <a:t/>
            </a:r>
            <a:br>
              <a:rPr lang="en-US" sz="2600" dirty="0" smtClean="0">
                <a:solidFill>
                  <a:srgbClr val="000066"/>
                </a:solidFill>
                <a:latin typeface="Calibri" pitchFamily="34" charset="0"/>
                <a:cs typeface="Calibri" pitchFamily="34" charset="0"/>
              </a:rPr>
            </a:br>
            <a:r>
              <a:rPr lang="en-US" sz="2600" dirty="0" smtClean="0">
                <a:solidFill>
                  <a:srgbClr val="000066"/>
                </a:solidFill>
                <a:latin typeface="Calibri" pitchFamily="34" charset="0"/>
                <a:cs typeface="Calibri" pitchFamily="34" charset="0"/>
              </a:rPr>
              <a:t/>
            </a:r>
            <a:br>
              <a:rPr lang="en-US" sz="2600" dirty="0" smtClean="0">
                <a:solidFill>
                  <a:srgbClr val="000066"/>
                </a:solidFill>
                <a:latin typeface="Calibri" pitchFamily="34" charset="0"/>
                <a:cs typeface="Calibri" pitchFamily="34" charset="0"/>
              </a:rPr>
            </a:br>
            <a:r>
              <a:rPr lang="en-US" sz="2400" dirty="0" smtClean="0">
                <a:solidFill>
                  <a:srgbClr val="FF6600"/>
                </a:solidFill>
                <a:latin typeface="Calibri" pitchFamily="34" charset="0"/>
                <a:cs typeface="Calibri" pitchFamily="34" charset="0"/>
              </a:rPr>
              <a:t>Drought </a:t>
            </a:r>
            <a:r>
              <a:rPr lang="en-US" sz="2400" dirty="0">
                <a:solidFill>
                  <a:srgbClr val="FF6600"/>
                </a:solidFill>
                <a:latin typeface="Calibri" pitchFamily="34" charset="0"/>
                <a:cs typeface="Calibri" pitchFamily="34" charset="0"/>
              </a:rPr>
              <a:t>&amp; Vegetation Monitoring: Energy – </a:t>
            </a:r>
            <a:r>
              <a:rPr lang="en-US" sz="2400" dirty="0" smtClean="0">
                <a:solidFill>
                  <a:srgbClr val="FF6600"/>
                </a:solidFill>
                <a:latin typeface="Calibri" pitchFamily="34" charset="0"/>
                <a:cs typeface="Calibri" pitchFamily="34" charset="0"/>
              </a:rPr>
              <a:t>Water</a:t>
            </a:r>
            <a:r>
              <a:rPr lang="en-US" sz="2400" dirty="0">
                <a:solidFill>
                  <a:srgbClr val="FF6600"/>
                </a:solidFill>
                <a:latin typeface="Calibri" pitchFamily="34" charset="0"/>
                <a:cs typeface="Calibri" pitchFamily="34" charset="0"/>
              </a:rPr>
              <a:t> Cycle</a:t>
            </a:r>
          </a:p>
        </p:txBody>
      </p:sp>
      <p:sp>
        <p:nvSpPr>
          <p:cNvPr id="3" name="TextBox 2"/>
          <p:cNvSpPr txBox="1"/>
          <p:nvPr/>
        </p:nvSpPr>
        <p:spPr>
          <a:xfrm>
            <a:off x="539552" y="1628800"/>
            <a:ext cx="8352928" cy="4078039"/>
          </a:xfrm>
          <a:prstGeom prst="rect">
            <a:avLst/>
          </a:prstGeom>
          <a:noFill/>
        </p:spPr>
        <p:txBody>
          <a:bodyPr wrap="square" rtlCol="0">
            <a:spAutoFit/>
          </a:bodyPr>
          <a:lstStyle/>
          <a:p>
            <a:pPr marL="342900" indent="-342900">
              <a:spcAft>
                <a:spcPts val="600"/>
              </a:spcAft>
              <a:buFont typeface="+mj-lt"/>
              <a:buAutoNum type="arabicParenR"/>
            </a:pPr>
            <a:r>
              <a:rPr lang="en-US" sz="1800" dirty="0" smtClean="0">
                <a:latin typeface="Calibri" pitchFamily="34" charset="0"/>
                <a:cs typeface="Calibri" pitchFamily="34" charset="0"/>
              </a:rPr>
              <a:t>Using </a:t>
            </a:r>
            <a:r>
              <a:rPr lang="en-US" sz="1800" dirty="0">
                <a:latin typeface="Calibri" pitchFamily="34" charset="0"/>
                <a:cs typeface="Calibri" pitchFamily="34" charset="0"/>
              </a:rPr>
              <a:t>satellite information to characterize droughts on vegetated land surfaces, related processes and consequences, using Climate Data Records (CDRs). </a:t>
            </a:r>
          </a:p>
          <a:p>
            <a:pPr marL="342900" indent="-342900">
              <a:spcAft>
                <a:spcPts val="600"/>
              </a:spcAft>
              <a:buFont typeface="+mj-lt"/>
              <a:buAutoNum type="arabicParenR"/>
            </a:pPr>
            <a:r>
              <a:rPr lang="en-US" sz="1800" dirty="0" smtClean="0">
                <a:latin typeface="Calibri" pitchFamily="34" charset="0"/>
                <a:cs typeface="Calibri" pitchFamily="34" charset="0"/>
              </a:rPr>
              <a:t>The </a:t>
            </a:r>
            <a:r>
              <a:rPr lang="en-US" sz="1800" dirty="0">
                <a:latin typeface="Calibri" pitchFamily="34" charset="0"/>
                <a:cs typeface="Calibri" pitchFamily="34" charset="0"/>
              </a:rPr>
              <a:t>different aspects of droughts – meteorological, hydrological, agricultural and ecological, inviting representatives from the SAFs to share experiences.</a:t>
            </a:r>
          </a:p>
          <a:p>
            <a:pPr marL="342900" indent="-342900">
              <a:spcAft>
                <a:spcPts val="600"/>
              </a:spcAft>
              <a:buFont typeface="+mj-lt"/>
              <a:buAutoNum type="arabicParenR"/>
            </a:pPr>
            <a:r>
              <a:rPr lang="en-US" sz="1800" dirty="0" smtClean="0">
                <a:latin typeface="Calibri" pitchFamily="34" charset="0"/>
                <a:cs typeface="Calibri" pitchFamily="34" charset="0"/>
              </a:rPr>
              <a:t>Fire </a:t>
            </a:r>
            <a:r>
              <a:rPr lang="en-US" sz="1800" dirty="0">
                <a:latin typeface="Calibri" pitchFamily="34" charset="0"/>
                <a:cs typeface="Calibri" pitchFamily="34" charset="0"/>
              </a:rPr>
              <a:t>activity in relation to land surface state and </a:t>
            </a:r>
            <a:r>
              <a:rPr lang="en-US" sz="1800" dirty="0" smtClean="0">
                <a:latin typeface="Calibri" pitchFamily="34" charset="0"/>
                <a:cs typeface="Calibri" pitchFamily="34" charset="0"/>
              </a:rPr>
              <a:t>biomass </a:t>
            </a:r>
            <a:r>
              <a:rPr lang="en-US" sz="1800" dirty="0">
                <a:latin typeface="Calibri" pitchFamily="34" charset="0"/>
                <a:cs typeface="Calibri" pitchFamily="34" charset="0"/>
              </a:rPr>
              <a:t>burning effects.</a:t>
            </a:r>
          </a:p>
          <a:p>
            <a:pPr marL="342900" indent="-342900">
              <a:spcAft>
                <a:spcPts val="600"/>
              </a:spcAft>
              <a:buFont typeface="+mj-lt"/>
              <a:buAutoNum type="arabicParenR"/>
            </a:pPr>
            <a:r>
              <a:rPr lang="en-US" sz="1800" dirty="0" smtClean="0">
                <a:latin typeface="Calibri" pitchFamily="34" charset="0"/>
                <a:cs typeface="Calibri" pitchFamily="34" charset="0"/>
              </a:rPr>
              <a:t>Perspectives </a:t>
            </a:r>
            <a:r>
              <a:rPr lang="en-US" sz="1800" dirty="0">
                <a:latin typeface="Calibri" pitchFamily="34" charset="0"/>
                <a:cs typeface="Calibri" pitchFamily="34" charset="0"/>
              </a:rPr>
              <a:t>and improvements of SAF products by using MTG data and development of new EUMETSAT services. </a:t>
            </a:r>
          </a:p>
          <a:p>
            <a:pPr marL="342900" indent="-342900">
              <a:buFont typeface="+mj-lt"/>
              <a:buAutoNum type="arabicParenR"/>
            </a:pPr>
            <a:r>
              <a:rPr lang="en-US" sz="1800" dirty="0" smtClean="0">
                <a:latin typeface="Calibri" pitchFamily="34" charset="0"/>
                <a:cs typeface="Calibri" pitchFamily="34" charset="0"/>
              </a:rPr>
              <a:t>First </a:t>
            </a:r>
            <a:r>
              <a:rPr lang="en-US" sz="1800" dirty="0">
                <a:latin typeface="Calibri" pitchFamily="34" charset="0"/>
                <a:cs typeface="Calibri" pitchFamily="34" charset="0"/>
              </a:rPr>
              <a:t>experiences on using the D&amp;V Cube to access long (Climate) Data Records, analyses and visualization of the </a:t>
            </a:r>
            <a:r>
              <a:rPr lang="en-US" sz="1800" dirty="0" smtClean="0">
                <a:latin typeface="Calibri" pitchFamily="34" charset="0"/>
                <a:cs typeface="Calibri" pitchFamily="34" charset="0"/>
              </a:rPr>
              <a:t>results. </a:t>
            </a:r>
            <a:endParaRPr lang="en-US" sz="1800" dirty="0">
              <a:latin typeface="Calibri" pitchFamily="34" charset="0"/>
              <a:cs typeface="Calibri" pitchFamily="34" charset="0"/>
            </a:endParaRPr>
          </a:p>
          <a:p>
            <a:pPr marL="742950" lvl="1" indent="-285750">
              <a:buFont typeface="Wingdings" pitchFamily="2" charset="2"/>
              <a:buChar char="q"/>
            </a:pPr>
            <a:r>
              <a:rPr lang="en-US" sz="1800" dirty="0" smtClean="0">
                <a:latin typeface="Calibri" pitchFamily="34" charset="0"/>
                <a:cs typeface="Calibri" pitchFamily="34" charset="0"/>
              </a:rPr>
              <a:t>illustrate </a:t>
            </a:r>
            <a:r>
              <a:rPr lang="en-US" sz="1800" dirty="0">
                <a:latin typeface="Calibri" pitchFamily="34" charset="0"/>
                <a:cs typeface="Calibri" pitchFamily="34" charset="0"/>
              </a:rPr>
              <a:t>the usage of the D&amp;V Cube in different </a:t>
            </a:r>
            <a:r>
              <a:rPr lang="en-US" sz="1800" dirty="0" smtClean="0">
                <a:latin typeface="Calibri" pitchFamily="34" charset="0"/>
                <a:cs typeface="Calibri" pitchFamily="34" charset="0"/>
              </a:rPr>
              <a:t>applications</a:t>
            </a:r>
            <a:endParaRPr lang="en-US" sz="1800" dirty="0">
              <a:latin typeface="Calibri" pitchFamily="34" charset="0"/>
              <a:cs typeface="Calibri" pitchFamily="34" charset="0"/>
            </a:endParaRPr>
          </a:p>
          <a:p>
            <a:pPr marL="742950" lvl="1" indent="-285750">
              <a:spcAft>
                <a:spcPts val="600"/>
              </a:spcAft>
              <a:buFont typeface="Wingdings" pitchFamily="2" charset="2"/>
              <a:buChar char="q"/>
            </a:pPr>
            <a:r>
              <a:rPr lang="en-US" sz="1800" dirty="0" smtClean="0">
                <a:latin typeface="Calibri" pitchFamily="34" charset="0"/>
                <a:cs typeface="Calibri" pitchFamily="34" charset="0"/>
              </a:rPr>
              <a:t>illustrate </a:t>
            </a:r>
            <a:r>
              <a:rPr lang="en-US" sz="1800" dirty="0">
                <a:latin typeface="Calibri" pitchFamily="34" charset="0"/>
                <a:cs typeface="Calibri" pitchFamily="34" charset="0"/>
              </a:rPr>
              <a:t>the applicability of the D&amp;V Cube for regional </a:t>
            </a:r>
            <a:r>
              <a:rPr lang="en-US" sz="1800" dirty="0" smtClean="0">
                <a:latin typeface="Calibri" pitchFamily="34" charset="0"/>
                <a:cs typeface="Calibri" pitchFamily="34" charset="0"/>
              </a:rPr>
              <a:t>application.</a:t>
            </a:r>
          </a:p>
          <a:p>
            <a:pPr marL="342900" indent="-342900">
              <a:buFont typeface="+mj-lt"/>
              <a:buAutoNum type="arabicParenR"/>
            </a:pPr>
            <a:r>
              <a:rPr lang="en-US" sz="1800" dirty="0" smtClean="0">
                <a:latin typeface="Calibri" pitchFamily="34" charset="0"/>
                <a:cs typeface="Calibri" pitchFamily="34" charset="0"/>
              </a:rPr>
              <a:t>Workshop </a:t>
            </a:r>
            <a:r>
              <a:rPr lang="en-US" sz="1800" dirty="0">
                <a:latin typeface="Calibri" pitchFamily="34" charset="0"/>
                <a:cs typeface="Calibri" pitchFamily="34" charset="0"/>
              </a:rPr>
              <a:t>discussion and feedback on D&amp;V Cube </a:t>
            </a:r>
            <a:r>
              <a:rPr lang="en-US" sz="1800" dirty="0" err="1">
                <a:latin typeface="Calibri" pitchFamily="34" charset="0"/>
                <a:cs typeface="Calibri" pitchFamily="34" charset="0"/>
              </a:rPr>
              <a:t>utlization</a:t>
            </a:r>
            <a:r>
              <a:rPr lang="en-US" sz="1800" dirty="0">
                <a:latin typeface="Calibri" pitchFamily="34" charset="0"/>
                <a:cs typeface="Calibri" pitchFamily="34" charset="0"/>
              </a:rPr>
              <a:t> for potential applications</a:t>
            </a:r>
            <a:r>
              <a:rPr lang="en-US" sz="1800" dirty="0"/>
              <a:t>. </a:t>
            </a:r>
          </a:p>
        </p:txBody>
      </p:sp>
      <p:grpSp>
        <p:nvGrpSpPr>
          <p:cNvPr id="4" name="Group 3"/>
          <p:cNvGrpSpPr/>
          <p:nvPr/>
        </p:nvGrpSpPr>
        <p:grpSpPr>
          <a:xfrm>
            <a:off x="1116646" y="182951"/>
            <a:ext cx="652871" cy="653761"/>
            <a:chOff x="9036552" y="-23078"/>
            <a:chExt cx="652871" cy="653761"/>
          </a:xfrm>
        </p:grpSpPr>
        <p:pic>
          <p:nvPicPr>
            <p:cNvPr id="5" name="Picture 120" descr="Logo_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544" y="245802"/>
              <a:ext cx="456871" cy="3848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36552" y="-23078"/>
              <a:ext cx="652871" cy="276999"/>
            </a:xfrm>
            <a:prstGeom prst="rect">
              <a:avLst/>
            </a:prstGeom>
            <a:noFill/>
          </p:spPr>
          <p:txBody>
            <a:bodyPr wrap="none" rtlCol="0">
              <a:spAutoFit/>
            </a:bodyPr>
            <a:lstStyle/>
            <a:p>
              <a:r>
                <a:rPr lang="en-US" sz="1200" dirty="0" smtClean="0">
                  <a:solidFill>
                    <a:srgbClr val="000000"/>
                  </a:solidFill>
                  <a:latin typeface="Calibri" pitchFamily="34" charset="0"/>
                  <a:cs typeface="Calibri" pitchFamily="34" charset="0"/>
                </a:rPr>
                <a:t>SALGEE</a:t>
              </a:r>
              <a:endParaRPr lang="bg-BG" sz="1200" dirty="0">
                <a:solidFill>
                  <a:srgbClr val="000000"/>
                </a:solidFill>
                <a:latin typeface="Calibri" pitchFamily="34" charset="0"/>
                <a:cs typeface="Calibri" pitchFamily="34" charset="0"/>
              </a:endParaRPr>
            </a:p>
          </p:txBody>
        </p:sp>
      </p:grpSp>
      <p:sp>
        <p:nvSpPr>
          <p:cNvPr id="7" name="TextBox 6"/>
          <p:cNvSpPr txBox="1"/>
          <p:nvPr/>
        </p:nvSpPr>
        <p:spPr>
          <a:xfrm>
            <a:off x="2607808" y="6093296"/>
            <a:ext cx="3747497" cy="348427"/>
          </a:xfrm>
          <a:prstGeom prst="rect">
            <a:avLst/>
          </a:prstGeom>
          <a:noFill/>
        </p:spPr>
        <p:txBody>
          <a:bodyPr wrap="none" rtlCol="0">
            <a:prstTxWarp prst="textWave2">
              <a:avLst/>
            </a:prstTxWarp>
            <a:spAutoFit/>
          </a:bodyPr>
          <a:lstStyle/>
          <a:p>
            <a:r>
              <a:rPr lang="en-US" sz="2600" dirty="0" smtClean="0">
                <a:solidFill>
                  <a:srgbClr val="FF6600"/>
                </a:solidFill>
                <a:latin typeface="Calibri" pitchFamily="34" charset="0"/>
                <a:ea typeface="+mj-ea"/>
                <a:cs typeface="Calibri" pitchFamily="34" charset="0"/>
              </a:rPr>
              <a:t>Welcome to the </a:t>
            </a:r>
            <a:r>
              <a:rPr lang="en-US" sz="2600" baseline="30000" dirty="0" smtClean="0">
                <a:solidFill>
                  <a:srgbClr val="FF6600"/>
                </a:solidFill>
                <a:latin typeface="Calibri" pitchFamily="34" charset="0"/>
                <a:ea typeface="+mj-ea"/>
                <a:cs typeface="Calibri" pitchFamily="34" charset="0"/>
              </a:rPr>
              <a:t>7th</a:t>
            </a:r>
            <a:r>
              <a:rPr lang="en-US" sz="2600" dirty="0" smtClean="0">
                <a:solidFill>
                  <a:srgbClr val="FF6600"/>
                </a:solidFill>
                <a:latin typeface="Calibri" pitchFamily="34" charset="0"/>
                <a:ea typeface="+mj-ea"/>
                <a:cs typeface="Calibri" pitchFamily="34" charset="0"/>
              </a:rPr>
              <a:t> SALGEE</a:t>
            </a:r>
            <a:endParaRPr lang="en-US" sz="2600" dirty="0">
              <a:solidFill>
                <a:srgbClr val="FF6600"/>
              </a:solidFill>
              <a:latin typeface="Calibri" pitchFamily="34" charset="0"/>
              <a:ea typeface="+mj-ea"/>
              <a:cs typeface="Calibri" pitchFamily="34" charset="0"/>
            </a:endParaRPr>
          </a:p>
        </p:txBody>
      </p:sp>
    </p:spTree>
    <p:extLst>
      <p:ext uri="{BB962C8B-B14F-4D97-AF65-F5344CB8AC3E}">
        <p14:creationId xmlns:p14="http://schemas.microsoft.com/office/powerpoint/2010/main" val="417466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16" y="188640"/>
            <a:ext cx="8122256" cy="659160"/>
          </a:xfrm>
        </p:spPr>
        <p:txBody>
          <a:bodyPr/>
          <a:lstStyle/>
          <a:p>
            <a:r>
              <a:rPr lang="en-US" sz="2800" dirty="0" smtClean="0">
                <a:latin typeface="Calibri" pitchFamily="34" charset="0"/>
                <a:cs typeface="Calibri" pitchFamily="34" charset="0"/>
              </a:rPr>
              <a:t>About EUMETSAT SALGEE  Project (2011-2021)</a:t>
            </a:r>
            <a:endParaRPr lang="en-US" sz="2800" dirty="0">
              <a:latin typeface="Calibri" pitchFamily="34" charset="0"/>
              <a:cs typeface="Calibri" pitchFamily="34" charset="0"/>
            </a:endParaRPr>
          </a:p>
        </p:txBody>
      </p:sp>
      <p:sp>
        <p:nvSpPr>
          <p:cNvPr id="3" name="TextBox 2"/>
          <p:cNvSpPr txBox="1"/>
          <p:nvPr/>
        </p:nvSpPr>
        <p:spPr>
          <a:xfrm>
            <a:off x="395536" y="2944103"/>
            <a:ext cx="8369784" cy="2970044"/>
          </a:xfrm>
          <a:prstGeom prst="rect">
            <a:avLst/>
          </a:prstGeom>
          <a:noFill/>
        </p:spPr>
        <p:txBody>
          <a:bodyPr wrap="square" rtlCol="0">
            <a:spAutoFit/>
          </a:bodyPr>
          <a:lstStyle/>
          <a:p>
            <a:pPr marL="285750" indent="-285750">
              <a:buFont typeface="Wingdings" pitchFamily="2" charset="2"/>
              <a:buChar char="q"/>
            </a:pPr>
            <a:r>
              <a:rPr lang="en-US" sz="1700" dirty="0">
                <a:latin typeface="Calibri" pitchFamily="34" charset="0"/>
                <a:cs typeface="Calibri" pitchFamily="34" charset="0"/>
              </a:rPr>
              <a:t>The mission of the EUMETSAT SALGEE user group is to </a:t>
            </a:r>
            <a:r>
              <a:rPr lang="en-US" sz="1700" dirty="0" smtClean="0">
                <a:latin typeface="Calibri" pitchFamily="34" charset="0"/>
                <a:cs typeface="Calibri" pitchFamily="34" charset="0"/>
              </a:rPr>
              <a:t>increase </a:t>
            </a:r>
            <a:r>
              <a:rPr lang="en-US" sz="1700" dirty="0">
                <a:latin typeface="Calibri" pitchFamily="34" charset="0"/>
                <a:cs typeface="Calibri" pitchFamily="34" charset="0"/>
              </a:rPr>
              <a:t>the benefit accrued from EUMETSAT Satellite Missions (geostationary and low Earth orbit satellites</a:t>
            </a:r>
            <a:r>
              <a:rPr lang="en-US" sz="1700" dirty="0" smtClean="0">
                <a:latin typeface="Calibri" pitchFamily="34" charset="0"/>
                <a:cs typeface="Calibri" pitchFamily="34" charset="0"/>
              </a:rPr>
              <a:t>). </a:t>
            </a:r>
            <a:r>
              <a:rPr lang="en-US" sz="1700" dirty="0">
                <a:latin typeface="Calibri" pitchFamily="34" charset="0"/>
                <a:cs typeface="Calibri" pitchFamily="34" charset="0"/>
              </a:rPr>
              <a:t>The focus is on terrestrial </a:t>
            </a:r>
            <a:r>
              <a:rPr lang="en-US" sz="1700" dirty="0" smtClean="0">
                <a:latin typeface="Calibri" pitchFamily="34" charset="0"/>
                <a:cs typeface="Calibri" pitchFamily="34" charset="0"/>
              </a:rPr>
              <a:t>processes and </a:t>
            </a:r>
            <a:r>
              <a:rPr lang="en-US" sz="1700" dirty="0">
                <a:latin typeface="Calibri" pitchFamily="34" charset="0"/>
                <a:cs typeface="Calibri" pitchFamily="34" charset="0"/>
              </a:rPr>
              <a:t>land-atmosphere </a:t>
            </a:r>
            <a:r>
              <a:rPr lang="en-US" sz="1700" dirty="0" smtClean="0">
                <a:latin typeface="Calibri" pitchFamily="34" charset="0"/>
                <a:cs typeface="Calibri" pitchFamily="34" charset="0"/>
              </a:rPr>
              <a:t>interactions by </a:t>
            </a:r>
            <a:r>
              <a:rPr lang="en-US" sz="1700" dirty="0">
                <a:latin typeface="Calibri" pitchFamily="34" charset="0"/>
                <a:cs typeface="Calibri" pitchFamily="34" charset="0"/>
              </a:rPr>
              <a:t>coupling of energy-water-carbon cycles, and biosphere coupling to weather and climate. </a:t>
            </a:r>
            <a:endParaRPr lang="en-US" sz="1700" dirty="0" smtClean="0">
              <a:latin typeface="Calibri" pitchFamily="34" charset="0"/>
              <a:cs typeface="Calibri" pitchFamily="34" charset="0"/>
            </a:endParaRPr>
          </a:p>
          <a:p>
            <a:endParaRPr lang="en-US" sz="1700" dirty="0" smtClean="0">
              <a:latin typeface="Calibri" pitchFamily="34" charset="0"/>
              <a:cs typeface="Calibri" pitchFamily="34" charset="0"/>
            </a:endParaRPr>
          </a:p>
          <a:p>
            <a:pPr marL="285750" indent="-285750">
              <a:buFont typeface="Wingdings" pitchFamily="2" charset="2"/>
              <a:buChar char="q"/>
            </a:pPr>
            <a:r>
              <a:rPr lang="en-US" sz="1700" dirty="0">
                <a:latin typeface="Calibri" pitchFamily="34" charset="0"/>
                <a:cs typeface="Calibri" pitchFamily="34" charset="0"/>
              </a:rPr>
              <a:t>SALGEE Project supports the implementation of EUMETSAT SAF Strategy  related to climate monitoring and applications and the use of satellite products for Terrestrial-Essential Climate Variables (T-ECV</a:t>
            </a:r>
            <a:r>
              <a:rPr lang="en-US" sz="1700" dirty="0" smtClean="0">
                <a:latin typeface="Calibri" pitchFamily="34" charset="0"/>
                <a:cs typeface="Calibri" pitchFamily="34" charset="0"/>
              </a:rPr>
              <a:t>).</a:t>
            </a:r>
          </a:p>
          <a:p>
            <a:endParaRPr lang="en-US" sz="1700" dirty="0">
              <a:latin typeface="Calibri" pitchFamily="34" charset="0"/>
              <a:cs typeface="Calibri" pitchFamily="34" charset="0"/>
            </a:endParaRPr>
          </a:p>
          <a:p>
            <a:pPr marL="285750" indent="-285750">
              <a:buFont typeface="Wingdings" pitchFamily="2" charset="2"/>
              <a:buChar char="q"/>
            </a:pPr>
            <a:r>
              <a:rPr lang="en-US" sz="1700" dirty="0" smtClean="0">
                <a:latin typeface="Calibri" pitchFamily="34" charset="0"/>
                <a:cs typeface="Calibri" pitchFamily="34" charset="0"/>
              </a:rPr>
              <a:t>SALGEE biennial </a:t>
            </a:r>
            <a:r>
              <a:rPr lang="en-US" sz="1700" dirty="0">
                <a:latin typeface="Calibri" pitchFamily="34" charset="0"/>
                <a:cs typeface="Calibri" pitchFamily="34" charset="0"/>
              </a:rPr>
              <a:t>thematic </a:t>
            </a:r>
            <a:r>
              <a:rPr lang="en-US" sz="1700" dirty="0" smtClean="0">
                <a:latin typeface="Calibri" pitchFamily="34" charset="0"/>
                <a:cs typeface="Calibri" pitchFamily="34" charset="0"/>
              </a:rPr>
              <a:t>workshops  are organized  </a:t>
            </a:r>
            <a:r>
              <a:rPr lang="en-US" sz="1700" dirty="0">
                <a:latin typeface="Calibri" pitchFamily="34" charset="0"/>
                <a:cs typeface="Calibri" pitchFamily="34" charset="0"/>
              </a:rPr>
              <a:t>aimed at identification of research and operational opportunities in using LSASAF </a:t>
            </a:r>
            <a:r>
              <a:rPr lang="en-US" sz="1700" dirty="0" smtClean="0">
                <a:latin typeface="Calibri" pitchFamily="34" charset="0"/>
                <a:cs typeface="Calibri" pitchFamily="34" charset="0"/>
              </a:rPr>
              <a:t>products. </a:t>
            </a:r>
            <a:endParaRPr lang="en-US" sz="1700" strike="sngStrike" dirty="0">
              <a:latin typeface="Calibri" pitchFamily="34" charset="0"/>
              <a:cs typeface="Calibri" pitchFamily="34" charset="0"/>
            </a:endParaRPr>
          </a:p>
        </p:txBody>
      </p:sp>
      <p:sp>
        <p:nvSpPr>
          <p:cNvPr id="4" name="Rectangle 4"/>
          <p:cNvSpPr>
            <a:spLocks noChangeArrowheads="1"/>
          </p:cNvSpPr>
          <p:nvPr/>
        </p:nvSpPr>
        <p:spPr bwMode="auto">
          <a:xfrm>
            <a:off x="1475656" y="890581"/>
            <a:ext cx="6408712" cy="1865126"/>
          </a:xfrm>
          <a:prstGeom prst="rect">
            <a:avLst/>
          </a:prstGeom>
          <a:solidFill>
            <a:schemeClr val="bg1">
              <a:alpha val="50000"/>
            </a:schemeClr>
          </a:solidFill>
          <a:ln w="9525">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90000"/>
              </a:lnSpc>
              <a:spcAft>
                <a:spcPct val="15000"/>
              </a:spcAft>
              <a:defRPr/>
            </a:pPr>
            <a:r>
              <a:rPr lang="en-US" sz="1600" b="1" dirty="0">
                <a:solidFill>
                  <a:srgbClr val="FF6600"/>
                </a:solidFill>
                <a:effectLst>
                  <a:outerShdw blurRad="38100" dist="38100" dir="2700000" algn="tl">
                    <a:srgbClr val="C0C0C0"/>
                  </a:outerShdw>
                </a:effectLst>
                <a:latin typeface="Arial" pitchFamily="34" charset="0"/>
              </a:rPr>
              <a:t>SALGEE, </a:t>
            </a:r>
            <a:r>
              <a:rPr lang="en-US" sz="1600" dirty="0">
                <a:solidFill>
                  <a:srgbClr val="FF6600"/>
                </a:solidFill>
                <a:latin typeface="Arial" pitchFamily="34" charset="0"/>
                <a:cs typeface="Arial" pitchFamily="34" charset="0"/>
              </a:rPr>
              <a:t>The</a:t>
            </a:r>
            <a:r>
              <a:rPr lang="en-US" sz="1600" b="1" dirty="0">
                <a:solidFill>
                  <a:srgbClr val="FF6600"/>
                </a:solidFill>
                <a:effectLst>
                  <a:outerShdw blurRad="38100" dist="38100" dir="2700000" algn="tl">
                    <a:srgbClr val="C0C0C0"/>
                  </a:outerShdw>
                </a:effectLst>
                <a:latin typeface="Arial" pitchFamily="34" charset="0"/>
              </a:rPr>
              <a:t> </a:t>
            </a:r>
            <a:r>
              <a:rPr lang="en-GB" sz="1600" b="1" u="sng" dirty="0">
                <a:solidFill>
                  <a:srgbClr val="FF6600"/>
                </a:solidFill>
                <a:latin typeface="Arial" pitchFamily="34" charset="0"/>
                <a:cs typeface="Arial" pitchFamily="34" charset="0"/>
              </a:rPr>
              <a:t>S</a:t>
            </a:r>
            <a:r>
              <a:rPr lang="en-GB" sz="1600" dirty="0">
                <a:solidFill>
                  <a:srgbClr val="FF6600"/>
                </a:solidFill>
                <a:latin typeface="Arial" pitchFamily="34" charset="0"/>
                <a:cs typeface="Arial" pitchFamily="34" charset="0"/>
              </a:rPr>
              <a:t>atellite </a:t>
            </a:r>
            <a:r>
              <a:rPr lang="en-GB" sz="1600" b="1" u="sng" dirty="0">
                <a:solidFill>
                  <a:srgbClr val="FF6600"/>
                </a:solidFill>
                <a:latin typeface="Arial" pitchFamily="34" charset="0"/>
                <a:cs typeface="Arial" pitchFamily="34" charset="0"/>
              </a:rPr>
              <a:t>A</a:t>
            </a:r>
            <a:r>
              <a:rPr lang="en-GB" sz="1600" dirty="0">
                <a:solidFill>
                  <a:srgbClr val="FF6600"/>
                </a:solidFill>
                <a:latin typeface="Arial" pitchFamily="34" charset="0"/>
                <a:cs typeface="Arial" pitchFamily="34" charset="0"/>
              </a:rPr>
              <a:t>pplications in </a:t>
            </a:r>
            <a:r>
              <a:rPr lang="en-GB" sz="1600" b="1" u="sng" dirty="0">
                <a:solidFill>
                  <a:srgbClr val="FF6600"/>
                </a:solidFill>
                <a:latin typeface="Arial" pitchFamily="34" charset="0"/>
                <a:cs typeface="Arial" pitchFamily="34" charset="0"/>
              </a:rPr>
              <a:t>L</a:t>
            </a:r>
            <a:r>
              <a:rPr lang="en-GB" sz="1600" dirty="0">
                <a:solidFill>
                  <a:srgbClr val="FF6600"/>
                </a:solidFill>
                <a:latin typeface="Arial" pitchFamily="34" charset="0"/>
                <a:cs typeface="Arial" pitchFamily="34" charset="0"/>
              </a:rPr>
              <a:t>and surface analyses </a:t>
            </a:r>
            <a:r>
              <a:rPr lang="en-GB" sz="1600" b="1" u="sng" dirty="0">
                <a:solidFill>
                  <a:srgbClr val="FF6600"/>
                </a:solidFill>
                <a:latin typeface="Arial" pitchFamily="34" charset="0"/>
                <a:cs typeface="Arial" pitchFamily="34" charset="0"/>
              </a:rPr>
              <a:t>G</a:t>
            </a:r>
            <a:r>
              <a:rPr lang="en-GB" sz="1600" dirty="0">
                <a:solidFill>
                  <a:srgbClr val="FF6600"/>
                </a:solidFill>
                <a:latin typeface="Arial" pitchFamily="34" charset="0"/>
                <a:cs typeface="Arial" pitchFamily="34" charset="0"/>
              </a:rPr>
              <a:t>roup for </a:t>
            </a:r>
            <a:r>
              <a:rPr lang="en-GB" sz="1600" b="1" u="sng" dirty="0">
                <a:solidFill>
                  <a:srgbClr val="FF6600"/>
                </a:solidFill>
                <a:latin typeface="Arial" pitchFamily="34" charset="0"/>
                <a:cs typeface="Arial" pitchFamily="34" charset="0"/>
              </a:rPr>
              <a:t>E</a:t>
            </a:r>
            <a:r>
              <a:rPr lang="en-GB" sz="1600" dirty="0">
                <a:solidFill>
                  <a:srgbClr val="FF6600"/>
                </a:solidFill>
                <a:latin typeface="Arial" pitchFamily="34" charset="0"/>
                <a:cs typeface="Arial" pitchFamily="34" charset="0"/>
              </a:rPr>
              <a:t>astern </a:t>
            </a:r>
            <a:r>
              <a:rPr lang="en-GB" sz="1600" b="1" u="sng" dirty="0">
                <a:solidFill>
                  <a:srgbClr val="FF6600"/>
                </a:solidFill>
                <a:latin typeface="Arial" pitchFamily="34" charset="0"/>
                <a:cs typeface="Arial" pitchFamily="34" charset="0"/>
              </a:rPr>
              <a:t>E</a:t>
            </a:r>
            <a:r>
              <a:rPr lang="en-GB" sz="1600" dirty="0">
                <a:solidFill>
                  <a:srgbClr val="FF6600"/>
                </a:solidFill>
                <a:latin typeface="Arial" pitchFamily="34" charset="0"/>
                <a:cs typeface="Arial" pitchFamily="34" charset="0"/>
              </a:rPr>
              <a:t>urope</a:t>
            </a:r>
            <a:r>
              <a:rPr lang="en-US" sz="1600" dirty="0">
                <a:solidFill>
                  <a:srgbClr val="FF6600"/>
                </a:solidFill>
                <a:latin typeface="Arial" pitchFamily="34" charset="0"/>
                <a:cs typeface="Arial" pitchFamily="34" charset="0"/>
              </a:rPr>
              <a:t> </a:t>
            </a:r>
            <a:r>
              <a:rPr lang="en-US" sz="1600" dirty="0">
                <a:solidFill>
                  <a:srgbClr val="000000"/>
                </a:solidFill>
                <a:latin typeface="Arial" pitchFamily="34" charset="0"/>
                <a:cs typeface="Arial" pitchFamily="34" charset="0"/>
              </a:rPr>
              <a:t>has been established in 2009 </a:t>
            </a:r>
            <a:r>
              <a:rPr lang="en-US" sz="1600" dirty="0" smtClean="0">
                <a:solidFill>
                  <a:srgbClr val="000000"/>
                </a:solidFill>
                <a:latin typeface="Arial" pitchFamily="34" charset="0"/>
                <a:cs typeface="Arial" pitchFamily="34" charset="0"/>
              </a:rPr>
              <a:t> as an user group for </a:t>
            </a:r>
            <a:r>
              <a:rPr lang="en-GB" sz="1600" dirty="0">
                <a:solidFill>
                  <a:srgbClr val="000000"/>
                </a:solidFill>
                <a:latin typeface="Arial" pitchFamily="34" charset="0"/>
                <a:cs typeface="Times New Roman" pitchFamily="18" charset="0"/>
              </a:rPr>
              <a:t>gathering experts in the field of satellite meteorology to complement the activities of EUMETSAT Land Surface SAF for progression of using satellite Land Surface Analyses techniques and </a:t>
            </a:r>
            <a:r>
              <a:rPr lang="en-GB" sz="1600" dirty="0" smtClean="0">
                <a:solidFill>
                  <a:srgbClr val="000000"/>
                </a:solidFill>
                <a:latin typeface="Arial" pitchFamily="34" charset="0"/>
                <a:cs typeface="Times New Roman" pitchFamily="18" charset="0"/>
              </a:rPr>
              <a:t>widespread  interdisciplinary knowledge in SE/E  </a:t>
            </a:r>
            <a:r>
              <a:rPr lang="en-GB" sz="1600" dirty="0">
                <a:solidFill>
                  <a:srgbClr val="000000"/>
                </a:solidFill>
                <a:latin typeface="Arial" pitchFamily="34" charset="0"/>
                <a:cs typeface="Times New Roman" pitchFamily="18" charset="0"/>
              </a:rPr>
              <a:t>Europe and other regions of interest where their application might be beneficial </a:t>
            </a:r>
            <a:r>
              <a:rPr lang="en-US" sz="1600" dirty="0">
                <a:solidFill>
                  <a:srgbClr val="000000"/>
                </a:solidFill>
                <a:latin typeface="Arial" pitchFamily="34" charset="0"/>
                <a:cs typeface="Times New Roman" pitchFamily="18" charset="0"/>
              </a:rPr>
              <a:t>in conjunction with other source of information (CGMS-38, 2010</a:t>
            </a:r>
            <a:r>
              <a:rPr lang="en-US" sz="1600" dirty="0" smtClean="0">
                <a:solidFill>
                  <a:srgbClr val="000000"/>
                </a:solidFill>
                <a:latin typeface="Arial" pitchFamily="34" charset="0"/>
                <a:cs typeface="Times New Roman" pitchFamily="18" charset="0"/>
              </a:rPr>
              <a:t>).</a:t>
            </a:r>
            <a:endParaRPr lang="en-GB" sz="1600" i="1" dirty="0" smtClean="0">
              <a:solidFill>
                <a:srgbClr val="000000"/>
              </a:solidFill>
            </a:endParaRPr>
          </a:p>
        </p:txBody>
      </p:sp>
      <p:pic>
        <p:nvPicPr>
          <p:cNvPr id="7" name="Imagem 3" descr="LSASAF_Name_Colour.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826" y="908720"/>
            <a:ext cx="1187822" cy="4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100392" y="692696"/>
            <a:ext cx="689606" cy="720081"/>
            <a:chOff x="258996" y="1099413"/>
            <a:chExt cx="672416" cy="907411"/>
          </a:xfrm>
        </p:grpSpPr>
        <p:pic>
          <p:nvPicPr>
            <p:cNvPr id="9" name="Picture 120" descr="Logo_f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16" y="1464765"/>
              <a:ext cx="643996" cy="5420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8996" y="1099413"/>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spTree>
    <p:extLst>
      <p:ext uri="{BB962C8B-B14F-4D97-AF65-F5344CB8AC3E}">
        <p14:creationId xmlns:p14="http://schemas.microsoft.com/office/powerpoint/2010/main" val="324107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 y="-46592"/>
            <a:ext cx="9144000" cy="44386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502"/>
          <p:cNvSpPr>
            <a:spLocks noChangeArrowheads="1"/>
          </p:cNvSpPr>
          <p:nvPr/>
        </p:nvSpPr>
        <p:spPr bwMode="auto">
          <a:xfrm>
            <a:off x="0" y="76200"/>
            <a:ext cx="9144000" cy="430887"/>
          </a:xfrm>
          <a:prstGeom prst="rect">
            <a:avLst/>
          </a:prstGeom>
          <a:noFill/>
          <a:ln>
            <a:noFill/>
          </a:ln>
          <a:extLst/>
        </p:spPr>
        <p:txBody>
          <a:bodyPr>
            <a:spAutoFit/>
          </a:bodyPr>
          <a:lstStyle/>
          <a:p>
            <a:pPr marL="342900" indent="-342900" eaLnBrk="0" hangingPunct="0">
              <a:buFont typeface="Wingdings" pitchFamily="2" charset="2"/>
              <a:buChar char="q"/>
            </a:pPr>
            <a:r>
              <a:rPr lang="en-US" sz="2200" b="1" dirty="0" smtClean="0">
                <a:solidFill>
                  <a:srgbClr val="FFFF00"/>
                </a:solidFill>
                <a:latin typeface="Calibri" pitchFamily="34" charset="0"/>
                <a:cs typeface="Times New Roman" pitchFamily="18" charset="0"/>
              </a:rPr>
              <a:t>SALGEE</a:t>
            </a:r>
            <a:r>
              <a:rPr lang="en-US" sz="2000" dirty="0" smtClean="0">
                <a:solidFill>
                  <a:srgbClr val="FFFF00"/>
                </a:solidFill>
                <a:latin typeface="Calibri" pitchFamily="34" charset="0"/>
                <a:cs typeface="Calibri" pitchFamily="34" charset="0"/>
              </a:rPr>
              <a:t> </a:t>
            </a:r>
            <a:r>
              <a:rPr lang="en-US" sz="2000" b="1" dirty="0" smtClean="0">
                <a:solidFill>
                  <a:srgbClr val="FFFF00"/>
                </a:solidFill>
                <a:latin typeface="Calibri" pitchFamily="34" charset="0"/>
                <a:cs typeface="Calibri" pitchFamily="34" charset="0"/>
              </a:rPr>
              <a:t>thematic workshops </a:t>
            </a:r>
            <a:endParaRPr lang="en-GB" sz="2200" b="1" dirty="0">
              <a:solidFill>
                <a:srgbClr val="FFFF00"/>
              </a:solidFill>
              <a:latin typeface="Calibri" pitchFamily="34" charset="0"/>
              <a:cs typeface="Times New Roman" pitchFamily="18" charset="0"/>
            </a:endParaRPr>
          </a:p>
        </p:txBody>
      </p:sp>
      <p:grpSp>
        <p:nvGrpSpPr>
          <p:cNvPr id="35850" name="Group 24"/>
          <p:cNvGrpSpPr>
            <a:grpSpLocks/>
          </p:cNvGrpSpPr>
          <p:nvPr/>
        </p:nvGrpSpPr>
        <p:grpSpPr bwMode="auto">
          <a:xfrm>
            <a:off x="4648201" y="3429000"/>
            <a:ext cx="1660525" cy="863600"/>
            <a:chOff x="2928" y="2496"/>
            <a:chExt cx="1046" cy="544"/>
          </a:xfrm>
        </p:grpSpPr>
        <p:sp>
          <p:nvSpPr>
            <p:cNvPr id="35867" name="WordArt 119"/>
            <p:cNvSpPr>
              <a:spLocks noChangeArrowheads="1" noChangeShapeType="1" noTextEdit="1"/>
            </p:cNvSpPr>
            <p:nvPr/>
          </p:nvSpPr>
          <p:spPr bwMode="auto">
            <a:xfrm>
              <a:off x="3024" y="2496"/>
              <a:ext cx="510" cy="228"/>
            </a:xfrm>
            <a:prstGeom prst="rect">
              <a:avLst/>
            </a:prstGeom>
          </p:spPr>
          <p:txBody>
            <a:bodyPr spcFirstLastPara="1" wrap="none" fromWordArt="1">
              <a:prstTxWarp prst="textArchUp">
                <a:avLst>
                  <a:gd name="adj" fmla="val 10800009"/>
                </a:avLst>
              </a:prstTxWarp>
            </a:bodyPr>
            <a:lstStyle/>
            <a:p>
              <a:r>
                <a:rPr lang="en-US" sz="1200" kern="10" dirty="0">
                  <a:ln w="9525">
                    <a:solidFill>
                      <a:srgbClr val="FF3300"/>
                    </a:solidFill>
                    <a:round/>
                    <a:headEnd/>
                    <a:tailEnd/>
                  </a:ln>
                  <a:solidFill>
                    <a:srgbClr val="FF3300"/>
                  </a:solidFill>
                  <a:latin typeface="Times New Roman"/>
                  <a:cs typeface="Times New Roman"/>
                </a:rPr>
                <a:t>2nd 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5868" name="Picture 121"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2544"/>
              <a:ext cx="12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Text Box 122"/>
            <p:cNvSpPr txBox="1">
              <a:spLocks noChangeArrowheads="1"/>
            </p:cNvSpPr>
            <p:nvPr/>
          </p:nvSpPr>
          <p:spPr bwMode="auto">
            <a:xfrm>
              <a:off x="2928" y="2688"/>
              <a:ext cx="104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dirty="0">
                  <a:solidFill>
                    <a:srgbClr val="FF9900"/>
                  </a:solidFill>
                  <a:latin typeface="Calibri" pitchFamily="34" charset="0"/>
                  <a:cs typeface="Times New Roman" pitchFamily="18" charset="0"/>
                </a:rPr>
                <a:t>Drought and Fires</a:t>
              </a:r>
            </a:p>
            <a:p>
              <a:pPr eaLnBrk="1" hangingPunct="1">
                <a:lnSpc>
                  <a:spcPct val="85000"/>
                </a:lnSpc>
              </a:pPr>
              <a:r>
                <a:rPr lang="en-US" sz="1200" b="1" dirty="0">
                  <a:solidFill>
                    <a:srgbClr val="FF9900"/>
                  </a:solidFill>
                  <a:latin typeface="Calibri" pitchFamily="34" charset="0"/>
                  <a:cs typeface="Times New Roman" pitchFamily="18" charset="0"/>
                </a:rPr>
                <a:t>4 - 7 April 2011 Antalya, Turkey</a:t>
              </a:r>
              <a:endParaRPr lang="en-GB" sz="1200" b="1" dirty="0">
                <a:solidFill>
                  <a:srgbClr val="FF9900"/>
                </a:solidFill>
                <a:latin typeface="Calibri" pitchFamily="34" charset="0"/>
                <a:cs typeface="Times New Roman" pitchFamily="18" charset="0"/>
              </a:endParaRPr>
            </a:p>
          </p:txBody>
        </p:sp>
      </p:grpSp>
      <p:grpSp>
        <p:nvGrpSpPr>
          <p:cNvPr id="35851" name="Group 23"/>
          <p:cNvGrpSpPr>
            <a:grpSpLocks/>
          </p:cNvGrpSpPr>
          <p:nvPr/>
        </p:nvGrpSpPr>
        <p:grpSpPr bwMode="auto">
          <a:xfrm>
            <a:off x="3962401" y="2590800"/>
            <a:ext cx="1316038" cy="787400"/>
            <a:chOff x="2496" y="1968"/>
            <a:chExt cx="829" cy="496"/>
          </a:xfrm>
        </p:grpSpPr>
        <p:pic>
          <p:nvPicPr>
            <p:cNvPr id="35864" name="Picture 120"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016"/>
              <a:ext cx="9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5" name="WordArt 118"/>
            <p:cNvSpPr>
              <a:spLocks noChangeArrowheads="1" noChangeShapeType="1" noTextEdit="1"/>
            </p:cNvSpPr>
            <p:nvPr/>
          </p:nvSpPr>
          <p:spPr bwMode="auto">
            <a:xfrm>
              <a:off x="2592" y="1968"/>
              <a:ext cx="480" cy="228"/>
            </a:xfrm>
            <a:prstGeom prst="rect">
              <a:avLst/>
            </a:prstGeom>
          </p:spPr>
          <p:txBody>
            <a:bodyPr spcFirstLastPara="1" wrap="none" fromWordArt="1">
              <a:prstTxWarp prst="textArchUp">
                <a:avLst>
                  <a:gd name="adj" fmla="val 10800009"/>
                </a:avLst>
              </a:prstTxWarp>
            </a:bodyPr>
            <a:lstStyle/>
            <a:p>
              <a:r>
                <a:rPr lang="en-US" sz="1200" kern="10" dirty="0">
                  <a:ln w="9525">
                    <a:solidFill>
                      <a:srgbClr val="FF3300"/>
                    </a:solidFill>
                    <a:round/>
                    <a:headEnd/>
                    <a:tailEnd/>
                  </a:ln>
                  <a:solidFill>
                    <a:srgbClr val="FF3300"/>
                  </a:solidFill>
                  <a:latin typeface="Times New Roman"/>
                  <a:cs typeface="Times New Roman"/>
                </a:rPr>
                <a:t>1st SALGEE</a:t>
              </a:r>
              <a:endParaRPr lang="bg-BG" sz="1200" kern="10" dirty="0">
                <a:ln w="9525">
                  <a:solidFill>
                    <a:srgbClr val="FF3300"/>
                  </a:solidFill>
                  <a:round/>
                  <a:headEnd/>
                  <a:tailEnd/>
                </a:ln>
                <a:solidFill>
                  <a:srgbClr val="FF3300"/>
                </a:solidFill>
                <a:latin typeface="Times New Roman"/>
                <a:cs typeface="Times New Roman"/>
              </a:endParaRPr>
            </a:p>
          </p:txBody>
        </p:sp>
        <p:sp>
          <p:nvSpPr>
            <p:cNvPr id="35866" name="Text Box 123"/>
            <p:cNvSpPr txBox="1">
              <a:spLocks noChangeArrowheads="1"/>
            </p:cNvSpPr>
            <p:nvPr/>
          </p:nvSpPr>
          <p:spPr bwMode="auto">
            <a:xfrm>
              <a:off x="2496" y="2112"/>
              <a:ext cx="82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dirty="0">
                  <a:solidFill>
                    <a:srgbClr val="FF9900"/>
                  </a:solidFill>
                  <a:latin typeface="Calibri" pitchFamily="34" charset="0"/>
                  <a:cs typeface="Times New Roman" pitchFamily="18" charset="0"/>
                </a:rPr>
                <a:t>Drought and Fires</a:t>
              </a:r>
            </a:p>
            <a:p>
              <a:pPr eaLnBrk="1" hangingPunct="1">
                <a:lnSpc>
                  <a:spcPct val="85000"/>
                </a:lnSpc>
              </a:pPr>
              <a:r>
                <a:rPr lang="en-US" sz="1200" b="1" dirty="0">
                  <a:solidFill>
                    <a:srgbClr val="FF9900"/>
                  </a:solidFill>
                  <a:latin typeface="Calibri" pitchFamily="34" charset="0"/>
                  <a:cs typeface="Times New Roman" pitchFamily="18" charset="0"/>
                </a:rPr>
                <a:t>7-10 Sep 2009</a:t>
              </a:r>
            </a:p>
            <a:p>
              <a:pPr eaLnBrk="1" hangingPunct="1">
                <a:lnSpc>
                  <a:spcPct val="85000"/>
                </a:lnSpc>
              </a:pPr>
              <a:r>
                <a:rPr lang="en-US" sz="1200" b="1" dirty="0">
                  <a:solidFill>
                    <a:srgbClr val="FF9900"/>
                  </a:solidFill>
                  <a:latin typeface="Calibri" pitchFamily="34" charset="0"/>
                  <a:cs typeface="Times New Roman" pitchFamily="18" charset="0"/>
                </a:rPr>
                <a:t>Sofia, Bulgaria</a:t>
              </a:r>
              <a:endParaRPr lang="en-GB" sz="1200" b="1" dirty="0">
                <a:solidFill>
                  <a:srgbClr val="FF9900"/>
                </a:solidFill>
                <a:latin typeface="Calibri" pitchFamily="34" charset="0"/>
                <a:cs typeface="Times New Roman" pitchFamily="18" charset="0"/>
              </a:endParaRPr>
            </a:p>
          </p:txBody>
        </p:sp>
      </p:grpSp>
      <p:grpSp>
        <p:nvGrpSpPr>
          <p:cNvPr id="35852" name="Group 20"/>
          <p:cNvGrpSpPr>
            <a:grpSpLocks/>
          </p:cNvGrpSpPr>
          <p:nvPr/>
        </p:nvGrpSpPr>
        <p:grpSpPr bwMode="auto">
          <a:xfrm>
            <a:off x="150813" y="3581400"/>
            <a:ext cx="2363788" cy="838200"/>
            <a:chOff x="95" y="2592"/>
            <a:chExt cx="1489" cy="528"/>
          </a:xfrm>
        </p:grpSpPr>
        <p:sp>
          <p:nvSpPr>
            <p:cNvPr id="35861" name="Text Box 125"/>
            <p:cNvSpPr txBox="1">
              <a:spLocks noChangeArrowheads="1"/>
            </p:cNvSpPr>
            <p:nvPr/>
          </p:nvSpPr>
          <p:spPr bwMode="auto">
            <a:xfrm>
              <a:off x="95" y="2768"/>
              <a:ext cx="148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a:solidFill>
                    <a:srgbClr val="FF9900"/>
                  </a:solidFill>
                  <a:latin typeface="Calibri" pitchFamily="34" charset="0"/>
                  <a:cs typeface="Times New Roman" pitchFamily="18" charset="0"/>
                </a:rPr>
                <a:t>Drought and Fire Emissions</a:t>
              </a:r>
            </a:p>
            <a:p>
              <a:pPr eaLnBrk="1" hangingPunct="1">
                <a:lnSpc>
                  <a:spcPct val="85000"/>
                </a:lnSpc>
              </a:pPr>
              <a:r>
                <a:rPr lang="en-US" sz="1200" b="1">
                  <a:solidFill>
                    <a:srgbClr val="FF9900"/>
                  </a:solidFill>
                  <a:latin typeface="Calibri" pitchFamily="34" charset="0"/>
                  <a:cs typeface="Times New Roman" pitchFamily="18" charset="0"/>
                </a:rPr>
                <a:t>20 - 21 March 2013</a:t>
              </a:r>
            </a:p>
            <a:p>
              <a:pPr eaLnBrk="1" hangingPunct="1">
                <a:lnSpc>
                  <a:spcPct val="85000"/>
                </a:lnSpc>
              </a:pPr>
              <a:r>
                <a:rPr lang="en-US" sz="1200" b="1">
                  <a:solidFill>
                    <a:srgbClr val="FF9900"/>
                  </a:solidFill>
                  <a:latin typeface="Calibri" pitchFamily="34" charset="0"/>
                  <a:cs typeface="Times New Roman" pitchFamily="18" charset="0"/>
                </a:rPr>
                <a:t>Ericeira/</a:t>
              </a:r>
              <a:r>
                <a:rPr lang="en-GB" sz="1200" b="1">
                  <a:solidFill>
                    <a:srgbClr val="FF9900"/>
                  </a:solidFill>
                  <a:latin typeface="Calibri" pitchFamily="34" charset="0"/>
                  <a:cs typeface="Times New Roman" pitchFamily="18" charset="0"/>
                </a:rPr>
                <a:t>Lisbon</a:t>
              </a:r>
              <a:r>
                <a:rPr lang="en-US" sz="1200" b="1">
                  <a:solidFill>
                    <a:srgbClr val="FF9900"/>
                  </a:solidFill>
                  <a:latin typeface="Calibri" pitchFamily="34" charset="0"/>
                  <a:cs typeface="Times New Roman" pitchFamily="18" charset="0"/>
                </a:rPr>
                <a:t>, Portugal</a:t>
              </a:r>
              <a:endParaRPr lang="en-GB" sz="1200" b="1">
                <a:solidFill>
                  <a:srgbClr val="FF9900"/>
                </a:solidFill>
                <a:latin typeface="Calibri" pitchFamily="34" charset="0"/>
                <a:cs typeface="Times New Roman" pitchFamily="18" charset="0"/>
              </a:endParaRPr>
            </a:p>
          </p:txBody>
        </p:sp>
        <p:sp>
          <p:nvSpPr>
            <p:cNvPr id="35862" name="WordArt 127"/>
            <p:cNvSpPr>
              <a:spLocks noChangeArrowheads="1" noChangeShapeType="1" noTextEdit="1"/>
            </p:cNvSpPr>
            <p:nvPr/>
          </p:nvSpPr>
          <p:spPr bwMode="auto">
            <a:xfrm>
              <a:off x="96" y="2592"/>
              <a:ext cx="498" cy="228"/>
            </a:xfrm>
            <a:prstGeom prst="rect">
              <a:avLst/>
            </a:prstGeom>
          </p:spPr>
          <p:txBody>
            <a:bodyPr spcFirstLastPara="1" wrap="none" fromWordArt="1">
              <a:prstTxWarp prst="textArchUp">
                <a:avLst>
                  <a:gd name="adj" fmla="val 10800009"/>
                </a:avLst>
              </a:prstTxWarp>
            </a:bodyPr>
            <a:lstStyle/>
            <a:p>
              <a:r>
                <a:rPr lang="en-US" sz="1200" b="1" kern="10">
                  <a:ln w="9525">
                    <a:solidFill>
                      <a:srgbClr val="FF3300"/>
                    </a:solidFill>
                    <a:round/>
                    <a:headEnd/>
                    <a:tailEnd/>
                  </a:ln>
                  <a:solidFill>
                    <a:srgbClr val="FF3300"/>
                  </a:solidFill>
                  <a:latin typeface="Times New Roman"/>
                  <a:cs typeface="Times New Roman"/>
                </a:rPr>
                <a:t>3rd SALGEE</a:t>
              </a:r>
              <a:endParaRPr lang="bg-BG" sz="1200" b="1" kern="10">
                <a:ln w="9525">
                  <a:solidFill>
                    <a:srgbClr val="FF3300"/>
                  </a:solidFill>
                  <a:round/>
                  <a:headEnd/>
                  <a:tailEnd/>
                </a:ln>
                <a:solidFill>
                  <a:srgbClr val="FF3300"/>
                </a:solidFill>
                <a:latin typeface="Times New Roman"/>
                <a:cs typeface="Times New Roman"/>
              </a:endParaRPr>
            </a:p>
          </p:txBody>
        </p:sp>
        <p:pic>
          <p:nvPicPr>
            <p:cNvPr id="35863" name="Picture 120"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 y="2663"/>
              <a:ext cx="12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3" name="Group 21"/>
          <p:cNvGrpSpPr>
            <a:grpSpLocks/>
          </p:cNvGrpSpPr>
          <p:nvPr/>
        </p:nvGrpSpPr>
        <p:grpSpPr bwMode="auto">
          <a:xfrm>
            <a:off x="2743201" y="2819400"/>
            <a:ext cx="1371600" cy="1250950"/>
            <a:chOff x="1728" y="2112"/>
            <a:chExt cx="864" cy="788"/>
          </a:xfrm>
        </p:grpSpPr>
        <p:sp>
          <p:nvSpPr>
            <p:cNvPr id="35858" name="WordArt 118"/>
            <p:cNvSpPr>
              <a:spLocks noChangeArrowheads="1" noChangeShapeType="1" noTextEdit="1"/>
            </p:cNvSpPr>
            <p:nvPr/>
          </p:nvSpPr>
          <p:spPr bwMode="auto">
            <a:xfrm>
              <a:off x="1824" y="2112"/>
              <a:ext cx="486" cy="228"/>
            </a:xfrm>
            <a:prstGeom prst="rect">
              <a:avLst/>
            </a:prstGeom>
          </p:spPr>
          <p:txBody>
            <a:bodyPr spcFirstLastPara="1" wrap="none" fromWordArt="1">
              <a:prstTxWarp prst="textArchUp">
                <a:avLst>
                  <a:gd name="adj" fmla="val 10800009"/>
                </a:avLst>
              </a:prstTxWarp>
            </a:bodyPr>
            <a:lstStyle/>
            <a:p>
              <a:r>
                <a:rPr lang="en-US" sz="1200" kern="10">
                  <a:ln w="9525">
                    <a:solidFill>
                      <a:srgbClr val="FF3300"/>
                    </a:solidFill>
                    <a:round/>
                    <a:headEnd/>
                    <a:tailEnd/>
                  </a:ln>
                  <a:solidFill>
                    <a:srgbClr val="FF3300"/>
                  </a:solidFill>
                  <a:latin typeface="Times New Roman"/>
                  <a:cs typeface="Times New Roman"/>
                </a:rPr>
                <a:t>4th SALGEE</a:t>
              </a:r>
              <a:endParaRPr lang="bg-BG" sz="1200" kern="10">
                <a:ln w="9525">
                  <a:solidFill>
                    <a:srgbClr val="FF3300"/>
                  </a:solidFill>
                  <a:round/>
                  <a:headEnd/>
                  <a:tailEnd/>
                </a:ln>
                <a:solidFill>
                  <a:srgbClr val="FF3300"/>
                </a:solidFill>
                <a:latin typeface="Times New Roman"/>
                <a:cs typeface="Times New Roman"/>
              </a:endParaRPr>
            </a:p>
          </p:txBody>
        </p:sp>
        <p:sp>
          <p:nvSpPr>
            <p:cNvPr id="35859" name="Text Box 123"/>
            <p:cNvSpPr txBox="1">
              <a:spLocks noChangeArrowheads="1"/>
            </p:cNvSpPr>
            <p:nvPr/>
          </p:nvSpPr>
          <p:spPr bwMode="auto">
            <a:xfrm>
              <a:off x="1728" y="2352"/>
              <a:ext cx="864"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a:solidFill>
                    <a:srgbClr val="FF9900"/>
                  </a:solidFill>
                  <a:latin typeface="Calibri" pitchFamily="34" charset="0"/>
                  <a:cs typeface="Times New Roman" pitchFamily="18" charset="0"/>
                </a:rPr>
                <a:t>Drought and Environmental response</a:t>
              </a:r>
            </a:p>
            <a:p>
              <a:pPr eaLnBrk="1" hangingPunct="1">
                <a:lnSpc>
                  <a:spcPct val="85000"/>
                </a:lnSpc>
              </a:pPr>
              <a:r>
                <a:rPr lang="en-US" sz="1200" b="1">
                  <a:solidFill>
                    <a:srgbClr val="FF9900"/>
                  </a:solidFill>
                  <a:latin typeface="Calibri" pitchFamily="34" charset="0"/>
                  <a:cs typeface="Times New Roman" pitchFamily="18" charset="0"/>
                </a:rPr>
                <a:t>1-3 Sep 2015</a:t>
              </a:r>
            </a:p>
            <a:p>
              <a:pPr eaLnBrk="1" hangingPunct="1">
                <a:lnSpc>
                  <a:spcPct val="85000"/>
                </a:lnSpc>
              </a:pPr>
              <a:r>
                <a:rPr lang="en-US" sz="1200" b="1">
                  <a:solidFill>
                    <a:srgbClr val="FF9900"/>
                  </a:solidFill>
                  <a:latin typeface="Calibri" pitchFamily="34" charset="0"/>
                  <a:cs typeface="Times New Roman" pitchFamily="18" charset="0"/>
                </a:rPr>
                <a:t>Matera, Italy</a:t>
              </a:r>
              <a:endParaRPr lang="en-GB" sz="1200" b="1">
                <a:solidFill>
                  <a:srgbClr val="FF9900"/>
                </a:solidFill>
                <a:latin typeface="Calibri" pitchFamily="34" charset="0"/>
                <a:cs typeface="Times New Roman" pitchFamily="18" charset="0"/>
              </a:endParaRPr>
            </a:p>
          </p:txBody>
        </p:sp>
        <p:pic>
          <p:nvPicPr>
            <p:cNvPr id="35860"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2208"/>
              <a:ext cx="14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5" name="WordArt 118"/>
          <p:cNvSpPr>
            <a:spLocks noChangeArrowheads="1" noChangeShapeType="1" noTextEdit="1"/>
          </p:cNvSpPr>
          <p:nvPr/>
        </p:nvSpPr>
        <p:spPr bwMode="auto">
          <a:xfrm>
            <a:off x="7239001" y="2711450"/>
            <a:ext cx="942975" cy="104775"/>
          </a:xfrm>
          <a:prstGeom prst="rect">
            <a:avLst/>
          </a:prstGeom>
        </p:spPr>
        <p:txBody>
          <a:bodyPr spcFirstLastPara="1" wrap="none" fromWordArt="1">
            <a:prstTxWarp prst="textArchUp">
              <a:avLst>
                <a:gd name="adj" fmla="val 10800008"/>
              </a:avLst>
            </a:prstTxWarp>
          </a:bodyPr>
          <a:lstStyle/>
          <a:p>
            <a:r>
              <a:rPr lang="en-US" sz="1400" kern="10" dirty="0">
                <a:ln w="9525">
                  <a:solidFill>
                    <a:srgbClr val="FF3300"/>
                  </a:solidFill>
                  <a:round/>
                  <a:headEnd/>
                  <a:tailEnd/>
                </a:ln>
                <a:solidFill>
                  <a:srgbClr val="FF3300"/>
                </a:solidFill>
                <a:latin typeface="Times New Roman"/>
                <a:cs typeface="Times New Roman"/>
              </a:rPr>
              <a:t>5th </a:t>
            </a:r>
            <a:r>
              <a:rPr lang="en-US" sz="1200" kern="10" dirty="0">
                <a:ln w="9525">
                  <a:solidFill>
                    <a:srgbClr val="FF3300"/>
                  </a:solidFill>
                  <a:round/>
                  <a:headEnd/>
                  <a:tailEnd/>
                </a:ln>
                <a:solidFill>
                  <a:srgbClr val="FF3300"/>
                </a:solidFill>
                <a:latin typeface="Times New Roman"/>
                <a:cs typeface="Times New Roman"/>
              </a:rPr>
              <a:t>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5856"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2819401"/>
            <a:ext cx="18598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Rectangle 35"/>
          <p:cNvSpPr>
            <a:spLocks noChangeArrowheads="1"/>
          </p:cNvSpPr>
          <p:nvPr/>
        </p:nvSpPr>
        <p:spPr bwMode="auto">
          <a:xfrm>
            <a:off x="6934201" y="3124200"/>
            <a:ext cx="1722438" cy="877888"/>
          </a:xfrm>
          <a:prstGeom prst="rect">
            <a:avLst/>
          </a:prstGeom>
          <a:no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sz="1200" b="1" dirty="0">
                <a:solidFill>
                  <a:srgbClr val="FF9900"/>
                </a:solidFill>
                <a:latin typeface="Calibri" pitchFamily="34" charset="0"/>
                <a:cs typeface="Times New Roman" pitchFamily="18" charset="0"/>
              </a:rPr>
              <a:t>Heat waves, </a:t>
            </a:r>
          </a:p>
          <a:p>
            <a:pPr>
              <a:lnSpc>
                <a:spcPct val="85000"/>
              </a:lnSpc>
            </a:pPr>
            <a:r>
              <a:rPr lang="en-US" sz="1200" b="1" dirty="0">
                <a:solidFill>
                  <a:srgbClr val="FF9900"/>
                </a:solidFill>
                <a:latin typeface="Calibri" pitchFamily="34" charset="0"/>
                <a:cs typeface="Times New Roman" pitchFamily="18" charset="0"/>
              </a:rPr>
              <a:t>Drought Hazard and Fire Monitoring</a:t>
            </a:r>
          </a:p>
          <a:p>
            <a:pPr>
              <a:lnSpc>
                <a:spcPct val="85000"/>
              </a:lnSpc>
            </a:pPr>
            <a:r>
              <a:rPr lang="en-US" sz="1200" b="1" dirty="0">
                <a:solidFill>
                  <a:srgbClr val="FF9900"/>
                </a:solidFill>
                <a:latin typeface="Calibri" pitchFamily="34" charset="0"/>
                <a:cs typeface="Times New Roman" pitchFamily="18" charset="0"/>
              </a:rPr>
              <a:t>18-20 September</a:t>
            </a:r>
          </a:p>
          <a:p>
            <a:pPr>
              <a:lnSpc>
                <a:spcPct val="85000"/>
              </a:lnSpc>
            </a:pPr>
            <a:r>
              <a:rPr lang="en-US" sz="1200" b="1" dirty="0" smtClean="0">
                <a:solidFill>
                  <a:srgbClr val="FF9900"/>
                </a:solidFill>
                <a:latin typeface="Calibri" pitchFamily="34" charset="0"/>
                <a:cs typeface="Times New Roman" pitchFamily="18" charset="0"/>
              </a:rPr>
              <a:t>Yerevan</a:t>
            </a:r>
            <a:r>
              <a:rPr lang="en-US" sz="1200" b="1" dirty="0">
                <a:solidFill>
                  <a:srgbClr val="FF9900"/>
                </a:solidFill>
                <a:latin typeface="Calibri" pitchFamily="34" charset="0"/>
                <a:cs typeface="Times New Roman" pitchFamily="18" charset="0"/>
              </a:rPr>
              <a:t>, Armenia</a:t>
            </a:r>
            <a:endParaRPr lang="en-GB" sz="1200" b="1" dirty="0">
              <a:solidFill>
                <a:srgbClr val="FF9900"/>
              </a:solidFill>
              <a:latin typeface="Calibri" pitchFamily="34" charset="0"/>
              <a:cs typeface="Times New Roman" pitchFamily="18" charset="0"/>
            </a:endParaRPr>
          </a:p>
        </p:txBody>
      </p:sp>
      <p:sp>
        <p:nvSpPr>
          <p:cNvPr id="31" name="WordArt 118"/>
          <p:cNvSpPr>
            <a:spLocks noChangeArrowheads="1" noChangeShapeType="1" noTextEdit="1"/>
          </p:cNvSpPr>
          <p:nvPr/>
        </p:nvSpPr>
        <p:spPr bwMode="auto">
          <a:xfrm>
            <a:off x="3076600" y="1372641"/>
            <a:ext cx="942975" cy="184151"/>
          </a:xfrm>
          <a:prstGeom prst="rect">
            <a:avLst/>
          </a:prstGeom>
        </p:spPr>
        <p:txBody>
          <a:bodyPr spcFirstLastPara="1" wrap="none" fromWordArt="1">
            <a:prstTxWarp prst="textArchUp">
              <a:avLst>
                <a:gd name="adj" fmla="val 10800008"/>
              </a:avLst>
            </a:prstTxWarp>
          </a:bodyPr>
          <a:lstStyle/>
          <a:p>
            <a:r>
              <a:rPr lang="en-US" sz="1400" kern="10" dirty="0" smtClean="0">
                <a:ln w="9525">
                  <a:solidFill>
                    <a:srgbClr val="FF3300"/>
                  </a:solidFill>
                  <a:round/>
                  <a:headEnd/>
                  <a:tailEnd/>
                </a:ln>
                <a:solidFill>
                  <a:srgbClr val="FF3300"/>
                </a:solidFill>
                <a:latin typeface="Times New Roman"/>
                <a:cs typeface="Times New Roman"/>
              </a:rPr>
              <a:t>6th </a:t>
            </a:r>
            <a:r>
              <a:rPr lang="en-US" sz="1200" kern="10" dirty="0">
                <a:ln w="9525">
                  <a:solidFill>
                    <a:srgbClr val="FF3300"/>
                  </a:solidFill>
                  <a:round/>
                  <a:headEnd/>
                  <a:tailEnd/>
                </a:ln>
                <a:solidFill>
                  <a:srgbClr val="FF3300"/>
                </a:solidFill>
                <a:latin typeface="Times New Roman"/>
                <a:cs typeface="Times New Roman"/>
              </a:rPr>
              <a:t>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2"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400" y="1484784"/>
            <a:ext cx="18598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5"/>
          <p:cNvSpPr>
            <a:spLocks noChangeArrowheads="1"/>
          </p:cNvSpPr>
          <p:nvPr/>
        </p:nvSpPr>
        <p:spPr bwMode="auto">
          <a:xfrm>
            <a:off x="2771800" y="1609502"/>
            <a:ext cx="1876402" cy="563231"/>
          </a:xfrm>
          <a:prstGeom prst="rect">
            <a:avLst/>
          </a:prstGeom>
          <a:no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1200" b="1" dirty="0" smtClean="0">
                <a:solidFill>
                  <a:srgbClr val="FF0000"/>
                </a:solidFill>
                <a:latin typeface="Calibri" pitchFamily="34" charset="0"/>
                <a:cs typeface="Times New Roman" pitchFamily="18" charset="0"/>
              </a:rPr>
              <a:t>Connection of climate and biosphere, 14-17 Oct 2019</a:t>
            </a:r>
            <a:endParaRPr lang="en-US" sz="1200" b="1" dirty="0">
              <a:solidFill>
                <a:srgbClr val="FF0000"/>
              </a:solidFill>
              <a:latin typeface="Calibri" pitchFamily="34" charset="0"/>
              <a:cs typeface="Times New Roman" pitchFamily="18" charset="0"/>
            </a:endParaRPr>
          </a:p>
          <a:p>
            <a:pPr>
              <a:lnSpc>
                <a:spcPct val="85000"/>
              </a:lnSpc>
            </a:pPr>
            <a:r>
              <a:rPr lang="en-US" sz="1200" b="1" dirty="0" smtClean="0">
                <a:solidFill>
                  <a:srgbClr val="FF0000"/>
                </a:solidFill>
                <a:latin typeface="Calibri" pitchFamily="34" charset="0"/>
                <a:cs typeface="Times New Roman" pitchFamily="18" charset="0"/>
              </a:rPr>
              <a:t>EUMETSAT, </a:t>
            </a:r>
            <a:r>
              <a:rPr lang="en-US" sz="1200" b="1" dirty="0" err="1" smtClean="0">
                <a:solidFill>
                  <a:srgbClr val="FF0000"/>
                </a:solidFill>
                <a:latin typeface="Calibri" pitchFamily="34" charset="0"/>
                <a:cs typeface="Times New Roman" pitchFamily="18" charset="0"/>
              </a:rPr>
              <a:t>Darmsatadt</a:t>
            </a:r>
            <a:r>
              <a:rPr lang="en-US" sz="1200" b="1" dirty="0" smtClean="0">
                <a:solidFill>
                  <a:srgbClr val="FF0000"/>
                </a:solidFill>
                <a:latin typeface="Calibri" pitchFamily="34" charset="0"/>
                <a:cs typeface="Times New Roman" pitchFamily="18" charset="0"/>
              </a:rPr>
              <a:t> </a:t>
            </a:r>
            <a:endParaRPr lang="en-GB" sz="1200" b="1" dirty="0">
              <a:solidFill>
                <a:srgbClr val="FF0000"/>
              </a:solidFill>
              <a:latin typeface="Calibri" pitchFamily="34" charset="0"/>
              <a:cs typeface="Times New Roman" pitchFamily="18" charset="0"/>
            </a:endParaRPr>
          </a:p>
        </p:txBody>
      </p:sp>
      <p:sp>
        <p:nvSpPr>
          <p:cNvPr id="34" name="TextBox 33"/>
          <p:cNvSpPr txBox="1"/>
          <p:nvPr/>
        </p:nvSpPr>
        <p:spPr>
          <a:xfrm>
            <a:off x="683568" y="4553077"/>
            <a:ext cx="7848872" cy="2188291"/>
          </a:xfrm>
          <a:prstGeom prst="rect">
            <a:avLst/>
          </a:prstGeom>
          <a:noFill/>
        </p:spPr>
        <p:txBody>
          <a:bodyPr wrap="square" rtlCol="0">
            <a:spAutoFit/>
          </a:bodyPr>
          <a:lstStyle/>
          <a:p>
            <a:pPr algn="ctr"/>
            <a:r>
              <a:rPr lang="en-US" sz="1800" b="1" dirty="0" smtClean="0">
                <a:solidFill>
                  <a:srgbClr val="000000"/>
                </a:solidFill>
                <a:latin typeface="Calibri" pitchFamily="34" charset="0"/>
              </a:rPr>
              <a:t>Gathering </a:t>
            </a:r>
            <a:r>
              <a:rPr lang="en-US" sz="1800" b="1" dirty="0">
                <a:solidFill>
                  <a:srgbClr val="000000"/>
                </a:solidFill>
                <a:latin typeface="Calibri" pitchFamily="34" charset="0"/>
              </a:rPr>
              <a:t>experts </a:t>
            </a:r>
            <a:r>
              <a:rPr lang="en-US" sz="1800" b="1" dirty="0" smtClean="0">
                <a:solidFill>
                  <a:srgbClr val="000000"/>
                </a:solidFill>
                <a:latin typeface="Calibri" pitchFamily="34" charset="0"/>
              </a:rPr>
              <a:t>to respond to the contemporary  needs to</a:t>
            </a:r>
            <a:endParaRPr lang="en-US" sz="1800" b="1" dirty="0">
              <a:solidFill>
                <a:srgbClr val="000000"/>
              </a:solidFill>
              <a:latin typeface="Calibri" pitchFamily="34" charset="0"/>
            </a:endParaRPr>
          </a:p>
          <a:p>
            <a:pPr algn="just">
              <a:lnSpc>
                <a:spcPct val="90000"/>
              </a:lnSpc>
              <a:spcBef>
                <a:spcPts val="1200"/>
              </a:spcBef>
              <a:buFontTx/>
              <a:buChar char="o"/>
            </a:pPr>
            <a:r>
              <a:rPr lang="en-US" sz="1800" b="1" dirty="0">
                <a:solidFill>
                  <a:srgbClr val="000000"/>
                </a:solidFill>
                <a:latin typeface="Calibri" pitchFamily="34" charset="0"/>
              </a:rPr>
              <a:t> </a:t>
            </a:r>
            <a:r>
              <a:rPr lang="en-GB" sz="1600" i="1" dirty="0">
                <a:latin typeface="Calibri" pitchFamily="34" charset="0"/>
                <a:cs typeface="Times New Roman" pitchFamily="18" charset="0"/>
              </a:rPr>
              <a:t>Facilitate the exchange of knowledge and information between leading scientists and experts at an international level on the use of satellite land surface analysis techniques. </a:t>
            </a:r>
          </a:p>
          <a:p>
            <a:pPr algn="just">
              <a:lnSpc>
                <a:spcPct val="90000"/>
              </a:lnSpc>
              <a:spcBef>
                <a:spcPts val="1200"/>
              </a:spcBef>
              <a:buFontTx/>
              <a:buChar char="o"/>
            </a:pPr>
            <a:r>
              <a:rPr lang="en-GB" sz="1600" i="1" dirty="0">
                <a:latin typeface="Calibri" pitchFamily="34" charset="0"/>
                <a:cs typeface="Times New Roman" pitchFamily="18" charset="0"/>
              </a:rPr>
              <a:t> Establish mechanisms and environment where scientists and user community provide feedback to product developers at EUMETSAT, LSA SAF, NOAA/NASA. </a:t>
            </a:r>
          </a:p>
          <a:p>
            <a:pPr algn="just">
              <a:lnSpc>
                <a:spcPct val="90000"/>
              </a:lnSpc>
              <a:spcBef>
                <a:spcPts val="1200"/>
              </a:spcBef>
              <a:buFontTx/>
              <a:buChar char="o"/>
            </a:pPr>
            <a:r>
              <a:rPr lang="en-GB" sz="1600" i="1" dirty="0" smtClean="0">
                <a:latin typeface="Calibri" pitchFamily="34" charset="0"/>
                <a:cs typeface="Times New Roman" pitchFamily="18" charset="0"/>
              </a:rPr>
              <a:t> Review </a:t>
            </a:r>
            <a:r>
              <a:rPr lang="en-GB" sz="1600" i="1" dirty="0">
                <a:latin typeface="Calibri" pitchFamily="34" charset="0"/>
                <a:cs typeface="Times New Roman" pitchFamily="18" charset="0"/>
              </a:rPr>
              <a:t>and discuss progress </a:t>
            </a:r>
            <a:r>
              <a:rPr lang="en-GB" sz="1600" i="1" dirty="0" smtClean="0">
                <a:latin typeface="Calibri" pitchFamily="34" charset="0"/>
                <a:cs typeface="Times New Roman" pitchFamily="18" charset="0"/>
              </a:rPr>
              <a:t>in technology of using </a:t>
            </a:r>
            <a:r>
              <a:rPr lang="en-GB" sz="1600" i="1" dirty="0">
                <a:latin typeface="Calibri" pitchFamily="34" charset="0"/>
                <a:cs typeface="Times New Roman" pitchFamily="18" charset="0"/>
              </a:rPr>
              <a:t>satellite products for land surface applications.</a:t>
            </a:r>
            <a:endParaRPr lang="en-US" sz="1800" dirty="0">
              <a:latin typeface="Calibri" pitchFamily="34" charset="0"/>
              <a:cs typeface="Calibri" pitchFamily="34" charset="0"/>
            </a:endParaRPr>
          </a:p>
        </p:txBody>
      </p:sp>
      <p:sp>
        <p:nvSpPr>
          <p:cNvPr id="2" name="Cloud Callout 1"/>
          <p:cNvSpPr/>
          <p:nvPr/>
        </p:nvSpPr>
        <p:spPr>
          <a:xfrm>
            <a:off x="3838279" y="-42536"/>
            <a:ext cx="2880319" cy="1022986"/>
          </a:xfrm>
          <a:prstGeom prst="cloudCallout">
            <a:avLst>
              <a:gd name="adj1" fmla="val -42227"/>
              <a:gd name="adj2" fmla="val 95534"/>
            </a:avLst>
          </a:prstGeom>
          <a:solidFill>
            <a:schemeClr val="accent1">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p:cNvSpPr txBox="1">
            <a:spLocks noChangeArrowheads="1"/>
          </p:cNvSpPr>
          <p:nvPr/>
        </p:nvSpPr>
        <p:spPr bwMode="auto">
          <a:xfrm>
            <a:off x="3838279" y="116632"/>
            <a:ext cx="2880319" cy="53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0000"/>
              </a:lnSpc>
              <a:spcAft>
                <a:spcPts val="400"/>
              </a:spcAft>
            </a:pPr>
            <a:r>
              <a:rPr lang="en-US" sz="2000" b="1" dirty="0" smtClean="0">
                <a:latin typeface="Calibri" pitchFamily="34" charset="0"/>
                <a:cs typeface="Times New Roman" pitchFamily="18" charset="0"/>
              </a:rPr>
              <a:t>	</a:t>
            </a:r>
            <a:r>
              <a:rPr lang="en-US" sz="1800" dirty="0" smtClean="0">
                <a:latin typeface="Calibri" pitchFamily="34" charset="0"/>
                <a:cs typeface="Times New Roman" pitchFamily="18" charset="0"/>
              </a:rPr>
              <a:t>7th SALGEE virtual Workshop, 24-26 Nov 2021</a:t>
            </a:r>
            <a:endParaRPr lang="en-GB" sz="1800" dirty="0">
              <a:latin typeface="Calibri" pitchFamily="34" charset="0"/>
              <a:cs typeface="Times New Roman" pitchFamily="18" charset="0"/>
            </a:endParaRPr>
          </a:p>
        </p:txBody>
      </p:sp>
      <p:sp>
        <p:nvSpPr>
          <p:cNvPr id="3" name="Rectangle 2"/>
          <p:cNvSpPr/>
          <p:nvPr/>
        </p:nvSpPr>
        <p:spPr>
          <a:xfrm>
            <a:off x="35496" y="404664"/>
            <a:ext cx="4572000" cy="738664"/>
          </a:xfrm>
          <a:prstGeom prst="rect">
            <a:avLst/>
          </a:prstGeom>
        </p:spPr>
        <p:txBody>
          <a:bodyPr>
            <a:spAutoFit/>
          </a:bodyPr>
          <a:lstStyle/>
          <a:p>
            <a:pPr lvl="0"/>
            <a:r>
              <a:rPr lang="en-US" sz="1400" dirty="0">
                <a:solidFill>
                  <a:srgbClr val="FFC000"/>
                </a:solidFill>
                <a:latin typeface="Calibri" pitchFamily="34" charset="0"/>
                <a:cs typeface="Calibri" pitchFamily="34" charset="0"/>
              </a:rPr>
              <a:t>Drought and related environmental response</a:t>
            </a:r>
          </a:p>
          <a:p>
            <a:pPr lvl="0"/>
            <a:r>
              <a:rPr lang="en-US" sz="1400" dirty="0" smtClean="0">
                <a:solidFill>
                  <a:srgbClr val="FFC000"/>
                </a:solidFill>
                <a:latin typeface="Calibri" pitchFamily="34" charset="0"/>
                <a:cs typeface="Calibri" pitchFamily="34" charset="0"/>
              </a:rPr>
              <a:t>Fire </a:t>
            </a:r>
            <a:r>
              <a:rPr lang="en-US" sz="1400" dirty="0">
                <a:solidFill>
                  <a:srgbClr val="FFC000"/>
                </a:solidFill>
                <a:latin typeface="Calibri" pitchFamily="34" charset="0"/>
                <a:cs typeface="Calibri" pitchFamily="34" charset="0"/>
              </a:rPr>
              <a:t>hazards, risk diagnoses and forecast</a:t>
            </a:r>
          </a:p>
          <a:p>
            <a:pPr lvl="0"/>
            <a:r>
              <a:rPr lang="en-US" sz="1400" dirty="0" smtClean="0">
                <a:solidFill>
                  <a:srgbClr val="FFC000"/>
                </a:solidFill>
                <a:latin typeface="Calibri" pitchFamily="34" charset="0"/>
                <a:cs typeface="Calibri" pitchFamily="34" charset="0"/>
              </a:rPr>
              <a:t>Climate – </a:t>
            </a:r>
            <a:r>
              <a:rPr lang="en-US" sz="1400" dirty="0" err="1" smtClean="0">
                <a:solidFill>
                  <a:srgbClr val="FFC000"/>
                </a:solidFill>
                <a:latin typeface="Calibri" pitchFamily="34" charset="0"/>
                <a:cs typeface="Calibri" pitchFamily="34" charset="0"/>
              </a:rPr>
              <a:t>vegetatation</a:t>
            </a:r>
            <a:r>
              <a:rPr lang="en-US" sz="1400" dirty="0" smtClean="0">
                <a:solidFill>
                  <a:srgbClr val="FFC000"/>
                </a:solidFill>
                <a:latin typeface="Calibri" pitchFamily="34" charset="0"/>
                <a:cs typeface="Calibri" pitchFamily="34" charset="0"/>
              </a:rPr>
              <a:t> net productivity</a:t>
            </a:r>
            <a:endParaRPr lang="en-US" sz="140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98741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080120"/>
          </a:xfrm>
        </p:spPr>
        <p:txBody>
          <a:bodyPr/>
          <a:lstStyle/>
          <a:p>
            <a:r>
              <a:rPr lang="en-US" sz="2800" dirty="0">
                <a:solidFill>
                  <a:srgbClr val="003366"/>
                </a:solidFill>
                <a:latin typeface="Calibri" pitchFamily="34" charset="0"/>
                <a:cs typeface="Calibri" pitchFamily="34" charset="0"/>
              </a:rPr>
              <a:t>7th SALGEE </a:t>
            </a:r>
            <a:r>
              <a:rPr lang="en-US" sz="2800" dirty="0" smtClean="0">
                <a:solidFill>
                  <a:srgbClr val="003366"/>
                </a:solidFill>
                <a:latin typeface="Calibri" pitchFamily="34" charset="0"/>
                <a:cs typeface="Calibri" pitchFamily="34" charset="0"/>
              </a:rPr>
              <a:t>Workshop </a:t>
            </a:r>
            <a:r>
              <a:rPr lang="en-US" dirty="0"/>
              <a:t/>
            </a:r>
            <a:br>
              <a:rPr lang="en-US" dirty="0"/>
            </a:br>
            <a:r>
              <a:rPr lang="en-US" sz="2800" dirty="0">
                <a:solidFill>
                  <a:srgbClr val="FF6600"/>
                </a:solidFill>
                <a:latin typeface="Calibri" pitchFamily="34" charset="0"/>
                <a:cs typeface="Calibri" pitchFamily="34" charset="0"/>
              </a:rPr>
              <a:t>’’</a:t>
            </a:r>
            <a:r>
              <a:rPr lang="en-US" sz="2800" dirty="0" smtClean="0">
                <a:solidFill>
                  <a:srgbClr val="FF6600"/>
                </a:solidFill>
                <a:latin typeface="Calibri" pitchFamily="34" charset="0"/>
                <a:cs typeface="Calibri" pitchFamily="34" charset="0"/>
              </a:rPr>
              <a:t>Drought </a:t>
            </a:r>
            <a:r>
              <a:rPr lang="en-US" sz="2800" dirty="0">
                <a:solidFill>
                  <a:srgbClr val="FF6600"/>
                </a:solidFill>
                <a:latin typeface="Calibri" pitchFamily="34" charset="0"/>
                <a:cs typeface="Calibri" pitchFamily="34" charset="0"/>
              </a:rPr>
              <a:t>&amp; Vegetation Monitoring: </a:t>
            </a:r>
            <a:r>
              <a:rPr lang="en-US" sz="2800" dirty="0" smtClean="0">
                <a:solidFill>
                  <a:srgbClr val="FF6600"/>
                </a:solidFill>
                <a:latin typeface="Calibri" pitchFamily="34" charset="0"/>
                <a:cs typeface="Calibri" pitchFamily="34" charset="0"/>
              </a:rPr>
              <a:t>Energy–Water Cycle’’</a:t>
            </a:r>
            <a:endParaRPr lang="en-US" sz="2800" dirty="0">
              <a:solidFill>
                <a:srgbClr val="FF6600"/>
              </a:solidFill>
              <a:latin typeface="Calibri" pitchFamily="34" charset="0"/>
              <a:cs typeface="Calibri" pitchFamily="34" charset="0"/>
            </a:endParaRPr>
          </a:p>
        </p:txBody>
      </p:sp>
      <p:sp>
        <p:nvSpPr>
          <p:cNvPr id="3" name="TextBox 2"/>
          <p:cNvSpPr txBox="1"/>
          <p:nvPr/>
        </p:nvSpPr>
        <p:spPr>
          <a:xfrm>
            <a:off x="755576" y="1461259"/>
            <a:ext cx="7632848" cy="4632037"/>
          </a:xfrm>
          <a:prstGeom prst="rect">
            <a:avLst/>
          </a:prstGeom>
          <a:noFill/>
        </p:spPr>
        <p:txBody>
          <a:bodyPr wrap="square" rtlCol="0">
            <a:spAutoFit/>
          </a:bodyPr>
          <a:lstStyle/>
          <a:p>
            <a:pPr>
              <a:spcAft>
                <a:spcPts val="600"/>
              </a:spcAft>
            </a:pPr>
            <a:r>
              <a:rPr lang="en-US" sz="1800" dirty="0" smtClean="0">
                <a:solidFill>
                  <a:srgbClr val="FF6600"/>
                </a:solidFill>
                <a:latin typeface="Calibri" pitchFamily="34" charset="0"/>
                <a:cs typeface="Calibri" pitchFamily="34" charset="0"/>
              </a:rPr>
              <a:t>			   </a:t>
            </a:r>
            <a:r>
              <a:rPr lang="en-US" sz="2000" dirty="0" smtClean="0">
                <a:solidFill>
                  <a:srgbClr val="003366"/>
                </a:solidFill>
                <a:latin typeface="Calibri" pitchFamily="34" charset="0"/>
                <a:cs typeface="Calibri" pitchFamily="34" charset="0"/>
              </a:rPr>
              <a:t>Milestones</a:t>
            </a:r>
            <a:endParaRPr lang="en-US" sz="1800" dirty="0" smtClean="0">
              <a:solidFill>
                <a:srgbClr val="FF6600"/>
              </a:solidFill>
              <a:latin typeface="Calibri" pitchFamily="34" charset="0"/>
              <a:cs typeface="Calibri" pitchFamily="34" charset="0"/>
            </a:endParaRPr>
          </a:p>
          <a:p>
            <a:pPr marL="285750" indent="-285750">
              <a:spcAft>
                <a:spcPts val="600"/>
              </a:spcAft>
              <a:buFont typeface="Wingdings" pitchFamily="2" charset="2"/>
              <a:buChar char="q"/>
            </a:pPr>
            <a:r>
              <a:rPr lang="en-US" sz="1700" dirty="0">
                <a:latin typeface="Calibri" pitchFamily="34" charset="0"/>
                <a:cs typeface="Calibri" pitchFamily="34" charset="0"/>
              </a:rPr>
              <a:t>Vegetation is the main indicator of climate and plays a functional role in energy balance and the water cycle. Plants reduce the effects of burning fossil fuels by absorbing carbon dioxide.</a:t>
            </a:r>
          </a:p>
          <a:p>
            <a:pPr marL="285750" indent="-285750">
              <a:spcAft>
                <a:spcPts val="600"/>
              </a:spcAft>
              <a:buFont typeface="Wingdings" pitchFamily="2" charset="2"/>
              <a:buChar char="q"/>
            </a:pPr>
            <a:r>
              <a:rPr lang="en-US" sz="1700" dirty="0" smtClean="0">
                <a:latin typeface="Calibri" pitchFamily="34" charset="0"/>
                <a:cs typeface="Calibri" pitchFamily="34" charset="0"/>
              </a:rPr>
              <a:t>Land-ecosystems </a:t>
            </a:r>
            <a:r>
              <a:rPr lang="en-US" sz="1700" dirty="0">
                <a:latin typeface="Calibri" pitchFamily="34" charset="0"/>
                <a:cs typeface="Calibri" pitchFamily="34" charset="0"/>
              </a:rPr>
              <a:t>have increasingly been subject to heavy drought. Their role in weather and climate, associated extreme events and their prediction are more and more realized. Thus, quantitatively evaluating drought impacts on ecosystems is an important task of present research. </a:t>
            </a:r>
            <a:endParaRPr lang="en-US" sz="1700" dirty="0" smtClean="0">
              <a:latin typeface="Calibri" pitchFamily="34" charset="0"/>
              <a:cs typeface="Calibri" pitchFamily="34" charset="0"/>
            </a:endParaRPr>
          </a:p>
          <a:p>
            <a:pPr marL="285750" indent="-285750">
              <a:spcAft>
                <a:spcPts val="600"/>
              </a:spcAft>
              <a:buFont typeface="Wingdings" pitchFamily="2" charset="2"/>
              <a:buChar char="q"/>
            </a:pPr>
            <a:r>
              <a:rPr lang="en-US" sz="1700" dirty="0" smtClean="0">
                <a:latin typeface="Calibri" pitchFamily="34" charset="0"/>
                <a:cs typeface="Calibri" pitchFamily="34" charset="0"/>
              </a:rPr>
              <a:t>To </a:t>
            </a:r>
            <a:r>
              <a:rPr lang="en-US" sz="1700" dirty="0">
                <a:latin typeface="Calibri" pitchFamily="34" charset="0"/>
                <a:cs typeface="Calibri" pitchFamily="34" charset="0"/>
              </a:rPr>
              <a:t>assess drought and its impact on ecosystems, it is recommended to consider </a:t>
            </a:r>
            <a:r>
              <a:rPr lang="en-US" sz="1700" b="1" dirty="0">
                <a:latin typeface="Calibri" pitchFamily="34" charset="0"/>
                <a:cs typeface="Calibri" pitchFamily="34" charset="0"/>
              </a:rPr>
              <a:t>relevant </a:t>
            </a:r>
            <a:r>
              <a:rPr lang="en-US" sz="1700" b="1" dirty="0" err="1">
                <a:latin typeface="Calibri" pitchFamily="34" charset="0"/>
                <a:cs typeface="Calibri" pitchFamily="34" charset="0"/>
              </a:rPr>
              <a:t>biogeophysical</a:t>
            </a:r>
            <a:r>
              <a:rPr lang="en-US" sz="1700" b="1" dirty="0">
                <a:latin typeface="Calibri" pitchFamily="34" charset="0"/>
                <a:cs typeface="Calibri" pitchFamily="34" charset="0"/>
              </a:rPr>
              <a:t> indexes </a:t>
            </a:r>
            <a:r>
              <a:rPr lang="en-US" sz="1700" dirty="0">
                <a:latin typeface="Calibri" pitchFamily="34" charset="0"/>
                <a:cs typeface="Calibri" pitchFamily="34" charset="0"/>
              </a:rPr>
              <a:t>that can highlight the biological changes of ecosystems in response to the dynamics of drought </a:t>
            </a:r>
            <a:r>
              <a:rPr lang="en-US" sz="1700" dirty="0" smtClean="0">
                <a:latin typeface="Calibri" pitchFamily="34" charset="0"/>
                <a:cs typeface="Calibri" pitchFamily="34" charset="0"/>
              </a:rPr>
              <a:t>intensity and their projection in future climate. </a:t>
            </a:r>
            <a:endParaRPr lang="en-US" sz="1700" dirty="0">
              <a:latin typeface="Calibri" pitchFamily="34" charset="0"/>
              <a:cs typeface="Calibri" pitchFamily="34" charset="0"/>
            </a:endParaRPr>
          </a:p>
          <a:p>
            <a:pPr marL="285750" indent="-285750">
              <a:spcAft>
                <a:spcPts val="600"/>
              </a:spcAft>
              <a:buFont typeface="Wingdings" pitchFamily="2" charset="2"/>
              <a:buChar char="q"/>
            </a:pPr>
            <a:r>
              <a:rPr lang="en-US" sz="1700" dirty="0" smtClean="0">
                <a:latin typeface="Calibri" pitchFamily="34" charset="0"/>
                <a:cs typeface="Calibri" pitchFamily="34" charset="0"/>
              </a:rPr>
              <a:t>Understanding </a:t>
            </a:r>
            <a:r>
              <a:rPr lang="en-US" sz="1700" dirty="0">
                <a:latin typeface="Calibri" pitchFamily="34" charset="0"/>
                <a:cs typeface="Calibri" pitchFamily="34" charset="0"/>
              </a:rPr>
              <a:t>how terrestrial vegetation responds to drought is a great challenge because the physiological and biochemical activities of vegetation, especially its assimilation of CO2, are largely constrained by varying degrees of droughts at various time </a:t>
            </a:r>
            <a:r>
              <a:rPr lang="en-US" sz="1700" dirty="0" smtClean="0">
                <a:latin typeface="Calibri" pitchFamily="34" charset="0"/>
                <a:cs typeface="Calibri" pitchFamily="34" charset="0"/>
              </a:rPr>
              <a:t>scales and reveals.</a:t>
            </a:r>
            <a:r>
              <a:rPr lang="en-US" sz="1700" dirty="0" smtClean="0">
                <a:solidFill>
                  <a:srgbClr val="FF0000"/>
                </a:solidFill>
                <a:latin typeface="Calibri" pitchFamily="34" charset="0"/>
                <a:cs typeface="Calibri" pitchFamily="34" charset="0"/>
              </a:rPr>
              <a:t> </a:t>
            </a:r>
          </a:p>
        </p:txBody>
      </p:sp>
    </p:spTree>
    <p:extLst>
      <p:ext uri="{BB962C8B-B14F-4D97-AF65-F5344CB8AC3E}">
        <p14:creationId xmlns:p14="http://schemas.microsoft.com/office/powerpoint/2010/main" val="2774361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14607"/>
            <a:ext cx="8964488" cy="4974239"/>
          </a:xfrm>
          <a:prstGeom prst="rect">
            <a:avLst/>
          </a:prstGeom>
          <a:solidFill>
            <a:srgbClr val="CCFFCC"/>
          </a:solidFill>
        </p:spPr>
      </p:pic>
      <p:sp>
        <p:nvSpPr>
          <p:cNvPr id="3" name="Rectangle 2"/>
          <p:cNvSpPr/>
          <p:nvPr/>
        </p:nvSpPr>
        <p:spPr>
          <a:xfrm>
            <a:off x="432048" y="6525344"/>
            <a:ext cx="8100392" cy="307777"/>
          </a:xfrm>
          <a:prstGeom prst="rect">
            <a:avLst/>
          </a:prstGeom>
        </p:spPr>
        <p:txBody>
          <a:bodyPr wrap="square">
            <a:spAutoFit/>
          </a:bodyPr>
          <a:lstStyle/>
          <a:p>
            <a:pPr algn="ctr"/>
            <a:r>
              <a:rPr lang="en-US" sz="1400" dirty="0"/>
              <a:t>https://appliedsciences.nasa.gov/sites/default/files/2020-11/Drought_Part1.pdf</a:t>
            </a:r>
          </a:p>
        </p:txBody>
      </p:sp>
      <p:sp>
        <p:nvSpPr>
          <p:cNvPr id="4" name="Title 1"/>
          <p:cNvSpPr txBox="1">
            <a:spLocks/>
          </p:cNvSpPr>
          <p:nvPr/>
        </p:nvSpPr>
        <p:spPr bwMode="auto">
          <a:xfrm>
            <a:off x="36513" y="260350"/>
            <a:ext cx="3743399"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GB" sz="2400" dirty="0" smtClean="0">
                <a:solidFill>
                  <a:srgbClr val="595959"/>
                </a:solidFill>
                <a:latin typeface="Calibri" pitchFamily="34" charset="0"/>
                <a:cs typeface="Calibri" pitchFamily="34" charset="0"/>
              </a:rPr>
              <a:t>Spectrum of drought</a:t>
            </a:r>
            <a:r>
              <a:rPr lang="en-US" sz="2400" dirty="0" smtClean="0">
                <a:solidFill>
                  <a:srgbClr val="595959"/>
                </a:solidFill>
                <a:latin typeface="Calibri" pitchFamily="34" charset="0"/>
                <a:cs typeface="Calibri" pitchFamily="34" charset="0"/>
              </a:rPr>
              <a:t> </a:t>
            </a:r>
            <a:endParaRPr lang="bg-BG" sz="2400" dirty="0" smtClean="0">
              <a:solidFill>
                <a:srgbClr val="595959"/>
              </a:solidFill>
              <a:latin typeface="Calibri" pitchFamily="34" charset="0"/>
              <a:cs typeface="Calibri" pitchFamily="34" charset="0"/>
            </a:endParaRPr>
          </a:p>
        </p:txBody>
      </p:sp>
      <p:sp>
        <p:nvSpPr>
          <p:cNvPr id="8" name="Rectangle 7"/>
          <p:cNvSpPr/>
          <p:nvPr/>
        </p:nvSpPr>
        <p:spPr>
          <a:xfrm>
            <a:off x="8473831" y="5913276"/>
            <a:ext cx="368585" cy="3240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26438" y="44624"/>
            <a:ext cx="3582066" cy="1323439"/>
          </a:xfrm>
          <a:prstGeom prst="rect">
            <a:avLst/>
          </a:prstGeom>
          <a:solidFill>
            <a:srgbClr val="CCFFCC">
              <a:alpha val="95000"/>
            </a:srgbClr>
          </a:solidFill>
        </p:spPr>
        <p:txBody>
          <a:bodyPr wrap="square" rtlCol="0">
            <a:spAutoFit/>
          </a:bodyPr>
          <a:lstStyle/>
          <a:p>
            <a:r>
              <a:rPr lang="en-US" sz="1600" dirty="0" smtClean="0">
                <a:latin typeface="Calibri" pitchFamily="34" charset="0"/>
                <a:cs typeface="Calibri" pitchFamily="34" charset="0"/>
              </a:rPr>
              <a:t>L</a:t>
            </a:r>
            <a:r>
              <a:rPr lang="bg-BG" sz="1600" dirty="0" err="1" smtClean="0">
                <a:latin typeface="Calibri" pitchFamily="34" charset="0"/>
                <a:cs typeface="Calibri" pitchFamily="34" charset="0"/>
              </a:rPr>
              <a:t>ow</a:t>
            </a:r>
            <a:r>
              <a:rPr lang="bg-BG" sz="1600" dirty="0" smtClean="0">
                <a:latin typeface="Calibri" pitchFamily="34" charset="0"/>
                <a:cs typeface="Calibri" pitchFamily="34" charset="0"/>
              </a:rPr>
              <a:t> </a:t>
            </a:r>
            <a:r>
              <a:rPr lang="bg-BG" sz="1600" dirty="0">
                <a:latin typeface="Calibri" pitchFamily="34" charset="0"/>
                <a:cs typeface="Calibri" pitchFamily="34" charset="0"/>
              </a:rPr>
              <a:t>SM </a:t>
            </a:r>
            <a:r>
              <a:rPr lang="bg-BG" sz="1600" dirty="0" err="1">
                <a:latin typeface="Calibri" pitchFamily="34" charset="0"/>
                <a:cs typeface="Calibri" pitchFamily="34" charset="0"/>
              </a:rPr>
              <a:t>and</a:t>
            </a:r>
            <a:r>
              <a:rPr lang="bg-BG" sz="1600" dirty="0">
                <a:latin typeface="Calibri" pitchFamily="34" charset="0"/>
                <a:cs typeface="Calibri" pitchFamily="34" charset="0"/>
              </a:rPr>
              <a:t> </a:t>
            </a:r>
            <a:r>
              <a:rPr lang="bg-BG" sz="1600" dirty="0" err="1">
                <a:latin typeface="Calibri" pitchFamily="34" charset="0"/>
                <a:cs typeface="Calibri" pitchFamily="34" charset="0"/>
              </a:rPr>
              <a:t>high</a:t>
            </a:r>
            <a:r>
              <a:rPr lang="bg-BG" sz="1600" dirty="0">
                <a:latin typeface="Calibri" pitchFamily="34" charset="0"/>
                <a:cs typeface="Calibri" pitchFamily="34" charset="0"/>
              </a:rPr>
              <a:t> VPD </a:t>
            </a:r>
            <a:r>
              <a:rPr lang="bg-BG" sz="1600" dirty="0" err="1">
                <a:latin typeface="Calibri" pitchFamily="34" charset="0"/>
                <a:cs typeface="Calibri" pitchFamily="34" charset="0"/>
              </a:rPr>
              <a:t>typically</a:t>
            </a:r>
            <a:r>
              <a:rPr lang="bg-BG" sz="1600" dirty="0">
                <a:latin typeface="Calibri" pitchFamily="34" charset="0"/>
                <a:cs typeface="Calibri" pitchFamily="34" charset="0"/>
              </a:rPr>
              <a:t> </a:t>
            </a:r>
            <a:r>
              <a:rPr lang="bg-BG" sz="1600" dirty="0" err="1">
                <a:latin typeface="Calibri" pitchFamily="34" charset="0"/>
                <a:cs typeface="Calibri" pitchFamily="34" charset="0"/>
              </a:rPr>
              <a:t>cooccur</a:t>
            </a:r>
            <a:r>
              <a:rPr lang="bg-BG" sz="1600" dirty="0">
                <a:latin typeface="Calibri" pitchFamily="34" charset="0"/>
                <a:cs typeface="Calibri" pitchFamily="34" charset="0"/>
              </a:rPr>
              <a:t>, </a:t>
            </a:r>
            <a:r>
              <a:rPr lang="bg-BG" sz="1600" dirty="0" err="1">
                <a:latin typeface="Calibri" pitchFamily="34" charset="0"/>
                <a:cs typeface="Calibri" pitchFamily="34" charset="0"/>
              </a:rPr>
              <a:t>and</a:t>
            </a:r>
            <a:r>
              <a:rPr lang="bg-BG" sz="1600" dirty="0">
                <a:latin typeface="Calibri" pitchFamily="34" charset="0"/>
                <a:cs typeface="Calibri" pitchFamily="34" charset="0"/>
              </a:rPr>
              <a:t> </a:t>
            </a:r>
            <a:r>
              <a:rPr lang="en-US" sz="1600" dirty="0">
                <a:latin typeface="Calibri" pitchFamily="34" charset="0"/>
                <a:cs typeface="Calibri" pitchFamily="34" charset="0"/>
              </a:rPr>
              <a:t>it is </a:t>
            </a:r>
            <a:r>
              <a:rPr lang="bg-BG" sz="1600" dirty="0" err="1">
                <a:latin typeface="Calibri" pitchFamily="34" charset="0"/>
                <a:cs typeface="Calibri" pitchFamily="34" charset="0"/>
              </a:rPr>
              <a:t>projected</a:t>
            </a:r>
            <a:r>
              <a:rPr lang="bg-BG" sz="1600" dirty="0">
                <a:latin typeface="Calibri" pitchFamily="34" charset="0"/>
                <a:cs typeface="Calibri" pitchFamily="34" charset="0"/>
              </a:rPr>
              <a:t> to </a:t>
            </a:r>
            <a:r>
              <a:rPr lang="bg-BG" sz="1600" dirty="0" err="1">
                <a:latin typeface="Calibri" pitchFamily="34" charset="0"/>
                <a:cs typeface="Calibri" pitchFamily="34" charset="0"/>
              </a:rPr>
              <a:t>be</a:t>
            </a:r>
            <a:r>
              <a:rPr lang="bg-BG" sz="1600" dirty="0">
                <a:latin typeface="Calibri" pitchFamily="34" charset="0"/>
                <a:cs typeface="Calibri" pitchFamily="34" charset="0"/>
              </a:rPr>
              <a:t> </a:t>
            </a:r>
            <a:r>
              <a:rPr lang="bg-BG" sz="1600" dirty="0" err="1">
                <a:latin typeface="Calibri" pitchFamily="34" charset="0"/>
                <a:cs typeface="Calibri" pitchFamily="34" charset="0"/>
              </a:rPr>
              <a:t>more</a:t>
            </a:r>
            <a:r>
              <a:rPr lang="bg-BG" sz="1600" dirty="0">
                <a:latin typeface="Calibri" pitchFamily="34" charset="0"/>
                <a:cs typeface="Calibri" pitchFamily="34" charset="0"/>
              </a:rPr>
              <a:t> </a:t>
            </a:r>
            <a:r>
              <a:rPr lang="bg-BG" sz="1600" dirty="0" err="1">
                <a:latin typeface="Calibri" pitchFamily="34" charset="0"/>
                <a:cs typeface="Calibri" pitchFamily="34" charset="0"/>
              </a:rPr>
              <a:t>frequent</a:t>
            </a:r>
            <a:r>
              <a:rPr lang="bg-BG" sz="1600" dirty="0">
                <a:latin typeface="Calibri" pitchFamily="34" charset="0"/>
                <a:cs typeface="Calibri" pitchFamily="34" charset="0"/>
              </a:rPr>
              <a:t> </a:t>
            </a:r>
            <a:r>
              <a:rPr lang="bg-BG" sz="1600" dirty="0" err="1">
                <a:latin typeface="Calibri" pitchFamily="34" charset="0"/>
                <a:cs typeface="Calibri" pitchFamily="34" charset="0"/>
              </a:rPr>
              <a:t>and</a:t>
            </a:r>
            <a:r>
              <a:rPr lang="bg-BG" sz="1600" dirty="0">
                <a:latin typeface="Calibri" pitchFamily="34" charset="0"/>
                <a:cs typeface="Calibri" pitchFamily="34" charset="0"/>
              </a:rPr>
              <a:t> </a:t>
            </a:r>
            <a:r>
              <a:rPr lang="bg-BG" sz="1600" dirty="0" err="1">
                <a:latin typeface="Calibri" pitchFamily="34" charset="0"/>
                <a:cs typeface="Calibri" pitchFamily="34" charset="0"/>
              </a:rPr>
              <a:t>more</a:t>
            </a:r>
            <a:r>
              <a:rPr lang="bg-BG" sz="1600" dirty="0">
                <a:latin typeface="Calibri" pitchFamily="34" charset="0"/>
                <a:cs typeface="Calibri" pitchFamily="34" charset="0"/>
              </a:rPr>
              <a:t> </a:t>
            </a:r>
            <a:r>
              <a:rPr lang="bg-BG" sz="1600" dirty="0" err="1">
                <a:latin typeface="Calibri" pitchFamily="34" charset="0"/>
                <a:cs typeface="Calibri" pitchFamily="34" charset="0"/>
              </a:rPr>
              <a:t>extreme</a:t>
            </a:r>
            <a:r>
              <a:rPr lang="bg-BG" sz="1600" dirty="0">
                <a:latin typeface="Calibri" pitchFamily="34" charset="0"/>
                <a:cs typeface="Calibri" pitchFamily="34" charset="0"/>
              </a:rPr>
              <a:t> </a:t>
            </a:r>
            <a:r>
              <a:rPr lang="bg-BG" sz="1600" dirty="0" err="1">
                <a:latin typeface="Calibri" pitchFamily="34" charset="0"/>
                <a:cs typeface="Calibri" pitchFamily="34" charset="0"/>
              </a:rPr>
              <a:t>in</a:t>
            </a:r>
            <a:r>
              <a:rPr lang="bg-BG" sz="1600" dirty="0">
                <a:latin typeface="Calibri" pitchFamily="34" charset="0"/>
                <a:cs typeface="Calibri" pitchFamily="34" charset="0"/>
              </a:rPr>
              <a:t> </a:t>
            </a:r>
            <a:r>
              <a:rPr lang="bg-BG" sz="1600" dirty="0" err="1">
                <a:latin typeface="Calibri" pitchFamily="34" charset="0"/>
                <a:cs typeface="Calibri" pitchFamily="34" charset="0"/>
              </a:rPr>
              <a:t>the</a:t>
            </a:r>
            <a:r>
              <a:rPr lang="bg-BG" sz="1600" dirty="0">
                <a:latin typeface="Calibri" pitchFamily="34" charset="0"/>
                <a:cs typeface="Calibri" pitchFamily="34" charset="0"/>
              </a:rPr>
              <a:t> </a:t>
            </a:r>
            <a:r>
              <a:rPr lang="bg-BG" sz="1600" dirty="0" err="1">
                <a:latin typeface="Calibri" pitchFamily="34" charset="0"/>
                <a:cs typeface="Calibri" pitchFamily="34" charset="0"/>
              </a:rPr>
              <a:t>future</a:t>
            </a:r>
            <a:r>
              <a:rPr lang="bg-BG" sz="1600" dirty="0">
                <a:latin typeface="Calibri" pitchFamily="34" charset="0"/>
                <a:cs typeface="Calibri" pitchFamily="34" charset="0"/>
              </a:rPr>
              <a:t>, </a:t>
            </a:r>
            <a:r>
              <a:rPr lang="bg-BG" sz="1600" dirty="0" err="1">
                <a:latin typeface="Calibri" pitchFamily="34" charset="0"/>
                <a:cs typeface="Calibri" pitchFamily="34" charset="0"/>
              </a:rPr>
              <a:t>which</a:t>
            </a:r>
            <a:r>
              <a:rPr lang="bg-BG" sz="1600" dirty="0">
                <a:latin typeface="Calibri" pitchFamily="34" charset="0"/>
                <a:cs typeface="Calibri" pitchFamily="34" charset="0"/>
              </a:rPr>
              <a:t> </a:t>
            </a:r>
            <a:r>
              <a:rPr lang="bg-BG" sz="1600" dirty="0" err="1">
                <a:latin typeface="Calibri" pitchFamily="34" charset="0"/>
                <a:cs typeface="Calibri" pitchFamily="34" charset="0"/>
              </a:rPr>
              <a:t>would</a:t>
            </a:r>
            <a:r>
              <a:rPr lang="bg-BG" sz="1600" dirty="0">
                <a:latin typeface="Calibri" pitchFamily="34" charset="0"/>
                <a:cs typeface="Calibri" pitchFamily="34" charset="0"/>
              </a:rPr>
              <a:t> </a:t>
            </a:r>
            <a:r>
              <a:rPr lang="bg-BG" sz="1600" dirty="0" err="1">
                <a:latin typeface="Calibri" pitchFamily="34" charset="0"/>
                <a:cs typeface="Calibri" pitchFamily="34" charset="0"/>
              </a:rPr>
              <a:t>strongly</a:t>
            </a:r>
            <a:r>
              <a:rPr lang="bg-BG" sz="1600" dirty="0">
                <a:latin typeface="Calibri" pitchFamily="34" charset="0"/>
                <a:cs typeface="Calibri" pitchFamily="34" charset="0"/>
              </a:rPr>
              <a:t> </a:t>
            </a:r>
            <a:r>
              <a:rPr lang="bg-BG" sz="1600" dirty="0" err="1">
                <a:latin typeface="Calibri" pitchFamily="34" charset="0"/>
                <a:cs typeface="Calibri" pitchFamily="34" charset="0"/>
              </a:rPr>
              <a:t>limit</a:t>
            </a:r>
            <a:r>
              <a:rPr lang="bg-BG" sz="1600" dirty="0">
                <a:latin typeface="Calibri" pitchFamily="34" charset="0"/>
                <a:cs typeface="Calibri" pitchFamily="34" charset="0"/>
              </a:rPr>
              <a:t> </a:t>
            </a:r>
            <a:r>
              <a:rPr lang="bg-BG" sz="1600" dirty="0" err="1">
                <a:latin typeface="Calibri" pitchFamily="34" charset="0"/>
                <a:cs typeface="Calibri" pitchFamily="34" charset="0"/>
              </a:rPr>
              <a:t>the</a:t>
            </a:r>
            <a:r>
              <a:rPr lang="bg-BG" sz="1600" dirty="0">
                <a:latin typeface="Calibri" pitchFamily="34" charset="0"/>
                <a:cs typeface="Calibri" pitchFamily="34" charset="0"/>
              </a:rPr>
              <a:t> </a:t>
            </a:r>
            <a:r>
              <a:rPr lang="bg-BG" sz="1600" dirty="0" err="1">
                <a:latin typeface="Calibri" pitchFamily="34" charset="0"/>
                <a:cs typeface="Calibri" pitchFamily="34" charset="0"/>
              </a:rPr>
              <a:t>capacity</a:t>
            </a:r>
            <a:r>
              <a:rPr lang="bg-BG" sz="1600" dirty="0">
                <a:latin typeface="Calibri" pitchFamily="34" charset="0"/>
                <a:cs typeface="Calibri" pitchFamily="34" charset="0"/>
              </a:rPr>
              <a:t> of </a:t>
            </a:r>
            <a:r>
              <a:rPr lang="bg-BG" sz="1600" dirty="0" err="1">
                <a:latin typeface="Calibri" pitchFamily="34" charset="0"/>
                <a:cs typeface="Calibri" pitchFamily="34" charset="0"/>
              </a:rPr>
              <a:t>continents</a:t>
            </a:r>
            <a:r>
              <a:rPr lang="bg-BG" sz="1600" dirty="0">
                <a:latin typeface="Calibri" pitchFamily="34" charset="0"/>
                <a:cs typeface="Calibri" pitchFamily="34" charset="0"/>
              </a:rPr>
              <a:t> to </a:t>
            </a:r>
            <a:r>
              <a:rPr lang="bg-BG" sz="1600" dirty="0" err="1">
                <a:latin typeface="Calibri" pitchFamily="34" charset="0"/>
                <a:cs typeface="Calibri" pitchFamily="34" charset="0"/>
              </a:rPr>
              <a:t>act</a:t>
            </a:r>
            <a:r>
              <a:rPr lang="bg-BG" sz="1600" dirty="0">
                <a:latin typeface="Calibri" pitchFamily="34" charset="0"/>
                <a:cs typeface="Calibri" pitchFamily="34" charset="0"/>
              </a:rPr>
              <a:t> </a:t>
            </a:r>
            <a:r>
              <a:rPr lang="bg-BG" sz="1600" dirty="0" err="1">
                <a:latin typeface="Calibri" pitchFamily="34" charset="0"/>
                <a:cs typeface="Calibri" pitchFamily="34" charset="0"/>
              </a:rPr>
              <a:t>as</a:t>
            </a:r>
            <a:r>
              <a:rPr lang="bg-BG" sz="1600" dirty="0">
                <a:latin typeface="Calibri" pitchFamily="34" charset="0"/>
                <a:cs typeface="Calibri" pitchFamily="34" charset="0"/>
              </a:rPr>
              <a:t> a </a:t>
            </a:r>
            <a:r>
              <a:rPr lang="bg-BG" sz="1600" dirty="0" err="1">
                <a:latin typeface="Calibri" pitchFamily="34" charset="0"/>
                <a:cs typeface="Calibri" pitchFamily="34" charset="0"/>
              </a:rPr>
              <a:t>carbon</a:t>
            </a:r>
            <a:r>
              <a:rPr lang="bg-BG" sz="1600" dirty="0">
                <a:latin typeface="Calibri" pitchFamily="34" charset="0"/>
                <a:cs typeface="Calibri" pitchFamily="34" charset="0"/>
              </a:rPr>
              <a:t> </a:t>
            </a:r>
            <a:r>
              <a:rPr lang="bg-BG" sz="1600" dirty="0" err="1" smtClean="0">
                <a:latin typeface="Calibri" pitchFamily="34" charset="0"/>
                <a:cs typeface="Calibri" pitchFamily="34" charset="0"/>
              </a:rPr>
              <a:t>sink</a:t>
            </a:r>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872041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54" y="188640"/>
            <a:ext cx="7772400" cy="936104"/>
          </a:xfrm>
        </p:spPr>
        <p:txBody>
          <a:bodyPr/>
          <a:lstStyle/>
          <a:p>
            <a:r>
              <a:rPr lang="en-US" sz="2800" dirty="0">
                <a:solidFill>
                  <a:srgbClr val="FF6600"/>
                </a:solidFill>
                <a:latin typeface="Calibri" pitchFamily="34" charset="0"/>
                <a:cs typeface="Calibri" pitchFamily="34" charset="0"/>
              </a:rPr>
              <a:t>Drought monitoring with Vegetation</a:t>
            </a:r>
          </a:p>
        </p:txBody>
      </p:sp>
      <p:grpSp>
        <p:nvGrpSpPr>
          <p:cNvPr id="5" name="Group 9"/>
          <p:cNvGrpSpPr>
            <a:grpSpLocks/>
          </p:cNvGrpSpPr>
          <p:nvPr/>
        </p:nvGrpSpPr>
        <p:grpSpPr bwMode="auto">
          <a:xfrm>
            <a:off x="539552" y="1484784"/>
            <a:ext cx="3672408" cy="3672408"/>
            <a:chOff x="576" y="2311"/>
            <a:chExt cx="2016" cy="1817"/>
          </a:xfrm>
        </p:grpSpPr>
        <p:pic>
          <p:nvPicPr>
            <p:cNvPr id="6" name="Picture 10" descr="dessin_ISBA_t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 y="2791"/>
              <a:ext cx="1968" cy="1337"/>
            </a:xfrm>
            <a:prstGeom prst="rect">
              <a:avLst/>
            </a:prstGeom>
            <a:solidFill>
              <a:schemeClr val="bg1">
                <a:alpha val="50000"/>
              </a:schemeClr>
            </a:solidFill>
            <a:ln w="19050">
              <a:solidFill>
                <a:srgbClr val="0000CC"/>
              </a:solidFill>
              <a:prstDash val="dash"/>
              <a:miter lim="800000"/>
              <a:headEnd/>
              <a:tailEnd/>
            </a:ln>
          </p:spPr>
        </p:pic>
        <p:sp>
          <p:nvSpPr>
            <p:cNvPr id="7" name="Cloud"/>
            <p:cNvSpPr>
              <a:spLocks noChangeAspect="1" noEditPoints="1" noChangeArrowheads="1"/>
            </p:cNvSpPr>
            <p:nvPr/>
          </p:nvSpPr>
          <p:spPr bwMode="auto">
            <a:xfrm>
              <a:off x="624" y="2551"/>
              <a:ext cx="576" cy="192"/>
            </a:xfrm>
            <a:custGeom>
              <a:avLst/>
              <a:gdLst>
                <a:gd name="T0" fmla="*/ 2 w 21600"/>
                <a:gd name="T1" fmla="*/ 96 h 21600"/>
                <a:gd name="T2" fmla="*/ 288 w 21600"/>
                <a:gd name="T3" fmla="*/ 192 h 21600"/>
                <a:gd name="T4" fmla="*/ 576 w 21600"/>
                <a:gd name="T5" fmla="*/ 96 h 21600"/>
                <a:gd name="T6" fmla="*/ 288 w 21600"/>
                <a:gd name="T7" fmla="*/ 11 h 21600"/>
                <a:gd name="T8" fmla="*/ 0 60000 65536"/>
                <a:gd name="T9" fmla="*/ 0 60000 65536"/>
                <a:gd name="T10" fmla="*/ 0 60000 65536"/>
                <a:gd name="T11" fmla="*/ 0 60000 65536"/>
                <a:gd name="T12" fmla="*/ 2963 w 21600"/>
                <a:gd name="T13" fmla="*/ 3263 h 21600"/>
                <a:gd name="T14" fmla="*/ 17100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50000"/>
              </a:schemeClr>
            </a:solidFill>
            <a:ln w="19050" cap="flat">
              <a:solidFill>
                <a:srgbClr val="0000CC"/>
              </a:solidFill>
              <a:prstDash val="dash"/>
              <a:miter lim="800000"/>
              <a:headEnd/>
              <a:tailEnd/>
            </a:ln>
            <a:effectLst>
              <a:outerShdw dist="107763" dir="2700000" algn="ctr" rotWithShape="0">
                <a:srgbClr val="808080"/>
              </a:outerShdw>
            </a:effectLst>
          </p:spPr>
          <p:txBody>
            <a:bodyPr/>
            <a:lstStyle/>
            <a:p>
              <a:endParaRPr lang="en-US"/>
            </a:p>
          </p:txBody>
        </p:sp>
        <p:sp>
          <p:nvSpPr>
            <p:cNvPr id="8" name="AutoShape 12"/>
            <p:cNvSpPr>
              <a:spLocks noChangeArrowheads="1"/>
            </p:cNvSpPr>
            <p:nvPr/>
          </p:nvSpPr>
          <p:spPr bwMode="auto">
            <a:xfrm>
              <a:off x="672" y="2887"/>
              <a:ext cx="48" cy="96"/>
            </a:xfrm>
            <a:prstGeom prst="flowChartConnector">
              <a:avLst/>
            </a:prstGeom>
            <a:solidFill>
              <a:schemeClr val="bg1">
                <a:alpha val="50000"/>
              </a:schemeClr>
            </a:solidFill>
            <a:ln w="19050">
              <a:solidFill>
                <a:srgbClr val="0000CC"/>
              </a:solidFill>
              <a:prstDash val="dash"/>
              <a:round/>
              <a:headEnd/>
              <a:tailEnd/>
            </a:ln>
            <a:effectLst>
              <a:outerShdw dist="107763" dir="2700000" algn="ctr" rotWithShape="0">
                <a:srgbClr val="808080"/>
              </a:outerShdw>
            </a:effectLst>
          </p:spPr>
          <p:txBody>
            <a:bodyPr/>
            <a:lstStyle/>
            <a:p>
              <a:pPr algn="ctr">
                <a:defRPr/>
              </a:pPr>
              <a:endParaRPr lang="tr-TR" b="1"/>
            </a:p>
          </p:txBody>
        </p:sp>
        <p:sp>
          <p:nvSpPr>
            <p:cNvPr id="9" name="AutoShape 13"/>
            <p:cNvSpPr>
              <a:spLocks noChangeArrowheads="1"/>
            </p:cNvSpPr>
            <p:nvPr/>
          </p:nvSpPr>
          <p:spPr bwMode="auto">
            <a:xfrm>
              <a:off x="816" y="2743"/>
              <a:ext cx="48" cy="96"/>
            </a:xfrm>
            <a:prstGeom prst="flowChartConnector">
              <a:avLst/>
            </a:prstGeom>
            <a:solidFill>
              <a:schemeClr val="bg1">
                <a:alpha val="50000"/>
              </a:schemeClr>
            </a:solidFill>
            <a:ln w="19050">
              <a:solidFill>
                <a:srgbClr val="0000CC"/>
              </a:solidFill>
              <a:prstDash val="dash"/>
              <a:round/>
              <a:headEnd/>
              <a:tailEnd/>
            </a:ln>
            <a:effectLst>
              <a:outerShdw dist="107763" dir="2700000" algn="ctr" rotWithShape="0">
                <a:srgbClr val="808080"/>
              </a:outerShdw>
            </a:effectLst>
          </p:spPr>
          <p:txBody>
            <a:bodyPr/>
            <a:lstStyle/>
            <a:p>
              <a:pPr algn="ctr">
                <a:defRPr/>
              </a:pPr>
              <a:endParaRPr lang="tr-TR" b="1"/>
            </a:p>
          </p:txBody>
        </p:sp>
        <p:sp>
          <p:nvSpPr>
            <p:cNvPr id="10" name="Line 14"/>
            <p:cNvSpPr>
              <a:spLocks noChangeShapeType="1"/>
            </p:cNvSpPr>
            <p:nvPr/>
          </p:nvSpPr>
          <p:spPr bwMode="auto">
            <a:xfrm>
              <a:off x="1344" y="2359"/>
              <a:ext cx="384" cy="672"/>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5"/>
            <p:cNvSpPr txBox="1">
              <a:spLocks noChangeArrowheads="1"/>
            </p:cNvSpPr>
            <p:nvPr/>
          </p:nvSpPr>
          <p:spPr bwMode="auto">
            <a:xfrm>
              <a:off x="1540" y="2361"/>
              <a:ext cx="435" cy="285"/>
            </a:xfrm>
            <a:prstGeom prst="rect">
              <a:avLst/>
            </a:prstGeom>
            <a:solidFill>
              <a:schemeClr val="bg1">
                <a:alpha val="50000"/>
              </a:schemeClr>
            </a:solidFill>
            <a:ln w="19050">
              <a:solidFill>
                <a:srgbClr val="0000CC"/>
              </a:solidFill>
              <a:prstDash val="dash"/>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en-US" sz="1700" b="1">
                  <a:solidFill>
                    <a:srgbClr val="FF6600"/>
                  </a:solidFill>
                </a:rPr>
                <a:t>Rn </a:t>
              </a:r>
              <a:endParaRPr lang="en-GB" sz="1700" b="1">
                <a:solidFill>
                  <a:srgbClr val="FF6600"/>
                </a:solidFill>
              </a:endParaRPr>
            </a:p>
          </p:txBody>
        </p:sp>
        <p:sp>
          <p:nvSpPr>
            <p:cNvPr id="12" name="Line 16"/>
            <p:cNvSpPr>
              <a:spLocks noChangeShapeType="1"/>
            </p:cNvSpPr>
            <p:nvPr/>
          </p:nvSpPr>
          <p:spPr bwMode="auto">
            <a:xfrm>
              <a:off x="960" y="2791"/>
              <a:ext cx="0" cy="432"/>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17"/>
            <p:cNvSpPr>
              <a:spLocks noChangeArrowheads="1"/>
            </p:cNvSpPr>
            <p:nvPr/>
          </p:nvSpPr>
          <p:spPr bwMode="auto">
            <a:xfrm>
              <a:off x="2352" y="2311"/>
              <a:ext cx="240" cy="192"/>
            </a:xfrm>
            <a:prstGeom prst="ellipse">
              <a:avLst/>
            </a:prstGeom>
            <a:solidFill>
              <a:schemeClr val="bg1">
                <a:alpha val="50000"/>
              </a:schemeClr>
            </a:solidFill>
            <a:ln w="19050">
              <a:solidFill>
                <a:srgbClr val="0000CC"/>
              </a:solidFill>
              <a:prstDash val="dash"/>
              <a:round/>
              <a:headEnd/>
              <a:tailEnd/>
            </a:ln>
          </p:spPr>
          <p:txBody>
            <a:bodyPr wrap="none" anchor="ctr"/>
            <a:lstStyle/>
            <a:p>
              <a:pPr algn="ctr"/>
              <a:endParaRPr lang="tr-TR" b="1"/>
            </a:p>
          </p:txBody>
        </p:sp>
        <p:sp>
          <p:nvSpPr>
            <p:cNvPr id="14" name="Line 18"/>
            <p:cNvSpPr>
              <a:spLocks noChangeShapeType="1"/>
            </p:cNvSpPr>
            <p:nvPr/>
          </p:nvSpPr>
          <p:spPr bwMode="auto">
            <a:xfrm flipH="1">
              <a:off x="2208" y="2455"/>
              <a:ext cx="144" cy="48"/>
            </a:xfrm>
            <a:prstGeom prst="line">
              <a:avLst/>
            </a:prstGeom>
            <a:noFill/>
            <a:ln w="19050">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9"/>
            <p:cNvSpPr>
              <a:spLocks noChangeShapeType="1"/>
            </p:cNvSpPr>
            <p:nvPr/>
          </p:nvSpPr>
          <p:spPr bwMode="auto">
            <a:xfrm flipH="1" flipV="1">
              <a:off x="2160" y="2311"/>
              <a:ext cx="96" cy="48"/>
            </a:xfrm>
            <a:prstGeom prst="line">
              <a:avLst/>
            </a:prstGeom>
            <a:noFill/>
            <a:ln w="19050">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2448" y="2551"/>
              <a:ext cx="48" cy="144"/>
            </a:xfrm>
            <a:prstGeom prst="line">
              <a:avLst/>
            </a:prstGeom>
            <a:noFill/>
            <a:ln w="19050">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1"/>
            <p:cNvSpPr>
              <a:spLocks noChangeShapeType="1"/>
            </p:cNvSpPr>
            <p:nvPr/>
          </p:nvSpPr>
          <p:spPr bwMode="auto">
            <a:xfrm flipV="1">
              <a:off x="1056" y="2743"/>
              <a:ext cx="0" cy="720"/>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22"/>
            <p:cNvSpPr>
              <a:spLocks noChangeShapeType="1"/>
            </p:cNvSpPr>
            <p:nvPr/>
          </p:nvSpPr>
          <p:spPr bwMode="auto">
            <a:xfrm flipH="1" flipV="1">
              <a:off x="1824" y="2647"/>
              <a:ext cx="0" cy="336"/>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23"/>
            <p:cNvSpPr txBox="1">
              <a:spLocks noChangeArrowheads="1"/>
            </p:cNvSpPr>
            <p:nvPr/>
          </p:nvSpPr>
          <p:spPr bwMode="auto">
            <a:xfrm>
              <a:off x="1827" y="2552"/>
              <a:ext cx="283" cy="284"/>
            </a:xfrm>
            <a:prstGeom prst="rect">
              <a:avLst/>
            </a:prstGeom>
            <a:solidFill>
              <a:schemeClr val="bg1">
                <a:alpha val="50000"/>
              </a:schemeClr>
            </a:solidFill>
            <a:ln w="19050">
              <a:solidFill>
                <a:srgbClr val="0000CC"/>
              </a:solidFill>
              <a:prstDash val="dash"/>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en-US" sz="1700" b="1">
                  <a:solidFill>
                    <a:srgbClr val="FF0000"/>
                  </a:solidFill>
                </a:rPr>
                <a:t>H</a:t>
              </a:r>
              <a:endParaRPr lang="en-GB" sz="1700" b="1">
                <a:solidFill>
                  <a:srgbClr val="FF0000"/>
                </a:solidFill>
              </a:endParaRPr>
            </a:p>
          </p:txBody>
        </p:sp>
        <p:sp>
          <p:nvSpPr>
            <p:cNvPr id="20" name="Line 24"/>
            <p:cNvSpPr>
              <a:spLocks noChangeShapeType="1"/>
            </p:cNvSpPr>
            <p:nvPr/>
          </p:nvSpPr>
          <p:spPr bwMode="auto">
            <a:xfrm flipV="1">
              <a:off x="2016" y="2647"/>
              <a:ext cx="144" cy="384"/>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25"/>
            <p:cNvSpPr txBox="1">
              <a:spLocks noChangeArrowheads="1"/>
            </p:cNvSpPr>
            <p:nvPr/>
          </p:nvSpPr>
          <p:spPr bwMode="auto">
            <a:xfrm>
              <a:off x="2161" y="2743"/>
              <a:ext cx="378" cy="285"/>
            </a:xfrm>
            <a:prstGeom prst="rect">
              <a:avLst/>
            </a:prstGeom>
            <a:solidFill>
              <a:schemeClr val="bg1">
                <a:alpha val="50000"/>
              </a:schemeClr>
            </a:solidFill>
            <a:ln w="19050">
              <a:solidFill>
                <a:srgbClr val="0000CC"/>
              </a:solidFill>
              <a:prstDash val="dash"/>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en-US" sz="1700" b="1">
                  <a:solidFill>
                    <a:srgbClr val="3333FF"/>
                  </a:solidFill>
                </a:rPr>
                <a:t>LE</a:t>
              </a:r>
              <a:endParaRPr lang="en-GB" sz="1700" b="1">
                <a:solidFill>
                  <a:srgbClr val="3333FF"/>
                </a:solidFill>
              </a:endParaRPr>
            </a:p>
          </p:txBody>
        </p:sp>
        <p:sp>
          <p:nvSpPr>
            <p:cNvPr id="22" name="Oval 26"/>
            <p:cNvSpPr>
              <a:spLocks noChangeArrowheads="1"/>
            </p:cNvSpPr>
            <p:nvPr/>
          </p:nvSpPr>
          <p:spPr bwMode="auto">
            <a:xfrm>
              <a:off x="1488" y="3607"/>
              <a:ext cx="816" cy="288"/>
            </a:xfrm>
            <a:prstGeom prst="ellipse">
              <a:avLst/>
            </a:prstGeom>
            <a:solidFill>
              <a:schemeClr val="bg1">
                <a:alpha val="50000"/>
              </a:schemeClr>
            </a:solidFill>
            <a:ln w="19050">
              <a:solidFill>
                <a:srgbClr val="0000CC"/>
              </a:solidFill>
              <a:prstDash val="dash"/>
              <a:round/>
              <a:headEnd/>
              <a:tailEnd/>
            </a:ln>
          </p:spPr>
          <p:txBody>
            <a:bodyPr wrap="none" anchor="ctr"/>
            <a:lstStyle/>
            <a:p>
              <a:pPr algn="ctr" eaLnBrk="0" hangingPunct="0"/>
              <a:r>
                <a:rPr lang="en-US" sz="1200">
                  <a:solidFill>
                    <a:srgbClr val="333399"/>
                  </a:solidFill>
                  <a:latin typeface="Arial" pitchFamily="34" charset="0"/>
                </a:rPr>
                <a:t>Soil</a:t>
              </a:r>
              <a:endParaRPr lang="bg-BG" sz="1200">
                <a:solidFill>
                  <a:srgbClr val="333399"/>
                </a:solidFill>
                <a:latin typeface="Arial" pitchFamily="34" charset="0"/>
              </a:endParaRPr>
            </a:p>
            <a:p>
              <a:pPr algn="ctr" eaLnBrk="0" hangingPunct="0"/>
              <a:r>
                <a:rPr lang="bg-BG" sz="1200">
                  <a:solidFill>
                    <a:srgbClr val="333399"/>
                  </a:solidFill>
                  <a:latin typeface="Arial" pitchFamily="34" charset="0"/>
                </a:rPr>
                <a:t> </a:t>
              </a:r>
              <a:r>
                <a:rPr lang="en-US" sz="1200">
                  <a:solidFill>
                    <a:srgbClr val="333399"/>
                  </a:solidFill>
                  <a:latin typeface="Arial" pitchFamily="34" charset="0"/>
                </a:rPr>
                <a:t>moisture</a:t>
              </a:r>
              <a:endParaRPr lang="en-GB" sz="1200">
                <a:solidFill>
                  <a:srgbClr val="333399"/>
                </a:solidFill>
                <a:latin typeface="Arial" pitchFamily="34" charset="0"/>
              </a:endParaRPr>
            </a:p>
          </p:txBody>
        </p:sp>
        <p:sp>
          <p:nvSpPr>
            <p:cNvPr id="23" name="Text Box 27"/>
            <p:cNvSpPr txBox="1">
              <a:spLocks noChangeArrowheads="1"/>
            </p:cNvSpPr>
            <p:nvPr/>
          </p:nvSpPr>
          <p:spPr bwMode="auto">
            <a:xfrm>
              <a:off x="2352" y="3419"/>
              <a:ext cx="192" cy="284"/>
            </a:xfrm>
            <a:prstGeom prst="rect">
              <a:avLst/>
            </a:prstGeom>
            <a:solidFill>
              <a:schemeClr val="bg1">
                <a:alpha val="50000"/>
              </a:schemeClr>
            </a:solidFill>
            <a:ln w="19050">
              <a:solidFill>
                <a:srgbClr val="0000CC"/>
              </a:solidFill>
              <a:prstDash val="dash"/>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en-US" sz="1700">
                  <a:solidFill>
                    <a:srgbClr val="FFCC00"/>
                  </a:solidFill>
                </a:rPr>
                <a:t>S</a:t>
              </a:r>
              <a:endParaRPr lang="en-GB" sz="1700">
                <a:solidFill>
                  <a:srgbClr val="FFCC00"/>
                </a:solidFill>
              </a:endParaRPr>
            </a:p>
          </p:txBody>
        </p:sp>
        <p:sp>
          <p:nvSpPr>
            <p:cNvPr id="24" name="Line 28"/>
            <p:cNvSpPr>
              <a:spLocks noChangeShapeType="1"/>
            </p:cNvSpPr>
            <p:nvPr/>
          </p:nvSpPr>
          <p:spPr bwMode="auto">
            <a:xfrm>
              <a:off x="2352" y="3415"/>
              <a:ext cx="0" cy="240"/>
            </a:xfrm>
            <a:prstGeom prst="line">
              <a:avLst/>
            </a:prstGeom>
            <a:noFill/>
            <a:ln w="19050">
              <a:solidFill>
                <a:srgbClr val="0000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29"/>
            <p:cNvSpPr txBox="1">
              <a:spLocks noChangeArrowheads="1"/>
            </p:cNvSpPr>
            <p:nvPr/>
          </p:nvSpPr>
          <p:spPr bwMode="auto">
            <a:xfrm>
              <a:off x="1003" y="2788"/>
              <a:ext cx="501" cy="285"/>
            </a:xfrm>
            <a:prstGeom prst="rect">
              <a:avLst/>
            </a:prstGeom>
            <a:solidFill>
              <a:schemeClr val="bg1">
                <a:alpha val="50000"/>
              </a:schemeClr>
            </a:solidFill>
            <a:ln w="19050">
              <a:solidFill>
                <a:srgbClr val="0000CC"/>
              </a:solidFill>
              <a:prstDash val="dash"/>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bg-BG" sz="1700" b="1">
                  <a:solidFill>
                    <a:srgbClr val="3333FF"/>
                  </a:solidFill>
                </a:rPr>
                <a:t>А</a:t>
              </a:r>
              <a:r>
                <a:rPr lang="en-US" sz="1700" b="1">
                  <a:solidFill>
                    <a:srgbClr val="3333FF"/>
                  </a:solidFill>
                </a:rPr>
                <a:t>E</a:t>
              </a:r>
              <a:r>
                <a:rPr lang="bg-BG" sz="1700" b="1">
                  <a:solidFill>
                    <a:srgbClr val="3333FF"/>
                  </a:solidFill>
                </a:rPr>
                <a:t>Т</a:t>
              </a:r>
              <a:endParaRPr lang="en-GB" sz="1700" b="1">
                <a:solidFill>
                  <a:srgbClr val="3333FF"/>
                </a:solidFill>
              </a:endParaRPr>
            </a:p>
          </p:txBody>
        </p:sp>
        <p:sp>
          <p:nvSpPr>
            <p:cNvPr id="26" name="Text Box 30"/>
            <p:cNvSpPr txBox="1">
              <a:spLocks noChangeArrowheads="1"/>
            </p:cNvSpPr>
            <p:nvPr/>
          </p:nvSpPr>
          <p:spPr bwMode="auto">
            <a:xfrm>
              <a:off x="753" y="3050"/>
              <a:ext cx="274" cy="284"/>
            </a:xfrm>
            <a:prstGeom prst="rect">
              <a:avLst/>
            </a:prstGeom>
            <a:solidFill>
              <a:schemeClr val="bg1">
                <a:alpha val="50000"/>
              </a:schemeClr>
            </a:solidFill>
            <a:ln w="19050">
              <a:solidFill>
                <a:srgbClr val="0000CC"/>
              </a:solidFill>
              <a:prstDash val="dash"/>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pPr eaLnBrk="0" hangingPunct="0"/>
              <a:r>
                <a:rPr lang="bg-BG" sz="1700" b="1">
                  <a:solidFill>
                    <a:srgbClr val="3333FF"/>
                  </a:solidFill>
                </a:rPr>
                <a:t>Р</a:t>
              </a:r>
              <a:endParaRPr lang="en-GB" sz="1700" b="1">
                <a:solidFill>
                  <a:srgbClr val="3333FF"/>
                </a:solidFill>
              </a:endParaRPr>
            </a:p>
          </p:txBody>
        </p:sp>
      </p:grpSp>
      <p:sp>
        <p:nvSpPr>
          <p:cNvPr id="27" name="Text Box 4"/>
          <p:cNvSpPr txBox="1">
            <a:spLocks noChangeArrowheads="1"/>
          </p:cNvSpPr>
          <p:nvPr/>
        </p:nvSpPr>
        <p:spPr bwMode="auto">
          <a:xfrm>
            <a:off x="4423959" y="2094019"/>
            <a:ext cx="3964465" cy="133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ct val="95000"/>
              </a:lnSpc>
              <a:buFont typeface="Wingdings" pitchFamily="2" charset="2"/>
              <a:buChar char="q"/>
            </a:pPr>
            <a:r>
              <a:rPr lang="en-US" sz="1700" dirty="0" smtClean="0">
                <a:latin typeface="Calibri" pitchFamily="34" charset="0"/>
                <a:cs typeface="Calibri" pitchFamily="34" charset="0"/>
              </a:rPr>
              <a:t>During </a:t>
            </a:r>
            <a:r>
              <a:rPr lang="en-US" sz="1700" dirty="0">
                <a:latin typeface="Calibri" pitchFamily="34" charset="0"/>
                <a:cs typeface="Calibri" pitchFamily="34" charset="0"/>
              </a:rPr>
              <a:t>drought plants respond </a:t>
            </a:r>
          </a:p>
          <a:p>
            <a:pPr marL="742950" lvl="1" indent="-285750">
              <a:lnSpc>
                <a:spcPct val="95000"/>
              </a:lnSpc>
              <a:buFont typeface="Courier New" pitchFamily="49" charset="0"/>
              <a:buChar char="o"/>
            </a:pPr>
            <a:r>
              <a:rPr lang="en-US" sz="1700" dirty="0" smtClean="0">
                <a:latin typeface="Calibri" pitchFamily="34" charset="0"/>
                <a:cs typeface="Calibri" pitchFamily="34" charset="0"/>
              </a:rPr>
              <a:t>Physiologically </a:t>
            </a:r>
            <a:r>
              <a:rPr lang="en-US" sz="1700" dirty="0">
                <a:latin typeface="Calibri" pitchFamily="34" charset="0"/>
                <a:cs typeface="Calibri" pitchFamily="34" charset="0"/>
              </a:rPr>
              <a:t>and </a:t>
            </a:r>
            <a:endParaRPr lang="en-US" sz="1700" dirty="0" smtClean="0">
              <a:latin typeface="Calibri" pitchFamily="34" charset="0"/>
              <a:cs typeface="Calibri" pitchFamily="34" charset="0"/>
            </a:endParaRPr>
          </a:p>
          <a:p>
            <a:pPr marL="742950" lvl="1" indent="-285750">
              <a:lnSpc>
                <a:spcPct val="95000"/>
              </a:lnSpc>
              <a:buFont typeface="Courier New" pitchFamily="49" charset="0"/>
              <a:buChar char="o"/>
            </a:pPr>
            <a:r>
              <a:rPr lang="en-US" sz="1700" dirty="0" smtClean="0">
                <a:latin typeface="Calibri" pitchFamily="34" charset="0"/>
                <a:cs typeface="Calibri" pitchFamily="34" charset="0"/>
              </a:rPr>
              <a:t>Structurally </a:t>
            </a:r>
            <a:r>
              <a:rPr lang="en-US" sz="1700" dirty="0">
                <a:latin typeface="Calibri" pitchFamily="34" charset="0"/>
                <a:cs typeface="Calibri" pitchFamily="34" charset="0"/>
              </a:rPr>
              <a:t>to prevent</a:t>
            </a:r>
          </a:p>
          <a:p>
            <a:pPr>
              <a:lnSpc>
                <a:spcPct val="95000"/>
              </a:lnSpc>
            </a:pPr>
            <a:r>
              <a:rPr lang="en-US" sz="1700" dirty="0">
                <a:latin typeface="Calibri" pitchFamily="34" charset="0"/>
                <a:cs typeface="Calibri" pitchFamily="34" charset="0"/>
              </a:rPr>
              <a:t>excessive water loss according to species-specific water use</a:t>
            </a:r>
            <a:r>
              <a:rPr lang="en-US" sz="1700" dirty="0" smtClean="0">
                <a:latin typeface="Calibri" pitchFamily="34" charset="0"/>
                <a:cs typeface="Calibri" pitchFamily="34" charset="0"/>
              </a:rPr>
              <a:t>.</a:t>
            </a:r>
            <a:r>
              <a:rPr lang="en-GB" sz="1700" dirty="0" smtClean="0">
                <a:latin typeface="Calibri" pitchFamily="34" charset="0"/>
                <a:cs typeface="Calibri" pitchFamily="34" charset="0"/>
              </a:rPr>
              <a:t> </a:t>
            </a:r>
            <a:endParaRPr lang="bg-BG" sz="1700" dirty="0">
              <a:latin typeface="Calibri" pitchFamily="34" charset="0"/>
              <a:cs typeface="Calibri" pitchFamily="34" charset="0"/>
            </a:endParaRPr>
          </a:p>
        </p:txBody>
      </p:sp>
      <p:sp>
        <p:nvSpPr>
          <p:cNvPr id="28" name="TextBox 27"/>
          <p:cNvSpPr txBox="1"/>
          <p:nvPr/>
        </p:nvSpPr>
        <p:spPr>
          <a:xfrm>
            <a:off x="4432008" y="3828353"/>
            <a:ext cx="4176465" cy="877163"/>
          </a:xfrm>
          <a:prstGeom prst="rect">
            <a:avLst/>
          </a:prstGeom>
          <a:noFill/>
        </p:spPr>
        <p:txBody>
          <a:bodyPr wrap="square" rtlCol="0">
            <a:spAutoFit/>
          </a:bodyPr>
          <a:lstStyle/>
          <a:p>
            <a:pPr marL="285750" indent="-285750">
              <a:buFont typeface="Wingdings" pitchFamily="2" charset="2"/>
              <a:buChar char="q"/>
            </a:pPr>
            <a:r>
              <a:rPr lang="en-US" sz="1700" dirty="0" smtClean="0">
                <a:latin typeface="Calibri" pitchFamily="34" charset="0"/>
                <a:cs typeface="Calibri" pitchFamily="34" charset="0"/>
              </a:rPr>
              <a:t>Land–atmosphere (LA) </a:t>
            </a:r>
            <a:r>
              <a:rPr lang="en-US" sz="1700" dirty="0">
                <a:latin typeface="Calibri" pitchFamily="34" charset="0"/>
                <a:cs typeface="Calibri" pitchFamily="34" charset="0"/>
              </a:rPr>
              <a:t>feedbacks have a critical role in driving </a:t>
            </a:r>
            <a:r>
              <a:rPr lang="en-US" sz="1700" b="1" dirty="0">
                <a:latin typeface="Calibri" pitchFamily="34" charset="0"/>
                <a:cs typeface="Calibri" pitchFamily="34" charset="0"/>
              </a:rPr>
              <a:t>co-occurring soil drought and atmospheric </a:t>
            </a:r>
            <a:r>
              <a:rPr lang="en-US" sz="1700" b="1" dirty="0" smtClean="0">
                <a:latin typeface="Calibri" pitchFamily="34" charset="0"/>
                <a:cs typeface="Calibri" pitchFamily="34" charset="0"/>
              </a:rPr>
              <a:t>aridity</a:t>
            </a:r>
            <a:endParaRPr lang="en-US" sz="1700" b="1" dirty="0" smtClean="0">
              <a:latin typeface="Calibri" pitchFamily="34" charset="0"/>
              <a:cs typeface="Calibri" pitchFamily="34" charset="0"/>
            </a:endParaRPr>
          </a:p>
        </p:txBody>
      </p:sp>
    </p:spTree>
    <p:extLst>
      <p:ext uri="{BB962C8B-B14F-4D97-AF65-F5344CB8AC3E}">
        <p14:creationId xmlns:p14="http://schemas.microsoft.com/office/powerpoint/2010/main" val="503906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792088"/>
          </a:xfrm>
        </p:spPr>
        <p:txBody>
          <a:bodyPr/>
          <a:lstStyle/>
          <a:p>
            <a:pPr lvl="0"/>
            <a:r>
              <a:rPr lang="en-US" sz="2800" dirty="0" smtClean="0">
                <a:solidFill>
                  <a:srgbClr val="FF6600"/>
                </a:solidFill>
                <a:latin typeface="Calibri" pitchFamily="34" charset="0"/>
                <a:cs typeface="Calibri" pitchFamily="34" charset="0"/>
              </a:rPr>
              <a:t>Drought </a:t>
            </a:r>
            <a:r>
              <a:rPr lang="en-US" sz="2800" dirty="0">
                <a:solidFill>
                  <a:srgbClr val="FF6600"/>
                </a:solidFill>
                <a:latin typeface="Calibri" pitchFamily="34" charset="0"/>
                <a:cs typeface="Calibri" pitchFamily="34" charset="0"/>
              </a:rPr>
              <a:t>monitoring with </a:t>
            </a:r>
            <a:r>
              <a:rPr lang="en-US" sz="2800" dirty="0" smtClean="0">
                <a:solidFill>
                  <a:srgbClr val="FF6600"/>
                </a:solidFill>
                <a:latin typeface="Calibri" pitchFamily="34" charset="0"/>
                <a:cs typeface="Calibri" pitchFamily="34" charset="0"/>
              </a:rPr>
              <a:t>Vegetation</a:t>
            </a:r>
            <a:endParaRPr lang="en-US" sz="2800" dirty="0">
              <a:solidFill>
                <a:srgbClr val="FF6600"/>
              </a:solidFill>
              <a:latin typeface="Calibri" pitchFamily="34" charset="0"/>
              <a:cs typeface="Calibri" pitchFamily="34" charset="0"/>
            </a:endParaRPr>
          </a:p>
        </p:txBody>
      </p:sp>
      <p:sp>
        <p:nvSpPr>
          <p:cNvPr id="3" name="TextBox 2"/>
          <p:cNvSpPr txBox="1"/>
          <p:nvPr/>
        </p:nvSpPr>
        <p:spPr>
          <a:xfrm>
            <a:off x="323528" y="1700808"/>
            <a:ext cx="8568952" cy="2739211"/>
          </a:xfrm>
          <a:prstGeom prst="rect">
            <a:avLst/>
          </a:prstGeom>
          <a:noFill/>
        </p:spPr>
        <p:txBody>
          <a:bodyPr wrap="square" rtlCol="0">
            <a:spAutoFit/>
          </a:bodyPr>
          <a:lstStyle/>
          <a:p>
            <a:pPr marL="800100" lvl="1" indent="-342900">
              <a:spcAft>
                <a:spcPts val="600"/>
              </a:spcAft>
              <a:buFont typeface="+mj-lt"/>
              <a:buAutoNum type="arabicParenR"/>
              <a:tabLst>
                <a:tab pos="1165225" algn="l"/>
                <a:tab pos="1347788" algn="l"/>
              </a:tabLst>
            </a:pPr>
            <a:r>
              <a:rPr lang="en-US" sz="1800" dirty="0" smtClean="0">
                <a:latin typeface="Calibri" pitchFamily="34" charset="0"/>
                <a:cs typeface="Calibri" pitchFamily="34" charset="0"/>
              </a:rPr>
              <a:t>Vision and knowledge about the phenomenon and related biophysical processes </a:t>
            </a:r>
          </a:p>
          <a:p>
            <a:pPr marL="800100" lvl="1" indent="-342900">
              <a:buFont typeface="+mj-lt"/>
              <a:buAutoNum type="arabicParenR"/>
              <a:tabLst>
                <a:tab pos="1165225" algn="l"/>
                <a:tab pos="1347788" algn="l"/>
              </a:tabLst>
            </a:pPr>
            <a:r>
              <a:rPr lang="en-US" sz="1800" dirty="0" smtClean="0">
                <a:latin typeface="Calibri" pitchFamily="34" charset="0"/>
                <a:cs typeface="Calibri" pitchFamily="34" charset="0"/>
              </a:rPr>
              <a:t>Relevant approach (interdisciplinary) and data source</a:t>
            </a:r>
          </a:p>
          <a:p>
            <a:pPr marL="1257300" lvl="2" indent="-342900">
              <a:buFont typeface="Courier New" pitchFamily="49" charset="0"/>
              <a:buChar char="o"/>
            </a:pPr>
            <a:r>
              <a:rPr lang="en-US" sz="1800" dirty="0">
                <a:latin typeface="Calibri" pitchFamily="34" charset="0"/>
                <a:cs typeface="Calibri" pitchFamily="34" charset="0"/>
              </a:rPr>
              <a:t>Satellite </a:t>
            </a:r>
            <a:r>
              <a:rPr lang="en-US" sz="1800" dirty="0" err="1">
                <a:latin typeface="Calibri" pitchFamily="34" charset="0"/>
                <a:cs typeface="Calibri" pitchFamily="34" charset="0"/>
              </a:rPr>
              <a:t>biogeophysical</a:t>
            </a:r>
            <a:r>
              <a:rPr lang="en-US" sz="1800" dirty="0">
                <a:latin typeface="Calibri" pitchFamily="34" charset="0"/>
                <a:cs typeface="Calibri" pitchFamily="34" charset="0"/>
              </a:rPr>
              <a:t> products – </a:t>
            </a:r>
            <a:r>
              <a:rPr lang="en-US" sz="1800" dirty="0" smtClean="0">
                <a:latin typeface="Calibri" pitchFamily="34" charset="0"/>
                <a:cs typeface="Calibri" pitchFamily="34" charset="0"/>
              </a:rPr>
              <a:t>SAFs (LSASAF, CMSAF, H-SAF)</a:t>
            </a:r>
            <a:endParaRPr lang="en-US" sz="1800" dirty="0">
              <a:latin typeface="Calibri" pitchFamily="34" charset="0"/>
              <a:cs typeface="Calibri" pitchFamily="34" charset="0"/>
            </a:endParaRPr>
          </a:p>
          <a:p>
            <a:pPr marL="1257300" lvl="2" indent="-342900">
              <a:buFont typeface="Courier New" pitchFamily="49" charset="0"/>
              <a:buChar char="o"/>
            </a:pPr>
            <a:r>
              <a:rPr lang="en-US" sz="1800" dirty="0">
                <a:latin typeface="Calibri" pitchFamily="34" charset="0"/>
                <a:cs typeface="Calibri" pitchFamily="34" charset="0"/>
              </a:rPr>
              <a:t>Ground measurements</a:t>
            </a:r>
          </a:p>
          <a:p>
            <a:pPr marL="1257300" lvl="2" indent="-342900">
              <a:buFont typeface="Courier New" pitchFamily="49" charset="0"/>
              <a:buChar char="o"/>
            </a:pPr>
            <a:r>
              <a:rPr lang="en-US" sz="1800" dirty="0">
                <a:latin typeface="Calibri" pitchFamily="34" charset="0"/>
                <a:cs typeface="Calibri" pitchFamily="34" charset="0"/>
              </a:rPr>
              <a:t>Model </a:t>
            </a:r>
            <a:r>
              <a:rPr lang="en-US" sz="1800" dirty="0" smtClean="0">
                <a:latin typeface="Calibri" pitchFamily="34" charset="0"/>
                <a:cs typeface="Calibri" pitchFamily="34" charset="0"/>
              </a:rPr>
              <a:t>outputs (ECMWF)</a:t>
            </a:r>
          </a:p>
          <a:p>
            <a:pPr marL="800100" lvl="1" indent="-342900">
              <a:spcBef>
                <a:spcPts val="600"/>
              </a:spcBef>
              <a:buFont typeface="+mj-lt"/>
              <a:buAutoNum type="arabicParenR"/>
            </a:pPr>
            <a:r>
              <a:rPr lang="en-US" sz="1800" dirty="0" smtClean="0">
                <a:latin typeface="Calibri" pitchFamily="34" charset="0"/>
                <a:cs typeface="Calibri" pitchFamily="34" charset="0"/>
              </a:rPr>
              <a:t>Datasets</a:t>
            </a:r>
          </a:p>
          <a:p>
            <a:pPr marL="1200150" lvl="2" indent="-285750">
              <a:buFont typeface="Courier New" pitchFamily="49" charset="0"/>
              <a:buChar char="o"/>
            </a:pPr>
            <a:r>
              <a:rPr lang="en-US" sz="1800" dirty="0" smtClean="0">
                <a:latin typeface="Calibri" pitchFamily="34" charset="0"/>
                <a:cs typeface="Calibri" pitchFamily="34" charset="0"/>
              </a:rPr>
              <a:t>CDRs (EUMETSAT, SAFs, ECMWF, others)</a:t>
            </a:r>
            <a:endParaRPr lang="en-US" sz="1800" dirty="0">
              <a:latin typeface="Calibri" pitchFamily="34" charset="0"/>
              <a:cs typeface="Calibri" pitchFamily="34" charset="0"/>
            </a:endParaRPr>
          </a:p>
          <a:p>
            <a:pPr marL="1200150" lvl="2" indent="-285750">
              <a:buFont typeface="Courier New" pitchFamily="49" charset="0"/>
              <a:buChar char="o"/>
            </a:pPr>
            <a:r>
              <a:rPr lang="en-US" sz="1800" dirty="0" smtClean="0">
                <a:latin typeface="Calibri" pitchFamily="34" charset="0"/>
                <a:cs typeface="Calibri" pitchFamily="34" charset="0"/>
              </a:rPr>
              <a:t>EUMETSAT </a:t>
            </a:r>
            <a:r>
              <a:rPr lang="en-US" sz="1800" dirty="0">
                <a:latin typeface="Calibri" pitchFamily="34" charset="0"/>
                <a:cs typeface="Calibri" pitchFamily="34" charset="0"/>
              </a:rPr>
              <a:t>D&amp;V </a:t>
            </a:r>
            <a:r>
              <a:rPr lang="en-US" sz="1800" dirty="0" smtClean="0">
                <a:latin typeface="Calibri" pitchFamily="34" charset="0"/>
                <a:cs typeface="Calibri" pitchFamily="34" charset="0"/>
              </a:rPr>
              <a:t>Cube</a:t>
            </a:r>
            <a:endParaRPr lang="en-US" sz="1800" dirty="0">
              <a:latin typeface="Calibri" pitchFamily="34" charset="0"/>
              <a:cs typeface="Calibri" pitchFamily="34" charset="0"/>
            </a:endParaRPr>
          </a:p>
          <a:p>
            <a:pPr marL="285750" indent="-285750">
              <a:buFontTx/>
              <a:buChar cha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12858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1152128"/>
          </a:xfrm>
        </p:spPr>
        <p:txBody>
          <a:bodyPr/>
          <a:lstStyle/>
          <a:p>
            <a:pPr lvl="1" algn="l">
              <a:spcBef>
                <a:spcPts val="600"/>
              </a:spcBef>
              <a:spcAft>
                <a:spcPts val="600"/>
              </a:spcAft>
            </a:pPr>
            <a:r>
              <a:rPr lang="en-US" sz="2400" dirty="0" smtClean="0">
                <a:solidFill>
                  <a:srgbClr val="003366"/>
                </a:solidFill>
                <a:latin typeface="Calibri" pitchFamily="34" charset="0"/>
                <a:cs typeface="Calibri" pitchFamily="34" charset="0"/>
              </a:rPr>
              <a:t>Vision </a:t>
            </a:r>
            <a:r>
              <a:rPr lang="en-US" sz="2400" dirty="0">
                <a:solidFill>
                  <a:srgbClr val="003366"/>
                </a:solidFill>
                <a:latin typeface="Calibri" pitchFamily="34" charset="0"/>
                <a:cs typeface="Calibri" pitchFamily="34" charset="0"/>
              </a:rPr>
              <a:t>and knowledge about the </a:t>
            </a:r>
            <a:r>
              <a:rPr lang="en-US" sz="2400" dirty="0" smtClean="0">
                <a:solidFill>
                  <a:srgbClr val="003366"/>
                </a:solidFill>
                <a:latin typeface="Calibri" pitchFamily="34" charset="0"/>
                <a:cs typeface="Calibri" pitchFamily="34" charset="0"/>
              </a:rPr>
              <a:t>drought phenomenon </a:t>
            </a:r>
            <a:r>
              <a:rPr lang="en-US" sz="2400" dirty="0">
                <a:solidFill>
                  <a:srgbClr val="003366"/>
                </a:solidFill>
                <a:latin typeface="Calibri" pitchFamily="34" charset="0"/>
                <a:cs typeface="Calibri" pitchFamily="34" charset="0"/>
              </a:rPr>
              <a:t>and related biophysical </a:t>
            </a:r>
            <a:r>
              <a:rPr lang="en-US" sz="2400" dirty="0" smtClean="0">
                <a:solidFill>
                  <a:srgbClr val="003366"/>
                </a:solidFill>
                <a:latin typeface="Calibri" pitchFamily="34" charset="0"/>
                <a:cs typeface="Calibri" pitchFamily="34" charset="0"/>
              </a:rPr>
              <a:t>processes</a:t>
            </a:r>
            <a:r>
              <a:rPr lang="en-US" sz="2400" dirty="0" smtClean="0">
                <a:latin typeface="Calibri" pitchFamily="34" charset="0"/>
                <a:cs typeface="Calibri" pitchFamily="34" charset="0"/>
              </a:rPr>
              <a:t> 										</a:t>
            </a:r>
            <a:r>
              <a:rPr lang="en-US" sz="1800" dirty="0" smtClean="0">
                <a:latin typeface="Calibri" pitchFamily="34" charset="0"/>
                <a:cs typeface="Calibri" pitchFamily="34" charset="0"/>
              </a:rPr>
              <a:t>                          </a:t>
            </a:r>
            <a:r>
              <a:rPr lang="en-US" sz="2400" dirty="0" smtClean="0">
                <a:solidFill>
                  <a:srgbClr val="FF6600"/>
                </a:solidFill>
                <a:latin typeface="Calibri" pitchFamily="34" charset="0"/>
                <a:cs typeface="Calibri" pitchFamily="34" charset="0"/>
              </a:rPr>
              <a:t>Land surface state</a:t>
            </a:r>
            <a:endParaRPr lang="en-US" sz="2400" dirty="0">
              <a:solidFill>
                <a:srgbClr val="FF6600"/>
              </a:solidFill>
              <a:latin typeface="Calibri" pitchFamily="34" charset="0"/>
              <a:cs typeface="Calibri" pitchFamily="34" charset="0"/>
            </a:endParaRPr>
          </a:p>
        </p:txBody>
      </p:sp>
      <p:sp>
        <p:nvSpPr>
          <p:cNvPr id="5" name="TextBox 4"/>
          <p:cNvSpPr txBox="1"/>
          <p:nvPr/>
        </p:nvSpPr>
        <p:spPr>
          <a:xfrm>
            <a:off x="4463480" y="1488261"/>
            <a:ext cx="4501008" cy="5109091"/>
          </a:xfrm>
          <a:prstGeom prst="rect">
            <a:avLst/>
          </a:prstGeom>
          <a:noFill/>
        </p:spPr>
        <p:txBody>
          <a:bodyPr wrap="square" rtlCol="0">
            <a:spAutoFit/>
          </a:bodyPr>
          <a:lstStyle/>
          <a:p>
            <a:pPr marL="285750" indent="-285750">
              <a:spcAft>
                <a:spcPts val="600"/>
              </a:spcAft>
              <a:buFont typeface="Wingdings" pitchFamily="2" charset="2"/>
              <a:buChar char="q"/>
            </a:pPr>
            <a:r>
              <a:rPr lang="en-US" sz="1700" dirty="0">
                <a:solidFill>
                  <a:schemeClr val="tx2"/>
                </a:solidFill>
                <a:latin typeface="Calibri" pitchFamily="34" charset="0"/>
                <a:ea typeface="+mj-ea"/>
                <a:cs typeface="Calibri" pitchFamily="34" charset="0"/>
              </a:rPr>
              <a:t>The land surface has long been recognized as second </a:t>
            </a:r>
            <a:r>
              <a:rPr lang="en-US" sz="1700" dirty="0" smtClean="0">
                <a:solidFill>
                  <a:schemeClr val="tx2"/>
                </a:solidFill>
                <a:latin typeface="Calibri" pitchFamily="34" charset="0"/>
                <a:ea typeface="+mj-ea"/>
                <a:cs typeface="Calibri" pitchFamily="34" charset="0"/>
              </a:rPr>
              <a:t>in </a:t>
            </a:r>
            <a:r>
              <a:rPr lang="en-US" sz="1700" dirty="0">
                <a:solidFill>
                  <a:schemeClr val="tx2"/>
                </a:solidFill>
                <a:latin typeface="Calibri" pitchFamily="34" charset="0"/>
                <a:ea typeface="+mj-ea"/>
                <a:cs typeface="Calibri" pitchFamily="34" charset="0"/>
              </a:rPr>
              <a:t>importance only to ocean surface temperatures as a </a:t>
            </a:r>
            <a:r>
              <a:rPr lang="en-US" sz="1700" dirty="0" smtClean="0">
                <a:solidFill>
                  <a:schemeClr val="tx2"/>
                </a:solidFill>
                <a:latin typeface="Calibri" pitchFamily="34" charset="0"/>
                <a:ea typeface="+mj-ea"/>
                <a:cs typeface="Calibri" pitchFamily="34" charset="0"/>
              </a:rPr>
              <a:t>driver of climate.</a:t>
            </a:r>
            <a:endParaRPr lang="en-US" sz="1700" u="sng" dirty="0" smtClean="0">
              <a:solidFill>
                <a:schemeClr val="tx2"/>
              </a:solidFill>
              <a:latin typeface="Calibri" pitchFamily="34" charset="0"/>
              <a:ea typeface="+mj-ea"/>
              <a:cs typeface="Calibri" pitchFamily="34" charset="0"/>
            </a:endParaRPr>
          </a:p>
          <a:p>
            <a:pPr marL="285750" indent="-285750">
              <a:spcAft>
                <a:spcPts val="600"/>
              </a:spcAft>
              <a:buFont typeface="Wingdings" pitchFamily="2" charset="2"/>
              <a:buChar char="q"/>
            </a:pPr>
            <a:r>
              <a:rPr lang="en-US" sz="1700" dirty="0" smtClean="0">
                <a:solidFill>
                  <a:schemeClr val="tx2"/>
                </a:solidFill>
                <a:latin typeface="Calibri" pitchFamily="34" charset="0"/>
                <a:ea typeface="+mj-ea"/>
                <a:cs typeface="Calibri" pitchFamily="34" charset="0"/>
              </a:rPr>
              <a:t> </a:t>
            </a:r>
            <a:r>
              <a:rPr lang="en-US" sz="1700" dirty="0">
                <a:solidFill>
                  <a:schemeClr val="tx2"/>
                </a:solidFill>
                <a:latin typeface="Calibri" pitchFamily="34" charset="0"/>
                <a:ea typeface="+mj-ea"/>
                <a:cs typeface="Calibri" pitchFamily="34" charset="0"/>
              </a:rPr>
              <a:t>The land and </a:t>
            </a:r>
            <a:r>
              <a:rPr lang="en-US" sz="1700" dirty="0" smtClean="0">
                <a:solidFill>
                  <a:schemeClr val="tx2"/>
                </a:solidFill>
                <a:latin typeface="Calibri" pitchFamily="34" charset="0"/>
                <a:ea typeface="+mj-ea"/>
                <a:cs typeface="Calibri" pitchFamily="34" charset="0"/>
              </a:rPr>
              <a:t>atmosphere </a:t>
            </a:r>
            <a:r>
              <a:rPr lang="en-US" sz="1700" dirty="0">
                <a:solidFill>
                  <a:schemeClr val="tx2"/>
                </a:solidFill>
                <a:latin typeface="Calibri" pitchFamily="34" charset="0"/>
                <a:ea typeface="+mj-ea"/>
                <a:cs typeface="Calibri" pitchFamily="34" charset="0"/>
              </a:rPr>
              <a:t>are interlocked by coupled hydrologic </a:t>
            </a:r>
            <a:r>
              <a:rPr lang="en-US" sz="1700" dirty="0" smtClean="0">
                <a:solidFill>
                  <a:schemeClr val="tx2"/>
                </a:solidFill>
                <a:latin typeface="Calibri" pitchFamily="34" charset="0"/>
                <a:ea typeface="+mj-ea"/>
                <a:cs typeface="Calibri" pitchFamily="34" charset="0"/>
              </a:rPr>
              <a:t>and energy </a:t>
            </a:r>
            <a:r>
              <a:rPr lang="en-US" sz="1700" dirty="0">
                <a:solidFill>
                  <a:schemeClr val="tx2"/>
                </a:solidFill>
                <a:latin typeface="Calibri" pitchFamily="34" charset="0"/>
                <a:ea typeface="+mj-ea"/>
                <a:cs typeface="Calibri" pitchFamily="34" charset="0"/>
              </a:rPr>
              <a:t>cycles that are a major part of the Earth s climate </a:t>
            </a:r>
            <a:r>
              <a:rPr lang="en-US" sz="1700" dirty="0" smtClean="0">
                <a:solidFill>
                  <a:schemeClr val="tx2"/>
                </a:solidFill>
                <a:latin typeface="Calibri" pitchFamily="34" charset="0"/>
                <a:ea typeface="+mj-ea"/>
                <a:cs typeface="Calibri" pitchFamily="34" charset="0"/>
              </a:rPr>
              <a:t>’ system.</a:t>
            </a:r>
            <a:endParaRPr lang="en-US" sz="1700" u="sng" dirty="0" smtClean="0">
              <a:solidFill>
                <a:schemeClr val="tx2"/>
              </a:solidFill>
              <a:latin typeface="Calibri" pitchFamily="34" charset="0"/>
              <a:ea typeface="+mj-ea"/>
              <a:cs typeface="Calibri" pitchFamily="34" charset="0"/>
            </a:endParaRPr>
          </a:p>
          <a:p>
            <a:pPr marL="285750" indent="-285750">
              <a:spcAft>
                <a:spcPts val="600"/>
              </a:spcAft>
              <a:buFont typeface="Wingdings" pitchFamily="2" charset="2"/>
              <a:buChar char="q"/>
            </a:pPr>
            <a:r>
              <a:rPr lang="en-US" sz="1700" dirty="0" smtClean="0">
                <a:solidFill>
                  <a:schemeClr val="tx2"/>
                </a:solidFill>
                <a:latin typeface="Calibri" pitchFamily="34" charset="0"/>
                <a:ea typeface="+mj-ea"/>
                <a:cs typeface="Calibri" pitchFamily="34" charset="0"/>
              </a:rPr>
              <a:t> Recent multi-institutional studies with a combination of operational and research models for global weather prediction and climate simulation have demonstrated the potential for land surface states (</a:t>
            </a:r>
            <a:r>
              <a:rPr lang="en-US" sz="1700" b="1" dirty="0" smtClean="0">
                <a:solidFill>
                  <a:schemeClr val="tx2"/>
                </a:solidFill>
                <a:latin typeface="Calibri" pitchFamily="34" charset="0"/>
                <a:ea typeface="+mj-ea"/>
                <a:cs typeface="Calibri" pitchFamily="34" charset="0"/>
              </a:rPr>
              <a:t>predominantly soil moisture</a:t>
            </a:r>
            <a:r>
              <a:rPr lang="en-US" sz="1700" dirty="0" smtClean="0">
                <a:solidFill>
                  <a:schemeClr val="tx2"/>
                </a:solidFill>
                <a:latin typeface="Calibri" pitchFamily="34" charset="0"/>
                <a:ea typeface="+mj-ea"/>
                <a:cs typeface="Calibri" pitchFamily="34" charset="0"/>
              </a:rPr>
              <a:t>) to affect the atmosphere in</a:t>
            </a:r>
          </a:p>
          <a:p>
            <a:pPr marL="742950" lvl="1" indent="-285750">
              <a:spcAft>
                <a:spcPts val="600"/>
              </a:spcAft>
              <a:buFont typeface="Wingdings" pitchFamily="2" charset="2"/>
              <a:buChar char="q"/>
            </a:pPr>
            <a:r>
              <a:rPr lang="en-US" sz="1700" dirty="0" smtClean="0">
                <a:solidFill>
                  <a:schemeClr val="tx2"/>
                </a:solidFill>
                <a:latin typeface="Calibri" pitchFamily="34" charset="0"/>
                <a:ea typeface="+mj-ea"/>
                <a:cs typeface="Calibri" pitchFamily="34" charset="0"/>
              </a:rPr>
              <a:t> key regions (</a:t>
            </a:r>
            <a:r>
              <a:rPr lang="en-US" sz="1700" i="1" dirty="0" err="1" smtClean="0">
                <a:solidFill>
                  <a:schemeClr val="tx2"/>
                </a:solidFill>
                <a:latin typeface="Calibri" pitchFamily="34" charset="0"/>
                <a:ea typeface="+mj-ea"/>
                <a:cs typeface="Calibri" pitchFamily="34" charset="0"/>
              </a:rPr>
              <a:t>Koster</a:t>
            </a:r>
            <a:r>
              <a:rPr lang="en-US" sz="1700" i="1" dirty="0" smtClean="0">
                <a:solidFill>
                  <a:schemeClr val="tx2"/>
                </a:solidFill>
                <a:latin typeface="Calibri" pitchFamily="34" charset="0"/>
                <a:ea typeface="+mj-ea"/>
                <a:cs typeface="Calibri" pitchFamily="34" charset="0"/>
              </a:rPr>
              <a:t> et al., 2004, 2006)</a:t>
            </a:r>
            <a:r>
              <a:rPr lang="en-US" sz="1700" dirty="0" smtClean="0">
                <a:solidFill>
                  <a:schemeClr val="tx2"/>
                </a:solidFill>
                <a:latin typeface="Calibri" pitchFamily="34" charset="0"/>
                <a:ea typeface="+mj-ea"/>
                <a:cs typeface="Calibri" pitchFamily="34" charset="0"/>
              </a:rPr>
              <a:t> and</a:t>
            </a:r>
          </a:p>
          <a:p>
            <a:pPr marL="742950" lvl="1" indent="-285750">
              <a:spcAft>
                <a:spcPts val="600"/>
              </a:spcAft>
              <a:buFont typeface="Wingdings" pitchFamily="2" charset="2"/>
              <a:buChar char="q"/>
            </a:pPr>
            <a:r>
              <a:rPr lang="en-US" sz="1700" dirty="0" smtClean="0">
                <a:solidFill>
                  <a:schemeClr val="tx2"/>
                </a:solidFill>
                <a:latin typeface="Calibri" pitchFamily="34" charset="0"/>
                <a:ea typeface="+mj-ea"/>
                <a:cs typeface="Calibri" pitchFamily="34" charset="0"/>
              </a:rPr>
              <a:t>importance of knowledge of the land state to improve the skill of forecasts (</a:t>
            </a:r>
            <a:r>
              <a:rPr lang="en-US" sz="1700" i="1" dirty="0" err="1" smtClean="0">
                <a:solidFill>
                  <a:schemeClr val="tx2"/>
                </a:solidFill>
                <a:latin typeface="Calibri" pitchFamily="34" charset="0"/>
                <a:ea typeface="+mj-ea"/>
                <a:cs typeface="Calibri" pitchFamily="34" charset="0"/>
              </a:rPr>
              <a:t>Koster</a:t>
            </a:r>
            <a:r>
              <a:rPr lang="en-US" sz="1700" i="1" dirty="0" smtClean="0">
                <a:solidFill>
                  <a:schemeClr val="tx2"/>
                </a:solidFill>
                <a:latin typeface="Calibri" pitchFamily="34" charset="0"/>
                <a:ea typeface="+mj-ea"/>
                <a:cs typeface="Calibri" pitchFamily="34" charset="0"/>
              </a:rPr>
              <a:t> et al., 2011)</a:t>
            </a:r>
            <a:r>
              <a:rPr lang="en-US" sz="1700" dirty="0" smtClean="0">
                <a:solidFill>
                  <a:schemeClr val="tx2"/>
                </a:solidFill>
                <a:latin typeface="Calibri" pitchFamily="34" charset="0"/>
                <a:ea typeface="+mj-ea"/>
                <a:cs typeface="Calibri" pitchFamily="34" charset="0"/>
              </a:rPr>
              <a:t>.</a:t>
            </a:r>
            <a:endParaRPr lang="en-US" sz="1700" dirty="0">
              <a:solidFill>
                <a:schemeClr val="tx2"/>
              </a:solidFill>
              <a:latin typeface="Calibri" pitchFamily="34" charset="0"/>
              <a:ea typeface="+mj-ea"/>
              <a:cs typeface="Calibri" pitchFamily="34" charset="0"/>
            </a:endParaRPr>
          </a:p>
        </p:txBody>
      </p:sp>
      <p:grpSp>
        <p:nvGrpSpPr>
          <p:cNvPr id="6" name="Group 5"/>
          <p:cNvGrpSpPr>
            <a:grpSpLocks/>
          </p:cNvGrpSpPr>
          <p:nvPr/>
        </p:nvGrpSpPr>
        <p:grpSpPr bwMode="auto">
          <a:xfrm>
            <a:off x="250963" y="2189782"/>
            <a:ext cx="4212517" cy="2319338"/>
            <a:chOff x="3094" y="42"/>
            <a:chExt cx="2221" cy="1461"/>
          </a:xfrm>
        </p:grpSpPr>
        <p:sp>
          <p:nvSpPr>
            <p:cNvPr id="7" name="Rectangle 6" descr="Blue tissue paper"/>
            <p:cNvSpPr>
              <a:spLocks noChangeArrowheads="1"/>
            </p:cNvSpPr>
            <p:nvPr/>
          </p:nvSpPr>
          <p:spPr bwMode="auto">
            <a:xfrm>
              <a:off x="3107" y="42"/>
              <a:ext cx="2208" cy="48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rgbClr val="000000"/>
                  </a:solidFill>
                  <a:latin typeface="Calibri" pitchFamily="34" charset="0"/>
                </a:rPr>
                <a:t>Atmosphere</a:t>
              </a:r>
            </a:p>
          </p:txBody>
        </p:sp>
        <p:sp>
          <p:nvSpPr>
            <p:cNvPr id="8" name="Rectangle 7"/>
            <p:cNvSpPr>
              <a:spLocks noChangeArrowheads="1"/>
            </p:cNvSpPr>
            <p:nvPr/>
          </p:nvSpPr>
          <p:spPr bwMode="auto">
            <a:xfrm>
              <a:off x="3094" y="1023"/>
              <a:ext cx="1008" cy="48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000000"/>
                  </a:solidFill>
                  <a:latin typeface="Calibri" pitchFamily="34" charset="0"/>
                </a:rPr>
                <a:t>Land</a:t>
              </a:r>
            </a:p>
          </p:txBody>
        </p:sp>
        <p:sp>
          <p:nvSpPr>
            <p:cNvPr id="9" name="Rectangle 8"/>
            <p:cNvSpPr>
              <a:spLocks noChangeArrowheads="1"/>
            </p:cNvSpPr>
            <p:nvPr/>
          </p:nvSpPr>
          <p:spPr bwMode="auto">
            <a:xfrm>
              <a:off x="4294" y="1014"/>
              <a:ext cx="1008" cy="480"/>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rgbClr val="000000"/>
                  </a:solidFill>
                  <a:latin typeface="Calibri" pitchFamily="34" charset="0"/>
                </a:rPr>
                <a:t>Ocean</a:t>
              </a:r>
            </a:p>
          </p:txBody>
        </p:sp>
        <p:sp>
          <p:nvSpPr>
            <p:cNvPr id="10" name="Text Box 9"/>
            <p:cNvSpPr txBox="1">
              <a:spLocks noChangeArrowheads="1"/>
            </p:cNvSpPr>
            <p:nvPr/>
          </p:nvSpPr>
          <p:spPr bwMode="auto">
            <a:xfrm>
              <a:off x="3293" y="606"/>
              <a:ext cx="323"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0000"/>
                </a:lnSpc>
              </a:pPr>
              <a:r>
                <a:rPr lang="en-GB" sz="1400" dirty="0">
                  <a:solidFill>
                    <a:srgbClr val="000000"/>
                  </a:solidFill>
                  <a:latin typeface="Calibri" pitchFamily="34" charset="0"/>
                </a:rPr>
                <a:t>energy</a:t>
              </a:r>
              <a:endParaRPr lang="bg-BG" sz="1400" dirty="0">
                <a:solidFill>
                  <a:srgbClr val="000000"/>
                </a:solidFill>
                <a:latin typeface="Calibri" pitchFamily="34" charset="0"/>
              </a:endParaRPr>
            </a:p>
            <a:p>
              <a:pPr eaLnBrk="1" hangingPunct="1">
                <a:lnSpc>
                  <a:spcPct val="90000"/>
                </a:lnSpc>
              </a:pPr>
              <a:r>
                <a:rPr lang="en-GB" sz="1400" dirty="0">
                  <a:solidFill>
                    <a:srgbClr val="000000"/>
                  </a:solidFill>
                  <a:latin typeface="Calibri" pitchFamily="34" charset="0"/>
                </a:rPr>
                <a:t>water</a:t>
              </a:r>
              <a:endParaRPr lang="bg-BG" sz="1400" dirty="0">
                <a:solidFill>
                  <a:srgbClr val="000000"/>
                </a:solidFill>
                <a:latin typeface="Calibri" pitchFamily="34" charset="0"/>
              </a:endParaRPr>
            </a:p>
            <a:p>
              <a:pPr eaLnBrk="1" hangingPunct="1">
                <a:lnSpc>
                  <a:spcPct val="90000"/>
                </a:lnSpc>
              </a:pPr>
              <a:r>
                <a:rPr lang="bg-BG" sz="1400" dirty="0">
                  <a:solidFill>
                    <a:srgbClr val="000000"/>
                  </a:solidFill>
                  <a:latin typeface="Calibri" pitchFamily="34" charset="0"/>
                </a:rPr>
                <a:t>СО2</a:t>
              </a:r>
              <a:endParaRPr lang="en-GB" sz="1400" dirty="0">
                <a:solidFill>
                  <a:srgbClr val="000000"/>
                </a:solidFill>
                <a:latin typeface="Calibri" pitchFamily="34" charset="0"/>
              </a:endParaRPr>
            </a:p>
          </p:txBody>
        </p:sp>
        <p:sp>
          <p:nvSpPr>
            <p:cNvPr id="11" name="Text Box 10"/>
            <p:cNvSpPr txBox="1">
              <a:spLocks noChangeArrowheads="1"/>
            </p:cNvSpPr>
            <p:nvPr/>
          </p:nvSpPr>
          <p:spPr bwMode="auto">
            <a:xfrm>
              <a:off x="4322" y="596"/>
              <a:ext cx="34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400" dirty="0">
                  <a:solidFill>
                    <a:srgbClr val="000000"/>
                  </a:solidFill>
                  <a:latin typeface="Calibri" pitchFamily="34" charset="0"/>
                </a:rPr>
                <a:t>energy</a:t>
              </a:r>
              <a:r>
                <a:rPr lang="bg-BG" sz="1400" dirty="0">
                  <a:solidFill>
                    <a:srgbClr val="000000"/>
                  </a:solidFill>
                  <a:latin typeface="Calibri" pitchFamily="34" charset="0"/>
                </a:rPr>
                <a:t> </a:t>
              </a:r>
              <a:endParaRPr lang="en-GB" sz="1400" dirty="0">
                <a:solidFill>
                  <a:srgbClr val="000000"/>
                </a:solidFill>
                <a:latin typeface="Calibri" pitchFamily="34" charset="0"/>
              </a:endParaRPr>
            </a:p>
            <a:p>
              <a:r>
                <a:rPr lang="en-GB" sz="1400" dirty="0">
                  <a:solidFill>
                    <a:srgbClr val="000000"/>
                  </a:solidFill>
                  <a:latin typeface="Calibri" pitchFamily="34" charset="0"/>
                </a:rPr>
                <a:t>water</a:t>
              </a:r>
              <a:r>
                <a:rPr lang="bg-BG" sz="1400" dirty="0">
                  <a:solidFill>
                    <a:srgbClr val="000000"/>
                  </a:solidFill>
                  <a:latin typeface="Calibri" pitchFamily="34" charset="0"/>
                </a:rPr>
                <a:t> </a:t>
              </a:r>
              <a:endParaRPr lang="en-GB" sz="1400" dirty="0">
                <a:solidFill>
                  <a:srgbClr val="000000"/>
                </a:solidFill>
                <a:latin typeface="Calibri" pitchFamily="34" charset="0"/>
              </a:endParaRPr>
            </a:p>
            <a:p>
              <a:r>
                <a:rPr lang="bg-BG" sz="1400" dirty="0">
                  <a:solidFill>
                    <a:srgbClr val="000000"/>
                  </a:solidFill>
                  <a:latin typeface="Calibri" pitchFamily="34" charset="0"/>
                </a:rPr>
                <a:t>СО2</a:t>
              </a:r>
              <a:endParaRPr lang="en-GB" sz="1400" dirty="0">
                <a:solidFill>
                  <a:srgbClr val="000000"/>
                </a:solidFill>
                <a:latin typeface="Calibri" pitchFamily="34" charset="0"/>
              </a:endParaRPr>
            </a:p>
          </p:txBody>
        </p:sp>
        <p:sp>
          <p:nvSpPr>
            <p:cNvPr id="12" name="Line 11"/>
            <p:cNvSpPr>
              <a:spLocks noChangeShapeType="1"/>
            </p:cNvSpPr>
            <p:nvPr/>
          </p:nvSpPr>
          <p:spPr bwMode="auto">
            <a:xfrm>
              <a:off x="3740" y="61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solidFill>
                  <a:srgbClr val="000000"/>
                </a:solidFill>
              </a:endParaRPr>
            </a:p>
          </p:txBody>
        </p:sp>
      </p:grpSp>
      <p:sp>
        <p:nvSpPr>
          <p:cNvPr id="13" name="Line 14"/>
          <p:cNvSpPr>
            <a:spLocks noChangeShapeType="1"/>
          </p:cNvSpPr>
          <p:nvPr/>
        </p:nvSpPr>
        <p:spPr bwMode="auto">
          <a:xfrm flipV="1">
            <a:off x="1475656" y="292494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solidFill>
                <a:srgbClr val="000000"/>
              </a:solidFill>
            </a:endParaRPr>
          </a:p>
        </p:txBody>
      </p:sp>
      <p:sp>
        <p:nvSpPr>
          <p:cNvPr id="14" name="Line 14"/>
          <p:cNvSpPr>
            <a:spLocks noChangeShapeType="1"/>
          </p:cNvSpPr>
          <p:nvPr/>
        </p:nvSpPr>
        <p:spPr bwMode="auto">
          <a:xfrm flipV="1">
            <a:off x="4067944" y="299695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solidFill>
                <a:srgbClr val="000000"/>
              </a:solidFill>
            </a:endParaRPr>
          </a:p>
        </p:txBody>
      </p:sp>
      <p:sp>
        <p:nvSpPr>
          <p:cNvPr id="15" name="Oval 15"/>
          <p:cNvSpPr>
            <a:spLocks noChangeArrowheads="1"/>
          </p:cNvSpPr>
          <p:nvPr/>
        </p:nvSpPr>
        <p:spPr bwMode="auto">
          <a:xfrm rot="3720000">
            <a:off x="888490" y="1673680"/>
            <a:ext cx="1712450" cy="3124200"/>
          </a:xfrm>
          <a:prstGeom prst="ellipse">
            <a:avLst/>
          </a:prstGeom>
          <a:noFill/>
          <a:ln w="19050">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solidFill>
                <a:srgbClr val="000000"/>
              </a:solidFill>
            </a:endParaRPr>
          </a:p>
        </p:txBody>
      </p:sp>
      <p:sp>
        <p:nvSpPr>
          <p:cNvPr id="25" name="Line 11"/>
          <p:cNvSpPr>
            <a:spLocks noChangeShapeType="1"/>
          </p:cNvSpPr>
          <p:nvPr/>
        </p:nvSpPr>
        <p:spPr bwMode="auto">
          <a:xfrm>
            <a:off x="4067944" y="3140968"/>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solidFill>
                <a:srgbClr val="000000"/>
              </a:solidFill>
            </a:endParaRPr>
          </a:p>
        </p:txBody>
      </p:sp>
    </p:spTree>
    <p:extLst>
      <p:ext uri="{BB962C8B-B14F-4D97-AF65-F5344CB8AC3E}">
        <p14:creationId xmlns:p14="http://schemas.microsoft.com/office/powerpoint/2010/main" val="235354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E:\SALGEE\12-16 Sep2016_Thessaloniki\Lecture_JS\Dry-Wet s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3359"/>
            <a:ext cx="9144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6372200" y="5877272"/>
            <a:ext cx="2278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r>
              <a:rPr lang="en-US" sz="1200" i="1" dirty="0" err="1">
                <a:cs typeface="Calibri" pitchFamily="34" charset="0"/>
              </a:rPr>
              <a:t>Seneviratne</a:t>
            </a:r>
            <a:r>
              <a:rPr lang="en-US" sz="1200" i="1" dirty="0">
                <a:cs typeface="Calibri" pitchFamily="34" charset="0"/>
              </a:rPr>
              <a:t> et al. (2011)</a:t>
            </a:r>
            <a:endParaRPr lang="en-GB" sz="1200" i="1" dirty="0">
              <a:cs typeface="Calibri" pitchFamily="34" charset="0"/>
            </a:endParaRPr>
          </a:p>
        </p:txBody>
      </p:sp>
      <p:sp>
        <p:nvSpPr>
          <p:cNvPr id="88072" name="Text Box 1032"/>
          <p:cNvSpPr txBox="1">
            <a:spLocks noChangeArrowheads="1"/>
          </p:cNvSpPr>
          <p:nvPr/>
        </p:nvSpPr>
        <p:spPr bwMode="auto">
          <a:xfrm>
            <a:off x="5865961" y="3861048"/>
            <a:ext cx="17303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1600" dirty="0">
                <a:latin typeface="Calibri" pitchFamily="34" charset="0"/>
                <a:cs typeface="+mn-cs"/>
              </a:rPr>
              <a:t>dry climate regime</a:t>
            </a:r>
            <a:endParaRPr lang="en-GB" sz="1600" dirty="0">
              <a:latin typeface="Calibri" pitchFamily="34" charset="0"/>
              <a:cs typeface="+mn-cs"/>
            </a:endParaRPr>
          </a:p>
        </p:txBody>
      </p:sp>
      <p:sp>
        <p:nvSpPr>
          <p:cNvPr id="88073" name="Text Box 1033"/>
          <p:cNvSpPr txBox="1">
            <a:spLocks noChangeArrowheads="1"/>
          </p:cNvSpPr>
          <p:nvPr/>
        </p:nvSpPr>
        <p:spPr bwMode="auto">
          <a:xfrm>
            <a:off x="1763688" y="3812530"/>
            <a:ext cx="1776413"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1600" dirty="0">
                <a:latin typeface="Calibri" pitchFamily="34" charset="0"/>
                <a:cs typeface="+mn-cs"/>
              </a:rPr>
              <a:t>wet climate regime</a:t>
            </a:r>
            <a:endParaRPr lang="en-GB" sz="1600" dirty="0">
              <a:latin typeface="Calibri" pitchFamily="34" charset="0"/>
              <a:cs typeface="+mn-cs"/>
            </a:endParaRPr>
          </a:p>
        </p:txBody>
      </p:sp>
      <p:sp>
        <p:nvSpPr>
          <p:cNvPr id="10" name="Rectangle 6"/>
          <p:cNvSpPr txBox="1">
            <a:spLocks noChangeArrowheads="1"/>
          </p:cNvSpPr>
          <p:nvPr/>
        </p:nvSpPr>
        <p:spPr bwMode="auto">
          <a:xfrm>
            <a:off x="822406" y="1124744"/>
            <a:ext cx="749401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285750" indent="-285750" eaLnBrk="1" hangingPunct="1">
              <a:spcBef>
                <a:spcPts val="600"/>
              </a:spcBef>
              <a:buFont typeface="Wingdings" pitchFamily="2" charset="2"/>
              <a:buChar char="q"/>
            </a:pPr>
            <a:r>
              <a:rPr lang="en-US" altLang="en-US" sz="1700" dirty="0">
                <a:solidFill>
                  <a:srgbClr val="262626"/>
                </a:solidFill>
                <a:latin typeface="Calibri" pitchFamily="34" charset="0"/>
                <a:cs typeface="Times New Roman" pitchFamily="18" charset="0"/>
              </a:rPr>
              <a:t>Land-Atmosphere coupling is based on ecosystems </a:t>
            </a:r>
            <a:r>
              <a:rPr lang="en-US" altLang="en-US" sz="1700" dirty="0" smtClean="0">
                <a:solidFill>
                  <a:srgbClr val="262626"/>
                </a:solidFill>
                <a:latin typeface="Calibri" pitchFamily="34" charset="0"/>
                <a:cs typeface="Times New Roman" pitchFamily="18" charset="0"/>
              </a:rPr>
              <a:t>functioning.</a:t>
            </a:r>
            <a:endParaRPr lang="en-US" altLang="en-US" sz="1700" dirty="0">
              <a:solidFill>
                <a:srgbClr val="262626"/>
              </a:solidFill>
              <a:latin typeface="Calibri" pitchFamily="34" charset="0"/>
              <a:cs typeface="Times New Roman" pitchFamily="18" charset="0"/>
            </a:endParaRPr>
          </a:p>
          <a:p>
            <a:pPr marL="581025" lvl="1" indent="-180975" eaLnBrk="1" hangingPunct="1">
              <a:spcBef>
                <a:spcPts val="600"/>
              </a:spcBef>
              <a:buFont typeface="Courier New" pitchFamily="49" charset="0"/>
              <a:buChar char="o"/>
            </a:pPr>
            <a:r>
              <a:rPr lang="en-US" altLang="en-US" sz="1700" dirty="0" smtClean="0">
                <a:solidFill>
                  <a:srgbClr val="262626"/>
                </a:solidFill>
                <a:latin typeface="Calibri" pitchFamily="34" charset="0"/>
                <a:cs typeface="Times New Roman" pitchFamily="18" charset="0"/>
              </a:rPr>
              <a:t>ecosystem </a:t>
            </a:r>
            <a:r>
              <a:rPr lang="en-US" altLang="en-US" sz="1700" dirty="0">
                <a:solidFill>
                  <a:srgbClr val="262626"/>
                </a:solidFill>
                <a:latin typeface="Calibri" pitchFamily="34" charset="0"/>
                <a:cs typeface="Times New Roman" pitchFamily="18" charset="0"/>
              </a:rPr>
              <a:t>functioning </a:t>
            </a:r>
            <a:r>
              <a:rPr lang="en-US" altLang="en-US" sz="1700" dirty="0" smtClean="0">
                <a:solidFill>
                  <a:srgbClr val="262626"/>
                </a:solidFill>
                <a:latin typeface="Calibri" pitchFamily="34" charset="0"/>
                <a:cs typeface="Times New Roman" pitchFamily="18" charset="0"/>
              </a:rPr>
              <a:t>is referring to all processes related to biosphere</a:t>
            </a:r>
            <a:r>
              <a:rPr lang="en-US" altLang="en-US" sz="1700" i="1" dirty="0" smtClean="0">
                <a:solidFill>
                  <a:srgbClr val="262626"/>
                </a:solidFill>
                <a:latin typeface="Calibri" pitchFamily="34" charset="0"/>
                <a:cs typeface="Times New Roman" pitchFamily="18" charset="0"/>
              </a:rPr>
              <a:t>, e.g. distribution, productivity, etc.</a:t>
            </a:r>
            <a:endParaRPr lang="en-US" altLang="en-US" sz="1700" dirty="0" smtClean="0">
              <a:solidFill>
                <a:srgbClr val="262626"/>
              </a:solidFill>
              <a:latin typeface="Calibri" pitchFamily="34" charset="0"/>
              <a:cs typeface="Times New Roman" pitchFamily="18" charset="0"/>
            </a:endParaRPr>
          </a:p>
          <a:p>
            <a:pPr marL="285750" indent="-285750" eaLnBrk="1" hangingPunct="1">
              <a:spcBef>
                <a:spcPts val="600"/>
              </a:spcBef>
              <a:buFont typeface="Wingdings" pitchFamily="2" charset="2"/>
              <a:buChar char="q"/>
            </a:pPr>
            <a:r>
              <a:rPr lang="en-US" altLang="en-US" sz="1700" dirty="0" smtClean="0">
                <a:solidFill>
                  <a:srgbClr val="262626"/>
                </a:solidFill>
                <a:latin typeface="Calibri" pitchFamily="34" charset="0"/>
                <a:cs typeface="Times New Roman" pitchFamily="18" charset="0"/>
              </a:rPr>
              <a:t>LA coupling is </a:t>
            </a:r>
            <a:r>
              <a:rPr lang="en-US" altLang="en-US" sz="1700" dirty="0">
                <a:solidFill>
                  <a:srgbClr val="262626"/>
                </a:solidFill>
                <a:latin typeface="Calibri" pitchFamily="34" charset="0"/>
                <a:cs typeface="Times New Roman" pitchFamily="18" charset="0"/>
              </a:rPr>
              <a:t>resulting in transformation of solar energy into the energetic fluxes of latent </a:t>
            </a:r>
            <a:r>
              <a:rPr lang="en-US" altLang="en-US" sz="1700" dirty="0" smtClean="0">
                <a:solidFill>
                  <a:srgbClr val="262626"/>
                </a:solidFill>
                <a:latin typeface="Calibri" pitchFamily="34" charset="0"/>
                <a:cs typeface="Times New Roman" pitchFamily="18" charset="0"/>
              </a:rPr>
              <a:t>heat </a:t>
            </a:r>
            <a:r>
              <a:rPr lang="en-US" altLang="en-US" sz="1700" b="1" dirty="0">
                <a:solidFill>
                  <a:srgbClr val="0000CC"/>
                </a:solidFill>
                <a:latin typeface="Calibri" pitchFamily="34" charset="0"/>
                <a:cs typeface="Times New Roman" pitchFamily="18" charset="0"/>
              </a:rPr>
              <a:t>LE</a:t>
            </a:r>
            <a:r>
              <a:rPr lang="en-US" altLang="en-US" sz="1700" dirty="0">
                <a:solidFill>
                  <a:srgbClr val="262626"/>
                </a:solidFill>
                <a:latin typeface="Calibri" pitchFamily="34" charset="0"/>
                <a:cs typeface="Times New Roman" pitchFamily="18" charset="0"/>
              </a:rPr>
              <a:t> and sensible </a:t>
            </a:r>
            <a:r>
              <a:rPr lang="en-US" altLang="en-US" sz="1700" dirty="0" smtClean="0">
                <a:solidFill>
                  <a:srgbClr val="262626"/>
                </a:solidFill>
                <a:latin typeface="Calibri" pitchFamily="34" charset="0"/>
                <a:cs typeface="Times New Roman" pitchFamily="18" charset="0"/>
              </a:rPr>
              <a:t>heat </a:t>
            </a:r>
            <a:r>
              <a:rPr lang="en-US" altLang="en-US" sz="1700" b="1" dirty="0">
                <a:solidFill>
                  <a:srgbClr val="FF6600"/>
                </a:solidFill>
                <a:latin typeface="Calibri" pitchFamily="34" charset="0"/>
                <a:cs typeface="Times New Roman" pitchFamily="18" charset="0"/>
              </a:rPr>
              <a:t>H</a:t>
            </a:r>
            <a:r>
              <a:rPr lang="en-US" altLang="en-US" sz="1700" dirty="0">
                <a:solidFill>
                  <a:srgbClr val="262626"/>
                </a:solidFill>
                <a:latin typeface="Calibri" pitchFamily="34" charset="0"/>
                <a:cs typeface="Times New Roman" pitchFamily="18" charset="0"/>
              </a:rPr>
              <a:t> towards atmosphere, and in the </a:t>
            </a:r>
            <a:r>
              <a:rPr lang="en-US" altLang="en-US" sz="1700" dirty="0" smtClean="0">
                <a:solidFill>
                  <a:srgbClr val="262626"/>
                </a:solidFill>
                <a:latin typeface="Calibri" pitchFamily="34" charset="0"/>
                <a:cs typeface="Times New Roman" pitchFamily="18" charset="0"/>
              </a:rPr>
              <a:t>soil heat flux </a:t>
            </a:r>
            <a:r>
              <a:rPr lang="en-US" altLang="en-US" sz="1700" b="1" dirty="0" smtClean="0">
                <a:solidFill>
                  <a:srgbClr val="C00000"/>
                </a:solidFill>
                <a:latin typeface="Calibri" pitchFamily="34" charset="0"/>
                <a:cs typeface="Times New Roman" pitchFamily="18" charset="0"/>
              </a:rPr>
              <a:t>G, </a:t>
            </a:r>
            <a:r>
              <a:rPr lang="en-US" altLang="en-US" sz="1700" dirty="0">
                <a:solidFill>
                  <a:srgbClr val="262626"/>
                </a:solidFill>
                <a:latin typeface="Calibri" pitchFamily="34" charset="0"/>
                <a:cs typeface="Times New Roman" pitchFamily="18" charset="0"/>
              </a:rPr>
              <a:t>as well as chemical </a:t>
            </a:r>
            <a:r>
              <a:rPr lang="en-US" altLang="en-US" sz="1700" dirty="0" smtClean="0">
                <a:solidFill>
                  <a:srgbClr val="262626"/>
                </a:solidFill>
                <a:latin typeface="Calibri" pitchFamily="34" charset="0"/>
                <a:cs typeface="Times New Roman" pitchFamily="18" charset="0"/>
              </a:rPr>
              <a:t>compounds.</a:t>
            </a:r>
            <a:endParaRPr lang="en-GB" sz="1700" dirty="0">
              <a:solidFill>
                <a:srgbClr val="262626"/>
              </a:solidFill>
              <a:latin typeface="Calibri" pitchFamily="34" charset="0"/>
              <a:cs typeface="Times New Roman" pitchFamily="18" charset="0"/>
            </a:endParaRPr>
          </a:p>
        </p:txBody>
      </p:sp>
      <p:sp>
        <p:nvSpPr>
          <p:cNvPr id="3" name="Rectangle 2"/>
          <p:cNvSpPr/>
          <p:nvPr/>
        </p:nvSpPr>
        <p:spPr>
          <a:xfrm>
            <a:off x="1115616" y="6381328"/>
            <a:ext cx="6912768" cy="338554"/>
          </a:xfrm>
          <a:prstGeom prst="rect">
            <a:avLst/>
          </a:prstGeom>
        </p:spPr>
        <p:txBody>
          <a:bodyPr wrap="square">
            <a:spAutoFit/>
          </a:bodyPr>
          <a:lstStyle/>
          <a:p>
            <a:r>
              <a:rPr lang="en-US" sz="1600" dirty="0">
                <a:solidFill>
                  <a:srgbClr val="FF6600"/>
                </a:solidFill>
                <a:latin typeface="Calibri" pitchFamily="34" charset="0"/>
                <a:cs typeface="Calibri" pitchFamily="34" charset="0"/>
              </a:rPr>
              <a:t>As a sort of land surface state, drought is a result of land-atmosphere </a:t>
            </a:r>
            <a:r>
              <a:rPr lang="en-US" sz="1600" dirty="0" smtClean="0">
                <a:solidFill>
                  <a:srgbClr val="FF6600"/>
                </a:solidFill>
                <a:latin typeface="Calibri" pitchFamily="34" charset="0"/>
                <a:cs typeface="Calibri" pitchFamily="34" charset="0"/>
              </a:rPr>
              <a:t>coupling.</a:t>
            </a:r>
            <a:endParaRPr lang="en-US" dirty="0">
              <a:solidFill>
                <a:srgbClr val="FF6600"/>
              </a:solidFill>
            </a:endParaRPr>
          </a:p>
        </p:txBody>
      </p:sp>
      <p:sp>
        <p:nvSpPr>
          <p:cNvPr id="12" name="Title 1"/>
          <p:cNvSpPr txBox="1">
            <a:spLocks/>
          </p:cNvSpPr>
          <p:nvPr/>
        </p:nvSpPr>
        <p:spPr>
          <a:xfrm>
            <a:off x="467544" y="262737"/>
            <a:ext cx="84249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1" algn="l">
              <a:spcBef>
                <a:spcPts val="600"/>
              </a:spcBef>
              <a:spcAft>
                <a:spcPts val="600"/>
              </a:spcAft>
            </a:pPr>
            <a:r>
              <a:rPr lang="en-US" sz="2200" dirty="0" smtClean="0">
                <a:solidFill>
                  <a:srgbClr val="003366"/>
                </a:solidFill>
                <a:latin typeface="Calibri" pitchFamily="34" charset="0"/>
                <a:cs typeface="Calibri" pitchFamily="34" charset="0"/>
              </a:rPr>
              <a:t>Vision and knowledge about the drought phenomenon and related biophysical processes	</a:t>
            </a:r>
            <a:r>
              <a:rPr lang="en-US" sz="2200" dirty="0" smtClean="0">
                <a:latin typeface="Calibri" pitchFamily="34" charset="0"/>
                <a:cs typeface="Calibri" pitchFamily="34" charset="0"/>
              </a:rPr>
              <a:t> </a:t>
            </a:r>
            <a:r>
              <a:rPr lang="en-US" sz="1800" dirty="0" smtClean="0">
                <a:latin typeface="Calibri" pitchFamily="34" charset="0"/>
                <a:cs typeface="Calibri" pitchFamily="34" charset="0"/>
              </a:rPr>
              <a:t>	</a:t>
            </a:r>
          </a:p>
          <a:p>
            <a:pPr lvl="1" algn="l">
              <a:spcBef>
                <a:spcPts val="600"/>
              </a:spcBef>
              <a:spcAft>
                <a:spcPts val="600"/>
              </a:spcAft>
            </a:pPr>
            <a:r>
              <a:rPr lang="en-US" sz="1800" dirty="0">
                <a:solidFill>
                  <a:srgbClr val="FF6600"/>
                </a:solidFill>
                <a:latin typeface="Calibri" pitchFamily="34" charset="0"/>
                <a:cs typeface="Calibri" pitchFamily="34" charset="0"/>
              </a:rPr>
              <a:t>	</a:t>
            </a:r>
            <a:r>
              <a:rPr lang="en-US" sz="1800" dirty="0" smtClean="0">
                <a:solidFill>
                  <a:srgbClr val="FF6600"/>
                </a:solidFill>
                <a:latin typeface="Calibri" pitchFamily="34" charset="0"/>
                <a:cs typeface="Calibri" pitchFamily="34" charset="0"/>
              </a:rPr>
              <a:t>                       </a:t>
            </a:r>
            <a:r>
              <a:rPr lang="en-US" sz="2400" dirty="0" smtClean="0">
                <a:solidFill>
                  <a:srgbClr val="FF6600"/>
                </a:solidFill>
                <a:latin typeface="Calibri" pitchFamily="34" charset="0"/>
                <a:cs typeface="Times New Roman" pitchFamily="18" charset="0"/>
              </a:rPr>
              <a:t>Land-atmosphere </a:t>
            </a:r>
            <a:r>
              <a:rPr lang="en-US" sz="2400" dirty="0">
                <a:solidFill>
                  <a:srgbClr val="FF6600"/>
                </a:solidFill>
                <a:latin typeface="Calibri" pitchFamily="34" charset="0"/>
                <a:cs typeface="Times New Roman" pitchFamily="18" charset="0"/>
              </a:rPr>
              <a:t>coupling</a:t>
            </a:r>
            <a:endParaRPr lang="en-US" sz="2400" dirty="0">
              <a:solidFill>
                <a:srgbClr val="FF6600"/>
              </a:solidFill>
              <a:latin typeface="Calibri" pitchFamily="34" charset="0"/>
              <a:cs typeface="Calibri" pitchFamily="34" charset="0"/>
            </a:endParaRPr>
          </a:p>
        </p:txBody>
      </p:sp>
    </p:spTree>
    <p:extLst>
      <p:ext uri="{BB962C8B-B14F-4D97-AF65-F5344CB8AC3E}">
        <p14:creationId xmlns:p14="http://schemas.microsoft.com/office/powerpoint/2010/main" val="365302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88157</TotalTime>
  <Words>1636</Words>
  <Application>Microsoft Office PowerPoint</Application>
  <PresentationFormat>On-screen Show (4:3)</PresentationFormat>
  <Paragraphs>178</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Chart</vt:lpstr>
      <vt:lpstr> Drought &amp; Vegetation Monitoring: Energy–Water Cycle 7th SALGEE Virtual Workshop  24 Nov – 26 Nov 2021</vt:lpstr>
      <vt:lpstr>About EUMETSAT SALGEE  Project (2011-2021)</vt:lpstr>
      <vt:lpstr>PowerPoint Presentation</vt:lpstr>
      <vt:lpstr>7th SALGEE Workshop  ’’Drought &amp; Vegetation Monitoring: Energy–Water Cycle’’</vt:lpstr>
      <vt:lpstr>PowerPoint Presentation</vt:lpstr>
      <vt:lpstr>Drought monitoring with Vegetation</vt:lpstr>
      <vt:lpstr>Drought monitoring with Vegetation</vt:lpstr>
      <vt:lpstr>Vision and knowledge about the drought phenomenon and related biophysical processes                                     Land surface state</vt:lpstr>
      <vt:lpstr>PowerPoint Presentation</vt:lpstr>
      <vt:lpstr> The role of soil moisture in propagation of terrestrial drought:  Coupling of energy-water cycles at ‘Dry’- ‘Wet’ soil is reflected by the proportion between LE and H.</vt:lpstr>
      <vt:lpstr>Main concepts adopted in drought monitoring with vegetation</vt:lpstr>
      <vt:lpstr>Plant- available soil moisture (SMA) concept</vt:lpstr>
      <vt:lpstr>Plant- available soil moisture concept</vt:lpstr>
      <vt:lpstr>LST as a key biogeophysical variable in land surface processes LST much respond to vegetation occurrence</vt:lpstr>
      <vt:lpstr>MSG Satellite LSASAF LST &amp; SVAT products for drought evaluation</vt:lpstr>
      <vt:lpstr>Actual-Potential Evapotranspiration Concept</vt:lpstr>
      <vt:lpstr>Prototype Data Cube for Drought &amp; Vegetation Monitoring (D&amp;V Cube)</vt:lpstr>
      <vt:lpstr>Objectives of the 7th SALGEE Workshop   Drought &amp; Vegetation Monitoring: Energy – Water Cycle</vt:lpstr>
    </vt:vector>
  </TitlesOfParts>
  <Company>NIMH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dc:creator>
  <cp:lastModifiedBy>Julia</cp:lastModifiedBy>
  <cp:revision>3249</cp:revision>
  <dcterms:created xsi:type="dcterms:W3CDTF">2015-05-08T07:24:37Z</dcterms:created>
  <dcterms:modified xsi:type="dcterms:W3CDTF">2021-11-23T09:50:36Z</dcterms:modified>
</cp:coreProperties>
</file>