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9" roundtripDataSignature="AMtx7mjM0jDp5PbbJw1sKLnNC1CvEHdK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4c86dd06e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Ventspilī 52h pēc kārtas brāzmas &gt;20 m/s</a:t>
            </a:r>
            <a:endParaRPr/>
          </a:p>
        </p:txBody>
      </p:sp>
      <p:sp>
        <p:nvSpPr>
          <p:cNvPr id="172" name="Google Shape;172;g294c86dd06e_1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4c86dd06e_3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94c86dd06e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4c86dd06e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94c86dd06e_1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4c86dd06e_1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94c86dd06e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4c86dd06e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294c86dd06e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94c86dd06e_3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94c86dd06e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4c86dd06e_3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94c86dd06e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94c86dd06e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94c86dd06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CB mākoņi jūrā un līcī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4c86dd06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94c86dd06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4c86dd06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4c86dd0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4c86dd06e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Ventspilī 52h pēc kārtas brāzmas &gt;20 m/s</a:t>
            </a:r>
            <a:endParaRPr/>
          </a:p>
        </p:txBody>
      </p:sp>
      <p:sp>
        <p:nvSpPr>
          <p:cNvPr id="158" name="Google Shape;158;g294c86dd06e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93AF"/>
              </a:buClr>
              <a:buSzPts val="3200"/>
              <a:buNone/>
              <a:defRPr>
                <a:solidFill>
                  <a:srgbClr val="8893AF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93AF"/>
              </a:buClr>
              <a:buSzPts val="2800"/>
              <a:buNone/>
              <a:defRPr>
                <a:solidFill>
                  <a:srgbClr val="8893AF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93AF"/>
              </a:buClr>
              <a:buSzPts val="2400"/>
              <a:buNone/>
              <a:defRPr>
                <a:solidFill>
                  <a:srgbClr val="8893A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 sz="2000">
                <a:solidFill>
                  <a:srgbClr val="8893A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93AF"/>
              </a:buClr>
              <a:buSzPts val="1800"/>
              <a:buNone/>
              <a:defRPr sz="1800">
                <a:solidFill>
                  <a:srgbClr val="8893AF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93AF"/>
              </a:buClr>
              <a:buSzPts val="1600"/>
              <a:buNone/>
              <a:defRPr sz="1600">
                <a:solidFill>
                  <a:srgbClr val="8893AF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685800" y="3763511"/>
            <a:ext cx="7772400" cy="16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it-IT" sz="4600">
                <a:solidFill>
                  <a:srgbClr val="034885"/>
                </a:solidFill>
                <a:latin typeface="Calibri"/>
                <a:ea typeface="Calibri"/>
                <a:cs typeface="Calibri"/>
                <a:sym typeface="Calibri"/>
              </a:rPr>
              <a:t>STORM ON 7-8 OCTOBER, 2023</a:t>
            </a:r>
            <a:endParaRPr b="0" i="0" sz="4600" u="none" cap="none" strike="noStrike">
              <a:solidFill>
                <a:srgbClr val="0348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2057400" y="4827795"/>
            <a:ext cx="64008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4875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4875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6046"/>
              <a:buFont typeface="Arial"/>
              <a:buNone/>
            </a:pPr>
            <a:r>
              <a:rPr lang="it-IT" sz="21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Karīna Rožkova</a:t>
            </a:r>
            <a:endParaRPr sz="21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6046"/>
              <a:buFont typeface="Arial"/>
              <a:buNone/>
            </a:pPr>
            <a:r>
              <a:rPr lang="it-IT" sz="21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Jānis Kleperis</a:t>
            </a:r>
            <a:endParaRPr sz="21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98333"/>
              <a:buFont typeface="Arial"/>
              <a:buNone/>
            </a:pPr>
            <a:r>
              <a:rPr lang="it-I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LEGMC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98333"/>
              <a:buFont typeface="Arial"/>
              <a:buNone/>
            </a:pPr>
            <a:r>
              <a:rPr lang="it-I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07.11.</a:t>
            </a:r>
            <a:r>
              <a:rPr b="0" i="0" lang="it-IT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it-I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294c86dd06e_1_93"/>
          <p:cNvPicPr preferRelativeResize="0"/>
          <p:nvPr/>
        </p:nvPicPr>
        <p:blipFill rotWithShape="1">
          <a:blip r:embed="rId3">
            <a:alphaModFix/>
          </a:blip>
          <a:srcRect b="9909" l="0" r="0" t="0"/>
          <a:stretch/>
        </p:blipFill>
        <p:spPr>
          <a:xfrm>
            <a:off x="478575" y="1569400"/>
            <a:ext cx="8186850" cy="50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94c86dd06e_1_93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WIND</a:t>
            </a:r>
            <a:endParaRPr sz="3600" cap="none">
              <a:solidFill>
                <a:schemeClr val="lt1"/>
              </a:solidFill>
            </a:endParaRPr>
          </a:p>
        </p:txBody>
      </p:sp>
      <p:sp>
        <p:nvSpPr>
          <p:cNvPr id="176" name="Google Shape;176;g294c86dd06e_1_93"/>
          <p:cNvSpPr txBox="1"/>
          <p:nvPr/>
        </p:nvSpPr>
        <p:spPr>
          <a:xfrm>
            <a:off x="415575" y="1421350"/>
            <a:ext cx="8051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wind </a:t>
            </a:r>
            <a:r>
              <a:rPr b="1" baseline="30000"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gusts (m/s) registered in the observ</a:t>
            </a:r>
            <a:r>
              <a:rPr b="1" baseline="30000"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ation stations 7.-8.10.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94c86dd06e_1_9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294c86dd06e_3_12"/>
          <p:cNvPicPr preferRelativeResize="0"/>
          <p:nvPr/>
        </p:nvPicPr>
        <p:blipFill rotWithShape="1">
          <a:blip r:embed="rId3">
            <a:alphaModFix/>
          </a:blip>
          <a:srcRect b="7381" l="0" r="0" t="6781"/>
          <a:stretch/>
        </p:blipFill>
        <p:spPr>
          <a:xfrm>
            <a:off x="578250" y="1435300"/>
            <a:ext cx="7987502" cy="26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94c86dd06e_3_12"/>
          <p:cNvPicPr preferRelativeResize="0"/>
          <p:nvPr/>
        </p:nvPicPr>
        <p:blipFill rotWithShape="1">
          <a:blip r:embed="rId4">
            <a:alphaModFix/>
          </a:blip>
          <a:srcRect b="3384" l="0" r="0" t="6598"/>
          <a:stretch/>
        </p:blipFill>
        <p:spPr>
          <a:xfrm>
            <a:off x="622550" y="4075300"/>
            <a:ext cx="7898900" cy="27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94c86dd06e_3_12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WIND</a:t>
            </a:r>
            <a:endParaRPr sz="3600" cap="none">
              <a:solidFill>
                <a:schemeClr val="lt1"/>
              </a:solidFill>
            </a:endParaRPr>
          </a:p>
        </p:txBody>
      </p:sp>
      <p:sp>
        <p:nvSpPr>
          <p:cNvPr id="185" name="Google Shape;185;g294c86dd06e_3_12"/>
          <p:cNvSpPr txBox="1"/>
          <p:nvPr/>
        </p:nvSpPr>
        <p:spPr>
          <a:xfrm>
            <a:off x="366750" y="1264275"/>
            <a:ext cx="841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t-IT" sz="3000">
                <a:solidFill>
                  <a:srgbClr val="46A9EC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1" baseline="30000" lang="it-IT" sz="3000">
                <a:solidFill>
                  <a:srgbClr val="46A9EC"/>
                </a:solidFill>
                <a:latin typeface="Calibri"/>
                <a:ea typeface="Calibri"/>
                <a:cs typeface="Calibri"/>
                <a:sym typeface="Calibri"/>
              </a:rPr>
              <a:t>ind speed</a:t>
            </a:r>
            <a:r>
              <a:rPr b="1" baseline="30000" lang="it-IT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baseline="30000" lang="it-IT" sz="3000">
                <a:solidFill>
                  <a:srgbClr val="FF6384"/>
                </a:solidFill>
                <a:latin typeface="Calibri"/>
                <a:ea typeface="Calibri"/>
                <a:cs typeface="Calibri"/>
                <a:sym typeface="Calibri"/>
              </a:rPr>
              <a:t>wind gusts </a:t>
            </a:r>
            <a:r>
              <a:rPr b="1" baseline="30000" lang="it-IT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(m/s) in Ventspils from 07.10. 00:00 until 08.10. 23:59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94c86dd06e_3_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4c86dd06e_1_50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IMPACT</a:t>
            </a:r>
            <a:endParaRPr sz="3600" cap="none">
              <a:solidFill>
                <a:schemeClr val="lt1"/>
              </a:solidFill>
            </a:endParaRPr>
          </a:p>
        </p:txBody>
      </p:sp>
      <p:sp>
        <p:nvSpPr>
          <p:cNvPr id="192" name="Google Shape;192;g294c86dd06e_1_50"/>
          <p:cNvSpPr txBox="1"/>
          <p:nvPr>
            <p:ph idx="4294967295" type="body"/>
          </p:nvPr>
        </p:nvSpPr>
        <p:spPr>
          <a:xfrm>
            <a:off x="97875" y="1319600"/>
            <a:ext cx="4233600" cy="395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just"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it-IT" sz="2000"/>
              <a:t>1060 emergency calls, 431 of them only in Riga;</a:t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 sz="2000"/>
              <a:t>Power supply disturbances in the power grid for at least 44 000 clients;</a:t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 sz="2000"/>
              <a:t>Disrupted traffic, incl. public transportation - buses and trains.</a:t>
            </a:r>
            <a:endParaRPr sz="2000"/>
          </a:p>
        </p:txBody>
      </p:sp>
      <p:pic>
        <p:nvPicPr>
          <p:cNvPr id="193" name="Google Shape;193;g294c86dd06e_1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50" y="3599825"/>
            <a:ext cx="4167276" cy="312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94c86dd06e_1_50"/>
          <p:cNvPicPr preferRelativeResize="0"/>
          <p:nvPr/>
        </p:nvPicPr>
        <p:blipFill rotWithShape="1">
          <a:blip r:embed="rId4">
            <a:alphaModFix/>
          </a:blip>
          <a:srcRect b="0" l="0" r="6890" t="0"/>
          <a:stretch/>
        </p:blipFill>
        <p:spPr>
          <a:xfrm>
            <a:off x="4463200" y="1320875"/>
            <a:ext cx="2184300" cy="31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94c86dd06e_1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2975" y="1319600"/>
            <a:ext cx="2345976" cy="312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94c86dd06e_1_50"/>
          <p:cNvPicPr preferRelativeResize="0"/>
          <p:nvPr/>
        </p:nvPicPr>
        <p:blipFill rotWithShape="1">
          <a:blip r:embed="rId6">
            <a:alphaModFix/>
          </a:blip>
          <a:srcRect b="9069" l="0" r="0" t="12474"/>
          <a:stretch/>
        </p:blipFill>
        <p:spPr>
          <a:xfrm>
            <a:off x="4463200" y="4502725"/>
            <a:ext cx="4615749" cy="222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94c86dd06e_1_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4c86dd06e_1_10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03" name="Google Shape;203;g294c86dd06e_1_107"/>
          <p:cNvSpPr txBox="1"/>
          <p:nvPr/>
        </p:nvSpPr>
        <p:spPr>
          <a:xfrm>
            <a:off x="685800" y="117753"/>
            <a:ext cx="77724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it-IT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endParaRPr b="0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4c86dd06e_1_4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SYNOPTIC SITUATION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58823"/>
              <a:buFont typeface="Calibri"/>
              <a:buNone/>
            </a:pPr>
            <a:r>
              <a:rPr lang="it-IT" sz="2266">
                <a:solidFill>
                  <a:schemeClr val="lt1"/>
                </a:solidFill>
              </a:rPr>
              <a:t>Surface</a:t>
            </a:r>
            <a:endParaRPr sz="2266">
              <a:solidFill>
                <a:schemeClr val="lt1"/>
              </a:solidFill>
            </a:endParaRPr>
          </a:p>
        </p:txBody>
      </p:sp>
      <p:pic>
        <p:nvPicPr>
          <p:cNvPr id="91" name="Google Shape;91;g294c86dd06e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563" y="1263963"/>
            <a:ext cx="3862749" cy="27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94c86dd06e_1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12" y="4047162"/>
            <a:ext cx="3862663" cy="27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94c86dd06e_1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8738" y="1263975"/>
            <a:ext cx="3862696" cy="27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94c86dd06e_1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8713" y="4047113"/>
            <a:ext cx="3862749" cy="273086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294c86dd06e_1_4"/>
          <p:cNvSpPr txBox="1"/>
          <p:nvPr/>
        </p:nvSpPr>
        <p:spPr>
          <a:xfrm>
            <a:off x="672563" y="1263975"/>
            <a:ext cx="284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700">
                <a:solidFill>
                  <a:schemeClr val="lt1"/>
                </a:solidFill>
                <a:highlight>
                  <a:srgbClr val="0D4A87"/>
                </a:highlight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1700">
              <a:solidFill>
                <a:schemeClr val="lt1"/>
              </a:solidFill>
              <a:highlight>
                <a:srgbClr val="0D4A87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94c86dd06e_1_4"/>
          <p:cNvSpPr txBox="1"/>
          <p:nvPr/>
        </p:nvSpPr>
        <p:spPr>
          <a:xfrm>
            <a:off x="4608738" y="1263975"/>
            <a:ext cx="284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700">
                <a:solidFill>
                  <a:schemeClr val="lt1"/>
                </a:solidFill>
                <a:highlight>
                  <a:srgbClr val="0D4A87"/>
                </a:highlight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17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94c86dd06e_1_4"/>
          <p:cNvSpPr txBox="1"/>
          <p:nvPr/>
        </p:nvSpPr>
        <p:spPr>
          <a:xfrm>
            <a:off x="672575" y="4047125"/>
            <a:ext cx="284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700">
                <a:solidFill>
                  <a:schemeClr val="lt1"/>
                </a:solidFill>
                <a:highlight>
                  <a:srgbClr val="0D4A87"/>
                </a:highlight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17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94c86dd06e_1_4"/>
          <p:cNvSpPr txBox="1"/>
          <p:nvPr/>
        </p:nvSpPr>
        <p:spPr>
          <a:xfrm>
            <a:off x="4608750" y="4047125"/>
            <a:ext cx="284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700">
                <a:solidFill>
                  <a:schemeClr val="lt1"/>
                </a:solidFill>
                <a:highlight>
                  <a:srgbClr val="0D4A87"/>
                </a:highlight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17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94c86dd06e_1_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SYNOPTIC SITUATION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58823"/>
              <a:buFont typeface="Calibri"/>
              <a:buNone/>
            </a:pPr>
            <a:r>
              <a:rPr lang="it-IT" sz="2266">
                <a:solidFill>
                  <a:schemeClr val="lt1"/>
                </a:solidFill>
              </a:rPr>
              <a:t>850 hPa</a:t>
            </a:r>
            <a:endParaRPr sz="2266">
              <a:solidFill>
                <a:schemeClr val="lt1"/>
              </a:solidFill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88" y="1264450"/>
            <a:ext cx="7696424" cy="544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4c86dd06e_3_7"/>
          <p:cNvSpPr txBox="1"/>
          <p:nvPr>
            <p:ph idx="1" type="body"/>
          </p:nvPr>
        </p:nvSpPr>
        <p:spPr>
          <a:xfrm>
            <a:off x="528450" y="1242150"/>
            <a:ext cx="8229600" cy="54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2400"/>
              <a:t>7th October 00-12 UTC (Dust RGB)</a:t>
            </a:r>
            <a:endParaRPr b="1" sz="2400"/>
          </a:p>
        </p:txBody>
      </p:sp>
      <p:pic>
        <p:nvPicPr>
          <p:cNvPr id="112" name="Google Shape;112;g294c86dd06e_3_7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44038" y="1638900"/>
            <a:ext cx="9055925" cy="5086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94c86dd06e_3_7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SATELLITE OBSERVATIONS</a:t>
            </a:r>
            <a:endParaRPr sz="3600" cap="none">
              <a:solidFill>
                <a:schemeClr val="lt1"/>
              </a:solidFill>
            </a:endParaRPr>
          </a:p>
        </p:txBody>
      </p:sp>
      <p:sp>
        <p:nvSpPr>
          <p:cNvPr id="114" name="Google Shape;114;g294c86dd06e_3_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4c86dd06e_3_21"/>
          <p:cNvSpPr txBox="1"/>
          <p:nvPr>
            <p:ph idx="1" type="body"/>
          </p:nvPr>
        </p:nvSpPr>
        <p:spPr>
          <a:xfrm>
            <a:off x="457200" y="1198700"/>
            <a:ext cx="8229600" cy="5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2400"/>
              <a:t>8th of October 00 UTC (ECMWF Sea Surface Temperature</a:t>
            </a:r>
            <a:r>
              <a:rPr b="1" lang="it-IT" sz="2400"/>
              <a:t>)</a:t>
            </a:r>
            <a:endParaRPr b="1" sz="2400"/>
          </a:p>
        </p:txBody>
      </p:sp>
      <p:pic>
        <p:nvPicPr>
          <p:cNvPr id="120" name="Google Shape;120;g294c86dd06e_3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47909"/>
            <a:ext cx="8229601" cy="521009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94c86dd06e_3_21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MODEL DATA</a:t>
            </a:r>
            <a:endParaRPr sz="3600" cap="none">
              <a:solidFill>
                <a:schemeClr val="lt1"/>
              </a:solidFill>
            </a:endParaRPr>
          </a:p>
        </p:txBody>
      </p:sp>
      <p:sp>
        <p:nvSpPr>
          <p:cNvPr id="122" name="Google Shape;122;g294c86dd06e_3_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4c86dd06e_3_0"/>
          <p:cNvSpPr txBox="1"/>
          <p:nvPr>
            <p:ph idx="1" type="body"/>
          </p:nvPr>
        </p:nvSpPr>
        <p:spPr>
          <a:xfrm>
            <a:off x="537675" y="1242200"/>
            <a:ext cx="8229600" cy="64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2400"/>
              <a:t>8th October 08 UTC (Natural Colours)</a:t>
            </a:r>
            <a:endParaRPr b="1" sz="2400"/>
          </a:p>
        </p:txBody>
      </p:sp>
      <p:pic>
        <p:nvPicPr>
          <p:cNvPr id="128" name="Google Shape;128;g294c86dd06e_3_0"/>
          <p:cNvPicPr preferRelativeResize="0"/>
          <p:nvPr/>
        </p:nvPicPr>
        <p:blipFill rotWithShape="1">
          <a:blip r:embed="rId3">
            <a:alphaModFix/>
          </a:blip>
          <a:srcRect b="17831" l="21107" r="27687" t="23434"/>
          <a:stretch/>
        </p:blipFill>
        <p:spPr>
          <a:xfrm>
            <a:off x="251700" y="1691749"/>
            <a:ext cx="8640625" cy="50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94c86dd06e_3_0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SATELLITE OBSERVATIONS</a:t>
            </a:r>
            <a:endParaRPr sz="3600" cap="none">
              <a:solidFill>
                <a:schemeClr val="lt1"/>
              </a:solidFill>
            </a:endParaRPr>
          </a:p>
        </p:txBody>
      </p:sp>
      <p:sp>
        <p:nvSpPr>
          <p:cNvPr id="130" name="Google Shape;130;g294c86dd06e_3_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4c86dd06e_0_19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PRECIPITATION</a:t>
            </a:r>
            <a:endParaRPr sz="3600" cap="none">
              <a:solidFill>
                <a:schemeClr val="lt1"/>
              </a:solidFill>
            </a:endParaRPr>
          </a:p>
        </p:txBody>
      </p:sp>
      <p:pic>
        <p:nvPicPr>
          <p:cNvPr id="136" name="Google Shape;136;g294c86dd06e_0_19"/>
          <p:cNvPicPr preferRelativeResize="0"/>
          <p:nvPr/>
        </p:nvPicPr>
        <p:blipFill rotWithShape="1">
          <a:blip r:embed="rId3">
            <a:alphaModFix/>
          </a:blip>
          <a:srcRect b="4397" l="0" r="0" t="4186"/>
          <a:stretch/>
        </p:blipFill>
        <p:spPr>
          <a:xfrm>
            <a:off x="5064050" y="1452575"/>
            <a:ext cx="3563624" cy="48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94c86dd06e_0_19"/>
          <p:cNvSpPr txBox="1"/>
          <p:nvPr>
            <p:ph idx="4294967295" type="body"/>
          </p:nvPr>
        </p:nvSpPr>
        <p:spPr>
          <a:xfrm>
            <a:off x="338425" y="1376375"/>
            <a:ext cx="4116300" cy="26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None/>
            </a:pPr>
            <a:r>
              <a:rPr b="1" lang="it-IT" sz="2000"/>
              <a:t>Observed </a:t>
            </a:r>
            <a:r>
              <a:rPr b="1" lang="it-IT" sz="2000"/>
              <a:t>precipitation:</a:t>
            </a:r>
            <a:endParaRPr b="1" sz="2000"/>
          </a:p>
          <a:p>
            <a:pPr indent="-355600" lvl="0" marL="457200" rtl="0" algn="just"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it-IT" sz="2000"/>
              <a:t>Rain - in all parts of Latvia (not significant);</a:t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 sz="2000"/>
              <a:t>Sleet, snow - mostly in the eastern parts of Latvia at night and in the morning of October 8;</a:t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 sz="2000"/>
              <a:t>Thunderstorm, hail - at night on October 8 in Riga.</a:t>
            </a:r>
            <a:endParaRPr sz="2000"/>
          </a:p>
        </p:txBody>
      </p:sp>
      <p:sp>
        <p:nvSpPr>
          <p:cNvPr id="138" name="Google Shape;138;g294c86dd06e_0_19"/>
          <p:cNvSpPr txBox="1"/>
          <p:nvPr/>
        </p:nvSpPr>
        <p:spPr>
          <a:xfrm>
            <a:off x="4623900" y="6389250"/>
            <a:ext cx="444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Hail in Marupe (near Riga) at night to October 8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294c86dd06e_0_19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40" name="Google Shape;140;g294c86dd06e_0_19"/>
          <p:cNvPicPr preferRelativeResize="0"/>
          <p:nvPr/>
        </p:nvPicPr>
        <p:blipFill rotWithShape="1">
          <a:blip r:embed="rId4">
            <a:alphaModFix/>
          </a:blip>
          <a:srcRect b="13370" l="0" r="0" t="10142"/>
          <a:stretch/>
        </p:blipFill>
        <p:spPr>
          <a:xfrm>
            <a:off x="2457950" y="4012175"/>
            <a:ext cx="2467776" cy="251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94c86dd06e_0_19"/>
          <p:cNvSpPr txBox="1"/>
          <p:nvPr/>
        </p:nvSpPr>
        <p:spPr>
          <a:xfrm>
            <a:off x="2625038" y="6604950"/>
            <a:ext cx="2133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Hail near Riga, October 8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g294c86dd06e_0_19"/>
          <p:cNvPicPr preferRelativeResize="0"/>
          <p:nvPr/>
        </p:nvPicPr>
        <p:blipFill rotWithShape="1">
          <a:blip r:embed="rId5">
            <a:alphaModFix/>
          </a:blip>
          <a:srcRect b="15065" l="3620" r="1592" t="17165"/>
          <a:stretch/>
        </p:blipFill>
        <p:spPr>
          <a:xfrm>
            <a:off x="401875" y="4012175"/>
            <a:ext cx="1979875" cy="251657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94c86dd06e_0_19"/>
          <p:cNvSpPr txBox="1"/>
          <p:nvPr/>
        </p:nvSpPr>
        <p:spPr>
          <a:xfrm>
            <a:off x="325013" y="6608850"/>
            <a:ext cx="2133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t-I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Sleet in Jekabpils</a:t>
            </a:r>
            <a:r>
              <a:rPr b="1" baseline="30000" lang="it-I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October 8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94c86dd06e_0_0"/>
          <p:cNvSpPr txBox="1"/>
          <p:nvPr>
            <p:ph idx="1" type="body"/>
          </p:nvPr>
        </p:nvSpPr>
        <p:spPr>
          <a:xfrm>
            <a:off x="457200" y="14478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2400"/>
              <a:t>WIND:</a:t>
            </a:r>
            <a:endParaRPr b="1"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2400"/>
              <a:t>	</a:t>
            </a:r>
            <a:r>
              <a:rPr lang="it-IT" sz="2400"/>
              <a:t>for Latvia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2400"/>
              <a:t>	for </a:t>
            </a:r>
            <a:r>
              <a:rPr lang="it-IT" sz="2400"/>
              <a:t>the Central Baltic; the Gulf of Riga; Riga; Liepaja;</a:t>
            </a:r>
            <a:endParaRPr sz="2400"/>
          </a:p>
          <a:p>
            <a:pPr indent="45720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2400"/>
              <a:t>Ventspils; </a:t>
            </a:r>
            <a:r>
              <a:rPr lang="it-IT" sz="2400"/>
              <a:t>the coastal areas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2400"/>
              <a:t>WATER LEVEL:</a:t>
            </a:r>
            <a:endParaRPr b="1"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2400"/>
              <a:t>	for Riga</a:t>
            </a:r>
            <a:endParaRPr sz="2400"/>
          </a:p>
        </p:txBody>
      </p:sp>
      <p:sp>
        <p:nvSpPr>
          <p:cNvPr id="149" name="Google Shape;149;g294c86dd06e_0_0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WEATHER</a:t>
            </a:r>
            <a:r>
              <a:rPr lang="it-IT" sz="3600">
                <a:solidFill>
                  <a:schemeClr val="lt1"/>
                </a:solidFill>
              </a:rPr>
              <a:t> </a:t>
            </a:r>
            <a:r>
              <a:rPr lang="it-IT" sz="3600">
                <a:solidFill>
                  <a:schemeClr val="lt1"/>
                </a:solidFill>
              </a:rPr>
              <a:t>WARNINGS</a:t>
            </a:r>
            <a:endParaRPr sz="3600" cap="none">
              <a:solidFill>
                <a:schemeClr val="lt1"/>
              </a:solidFill>
            </a:endParaRPr>
          </a:p>
        </p:txBody>
      </p:sp>
      <p:pic>
        <p:nvPicPr>
          <p:cNvPr id="150" name="Google Shape;150;g294c86dd0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25" y="1919250"/>
            <a:ext cx="324050" cy="3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94c86dd06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25" y="2339875"/>
            <a:ext cx="324050" cy="3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94c86dd06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25" y="3981800"/>
            <a:ext cx="324050" cy="3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94c86dd06e_0_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54" name="Google Shape;154;g294c86dd06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362" y="3352800"/>
            <a:ext cx="5445575" cy="27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94c86dd06e_0_0"/>
          <p:cNvSpPr txBox="1"/>
          <p:nvPr/>
        </p:nvSpPr>
        <p:spPr>
          <a:xfrm>
            <a:off x="3668188" y="6202425"/>
            <a:ext cx="444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it-I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public weather warnings on October 6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4c86dd06e_1_14"/>
          <p:cNvSpPr txBox="1"/>
          <p:nvPr>
            <p:ph type="title"/>
          </p:nvPr>
        </p:nvSpPr>
        <p:spPr>
          <a:xfrm>
            <a:off x="457200" y="274638"/>
            <a:ext cx="82296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it-IT" sz="3600">
                <a:solidFill>
                  <a:schemeClr val="lt1"/>
                </a:solidFill>
              </a:rPr>
              <a:t>WATER LEVEL</a:t>
            </a:r>
            <a:endParaRPr sz="3600" cap="none">
              <a:solidFill>
                <a:schemeClr val="lt1"/>
              </a:solidFill>
            </a:endParaRPr>
          </a:p>
        </p:txBody>
      </p:sp>
      <p:pic>
        <p:nvPicPr>
          <p:cNvPr id="161" name="Google Shape;161;g294c86dd06e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00" y="4151375"/>
            <a:ext cx="4608574" cy="25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94c86dd06e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380" y="4151374"/>
            <a:ext cx="3717144" cy="25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94c86dd06e_1_14"/>
          <p:cNvPicPr preferRelativeResize="0"/>
          <p:nvPr/>
        </p:nvPicPr>
        <p:blipFill rotWithShape="1">
          <a:blip r:embed="rId5">
            <a:alphaModFix/>
          </a:blip>
          <a:srcRect b="0" l="0" r="0" t="6524"/>
          <a:stretch/>
        </p:blipFill>
        <p:spPr>
          <a:xfrm>
            <a:off x="298300" y="1609825"/>
            <a:ext cx="4608574" cy="247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94c86dd06e_1_14"/>
          <p:cNvSpPr txBox="1"/>
          <p:nvPr>
            <p:ph idx="1" type="body"/>
          </p:nvPr>
        </p:nvSpPr>
        <p:spPr>
          <a:xfrm>
            <a:off x="567675" y="1295150"/>
            <a:ext cx="4069800" cy="54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it-IT" sz="1600"/>
              <a:t>Water level height in Riga (Daugavgriva) (m)</a:t>
            </a:r>
            <a:endParaRPr b="1" sz="1600"/>
          </a:p>
        </p:txBody>
      </p:sp>
      <p:pic>
        <p:nvPicPr>
          <p:cNvPr id="165" name="Google Shape;165;g294c86dd06e_1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7375" y="1300006"/>
            <a:ext cx="3717151" cy="278787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94c86dd06e_1_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7" name="Google Shape;167;g294c86dd06e_1_14"/>
          <p:cNvSpPr txBox="1"/>
          <p:nvPr/>
        </p:nvSpPr>
        <p:spPr>
          <a:xfrm>
            <a:off x="6965825" y="3723075"/>
            <a:ext cx="177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Daugavgriva, October 7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8" name="Google Shape;168;g294c86dd06e_1_14"/>
          <p:cNvSpPr txBox="1"/>
          <p:nvPr/>
        </p:nvSpPr>
        <p:spPr>
          <a:xfrm>
            <a:off x="6965825" y="4151375"/>
            <a:ext cx="177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Gulf of Riga</a:t>
            </a:r>
            <a:r>
              <a:rPr lang="it-IT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October 8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9" name="Google Shape;169;g294c86dd06e_1_14"/>
          <p:cNvSpPr txBox="1"/>
          <p:nvPr/>
        </p:nvSpPr>
        <p:spPr>
          <a:xfrm>
            <a:off x="298300" y="6378900"/>
            <a:ext cx="1778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River in Riga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2015-02-06T10:22:10Z</dcterms:created>
  <dc:creator>Andrejs Lavrinovičs</dc:creator>
</cp:coreProperties>
</file>