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8" r:id="rId6"/>
    <p:sldId id="273" r:id="rId7"/>
    <p:sldId id="274" r:id="rId8"/>
    <p:sldId id="269" r:id="rId9"/>
    <p:sldId id="266" r:id="rId10"/>
    <p:sldId id="259" r:id="rId11"/>
    <p:sldId id="260" r:id="rId12"/>
    <p:sldId id="261" r:id="rId13"/>
    <p:sldId id="262" r:id="rId14"/>
    <p:sldId id="263" r:id="rId15"/>
    <p:sldId id="264" r:id="rId16"/>
    <p:sldId id="272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04141-1659-817B-029A-6336CEF45FD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D53A7-9883-A0C6-52AE-E98E8278BCB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948ED-5638-43E9-83F2-3AE4ECB6B6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607BA5-2AB4-4AB3-813A-5BA40949C0CC}" type="datetime1">
              <a:rPr lang="lt-LT"/>
              <a:pPr lvl="0"/>
              <a:t>2023-11-07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3B9E7-77A1-80A2-AE18-9FAED16E95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9193C-2457-BC4E-0FB9-101AE84501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857CE1-7AC3-41CB-A1C9-2588FDF7FABC}" type="slidenum"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660688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46DA5-9214-39DC-0A7F-CBD010F09D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C0ED9-872B-7AE4-9CBB-73F7F441066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2D246-5357-E8B3-4712-6F7BC947EC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5C7A56-046C-4AD3-93DB-33E2FD05920F}" type="datetime1">
              <a:rPr lang="lt-LT"/>
              <a:pPr lvl="0"/>
              <a:t>2023-11-07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9E217-9574-7A92-6C83-FFAEE26465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16478-1324-352E-4434-212B6E53AA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AF0DDE-C4E2-4694-9456-71687D228F25}" type="slidenum"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4168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AC45A5-AF77-349B-820C-43F6D2FD592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8A62B-5C2C-991D-367A-5AC677210CB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42DE2-6C6A-39DB-6FF0-C91160B067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29CD44-12DB-4DF0-8C6F-BB3A38CDFE54}" type="datetime1">
              <a:rPr lang="lt-LT"/>
              <a:pPr lvl="0"/>
              <a:t>2023-11-07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F3713-C3A1-B6AC-0D12-1BBA550BF2B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AE025-10AF-2752-1FA3-4A7671EF21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061BD3-A48B-4781-B205-CAC1CCC0FCD0}" type="slidenum"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382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37D8D-83F6-2512-99A6-CE2B2A9E1E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1E874-7978-FC21-A45C-CD98E81E25C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B3A18-2F8E-7838-0601-67C63DAD87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7E2975-906B-4160-A874-F19A2638B536}" type="datetime1">
              <a:rPr lang="lt-LT"/>
              <a:pPr lvl="0"/>
              <a:t>2023-11-07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B55B2-C4E0-07C7-2054-65E5C31D9D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034D6-B5FE-2585-B005-ACE2A6B1C2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025460-78D5-4B2F-8D84-46FAA9492F89}" type="slidenum"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569599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B1E8-683A-EB52-06C2-354BB42C17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04A83-30A7-E192-9AD0-BBD0FBC88C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7CD6F-E630-7C7F-169A-71739EBD7E2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BB9533-DE87-4807-807D-DC464A4BF506}" type="datetime1">
              <a:rPr lang="lt-LT"/>
              <a:pPr lvl="0"/>
              <a:t>2023-11-07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CC216-A1BE-3F50-AD7D-E073AAD15F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1C650-4C88-B676-65CE-BEEB34CBA7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584CA2-60DB-4C4F-B91F-DF58364350B5}" type="slidenum"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39318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526FD-5384-37A0-8F83-8C86F639EA0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5F912-4611-C043-1562-71C7D3B4E80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1431A-AC16-EACA-7C7C-CBF085DE7AF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CE980-35A4-2B5B-E0A7-66CE71FCF75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E7F22E-C128-4908-9A66-95B9774C6579}" type="datetime1">
              <a:rPr lang="lt-LT"/>
              <a:pPr lvl="0"/>
              <a:t>2023-11-07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083F8-A65C-4E4F-F094-57CF9B4F37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B712D-80DE-8E43-16DD-B38EA284B6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8A788A-A875-4DE0-B2E4-F87DD0495885}" type="slidenum"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3137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11DC3-A1A5-B9DC-2729-171FF6C041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8465C-F900-F5C5-AB70-64F4F8907F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643D3D-45BC-FC1C-8896-3DE7E9D87E5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07AEE-8A38-1935-9A79-F0553D74ABE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2EE3F-0121-6C75-D840-B6187FA27AB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E55797-B981-BB58-5FA7-61AB905DFD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C28AC6-38A6-40F7-A732-6AB54BDABDBF}" type="datetime1">
              <a:rPr lang="lt-LT"/>
              <a:pPr lvl="0"/>
              <a:t>2023-11-07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7BE540-7907-1DF5-3935-8C1C0CC5A8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31C03-9773-F8BC-709D-3D88BE78F92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998A3B-3255-458B-B9E9-CE08131ECC01}" type="slidenum"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3721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46CEF-7537-5EC9-F4B3-60DABB92D0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5F9EB-2ABA-F7C4-5F76-A6174CADB1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74A84C-2DD6-448A-9BCC-D4CF3ED32CFB}" type="datetime1">
              <a:rPr lang="lt-LT"/>
              <a:pPr lvl="0"/>
              <a:t>2023-11-07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519A1-47B1-139C-95CA-5F47550B30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2A20B-4DAF-1A1F-AA2B-3BFC766572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87DE85-375E-4C49-B2A8-DBCC64B5E74E}" type="slidenum"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3815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4F6DD4-1482-54CD-9BBC-05EE758F7E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41112D-8C06-4217-9D18-5222EA7FB7AC}" type="datetime1">
              <a:rPr lang="lt-LT"/>
              <a:pPr lvl="0"/>
              <a:t>2023-11-07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9E07D3-9BAB-1BB9-7182-297B5256A37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23B31-C3BC-9C93-00C7-3E9B836903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DADB7C-EE27-45DC-A362-D304FC12AA09}" type="slidenum"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90717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97D7A-F95A-3858-0258-6E01BDDBB9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EA98F-C6D4-1D21-ABBF-F1B5B6DA14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8AD54-226D-382C-B18B-D1BD84FF614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C14D2-DA2E-53FE-4931-5311196A67E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337ADE-8521-4437-AC84-67FA4122366D}" type="datetime1">
              <a:rPr lang="lt-LT"/>
              <a:pPr lvl="0"/>
              <a:t>2023-11-07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AE5F7-A972-4B40-1F0C-B9BED7736F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FEE572-B5B7-F3F9-3FDF-5C0C1B97CA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6FC32F-76BD-4BC6-AB18-7134BEB1513B}" type="slidenum"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40893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8AD58-18F8-CF85-74FC-01C52CD12C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31A8CD-1282-F7A6-0156-C24E0EF7FEB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EE5BC-20C1-03BD-FB69-C26BAD20E7E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98B1F-3C96-49B6-5A26-CEEB70E097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D16AF0-1600-495A-9A51-142066E43EEF}" type="datetime1">
              <a:rPr lang="lt-LT"/>
              <a:pPr lvl="0"/>
              <a:t>2023-11-07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4447C-BB24-3CEE-F9AD-9A3BF0BA3D0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001F8-2DF1-E21C-08A1-FF8AACF419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AD6480-40E7-4D94-ABCE-DCFA44842AE8}" type="slidenum"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44071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834B5-D054-89AA-FDD8-E95098BE3A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8F961-64D4-403D-138F-F54168F1B0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C464D-F127-9692-5A36-A1BEB983F1E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t-L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9A4DF885-2200-43BE-8B8C-448D1535996E}" type="datetime1">
              <a:rPr lang="lt-LT"/>
              <a:pPr lvl="0"/>
              <a:t>2023-11-07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BEAF0-9E94-2CB1-7642-0E54D42FBF5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t-L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59D8-41F4-B155-FC96-C9F4EFBD5C8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t-L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E212508C-F299-4024-B156-5C478A350CCD}" type="slidenum"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5C140-90F3-2A1B-8246-85BA097CDDF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242819" y="9326"/>
            <a:ext cx="8949177" cy="1539785"/>
          </a:xfrm>
        </p:spPr>
        <p:txBody>
          <a:bodyPr/>
          <a:lstStyle/>
          <a:p>
            <a:pPr lvl="0" algn="r"/>
            <a:r>
              <a:rPr lang="lt-LT" sz="4900" dirty="0">
                <a:latin typeface="Times New Roman" pitchFamily="18"/>
                <a:cs typeface="Times New Roman" pitchFamily="18"/>
              </a:rPr>
              <a:t>STRONGER THAN EXPECTED</a:t>
            </a:r>
            <a:br>
              <a:rPr lang="lt-LT" sz="4900" dirty="0">
                <a:latin typeface="Times New Roman" pitchFamily="18"/>
                <a:cs typeface="Times New Roman" pitchFamily="18"/>
              </a:rPr>
            </a:br>
            <a:r>
              <a:rPr lang="lt-LT" sz="4300" dirty="0">
                <a:latin typeface="Times New Roman" pitchFamily="18"/>
                <a:cs typeface="Times New Roman" pitchFamily="18"/>
              </a:rPr>
              <a:t>2022.01.14 event in Lithuania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4F2CB-2BFE-BA1E-2717-A167AB55EDD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4796" y="5786442"/>
            <a:ext cx="8686800" cy="741999"/>
          </a:xfrm>
        </p:spPr>
        <p:txBody>
          <a:bodyPr anchorCtr="0">
            <a:noAutofit/>
          </a:bodyPr>
          <a:lstStyle/>
          <a:p>
            <a:pPr lvl="0" algn="l"/>
            <a:r>
              <a:rPr lang="lt-LT" sz="2000" dirty="0">
                <a:latin typeface="Times New Roman" pitchFamily="18"/>
                <a:cs typeface="Times New Roman" pitchFamily="18"/>
              </a:rPr>
              <a:t>Presenter: Tadas Kantautas, LHMS</a:t>
            </a:r>
          </a:p>
          <a:p>
            <a:pPr lvl="0" algn="l"/>
            <a:r>
              <a:rPr lang="lt-LT" sz="2000" dirty="0">
                <a:latin typeface="Times New Roman" pitchFamily="18"/>
                <a:cs typeface="Times New Roman" pitchFamily="18"/>
              </a:rPr>
              <a:t>Creators: Tadas Kantautas, Giedrė Andruškienė, Saulius Šatas, LHMS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8634455-694B-3848-1569-602CDD5AF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70" y="145915"/>
            <a:ext cx="2413522" cy="30168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9D2965DA-A74C-381A-B25D-094039432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440" y="1508449"/>
            <a:ext cx="2810975" cy="27527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5EA90167-A512-64CF-44E2-BF0D06E01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094" y="2024150"/>
            <a:ext cx="5428536" cy="36176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FAD232-413A-DB59-AEC0-171A604C0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557" y="5980615"/>
            <a:ext cx="2688073" cy="7411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CFBB-7569-110F-40D2-EA574572B2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7532013" cy="1328714"/>
          </a:xfrm>
        </p:spPr>
        <p:txBody>
          <a:bodyPr/>
          <a:lstStyle/>
          <a:p>
            <a:pPr lvl="0"/>
            <a:r>
              <a:rPr lang="en-US" sz="3200" dirty="0">
                <a:latin typeface="Times New Roman" pitchFamily="18"/>
                <a:cs typeface="Times New Roman" pitchFamily="18"/>
              </a:rPr>
              <a:t>Airmass RGB 2022.01</a:t>
            </a:r>
            <a:r>
              <a:rPr lang="lt-LT" sz="3200" dirty="0">
                <a:latin typeface="Times New Roman" pitchFamily="18"/>
                <a:cs typeface="Times New Roman" pitchFamily="18"/>
              </a:rPr>
              <a:t>.14 09 UTC + Ana/Kata Cold front clouds color scheme</a:t>
            </a:r>
            <a:endParaRPr lang="en-US" sz="3200" dirty="0"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858550C-9D00-0BC5-3AE4-88E1B5DA27A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862CEBD-AFC4-EEAF-3325-680E0AA84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714"/>
            <a:ext cx="7532013" cy="55098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E38F9454-7F6D-067F-8C99-280359D3E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013" y="0"/>
            <a:ext cx="4615644" cy="34095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BADC0757-8CB5-FF75-2FD6-188DC4B1C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013" y="3429000"/>
            <a:ext cx="4615644" cy="340953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B989C-2A30-7664-70B2-6B07E5E2C3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8260"/>
            <a:ext cx="7941061" cy="1325559"/>
          </a:xfrm>
        </p:spPr>
        <p:txBody>
          <a:bodyPr/>
          <a:lstStyle/>
          <a:p>
            <a:pPr lvl="0"/>
            <a:r>
              <a:rPr lang="lt-LT" sz="3200">
                <a:latin typeface="Times New Roman" pitchFamily="18"/>
                <a:cs typeface="Times New Roman" pitchFamily="18"/>
              </a:rPr>
              <a:t>Dust</a:t>
            </a:r>
            <a:r>
              <a:rPr lang="en-US" sz="3200">
                <a:latin typeface="Times New Roman" pitchFamily="18"/>
                <a:cs typeface="Times New Roman" pitchFamily="18"/>
              </a:rPr>
              <a:t> RGB 2022.01</a:t>
            </a:r>
            <a:r>
              <a:rPr lang="lt-LT" sz="3200">
                <a:latin typeface="Times New Roman" pitchFamily="18"/>
                <a:cs typeface="Times New Roman" pitchFamily="18"/>
              </a:rPr>
              <a:t>.14 09 UTC + Ana/Kata Cold front clouds color scheme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93757-5867-7F79-5FE8-3668494E3F0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EC351C-52DD-C54E-79FB-691F342E1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" y="1343820"/>
            <a:ext cx="7941152" cy="55141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F3EAD8C-B7D5-78DF-55D9-259CCFB07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353" y="18260"/>
            <a:ext cx="4230883" cy="34107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30A291-BA46-872E-2C78-60EC8A87B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152" y="3429000"/>
            <a:ext cx="4231084" cy="3429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84224-0BD1-B97E-FA76-CEF3D612C4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6530"/>
            <a:ext cx="6749588" cy="1325559"/>
          </a:xfrm>
        </p:spPr>
        <p:txBody>
          <a:bodyPr/>
          <a:lstStyle/>
          <a:p>
            <a:pPr lvl="0"/>
            <a:r>
              <a:rPr lang="lt-LT" sz="3200">
                <a:latin typeface="Times New Roman" pitchFamily="18"/>
                <a:cs typeface="Times New Roman" pitchFamily="18"/>
              </a:rPr>
              <a:t>Airmass</a:t>
            </a:r>
            <a:r>
              <a:rPr lang="en-US" sz="3200">
                <a:latin typeface="Times New Roman" pitchFamily="18"/>
                <a:cs typeface="Times New Roman" pitchFamily="18"/>
              </a:rPr>
              <a:t> RGB 2022.01</a:t>
            </a:r>
            <a:r>
              <a:rPr lang="lt-LT" sz="3200">
                <a:latin typeface="Times New Roman" pitchFamily="18"/>
                <a:cs typeface="Times New Roman" pitchFamily="18"/>
              </a:rPr>
              <a:t>.14 09 UTC + TFP + Thickness 500-1000 hPa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FCC90-F1B1-63E6-143B-16862CB76D2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5B5F76E-974F-16B6-D8FA-A8AD74580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7592"/>
            <a:ext cx="8644380" cy="5700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AD8F0E7-86FE-BE60-8092-96F8E44E0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288" y="0"/>
            <a:ext cx="2966642" cy="33445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A3DF109-5425-F7E0-C8FF-9B9C9A064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363" y="3450808"/>
            <a:ext cx="2947568" cy="33706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C671D9F5-A117-9842-F103-E55779426040}"/>
              </a:ext>
            </a:extLst>
          </p:cNvPr>
          <p:cNvSpPr txBox="1"/>
          <p:nvPr/>
        </p:nvSpPr>
        <p:spPr>
          <a:xfrm>
            <a:off x="8933843" y="183794"/>
            <a:ext cx="157665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Ana Cold Front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5DF34B7A-1658-07B1-8172-7ACFB32415B2}"/>
              </a:ext>
            </a:extLst>
          </p:cNvPr>
          <p:cNvSpPr txBox="1"/>
          <p:nvPr/>
        </p:nvSpPr>
        <p:spPr>
          <a:xfrm>
            <a:off x="8776356" y="4001295"/>
            <a:ext cx="162076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Kata Cold Front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C36B6-CA29-1933-C633-AA3A4DF21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8260"/>
            <a:ext cx="6608185" cy="1325559"/>
          </a:xfrm>
        </p:spPr>
        <p:txBody>
          <a:bodyPr/>
          <a:lstStyle/>
          <a:p>
            <a:pPr lvl="0"/>
            <a:r>
              <a:rPr lang="lt-LT" sz="3200">
                <a:latin typeface="Times New Roman" pitchFamily="18"/>
                <a:cs typeface="Times New Roman" pitchFamily="18"/>
              </a:rPr>
              <a:t>Airmass</a:t>
            </a:r>
            <a:r>
              <a:rPr lang="en-US" sz="3200">
                <a:latin typeface="Times New Roman" pitchFamily="18"/>
                <a:cs typeface="Times New Roman" pitchFamily="18"/>
              </a:rPr>
              <a:t> RGB 2022.01</a:t>
            </a:r>
            <a:r>
              <a:rPr lang="lt-LT" sz="3200">
                <a:latin typeface="Times New Roman" pitchFamily="18"/>
                <a:cs typeface="Times New Roman" pitchFamily="18"/>
              </a:rPr>
              <a:t>.14 09 UTC + Temperature advection 700 hPa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7D11F-DAC8-64B8-B4BB-E97F6B4611A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A222BF2-7822-BE71-B55E-3F837F306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640"/>
            <a:ext cx="8691518" cy="57093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2D4F603-0B9A-A5DE-F682-FE8A9C8C8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734" y="18260"/>
            <a:ext cx="3023262" cy="34107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EF3105C-E5A3-E056-A15A-D61596FBD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734" y="3472818"/>
            <a:ext cx="2957279" cy="33851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8370A05D-FF8F-AC57-2742-E59EA7C051BE}"/>
              </a:ext>
            </a:extLst>
          </p:cNvPr>
          <p:cNvSpPr txBox="1"/>
          <p:nvPr/>
        </p:nvSpPr>
        <p:spPr>
          <a:xfrm>
            <a:off x="8957617" y="311700"/>
            <a:ext cx="168975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Ana Cold Front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2071C104-DBED-37F5-2702-E05019AC536B}"/>
              </a:ext>
            </a:extLst>
          </p:cNvPr>
          <p:cNvSpPr txBox="1"/>
          <p:nvPr/>
        </p:nvSpPr>
        <p:spPr>
          <a:xfrm>
            <a:off x="8957617" y="3575724"/>
            <a:ext cx="162076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Kata Cold Front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0EE4-2370-B79F-A3A7-1F30287226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8260"/>
            <a:ext cx="6702460" cy="1325559"/>
          </a:xfrm>
        </p:spPr>
        <p:txBody>
          <a:bodyPr/>
          <a:lstStyle/>
          <a:p>
            <a:pPr lvl="0"/>
            <a:r>
              <a:rPr lang="lt-LT" sz="3200" dirty="0">
                <a:latin typeface="Times New Roman" pitchFamily="18"/>
                <a:cs typeface="Times New Roman" pitchFamily="18"/>
              </a:rPr>
              <a:t>Airmass</a:t>
            </a:r>
            <a:r>
              <a:rPr lang="en-US" sz="3200" dirty="0">
                <a:latin typeface="Times New Roman" pitchFamily="18"/>
                <a:cs typeface="Times New Roman" pitchFamily="18"/>
              </a:rPr>
              <a:t> RGB 2022.01</a:t>
            </a:r>
            <a:r>
              <a:rPr lang="lt-LT" sz="3200" dirty="0">
                <a:latin typeface="Times New Roman" pitchFamily="18"/>
                <a:cs typeface="Times New Roman" pitchFamily="18"/>
              </a:rPr>
              <a:t>.14 09 UTC + PVA 500 hPa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6AB75-AEC6-6BE5-C675-7873C0C271A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0169B05-778C-738A-174A-DC05DB67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681"/>
            <a:ext cx="8737521" cy="57393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93902-581E-3A25-8149-5B53A6D2C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734" y="18260"/>
            <a:ext cx="3023262" cy="34107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B0ACF26-AB90-6FEB-6644-B022C1CC0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734" y="3472818"/>
            <a:ext cx="2957279" cy="33851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42C764B5-9E3B-F880-22B1-1FCEDB60D5B9}"/>
              </a:ext>
            </a:extLst>
          </p:cNvPr>
          <p:cNvSpPr txBox="1"/>
          <p:nvPr/>
        </p:nvSpPr>
        <p:spPr>
          <a:xfrm>
            <a:off x="8990609" y="170297"/>
            <a:ext cx="168975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Ana Cold Front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838D423-F4C0-1099-DC0B-014C7E860D31}"/>
              </a:ext>
            </a:extLst>
          </p:cNvPr>
          <p:cNvSpPr txBox="1"/>
          <p:nvPr/>
        </p:nvSpPr>
        <p:spPr>
          <a:xfrm>
            <a:off x="8887053" y="3472818"/>
            <a:ext cx="162076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Kata Cold Front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75264-7B0C-FB03-043C-E8E1558B5F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8260"/>
            <a:ext cx="6306534" cy="1226879"/>
          </a:xfrm>
        </p:spPr>
        <p:txBody>
          <a:bodyPr/>
          <a:lstStyle/>
          <a:p>
            <a:pPr lvl="0"/>
            <a:r>
              <a:rPr lang="lt-LT" sz="3200" dirty="0">
                <a:latin typeface="Times New Roman" pitchFamily="18"/>
                <a:cs typeface="Times New Roman" pitchFamily="18"/>
              </a:rPr>
              <a:t>Airmass</a:t>
            </a:r>
            <a:r>
              <a:rPr lang="en-US" sz="3200" dirty="0">
                <a:latin typeface="Times New Roman" pitchFamily="18"/>
                <a:cs typeface="Times New Roman" pitchFamily="18"/>
              </a:rPr>
              <a:t> RGB 2022.01</a:t>
            </a:r>
            <a:r>
              <a:rPr lang="lt-LT" sz="3200" dirty="0">
                <a:latin typeface="Times New Roman" pitchFamily="18"/>
                <a:cs typeface="Times New Roman" pitchFamily="18"/>
              </a:rPr>
              <a:t>.14 09 UTC + Isotachs 300 hPA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23039-D670-F9D3-A17B-5EBAD10B451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AAFCA53-D121-FA56-D1B3-CF9B06FC8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1880"/>
            <a:ext cx="8763691" cy="57961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BA52FE5-5371-23CA-25C4-D7DDBA3D8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158" y="0"/>
            <a:ext cx="3059838" cy="34130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626E1861-4573-623B-EEF8-253806357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589" y="3444947"/>
            <a:ext cx="3186190" cy="33947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21997A11-773F-72FC-3B8F-EC1EF6242778}"/>
              </a:ext>
            </a:extLst>
          </p:cNvPr>
          <p:cNvSpPr txBox="1"/>
          <p:nvPr/>
        </p:nvSpPr>
        <p:spPr>
          <a:xfrm>
            <a:off x="8763691" y="170297"/>
            <a:ext cx="168975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Ana Cold Front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70E692C-5B73-D5A8-3B25-B640A3B6B513}"/>
              </a:ext>
            </a:extLst>
          </p:cNvPr>
          <p:cNvSpPr txBox="1"/>
          <p:nvPr/>
        </p:nvSpPr>
        <p:spPr>
          <a:xfrm>
            <a:off x="8763691" y="3444947"/>
            <a:ext cx="162076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Kata Cold Front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CC2D-CB33-6F53-46CB-6B5D4E0C7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7267" y="182565"/>
            <a:ext cx="5445865" cy="1325559"/>
          </a:xfrm>
        </p:spPr>
        <p:txBody>
          <a:bodyPr>
            <a:normAutofit/>
          </a:bodyPr>
          <a:lstStyle/>
          <a:p>
            <a:pPr lvl="0"/>
            <a:r>
              <a:rPr lang="lt-LT" sz="3200" dirty="0">
                <a:latin typeface="Times New Roman" pitchFamily="18"/>
                <a:cs typeface="Times New Roman" pitchFamily="18"/>
              </a:rPr>
              <a:t>Convection influence for wind gusts (convective)?</a:t>
            </a:r>
            <a:endParaRPr lang="en-US" sz="3200" dirty="0">
              <a:latin typeface="Times New Roman" pitchFamily="18"/>
              <a:cs typeface="Times New Roman" pitchFamily="18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16CD10D-FEEE-1118-39F5-83730DA37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2834" y="5603233"/>
            <a:ext cx="2649166" cy="1254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Sounding of Kaunas of 2022.01.14 00 UTC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25EFF-1B9E-B6CF-28AB-75D013F69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9"/>
            <a:ext cx="9301157" cy="51673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D14840-5CA1-8CAF-E52A-754BED4ED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261" y="0"/>
            <a:ext cx="4810998" cy="508756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41D1-E49B-555D-FEF8-35A77A21877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t-LT" sz="3600" dirty="0">
                <a:latin typeface="Times New Roman" pitchFamily="18"/>
                <a:cs typeface="Times New Roman" pitchFamily="18"/>
              </a:rPr>
              <a:t>Thank you for your attention</a:t>
            </a:r>
            <a:endParaRPr lang="en-US" sz="3600" dirty="0"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4BF64-F385-0E51-4CA8-48003CF88F3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19372"/>
            <a:ext cx="10515600" cy="4357591"/>
          </a:xfrm>
        </p:spPr>
        <p:txBody>
          <a:bodyPr/>
          <a:lstStyle/>
          <a:p>
            <a:pPr marL="0" lvl="0" indent="0">
              <a:buNone/>
            </a:pPr>
            <a:r>
              <a:rPr lang="lt-LT" dirty="0">
                <a:latin typeface="Times New Roman" pitchFamily="18"/>
                <a:cs typeface="Times New Roman" pitchFamily="18"/>
              </a:rPr>
              <a:t>Questions/Discussion</a:t>
            </a:r>
          </a:p>
          <a:p>
            <a:pPr lvl="0"/>
            <a:endParaRPr lang="lt-LT" sz="2400" dirty="0">
              <a:latin typeface="Times New Roman" pitchFamily="18"/>
              <a:cs typeface="Times New Roman" pitchFamily="18"/>
            </a:endParaRPr>
          </a:p>
          <a:p>
            <a:pPr lvl="0"/>
            <a:r>
              <a:rPr lang="lt-LT" sz="2400" dirty="0">
                <a:latin typeface="Times New Roman" pitchFamily="18"/>
                <a:cs typeface="Times New Roman" pitchFamily="18"/>
              </a:rPr>
              <a:t>Which cold front type it could be? Ana Cold Front or Kata Cold Front?</a:t>
            </a:r>
          </a:p>
          <a:p>
            <a:pPr marL="0" lvl="0" indent="0">
              <a:buNone/>
            </a:pPr>
            <a:endParaRPr lang="lt-LT" sz="2400" dirty="0">
              <a:latin typeface="Times New Roman" pitchFamily="18"/>
              <a:cs typeface="Times New Roman" pitchFamily="18"/>
            </a:endParaRPr>
          </a:p>
          <a:p>
            <a:pPr lvl="0"/>
            <a:r>
              <a:rPr lang="lt-LT" sz="2400" dirty="0">
                <a:latin typeface="Times New Roman" pitchFamily="18"/>
                <a:cs typeface="Times New Roman" pitchFamily="18"/>
              </a:rPr>
              <a:t>Front intensification by Jet crossing influence?</a:t>
            </a:r>
            <a:endParaRPr lang="en-US" sz="2400" dirty="0">
              <a:latin typeface="Times New Roman" pitchFamily="18"/>
              <a:cs typeface="Times New Roman" pitchFamily="18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CCB831-101B-0FBC-743C-EB4848226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66" y="4124291"/>
            <a:ext cx="3377939" cy="27337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6490FEE-EF22-E0DD-93EA-E04C9ABE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238" y="4364614"/>
            <a:ext cx="3242819" cy="24933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09B3BA-F23B-DD71-7781-6AC380979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927" y="14933"/>
            <a:ext cx="2688073" cy="7411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09BD7-7025-A677-2E37-7952B790A8E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t-LT" sz="3200" dirty="0">
                <a:latin typeface="Times New Roman" pitchFamily="18"/>
                <a:cs typeface="Times New Roman" pitchFamily="18"/>
              </a:rPr>
              <a:t>Severe wind warnings issued for 2022.01.14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ACA31-6B98-1BE9-4B32-A44F8E99A04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10515600" cy="1603372"/>
          </a:xfrm>
          <a:solidFill>
            <a:srgbClr val="FFFF00"/>
          </a:solidFill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lt-LT">
                <a:latin typeface="Times New Roman" pitchFamily="18"/>
                <a:cs typeface="Times New Roman" pitchFamily="18"/>
              </a:rPr>
              <a:t>In the first half of the night south-west, west wind gusts locally, mainly in western regions, 15-20 m/s. In the second half of the night and in daytime west, north-west wind gusts in many places 15-20 m/s, locally 21-24 m/s, on the seashore up to 27 m/s.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50733F-2086-E341-91D2-7CC672A3718F}"/>
              </a:ext>
            </a:extLst>
          </p:cNvPr>
          <p:cNvSpPr txBox="1"/>
          <p:nvPr/>
        </p:nvSpPr>
        <p:spPr>
          <a:xfrm>
            <a:off x="838203" y="3429000"/>
            <a:ext cx="10515600" cy="681090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–</a:t>
            </a: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t-LT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F92685-19F8-7C47-823E-933FEA41A608}"/>
              </a:ext>
            </a:extLst>
          </p:cNvPr>
          <p:cNvSpPr txBox="1"/>
          <p:nvPr/>
        </p:nvSpPr>
        <p:spPr>
          <a:xfrm>
            <a:off x="838203" y="4110090"/>
            <a:ext cx="10515600" cy="681090"/>
          </a:xfrm>
          <a:prstGeom prst="rect">
            <a:avLst/>
          </a:prstGeom>
          <a:solidFill>
            <a:srgbClr val="FF0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–</a:t>
            </a: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t-LT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F25E-DD08-22D1-5400-FBD3F581E5C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t-LT" sz="3200">
                <a:latin typeface="Times New Roman" pitchFamily="18"/>
                <a:cs typeface="Times New Roman" pitchFamily="18"/>
              </a:rPr>
              <a:t>Observations on 2022.01.14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2657D-68E9-AC3B-5DC8-36480A77A7C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10515600" cy="544351"/>
          </a:xfrm>
          <a:solidFill>
            <a:srgbClr val="FFFF00"/>
          </a:solidFill>
        </p:spPr>
        <p:txBody>
          <a:bodyPr>
            <a:noAutofit/>
          </a:bodyPr>
          <a:lstStyle/>
          <a:p>
            <a:pPr lvl="0"/>
            <a:r>
              <a:rPr lang="lt-LT" sz="2400" dirty="0">
                <a:latin typeface="Times New Roman" pitchFamily="18"/>
                <a:cs typeface="Times New Roman" pitchFamily="18"/>
              </a:rPr>
              <a:t>In many places wind gusts 16-27 m/s </a:t>
            </a:r>
            <a:r>
              <a:rPr lang="lt-LT" sz="2400" b="1" dirty="0">
                <a:latin typeface="Times New Roman" pitchFamily="18"/>
                <a:cs typeface="Times New Roman" pitchFamily="18"/>
              </a:rPr>
              <a:t>(Yellow warning treshold 15-27 m/s).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BBD0CE-5AD2-8A35-C40A-761B880F53D9}"/>
              </a:ext>
            </a:extLst>
          </p:cNvPr>
          <p:cNvSpPr txBox="1"/>
          <p:nvPr/>
        </p:nvSpPr>
        <p:spPr>
          <a:xfrm>
            <a:off x="838203" y="2369978"/>
            <a:ext cx="10515600" cy="646599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28600" marR="0" lvl="0" indent="-22860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2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Locally wind gusts 28 m/s (possible more) </a:t>
            </a:r>
            <a:r>
              <a:rPr lang="lt-LT" sz="2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lt-LT" sz="24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Orange warning treshold </a:t>
            </a:r>
            <a:r>
              <a:rPr lang="lt-LT" sz="2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28-32 m/s).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30EA65-2842-6AB4-D6C1-A5301DFB270C}"/>
              </a:ext>
            </a:extLst>
          </p:cNvPr>
          <p:cNvSpPr txBox="1"/>
          <p:nvPr/>
        </p:nvSpPr>
        <p:spPr>
          <a:xfrm>
            <a:off x="838197" y="3016577"/>
            <a:ext cx="10515600" cy="752697"/>
          </a:xfrm>
          <a:prstGeom prst="rect">
            <a:avLst/>
          </a:prstGeom>
          <a:solidFill>
            <a:srgbClr val="FF0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2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In Ventė meteorological station maximum wind gust 35,5 m/s </a:t>
            </a:r>
            <a:r>
              <a:rPr lang="lt-LT" sz="2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(Red warning treshold ≥33 m/s).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CDEAD7-83B0-DB52-B212-E6E6F58B0EFE}"/>
              </a:ext>
            </a:extLst>
          </p:cNvPr>
          <p:cNvSpPr txBox="1"/>
          <p:nvPr/>
        </p:nvSpPr>
        <p:spPr>
          <a:xfrm>
            <a:off x="838197" y="4342466"/>
            <a:ext cx="10515600" cy="573192"/>
          </a:xfrm>
          <a:prstGeom prst="rect">
            <a:avLst/>
          </a:prstGeom>
          <a:solidFill>
            <a:srgbClr val="92D05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2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Locally thunderstorm, graupel.</a:t>
            </a:r>
            <a:endParaRPr lang="lt-LT" sz="24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0AFE-4F30-EB7D-7D17-CFDCA0B08A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43482" y="1"/>
            <a:ext cx="4848523" cy="1313234"/>
          </a:xfrm>
        </p:spPr>
        <p:txBody>
          <a:bodyPr/>
          <a:lstStyle/>
          <a:p>
            <a:pPr lvl="0"/>
            <a:r>
              <a:rPr lang="lt-LT" sz="3200" dirty="0">
                <a:latin typeface="Times New Roman" pitchFamily="18"/>
                <a:cs typeface="Times New Roman" pitchFamily="18"/>
              </a:rPr>
              <a:t>Maximum wind gusts (m/s), Lightnings on 2022.01.14</a:t>
            </a:r>
            <a:endParaRPr lang="en-US" sz="3200" dirty="0">
              <a:latin typeface="Times New Roman" pitchFamily="18"/>
              <a:cs typeface="Times New Roman" pitchFamily="18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A0A30E0-BC6D-D100-C5EB-B312AB704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68062" cy="52646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641F316-EEDC-352A-187C-691D09328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113" y="2601797"/>
            <a:ext cx="5885883" cy="42562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Arrow: Down 10">
            <a:extLst>
              <a:ext uri="{FF2B5EF4-FFF2-40B4-BE49-F238E27FC236}">
                <a16:creationId xmlns:a16="http://schemas.microsoft.com/office/drawing/2014/main" id="{51FA245F-23ED-04A2-E9A8-CAB288544F44}"/>
              </a:ext>
            </a:extLst>
          </p:cNvPr>
          <p:cNvSpPr/>
          <p:nvPr/>
        </p:nvSpPr>
        <p:spPr>
          <a:xfrm>
            <a:off x="867262" y="2026758"/>
            <a:ext cx="197958" cy="235668"/>
          </a:xfrm>
          <a:custGeom>
            <a:avLst>
              <a:gd name="f0" fmla="val 1252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val f7"/>
              <a:gd name="f15" fmla="val f8"/>
              <a:gd name="f16" fmla="pin 0 f1 10800"/>
              <a:gd name="f17" fmla="pin 0 f0 216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1"/>
              <a:gd name="f29" fmla="+- 21600 0 f22"/>
              <a:gd name="f30" fmla="*/ f21 f12 1"/>
              <a:gd name="f31" fmla="*/ f22 f13 1"/>
              <a:gd name="f32" fmla="+- f25 0 f3"/>
              <a:gd name="f33" fmla="+- f26 0 f3"/>
              <a:gd name="f34" fmla="*/ 0 f27 1"/>
              <a:gd name="f35" fmla="*/ 21600 f27 1"/>
              <a:gd name="f36" fmla="*/ f29 f21 1"/>
              <a:gd name="f37" fmla="*/ f28 f12 1"/>
              <a:gd name="f38" fmla="*/ f36 1 10800"/>
              <a:gd name="f39" fmla="*/ f34 1 f27"/>
              <a:gd name="f40" fmla="*/ f35 1 f27"/>
              <a:gd name="f41" fmla="+- f22 f38 0"/>
              <a:gd name="f42" fmla="*/ f39 f13 1"/>
              <a:gd name="f43" fmla="*/ f39 f12 1"/>
              <a:gd name="f44" fmla="*/ f40 f12 1"/>
              <a:gd name="f45" fmla="*/ f41 f13 1"/>
            </a:gdLst>
            <a:ahLst>
              <a:ahXY gdRefX="f1" minX="f7" maxX="f9" gdRefY="f0" minY="f7" maxY="f8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3" y="f31"/>
              </a:cxn>
              <a:cxn ang="f33">
                <a:pos x="f44" y="f31"/>
              </a:cxn>
            </a:cxnLst>
            <a:rect l="f30" t="f42" r="f37" b="f45"/>
            <a:pathLst>
              <a:path w="21600" h="21600">
                <a:moveTo>
                  <a:pt x="f21" y="f7"/>
                </a:moveTo>
                <a:lnTo>
                  <a:pt x="f21" y="f22"/>
                </a:lnTo>
                <a:lnTo>
                  <a:pt x="f7" y="f22"/>
                </a:lnTo>
                <a:lnTo>
                  <a:pt x="f9" y="f8"/>
                </a:lnTo>
                <a:lnTo>
                  <a:pt x="f8" y="f22"/>
                </a:lnTo>
                <a:lnTo>
                  <a:pt x="f28" y="f22"/>
                </a:lnTo>
                <a:lnTo>
                  <a:pt x="f28" y="f7"/>
                </a:lnTo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172C5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F39C7816-851B-381B-7A89-580DDC9087EB}"/>
              </a:ext>
            </a:extLst>
          </p:cNvPr>
          <p:cNvSpPr txBox="1"/>
          <p:nvPr/>
        </p:nvSpPr>
        <p:spPr>
          <a:xfrm>
            <a:off x="966246" y="1872874"/>
            <a:ext cx="1467456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1600" b="1" i="0" u="sng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Ventė 35,5 m/s</a:t>
            </a:r>
            <a:endParaRPr lang="en-US" sz="1600" b="1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1029B644-DEF0-4692-2A55-DEA0CA7C5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69847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61FE0C-FD03-46BE-73A4-64E83DEECC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98476" y="0"/>
            <a:ext cx="2493523" cy="2198451"/>
          </a:xfrm>
        </p:spPr>
        <p:txBody>
          <a:bodyPr>
            <a:normAutofit/>
          </a:bodyPr>
          <a:lstStyle/>
          <a:p>
            <a:pPr lvl="0"/>
            <a:r>
              <a:rPr lang="lt-LT" sz="3200" dirty="0">
                <a:latin typeface="Times New Roman" pitchFamily="18"/>
                <a:cs typeface="Times New Roman" pitchFamily="18"/>
              </a:rPr>
              <a:t>HRV Fog RGB 2022.01.14 09 UTC</a:t>
            </a:r>
            <a:endParaRPr lang="en-US" sz="3200" dirty="0">
              <a:latin typeface="Times New Roman" pitchFamily="18"/>
              <a:cs typeface="Times New Roman" pitchFamily="1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208B2-415A-C360-211E-1D6C45A22D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17932" y="0"/>
            <a:ext cx="2474068" cy="2208179"/>
          </a:xfrm>
        </p:spPr>
        <p:txBody>
          <a:bodyPr>
            <a:normAutofit/>
          </a:bodyPr>
          <a:lstStyle/>
          <a:p>
            <a:pPr lvl="0"/>
            <a:r>
              <a:rPr lang="lt-LT" sz="3200" dirty="0">
                <a:latin typeface="Times New Roman" pitchFamily="18"/>
                <a:cs typeface="Times New Roman" pitchFamily="18"/>
              </a:rPr>
              <a:t>Cloud Top Altitude (m) 2022.01.14 09 UTC</a:t>
            </a:r>
            <a:endParaRPr lang="en-US" sz="3200" dirty="0">
              <a:latin typeface="Times New Roman" pitchFamily="18"/>
              <a:cs typeface="Times New Roman" pitchFamily="18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1CCEC85-2735-DAF3-47A0-5BA857591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17932" cy="68579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BAB5-C3BB-1C2C-5D99-05D00507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684" y="0"/>
            <a:ext cx="3651315" cy="2592371"/>
          </a:xfrm>
        </p:spPr>
        <p:txBody>
          <a:bodyPr>
            <a:normAutofit/>
          </a:bodyPr>
          <a:lstStyle/>
          <a:p>
            <a:r>
              <a:rPr lang="lt-LT" dirty="0"/>
              <a:t>Radar information 2022.01.14 8:15 UTC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38A25-34B2-E847-C918-DE77FD0D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8136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65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6572F4F2-60F0-17B2-1FE4-F709739E27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32923" y="430970"/>
            <a:ext cx="4396032" cy="890067"/>
          </a:xfrm>
        </p:spPr>
        <p:txBody>
          <a:bodyPr/>
          <a:lstStyle/>
          <a:p>
            <a:pPr lvl="0"/>
            <a:r>
              <a:rPr lang="lt-LT" sz="3600" dirty="0">
                <a:latin typeface="Times New Roman" pitchFamily="18"/>
                <a:cs typeface="Times New Roman" pitchFamily="18"/>
              </a:rPr>
              <a:t>Consequences</a:t>
            </a:r>
            <a:endParaRPr lang="en-US" sz="3600" dirty="0"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EFA63-6B4C-943D-B090-47CAE9E6A8B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9619" y="4670983"/>
            <a:ext cx="10854184" cy="2088041"/>
          </a:xfrm>
        </p:spPr>
        <p:txBody>
          <a:bodyPr/>
          <a:lstStyle/>
          <a:p>
            <a:pPr marL="0" lvl="0" indent="0">
              <a:buNone/>
            </a:pPr>
            <a:endParaRPr lang="lt-LT"/>
          </a:p>
          <a:p>
            <a:pPr lvl="0"/>
            <a:r>
              <a:rPr lang="lt-LT">
                <a:latin typeface="Times New Roman" pitchFamily="18"/>
                <a:cs typeface="Times New Roman" pitchFamily="18"/>
              </a:rPr>
              <a:t>Trees downed;</a:t>
            </a:r>
          </a:p>
          <a:p>
            <a:pPr lvl="0"/>
            <a:r>
              <a:rPr lang="lt-LT">
                <a:latin typeface="Times New Roman" pitchFamily="18"/>
                <a:cs typeface="Times New Roman" pitchFamily="18"/>
              </a:rPr>
              <a:t>Power outages;</a:t>
            </a:r>
          </a:p>
          <a:p>
            <a:pPr lvl="0"/>
            <a:r>
              <a:rPr lang="lt-LT">
                <a:latin typeface="Times New Roman" pitchFamily="18"/>
                <a:cs typeface="Times New Roman" pitchFamily="18"/>
              </a:rPr>
              <a:t>D</a:t>
            </a:r>
            <a:r>
              <a:rPr lang="en-US">
                <a:latin typeface="Times New Roman" pitchFamily="18"/>
                <a:cs typeface="Times New Roman" pitchFamily="18"/>
              </a:rPr>
              <a:t>amage </a:t>
            </a:r>
            <a:r>
              <a:rPr lang="lt-LT">
                <a:latin typeface="Times New Roman" pitchFamily="18"/>
                <a:cs typeface="Times New Roman" pitchFamily="18"/>
              </a:rPr>
              <a:t>to</a:t>
            </a:r>
            <a:r>
              <a:rPr lang="en-US">
                <a:latin typeface="Times New Roman" pitchFamily="18"/>
                <a:cs typeface="Times New Roman" pitchFamily="18"/>
              </a:rPr>
              <a:t> private and public infrastructure</a:t>
            </a:r>
            <a:r>
              <a:rPr lang="lt-LT">
                <a:latin typeface="Times New Roman" pitchFamily="18"/>
                <a:cs typeface="Times New Roman" pitchFamily="18"/>
              </a:rPr>
              <a:t>.</a:t>
            </a: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A50EE-9B4A-B722-0C99-337A6D0DB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06471" cy="46709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25913-C082-E3D4-CED9-C6384F379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429" y="1890732"/>
            <a:ext cx="5247567" cy="34973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9D782-F88D-9C7F-7E34-190704B255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70240" y="0"/>
            <a:ext cx="2821756" cy="6787298"/>
          </a:xfrm>
        </p:spPr>
        <p:txBody>
          <a:bodyPr/>
          <a:lstStyle/>
          <a:p>
            <a:pPr lvl="0"/>
            <a:r>
              <a:rPr lang="lt-LT" sz="3200" dirty="0">
                <a:latin typeface="Times New Roman" pitchFamily="18"/>
                <a:cs typeface="Times New Roman" pitchFamily="18"/>
              </a:rPr>
              <a:t>Synoptical conditions and conceptual models analysis</a:t>
            </a:r>
            <a:br>
              <a:rPr lang="lt-LT" sz="3200" dirty="0">
                <a:latin typeface="Times New Roman" pitchFamily="18"/>
                <a:cs typeface="Times New Roman" pitchFamily="18"/>
              </a:rPr>
            </a:br>
            <a:br>
              <a:rPr lang="lt-LT" sz="3200" dirty="0">
                <a:latin typeface="Times New Roman" pitchFamily="18"/>
                <a:cs typeface="Times New Roman" pitchFamily="18"/>
              </a:rPr>
            </a:br>
            <a:br>
              <a:rPr lang="lt-LT" sz="3200" dirty="0">
                <a:latin typeface="Times New Roman" pitchFamily="18"/>
                <a:cs typeface="Times New Roman" pitchFamily="18"/>
              </a:rPr>
            </a:br>
            <a:br>
              <a:rPr lang="lt-LT" sz="3200" dirty="0">
                <a:latin typeface="Times New Roman" pitchFamily="18"/>
                <a:cs typeface="Times New Roman" pitchFamily="18"/>
              </a:rPr>
            </a:br>
            <a:br>
              <a:rPr lang="lt-LT" sz="3200" dirty="0">
                <a:latin typeface="Times New Roman" pitchFamily="18"/>
                <a:cs typeface="Times New Roman" pitchFamily="18"/>
              </a:rPr>
            </a:br>
            <a:r>
              <a:rPr lang="lt-LT" sz="2000" dirty="0">
                <a:latin typeface="Times New Roman" pitchFamily="18"/>
                <a:cs typeface="Times New Roman" pitchFamily="18"/>
              </a:rPr>
              <a:t>Synoptical situation 2022.01.14 06 UTC and  Airmass RGB + Geopotential height 500 hPa</a:t>
            </a:r>
            <a:endParaRPr lang="en-US" sz="2000" dirty="0">
              <a:latin typeface="Times New Roman" pitchFamily="18"/>
              <a:cs typeface="Times New Roman" pitchFamily="18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B364932-CC5A-CA62-89B9-892EB365E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0564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Arrow: Down 5">
            <a:extLst>
              <a:ext uri="{FF2B5EF4-FFF2-40B4-BE49-F238E27FC236}">
                <a16:creationId xmlns:a16="http://schemas.microsoft.com/office/drawing/2014/main" id="{6485EEE8-ED0E-E3D0-F7C7-76D7AE8410E7}"/>
              </a:ext>
            </a:extLst>
          </p:cNvPr>
          <p:cNvSpPr/>
          <p:nvPr/>
        </p:nvSpPr>
        <p:spPr>
          <a:xfrm>
            <a:off x="5382707" y="3249887"/>
            <a:ext cx="282805" cy="527901"/>
          </a:xfrm>
          <a:custGeom>
            <a:avLst>
              <a:gd name="f0" fmla="val 15814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val f7"/>
              <a:gd name="f15" fmla="val f8"/>
              <a:gd name="f16" fmla="pin 0 f1 10800"/>
              <a:gd name="f17" fmla="pin 0 f0 216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1"/>
              <a:gd name="f29" fmla="+- 21600 0 f22"/>
              <a:gd name="f30" fmla="*/ f21 f12 1"/>
              <a:gd name="f31" fmla="*/ f22 f13 1"/>
              <a:gd name="f32" fmla="+- f25 0 f3"/>
              <a:gd name="f33" fmla="+- f26 0 f3"/>
              <a:gd name="f34" fmla="*/ 0 f27 1"/>
              <a:gd name="f35" fmla="*/ 21600 f27 1"/>
              <a:gd name="f36" fmla="*/ f29 f21 1"/>
              <a:gd name="f37" fmla="*/ f28 f12 1"/>
              <a:gd name="f38" fmla="*/ f36 1 10800"/>
              <a:gd name="f39" fmla="*/ f34 1 f27"/>
              <a:gd name="f40" fmla="*/ f35 1 f27"/>
              <a:gd name="f41" fmla="+- f22 f38 0"/>
              <a:gd name="f42" fmla="*/ f39 f13 1"/>
              <a:gd name="f43" fmla="*/ f39 f12 1"/>
              <a:gd name="f44" fmla="*/ f40 f12 1"/>
              <a:gd name="f45" fmla="*/ f41 f13 1"/>
            </a:gdLst>
            <a:ahLst>
              <a:ahXY gdRefX="f1" minX="f7" maxX="f9" gdRefY="f0" minY="f7" maxY="f8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3" y="f31"/>
              </a:cxn>
              <a:cxn ang="f33">
                <a:pos x="f44" y="f31"/>
              </a:cxn>
            </a:cxnLst>
            <a:rect l="f30" t="f42" r="f37" b="f45"/>
            <a:pathLst>
              <a:path w="21600" h="21600">
                <a:moveTo>
                  <a:pt x="f21" y="f7"/>
                </a:moveTo>
                <a:lnTo>
                  <a:pt x="f21" y="f22"/>
                </a:lnTo>
                <a:lnTo>
                  <a:pt x="f7" y="f22"/>
                </a:lnTo>
                <a:lnTo>
                  <a:pt x="f9" y="f8"/>
                </a:lnTo>
                <a:lnTo>
                  <a:pt x="f8" y="f22"/>
                </a:lnTo>
                <a:lnTo>
                  <a:pt x="f28" y="f22"/>
                </a:lnTo>
                <a:lnTo>
                  <a:pt x="f28" y="f7"/>
                </a:lnTo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51B3569-2C69-3CC9-F9D5-CD4FFD037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588" y="0"/>
            <a:ext cx="4722967" cy="289403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Office%202013%20-%202022%20Theme</Template>
  <TotalTime>627</TotalTime>
  <Words>382</Words>
  <Application>Microsoft Office PowerPoint</Application>
  <PresentationFormat>Widescreen</PresentationFormat>
  <Paragraphs>45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STRONGER THAN EXPECTED 2022.01.14 event in Lithuania</vt:lpstr>
      <vt:lpstr>Severe wind warnings issued for 2022.01.14</vt:lpstr>
      <vt:lpstr>Observations on 2022.01.14</vt:lpstr>
      <vt:lpstr>Maximum wind gusts (m/s), Lightnings on 2022.01.14</vt:lpstr>
      <vt:lpstr>HRV Fog RGB 2022.01.14 09 UTC</vt:lpstr>
      <vt:lpstr>Cloud Top Altitude (m) 2022.01.14 09 UTC</vt:lpstr>
      <vt:lpstr>Radar information 2022.01.14 8:15 UTC</vt:lpstr>
      <vt:lpstr>Consequences</vt:lpstr>
      <vt:lpstr>Synoptical conditions and conceptual models analysis     Synoptical situation 2022.01.14 06 UTC and  Airmass RGB + Geopotential height 500 hPa</vt:lpstr>
      <vt:lpstr>Airmass RGB 2022.01.14 09 UTC + Ana/Kata Cold front clouds color scheme</vt:lpstr>
      <vt:lpstr>Dust RGB 2022.01.14 09 UTC + Ana/Kata Cold front clouds color scheme</vt:lpstr>
      <vt:lpstr>Airmass RGB 2022.01.14 09 UTC + TFP + Thickness 500-1000 hPa</vt:lpstr>
      <vt:lpstr>Airmass RGB 2022.01.14 09 UTC + Temperature advection 700 hPa</vt:lpstr>
      <vt:lpstr>Airmass RGB 2022.01.14 09 UTC + PVA 500 hPa</vt:lpstr>
      <vt:lpstr>Airmass RGB 2022.01.14 09 UTC + Isotachs 300 hPA</vt:lpstr>
      <vt:lpstr>Convection influence for wind gusts (convective)?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Stronger than expected 2022.01.14</dc:title>
  <dc:creator>Tadas Kantautas</dc:creator>
  <cp:lastModifiedBy>Tadas Kantautas</cp:lastModifiedBy>
  <cp:revision>25</cp:revision>
  <dcterms:created xsi:type="dcterms:W3CDTF">2023-10-30T11:21:31Z</dcterms:created>
  <dcterms:modified xsi:type="dcterms:W3CDTF">2023-11-06T22:51:10Z</dcterms:modified>
</cp:coreProperties>
</file>