
<file path=[Content_Types].xml><?xml version="1.0" encoding="utf-8"?>
<Types xmlns="http://schemas.openxmlformats.org/package/2006/content-types">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Lst>
  <p:sldSz cx="9144000" cy="5143500" type="screen16x9"/>
  <p:notesSz cx="6858000" cy="9144000"/>
  <p:embeddedFontLst>
    <p:embeddedFont>
      <p:font typeface="Montserrat" panose="00000500000000000000" pitchFamily="2" charset="-70"/>
      <p:regular r:id="rId27"/>
      <p:bold r:id="rId28"/>
      <p:italic r:id="rId29"/>
      <p:boldItalic r:id="rId30"/>
    </p:embeddedFont>
    <p:embeddedFont>
      <p:font typeface="Montserrat Medium" panose="00000600000000000000" pitchFamily="2" charset="-70"/>
      <p:regular r:id="rId31"/>
      <p:bold r:id="rId32"/>
      <p:italic r:id="rId33"/>
      <p:boldItalic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7" d="100"/>
          <a:sy n="107" d="100"/>
        </p:scale>
        <p:origin x="754" y="8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29459ccca94_0_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29459ccca94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2962ecdd25c_0_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2962ecdd25c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29412069b76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29412069b76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2962ecdd25c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2962ecdd25c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29412069b76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29412069b76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295eeefaaec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295eeefaaec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29600e2c248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29600e2c248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4fd547a721460b6a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4fd547a721460b6a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295c4f17d08_0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295c4f17d08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29459ccca94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29459ccca94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2962ecdd25c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2962ecdd25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2962ecdd25c_0_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2962ecdd25c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2962ecdd25c_0_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2962ecdd25c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2962ecdd25c_0_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2962ecdd25c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2962ecdd25c_0_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2962ecdd25c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29600e2c248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29600e2c248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29412069b76_0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29412069b76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295cbf65469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295cbf6546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295c4f17d08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295c4f17d08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29412069b76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29412069b76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29600e2c248_0_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29600e2c248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2962ecdd25c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2962ecdd25c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2962ecdd25c_0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2962ecdd25c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t"/>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t"/>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t"/>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t"/>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t"/>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t"/>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t"/>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t"/>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t"/>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t"/>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t"/>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t"/>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jp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30.jp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rotWithShape="1">
          <a:blip r:embed="rId3">
            <a:alphaModFix amt="56000"/>
          </a:blip>
          <a:srcRect t="8535" r="3540" b="12288"/>
          <a:stretch/>
        </p:blipFill>
        <p:spPr>
          <a:xfrm>
            <a:off x="-121800" y="0"/>
            <a:ext cx="9387602" cy="5143502"/>
          </a:xfrm>
          <a:prstGeom prst="rect">
            <a:avLst/>
          </a:prstGeom>
          <a:noFill/>
          <a:ln>
            <a:noFill/>
          </a:ln>
        </p:spPr>
      </p:pic>
      <p:sp>
        <p:nvSpPr>
          <p:cNvPr id="55" name="Google Shape;55;p13"/>
          <p:cNvSpPr txBox="1">
            <a:spLocks noGrp="1"/>
          </p:cNvSpPr>
          <p:nvPr>
            <p:ph type="ctrTitle"/>
          </p:nvPr>
        </p:nvSpPr>
        <p:spPr>
          <a:xfrm>
            <a:off x="311708" y="89002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t" sz="4900" b="1">
                <a:latin typeface="Montserrat"/>
                <a:ea typeface="Montserrat"/>
                <a:cs typeface="Montserrat"/>
                <a:sym typeface="Montserrat"/>
              </a:rPr>
              <a:t>Winter Storm Birgit, </a:t>
            </a:r>
            <a:endParaRPr sz="4900" b="1">
              <a:latin typeface="Montserrat"/>
              <a:ea typeface="Montserrat"/>
              <a:cs typeface="Montserrat"/>
              <a:sym typeface="Montserrat"/>
            </a:endParaRPr>
          </a:p>
          <a:p>
            <a:pPr marL="0" lvl="0" indent="0" algn="ctr" rtl="0">
              <a:spcBef>
                <a:spcPts val="0"/>
              </a:spcBef>
              <a:spcAft>
                <a:spcPts val="0"/>
              </a:spcAft>
              <a:buNone/>
            </a:pPr>
            <a:r>
              <a:rPr lang="et" sz="4900">
                <a:latin typeface="Montserrat"/>
                <a:ea typeface="Montserrat"/>
                <a:cs typeface="Montserrat"/>
                <a:sym typeface="Montserrat"/>
              </a:rPr>
              <a:t>case of Dec 12-13, 2022</a:t>
            </a:r>
            <a:endParaRPr sz="4900">
              <a:latin typeface="Montserrat"/>
              <a:ea typeface="Montserrat"/>
              <a:cs typeface="Montserrat"/>
              <a:sym typeface="Montserrat"/>
            </a:endParaRPr>
          </a:p>
        </p:txBody>
      </p:sp>
      <p:sp>
        <p:nvSpPr>
          <p:cNvPr id="56" name="Google Shape;56;p13"/>
          <p:cNvSpPr txBox="1"/>
          <p:nvPr/>
        </p:nvSpPr>
        <p:spPr>
          <a:xfrm>
            <a:off x="2268000" y="3189225"/>
            <a:ext cx="4608000" cy="793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t" sz="1200">
                <a:latin typeface="Montserrat"/>
                <a:ea typeface="Montserrat"/>
                <a:cs typeface="Montserrat"/>
                <a:sym typeface="Montserrat"/>
              </a:rPr>
              <a:t>Karl Erik Krepp</a:t>
            </a:r>
            <a:endParaRPr sz="1200">
              <a:latin typeface="Montserrat"/>
              <a:ea typeface="Montserrat"/>
              <a:cs typeface="Montserrat"/>
              <a:sym typeface="Montserrat"/>
            </a:endParaRPr>
          </a:p>
          <a:p>
            <a:pPr marL="0" lvl="0" indent="0" algn="ctr" rtl="0">
              <a:spcBef>
                <a:spcPts val="0"/>
              </a:spcBef>
              <a:spcAft>
                <a:spcPts val="0"/>
              </a:spcAft>
              <a:buNone/>
            </a:pPr>
            <a:r>
              <a:rPr lang="et" sz="1200">
                <a:latin typeface="Montserrat"/>
                <a:ea typeface="Montserrat"/>
                <a:cs typeface="Montserrat"/>
                <a:sym typeface="Montserrat"/>
              </a:rPr>
              <a:t>Kaido Ennok</a:t>
            </a:r>
            <a:endParaRPr sz="1200">
              <a:latin typeface="Montserrat"/>
              <a:ea typeface="Montserrat"/>
              <a:cs typeface="Montserrat"/>
              <a:sym typeface="Montserrat"/>
            </a:endParaRPr>
          </a:p>
          <a:p>
            <a:pPr marL="0" lvl="0" indent="0" algn="ctr" rtl="0">
              <a:spcBef>
                <a:spcPts val="0"/>
              </a:spcBef>
              <a:spcAft>
                <a:spcPts val="0"/>
              </a:spcAft>
              <a:buNone/>
            </a:pPr>
            <a:r>
              <a:rPr lang="et" sz="1200">
                <a:latin typeface="Montserrat"/>
                <a:ea typeface="Montserrat"/>
                <a:cs typeface="Montserrat"/>
                <a:sym typeface="Montserrat"/>
              </a:rPr>
              <a:t>Katriin Käärik</a:t>
            </a:r>
            <a:endParaRPr sz="1200">
              <a:latin typeface="Montserrat"/>
              <a:ea typeface="Montserrat"/>
              <a:cs typeface="Montserrat"/>
              <a:sym typeface="Montserrat"/>
            </a:endParaRPr>
          </a:p>
        </p:txBody>
      </p:sp>
      <p:sp>
        <p:nvSpPr>
          <p:cNvPr id="57" name="Google Shape;57;p13"/>
          <p:cNvSpPr txBox="1"/>
          <p:nvPr/>
        </p:nvSpPr>
        <p:spPr>
          <a:xfrm>
            <a:off x="2268000" y="4683700"/>
            <a:ext cx="4608000" cy="396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t" sz="1200">
                <a:latin typeface="Montserrat"/>
                <a:ea typeface="Montserrat"/>
                <a:cs typeface="Montserrat"/>
                <a:sym typeface="Montserrat"/>
              </a:rPr>
              <a:t>Estonian Environment Agency</a:t>
            </a:r>
            <a:endParaRPr sz="1200">
              <a:latin typeface="Montserrat"/>
              <a:ea typeface="Montserrat"/>
              <a:cs typeface="Montserrat"/>
              <a:sym typeface="Montserrat"/>
            </a:endParaRPr>
          </a:p>
        </p:txBody>
      </p:sp>
      <p:sp>
        <p:nvSpPr>
          <p:cNvPr id="58" name="Google Shape;58;p13"/>
          <p:cNvSpPr txBox="1"/>
          <p:nvPr/>
        </p:nvSpPr>
        <p:spPr>
          <a:xfrm>
            <a:off x="7762825" y="4799200"/>
            <a:ext cx="1196700" cy="165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t" sz="600">
                <a:latin typeface="Montserrat"/>
                <a:ea typeface="Montserrat"/>
                <a:cs typeface="Montserrat"/>
                <a:sym typeface="Montserrat"/>
              </a:rPr>
              <a:t>Photo by Kairo Kiitsak</a:t>
            </a:r>
            <a:endParaRPr sz="600">
              <a:latin typeface="Montserrat"/>
              <a:ea typeface="Montserrat"/>
              <a:cs typeface="Montserrat"/>
              <a:sym typeface="Montserra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pic>
        <p:nvPicPr>
          <p:cNvPr id="128" name="Google Shape;128;p22"/>
          <p:cNvPicPr preferRelativeResize="0"/>
          <p:nvPr/>
        </p:nvPicPr>
        <p:blipFill>
          <a:blip r:embed="rId3">
            <a:alphaModFix/>
          </a:blip>
          <a:stretch>
            <a:fillRect/>
          </a:stretch>
        </p:blipFill>
        <p:spPr>
          <a:xfrm>
            <a:off x="689600" y="195250"/>
            <a:ext cx="3404625" cy="4752998"/>
          </a:xfrm>
          <a:prstGeom prst="rect">
            <a:avLst/>
          </a:prstGeom>
          <a:noFill/>
          <a:ln>
            <a:noFill/>
          </a:ln>
        </p:spPr>
      </p:pic>
      <p:pic>
        <p:nvPicPr>
          <p:cNvPr id="129" name="Google Shape;129;p22"/>
          <p:cNvPicPr preferRelativeResize="0"/>
          <p:nvPr/>
        </p:nvPicPr>
        <p:blipFill>
          <a:blip r:embed="rId4">
            <a:alphaModFix/>
          </a:blip>
          <a:stretch>
            <a:fillRect/>
          </a:stretch>
        </p:blipFill>
        <p:spPr>
          <a:xfrm>
            <a:off x="4690100" y="195237"/>
            <a:ext cx="3404625" cy="4753034"/>
          </a:xfrm>
          <a:prstGeom prst="rect">
            <a:avLst/>
          </a:prstGeom>
          <a:noFill/>
          <a:ln>
            <a:noFill/>
          </a:ln>
        </p:spPr>
      </p:pic>
      <p:sp>
        <p:nvSpPr>
          <p:cNvPr id="130" name="Google Shape;130;p22"/>
          <p:cNvSpPr txBox="1"/>
          <p:nvPr/>
        </p:nvSpPr>
        <p:spPr>
          <a:xfrm>
            <a:off x="2182499" y="4594250"/>
            <a:ext cx="2389500" cy="354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t" sz="1100">
                <a:solidFill>
                  <a:schemeClr val="dk1"/>
                </a:solidFill>
                <a:latin typeface="Montserrat Medium"/>
                <a:ea typeface="Montserrat Medium"/>
                <a:cs typeface="Montserrat Medium"/>
                <a:sym typeface="Montserrat Medium"/>
              </a:rPr>
              <a:t>Dec 12, 2022 at 00 UTC</a:t>
            </a:r>
            <a:endParaRPr sz="1100">
              <a:solidFill>
                <a:schemeClr val="dk1"/>
              </a:solidFill>
              <a:latin typeface="Montserrat Medium"/>
              <a:ea typeface="Montserrat Medium"/>
              <a:cs typeface="Montserrat Medium"/>
              <a:sym typeface="Montserrat Medium"/>
            </a:endParaRPr>
          </a:p>
        </p:txBody>
      </p:sp>
      <p:sp>
        <p:nvSpPr>
          <p:cNvPr id="131" name="Google Shape;131;p22"/>
          <p:cNvSpPr txBox="1">
            <a:spLocks noGrp="1"/>
          </p:cNvSpPr>
          <p:nvPr>
            <p:ph type="title"/>
          </p:nvPr>
        </p:nvSpPr>
        <p:spPr>
          <a:xfrm>
            <a:off x="311700" y="1401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t" b="1">
                <a:latin typeface="Montserrat"/>
                <a:ea typeface="Montserrat"/>
                <a:cs typeface="Montserrat"/>
                <a:sym typeface="Montserrat"/>
              </a:rPr>
              <a:t>Harku radiosonde data</a:t>
            </a:r>
            <a:endParaRPr b="1">
              <a:latin typeface="Montserrat"/>
              <a:ea typeface="Montserrat"/>
              <a:cs typeface="Montserrat"/>
              <a:sym typeface="Montserrat"/>
            </a:endParaRPr>
          </a:p>
        </p:txBody>
      </p:sp>
      <p:sp>
        <p:nvSpPr>
          <p:cNvPr id="132" name="Google Shape;132;p22"/>
          <p:cNvSpPr txBox="1"/>
          <p:nvPr/>
        </p:nvSpPr>
        <p:spPr>
          <a:xfrm>
            <a:off x="6639275" y="4594250"/>
            <a:ext cx="20787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t" sz="1100">
                <a:solidFill>
                  <a:schemeClr val="dk1"/>
                </a:solidFill>
                <a:latin typeface="Montserrat Medium"/>
                <a:ea typeface="Montserrat Medium"/>
                <a:cs typeface="Montserrat Medium"/>
                <a:sym typeface="Montserrat Medium"/>
              </a:rPr>
              <a:t>Dec 13, 2022 at 00 UTC</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pic>
        <p:nvPicPr>
          <p:cNvPr id="138" name="Google Shape;138;p23"/>
          <p:cNvPicPr preferRelativeResize="0"/>
          <p:nvPr/>
        </p:nvPicPr>
        <p:blipFill>
          <a:blip r:embed="rId3">
            <a:alphaModFix/>
          </a:blip>
          <a:stretch>
            <a:fillRect/>
          </a:stretch>
        </p:blipFill>
        <p:spPr>
          <a:xfrm>
            <a:off x="0" y="11"/>
            <a:ext cx="9144000" cy="3120627"/>
          </a:xfrm>
          <a:prstGeom prst="rect">
            <a:avLst/>
          </a:prstGeom>
          <a:noFill/>
          <a:ln>
            <a:noFill/>
          </a:ln>
        </p:spPr>
      </p:pic>
      <p:pic>
        <p:nvPicPr>
          <p:cNvPr id="139" name="Google Shape;139;p23"/>
          <p:cNvPicPr preferRelativeResize="0"/>
          <p:nvPr/>
        </p:nvPicPr>
        <p:blipFill rotWithShape="1">
          <a:blip r:embed="rId4">
            <a:alphaModFix/>
          </a:blip>
          <a:srcRect b="33761"/>
          <a:stretch/>
        </p:blipFill>
        <p:spPr>
          <a:xfrm>
            <a:off x="49900" y="2745925"/>
            <a:ext cx="5991225" cy="23975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4"/>
          <p:cNvSpPr txBox="1">
            <a:spLocks noGrp="1"/>
          </p:cNvSpPr>
          <p:nvPr>
            <p:ph type="title"/>
          </p:nvPr>
        </p:nvSpPr>
        <p:spPr>
          <a:xfrm>
            <a:off x="311700" y="1826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t" b="1">
                <a:latin typeface="Montserrat"/>
                <a:ea typeface="Montserrat"/>
                <a:cs typeface="Montserrat"/>
                <a:sym typeface="Montserrat"/>
              </a:rPr>
              <a:t>Synoptic conditions over Estonia during storm</a:t>
            </a:r>
            <a:endParaRPr b="1">
              <a:latin typeface="Montserrat"/>
              <a:ea typeface="Montserrat"/>
              <a:cs typeface="Montserrat"/>
              <a:sym typeface="Montserrat"/>
            </a:endParaRPr>
          </a:p>
        </p:txBody>
      </p:sp>
      <p:sp>
        <p:nvSpPr>
          <p:cNvPr id="145" name="Google Shape;145;p24"/>
          <p:cNvSpPr txBox="1">
            <a:spLocks noGrp="1"/>
          </p:cNvSpPr>
          <p:nvPr>
            <p:ph type="body" idx="1"/>
          </p:nvPr>
        </p:nvSpPr>
        <p:spPr>
          <a:xfrm>
            <a:off x="311700" y="686500"/>
            <a:ext cx="4162200" cy="1616400"/>
          </a:xfrm>
          <a:prstGeom prst="rect">
            <a:avLst/>
          </a:prstGeom>
        </p:spPr>
        <p:txBody>
          <a:bodyPr spcFirstLastPara="1" wrap="square" lIns="91425" tIns="91425" rIns="91425" bIns="91425" anchor="t" anchorCtr="0">
            <a:normAutofit fontScale="85000"/>
          </a:bodyPr>
          <a:lstStyle/>
          <a:p>
            <a:pPr marL="457200" lvl="0" indent="-293370" algn="l" rtl="0">
              <a:spcBef>
                <a:spcPts val="0"/>
              </a:spcBef>
              <a:spcAft>
                <a:spcPts val="0"/>
              </a:spcAft>
              <a:buClr>
                <a:schemeClr val="dk1"/>
              </a:buClr>
              <a:buSzPct val="100000"/>
              <a:buFont typeface="Montserrat Medium"/>
              <a:buChar char="-"/>
            </a:pPr>
            <a:r>
              <a:rPr lang="et" sz="1200">
                <a:solidFill>
                  <a:schemeClr val="dk1"/>
                </a:solidFill>
                <a:latin typeface="Montserrat Medium"/>
                <a:ea typeface="Montserrat Medium"/>
                <a:cs typeface="Montserrat Medium"/>
                <a:sym typeface="Montserrat Medium"/>
              </a:rPr>
              <a:t>Strong winds over Estonia (highest speed  29,2 m/s)</a:t>
            </a:r>
            <a:endParaRPr sz="1200">
              <a:solidFill>
                <a:schemeClr val="dk1"/>
              </a:solidFill>
              <a:latin typeface="Montserrat Medium"/>
              <a:ea typeface="Montserrat Medium"/>
              <a:cs typeface="Montserrat Medium"/>
              <a:sym typeface="Montserrat Medium"/>
            </a:endParaRPr>
          </a:p>
          <a:p>
            <a:pPr marL="457200" lvl="0" indent="-293370" algn="l" rtl="0">
              <a:spcBef>
                <a:spcPts val="0"/>
              </a:spcBef>
              <a:spcAft>
                <a:spcPts val="0"/>
              </a:spcAft>
              <a:buClr>
                <a:schemeClr val="dk1"/>
              </a:buClr>
              <a:buSzPct val="100000"/>
              <a:buFont typeface="Montserrat Medium"/>
              <a:buChar char="-"/>
            </a:pPr>
            <a:r>
              <a:rPr lang="et" sz="1200">
                <a:solidFill>
                  <a:schemeClr val="dk1"/>
                </a:solidFill>
                <a:latin typeface="Montserrat Medium"/>
                <a:ea typeface="Montserrat Medium"/>
                <a:cs typeface="Montserrat Medium"/>
                <a:sym typeface="Montserrat Medium"/>
              </a:rPr>
              <a:t>winds were mostly from northeast</a:t>
            </a:r>
            <a:endParaRPr sz="1200">
              <a:solidFill>
                <a:schemeClr val="dk1"/>
              </a:solidFill>
              <a:latin typeface="Montserrat Medium"/>
              <a:ea typeface="Montserrat Medium"/>
              <a:cs typeface="Montserrat Medium"/>
              <a:sym typeface="Montserrat Medium"/>
            </a:endParaRPr>
          </a:p>
          <a:p>
            <a:pPr marL="457200" lvl="0" indent="-293370" algn="l" rtl="0">
              <a:spcBef>
                <a:spcPts val="0"/>
              </a:spcBef>
              <a:spcAft>
                <a:spcPts val="0"/>
              </a:spcAft>
              <a:buClr>
                <a:schemeClr val="dk1"/>
              </a:buClr>
              <a:buSzPct val="100000"/>
              <a:buFont typeface="Montserrat Medium"/>
              <a:buChar char="-"/>
            </a:pPr>
            <a:r>
              <a:rPr lang="et" sz="1200">
                <a:solidFill>
                  <a:schemeClr val="dk1"/>
                </a:solidFill>
                <a:latin typeface="Montserrat Medium"/>
                <a:ea typeface="Montserrat Medium"/>
                <a:cs typeface="Montserrat Medium"/>
                <a:sym typeface="Montserrat Medium"/>
              </a:rPr>
              <a:t>weakened on the morning of December 13.</a:t>
            </a:r>
            <a:endParaRPr sz="1200">
              <a:solidFill>
                <a:schemeClr val="dk1"/>
              </a:solidFill>
              <a:latin typeface="Montserrat Medium"/>
              <a:ea typeface="Montserrat Medium"/>
              <a:cs typeface="Montserrat Medium"/>
              <a:sym typeface="Montserrat Medium"/>
            </a:endParaRPr>
          </a:p>
          <a:p>
            <a:pPr marL="457200" lvl="0" indent="-293370" algn="l" rtl="0">
              <a:spcBef>
                <a:spcPts val="0"/>
              </a:spcBef>
              <a:spcAft>
                <a:spcPts val="0"/>
              </a:spcAft>
              <a:buClr>
                <a:schemeClr val="dk1"/>
              </a:buClr>
              <a:buSzPct val="100000"/>
              <a:buFont typeface="Montserrat Medium"/>
              <a:buChar char="-"/>
            </a:pPr>
            <a:r>
              <a:rPr lang="et" sz="1200">
                <a:solidFill>
                  <a:schemeClr val="dk1"/>
                </a:solidFill>
                <a:latin typeface="Montserrat Medium"/>
                <a:ea typeface="Montserrat Medium"/>
                <a:cs typeface="Montserrat Medium"/>
                <a:sym typeface="Montserrat Medium"/>
              </a:rPr>
              <a:t>Snow all over Estonia. </a:t>
            </a:r>
            <a:endParaRPr sz="1200">
              <a:solidFill>
                <a:schemeClr val="dk1"/>
              </a:solidFill>
              <a:latin typeface="Montserrat Medium"/>
              <a:ea typeface="Montserrat Medium"/>
              <a:cs typeface="Montserrat Medium"/>
              <a:sym typeface="Montserrat Medium"/>
            </a:endParaRPr>
          </a:p>
          <a:p>
            <a:pPr marL="457200" lvl="0" indent="-293370" algn="l" rtl="0">
              <a:spcBef>
                <a:spcPts val="0"/>
              </a:spcBef>
              <a:spcAft>
                <a:spcPts val="0"/>
              </a:spcAft>
              <a:buClr>
                <a:schemeClr val="dk1"/>
              </a:buClr>
              <a:buSzPct val="100000"/>
              <a:buFont typeface="Montserrat Medium"/>
              <a:buChar char="-"/>
            </a:pPr>
            <a:r>
              <a:rPr lang="et" sz="1200">
                <a:solidFill>
                  <a:schemeClr val="dk1"/>
                </a:solidFill>
                <a:latin typeface="Montserrat Medium"/>
                <a:ea typeface="Montserrat Medium"/>
                <a:cs typeface="Montserrat Medium"/>
                <a:sym typeface="Montserrat Medium"/>
              </a:rPr>
              <a:t>the islands received the most snow with record thickness 73 cm in Hiiumaa.</a:t>
            </a:r>
            <a:endParaRPr sz="1200">
              <a:solidFill>
                <a:schemeClr val="dk1"/>
              </a:solidFill>
              <a:latin typeface="Montserrat Medium"/>
              <a:ea typeface="Montserrat Medium"/>
              <a:cs typeface="Montserrat Medium"/>
              <a:sym typeface="Montserrat Medium"/>
            </a:endParaRPr>
          </a:p>
          <a:p>
            <a:pPr marL="457200" lvl="0" indent="-293370" algn="l" rtl="0">
              <a:spcBef>
                <a:spcPts val="0"/>
              </a:spcBef>
              <a:spcAft>
                <a:spcPts val="0"/>
              </a:spcAft>
              <a:buClr>
                <a:schemeClr val="dk1"/>
              </a:buClr>
              <a:buSzPct val="100000"/>
              <a:buFont typeface="Montserrat Medium"/>
              <a:buChar char="-"/>
            </a:pPr>
            <a:r>
              <a:rPr lang="et" sz="1200">
                <a:solidFill>
                  <a:schemeClr val="dk1"/>
                </a:solidFill>
                <a:latin typeface="Montserrat Medium"/>
                <a:ea typeface="Montserrat Medium"/>
                <a:cs typeface="Montserrat Medium"/>
                <a:sym typeface="Montserrat Medium"/>
              </a:rPr>
              <a:t>The temperature stayed in the minus side throughout the storm</a:t>
            </a:r>
            <a:endParaRPr sz="1200">
              <a:solidFill>
                <a:schemeClr val="dk1"/>
              </a:solidFill>
              <a:latin typeface="Montserrat Medium"/>
              <a:ea typeface="Montserrat Medium"/>
              <a:cs typeface="Montserrat Medium"/>
              <a:sym typeface="Montserrat Medium"/>
            </a:endParaRPr>
          </a:p>
        </p:txBody>
      </p:sp>
      <p:pic>
        <p:nvPicPr>
          <p:cNvPr id="146" name="Google Shape;146;p24"/>
          <p:cNvPicPr preferRelativeResize="0"/>
          <p:nvPr/>
        </p:nvPicPr>
        <p:blipFill>
          <a:blip r:embed="rId3">
            <a:alphaModFix/>
          </a:blip>
          <a:stretch>
            <a:fillRect/>
          </a:stretch>
        </p:blipFill>
        <p:spPr>
          <a:xfrm>
            <a:off x="4572000" y="1170125"/>
            <a:ext cx="4419600" cy="2906875"/>
          </a:xfrm>
          <a:prstGeom prst="rect">
            <a:avLst/>
          </a:prstGeom>
          <a:noFill/>
          <a:ln>
            <a:noFill/>
          </a:ln>
        </p:spPr>
      </p:pic>
      <p:sp>
        <p:nvSpPr>
          <p:cNvPr id="147" name="Google Shape;147;p24"/>
          <p:cNvSpPr txBox="1"/>
          <p:nvPr/>
        </p:nvSpPr>
        <p:spPr>
          <a:xfrm>
            <a:off x="4944000" y="4077000"/>
            <a:ext cx="3675600" cy="430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t" sz="1100">
                <a:solidFill>
                  <a:schemeClr val="dk1"/>
                </a:solidFill>
                <a:latin typeface="Montserrat Medium"/>
                <a:ea typeface="Montserrat Medium"/>
                <a:cs typeface="Montserrat Medium"/>
                <a:sym typeface="Montserrat Medium"/>
              </a:rPr>
              <a:t>Winds over Estonia 12.12.22 10 UTC</a:t>
            </a:r>
            <a:endParaRPr sz="1100">
              <a:latin typeface="Montserrat Medium"/>
              <a:ea typeface="Montserrat Medium"/>
              <a:cs typeface="Montserrat Medium"/>
              <a:sym typeface="Montserrat Medium"/>
            </a:endParaRPr>
          </a:p>
        </p:txBody>
      </p:sp>
      <p:pic>
        <p:nvPicPr>
          <p:cNvPr id="148" name="Google Shape;148;p24"/>
          <p:cNvPicPr preferRelativeResize="0"/>
          <p:nvPr/>
        </p:nvPicPr>
        <p:blipFill>
          <a:blip r:embed="rId4">
            <a:alphaModFix/>
          </a:blip>
          <a:stretch>
            <a:fillRect/>
          </a:stretch>
        </p:blipFill>
        <p:spPr>
          <a:xfrm>
            <a:off x="152413" y="2387261"/>
            <a:ext cx="4027476" cy="2351065"/>
          </a:xfrm>
          <a:prstGeom prst="rect">
            <a:avLst/>
          </a:prstGeom>
          <a:noFill/>
          <a:ln>
            <a:noFill/>
          </a:ln>
        </p:spPr>
      </p:pic>
      <p:sp>
        <p:nvSpPr>
          <p:cNvPr id="149" name="Google Shape;149;p24"/>
          <p:cNvSpPr txBox="1"/>
          <p:nvPr/>
        </p:nvSpPr>
        <p:spPr>
          <a:xfrm>
            <a:off x="85063" y="4738325"/>
            <a:ext cx="4162200" cy="34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t" sz="1100">
                <a:solidFill>
                  <a:schemeClr val="dk1"/>
                </a:solidFill>
                <a:latin typeface="Montserrat Medium"/>
                <a:ea typeface="Montserrat Medium"/>
                <a:cs typeface="Montserrat Medium"/>
                <a:sym typeface="Montserrat Medium"/>
              </a:rPr>
              <a:t>Temperatures and weather over Estonia 12.12.22 10 UTC</a:t>
            </a:r>
            <a:endParaRPr sz="1100">
              <a:latin typeface="Montserrat Medium"/>
              <a:ea typeface="Montserrat Medium"/>
              <a:cs typeface="Montserrat Medium"/>
              <a:sym typeface="Montserrat Medium"/>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55" name="Google Shape;155;p25"/>
          <p:cNvPicPr preferRelativeResize="0"/>
          <p:nvPr/>
        </p:nvPicPr>
        <p:blipFill>
          <a:blip r:embed="rId3">
            <a:alphaModFix/>
          </a:blip>
          <a:stretch>
            <a:fillRect/>
          </a:stretch>
        </p:blipFill>
        <p:spPr>
          <a:xfrm>
            <a:off x="0" y="634006"/>
            <a:ext cx="9144000" cy="4224338"/>
          </a:xfrm>
          <a:prstGeom prst="rect">
            <a:avLst/>
          </a:prstGeom>
          <a:noFill/>
          <a:ln>
            <a:noFill/>
          </a:ln>
        </p:spPr>
      </p:pic>
      <p:sp>
        <p:nvSpPr>
          <p:cNvPr id="156" name="Google Shape;156;p25"/>
          <p:cNvSpPr txBox="1"/>
          <p:nvPr/>
        </p:nvSpPr>
        <p:spPr>
          <a:xfrm>
            <a:off x="0" y="90225"/>
            <a:ext cx="8037600" cy="70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t" sz="2200" b="1">
                <a:latin typeface="Montserrat"/>
                <a:ea typeface="Montserrat"/>
                <a:cs typeface="Montserrat"/>
                <a:sym typeface="Montserrat"/>
              </a:rPr>
              <a:t>Frontal analysis map 12.12.22 12 UTC</a:t>
            </a:r>
            <a:endParaRPr sz="2200" b="1">
              <a:latin typeface="Montserrat"/>
              <a:ea typeface="Montserrat"/>
              <a:cs typeface="Montserrat"/>
              <a:sym typeface="Montserra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6"/>
          <p:cNvSpPr txBox="1">
            <a:spLocks noGrp="1"/>
          </p:cNvSpPr>
          <p:nvPr>
            <p:ph type="title"/>
          </p:nvPr>
        </p:nvSpPr>
        <p:spPr>
          <a:xfrm>
            <a:off x="184950" y="174325"/>
            <a:ext cx="87741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t" sz="2420" b="1">
                <a:latin typeface="Montserrat"/>
                <a:ea typeface="Montserrat"/>
                <a:cs typeface="Montserrat"/>
                <a:sym typeface="Montserrat"/>
              </a:rPr>
              <a:t>Precipitation accumulation 12.12 - 13.12 radar product</a:t>
            </a:r>
            <a:endParaRPr sz="2420" b="1">
              <a:latin typeface="Montserrat"/>
              <a:ea typeface="Montserrat"/>
              <a:cs typeface="Montserrat"/>
              <a:sym typeface="Montserrat"/>
            </a:endParaRPr>
          </a:p>
        </p:txBody>
      </p:sp>
      <p:sp>
        <p:nvSpPr>
          <p:cNvPr id="163" name="Google Shape;163;p26"/>
          <p:cNvSpPr txBox="1"/>
          <p:nvPr/>
        </p:nvSpPr>
        <p:spPr>
          <a:xfrm>
            <a:off x="5090075" y="3853800"/>
            <a:ext cx="3281400" cy="43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4" name="Google Shape;164;p26"/>
          <p:cNvSpPr txBox="1"/>
          <p:nvPr/>
        </p:nvSpPr>
        <p:spPr>
          <a:xfrm>
            <a:off x="393425" y="4622300"/>
            <a:ext cx="1172700" cy="41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t" sz="1300">
                <a:latin typeface="Montserrat Medium"/>
                <a:ea typeface="Montserrat Medium"/>
                <a:cs typeface="Montserrat Medium"/>
                <a:sym typeface="Montserrat Medium"/>
              </a:rPr>
              <a:t>Source: TIK</a:t>
            </a:r>
            <a:endParaRPr sz="1300">
              <a:latin typeface="Montserrat Medium"/>
              <a:ea typeface="Montserrat Medium"/>
              <a:cs typeface="Montserrat Medium"/>
              <a:sym typeface="Montserrat Medium"/>
            </a:endParaRPr>
          </a:p>
        </p:txBody>
      </p:sp>
      <p:pic>
        <p:nvPicPr>
          <p:cNvPr id="2" name="s">
            <a:hlinkClick r:id="" action="ppaction://media"/>
            <a:extLst>
              <a:ext uri="{FF2B5EF4-FFF2-40B4-BE49-F238E27FC236}">
                <a16:creationId xmlns:a16="http://schemas.microsoft.com/office/drawing/2014/main" id="{8CC0FFD1-B153-646A-4BC4-7D1441970F9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21543" y="854700"/>
            <a:ext cx="6164263" cy="3657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39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7"/>
          <p:cNvSpPr txBox="1">
            <a:spLocks noGrp="1"/>
          </p:cNvSpPr>
          <p:nvPr>
            <p:ph type="title"/>
          </p:nvPr>
        </p:nvSpPr>
        <p:spPr>
          <a:xfrm>
            <a:off x="51025" y="640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t" b="1">
                <a:latin typeface="Montserrat"/>
                <a:ea typeface="Montserrat"/>
                <a:cs typeface="Montserrat"/>
                <a:sym typeface="Montserrat"/>
              </a:rPr>
              <a:t>Low visibility conditions during the storm</a:t>
            </a:r>
            <a:endParaRPr b="1">
              <a:latin typeface="Montserrat"/>
              <a:ea typeface="Montserrat"/>
              <a:cs typeface="Montserrat"/>
              <a:sym typeface="Montserrat"/>
            </a:endParaRPr>
          </a:p>
        </p:txBody>
      </p:sp>
      <p:pic>
        <p:nvPicPr>
          <p:cNvPr id="170" name="Google Shape;170;p27"/>
          <p:cNvPicPr preferRelativeResize="0"/>
          <p:nvPr/>
        </p:nvPicPr>
        <p:blipFill>
          <a:blip r:embed="rId3">
            <a:alphaModFix/>
          </a:blip>
          <a:stretch>
            <a:fillRect/>
          </a:stretch>
        </p:blipFill>
        <p:spPr>
          <a:xfrm>
            <a:off x="804800" y="636700"/>
            <a:ext cx="7534399" cy="4340350"/>
          </a:xfrm>
          <a:prstGeom prst="rect">
            <a:avLst/>
          </a:prstGeom>
          <a:noFill/>
          <a:ln>
            <a:noFill/>
          </a:ln>
        </p:spPr>
      </p:pic>
      <p:sp>
        <p:nvSpPr>
          <p:cNvPr id="171" name="Google Shape;171;p27"/>
          <p:cNvSpPr txBox="1"/>
          <p:nvPr/>
        </p:nvSpPr>
        <p:spPr>
          <a:xfrm>
            <a:off x="7217800" y="4557350"/>
            <a:ext cx="1121400" cy="41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t" sz="1200">
                <a:highlight>
                  <a:srgbClr val="D9D9D9"/>
                </a:highlight>
                <a:latin typeface="Montserrat Medium"/>
                <a:ea typeface="Montserrat Medium"/>
                <a:cs typeface="Montserrat Medium"/>
                <a:sym typeface="Montserrat Medium"/>
              </a:rPr>
              <a:t>Source: TIK</a:t>
            </a:r>
            <a:endParaRPr sz="1200">
              <a:highlight>
                <a:srgbClr val="D9D9D9"/>
              </a:highlight>
              <a:latin typeface="Montserrat Medium"/>
              <a:ea typeface="Montserrat Medium"/>
              <a:cs typeface="Montserrat Medium"/>
              <a:sym typeface="Montserrat Medium"/>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8"/>
          <p:cNvSpPr txBox="1">
            <a:spLocks noGrp="1"/>
          </p:cNvSpPr>
          <p:nvPr>
            <p:ph type="title"/>
          </p:nvPr>
        </p:nvSpPr>
        <p:spPr>
          <a:xfrm>
            <a:off x="0"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t" b="1">
                <a:latin typeface="Montserrat"/>
                <a:ea typeface="Montserrat"/>
                <a:cs typeface="Montserrat"/>
                <a:sym typeface="Montserrat"/>
              </a:rPr>
              <a:t>Warnings and prognosis</a:t>
            </a:r>
            <a:endParaRPr b="1">
              <a:latin typeface="Montserrat"/>
              <a:ea typeface="Montserrat"/>
              <a:cs typeface="Montserrat"/>
              <a:sym typeface="Montserrat"/>
            </a:endParaRPr>
          </a:p>
        </p:txBody>
      </p:sp>
      <p:sp>
        <p:nvSpPr>
          <p:cNvPr id="177" name="Google Shape;177;p28"/>
          <p:cNvSpPr txBox="1">
            <a:spLocks noGrp="1"/>
          </p:cNvSpPr>
          <p:nvPr>
            <p:ph type="body" idx="1"/>
          </p:nvPr>
        </p:nvSpPr>
        <p:spPr>
          <a:xfrm>
            <a:off x="140250" y="532875"/>
            <a:ext cx="4260300" cy="2251800"/>
          </a:xfrm>
          <a:prstGeom prst="rect">
            <a:avLst/>
          </a:prstGeom>
          <a:noFill/>
          <a:ln w="9525" cap="flat" cmpd="sng">
            <a:solidFill>
              <a:srgbClr val="CCCCCC"/>
            </a:solidFill>
            <a:prstDash val="solid"/>
            <a:round/>
            <a:headEnd type="none" w="sm" len="sm"/>
            <a:tailEnd type="none" w="sm" len="sm"/>
          </a:ln>
        </p:spPr>
        <p:txBody>
          <a:bodyPr spcFirstLastPara="1" wrap="square" lIns="91425" tIns="91425" rIns="91425" bIns="91425" anchor="t" anchorCtr="0">
            <a:normAutofit/>
          </a:bodyPr>
          <a:lstStyle/>
          <a:p>
            <a:pPr marL="0" lvl="0" indent="0" algn="ctr" rtl="0">
              <a:spcBef>
                <a:spcPts val="0"/>
              </a:spcBef>
              <a:spcAft>
                <a:spcPts val="0"/>
              </a:spcAft>
              <a:buNone/>
            </a:pPr>
            <a:r>
              <a:rPr lang="et" sz="1200" u="sng">
                <a:solidFill>
                  <a:schemeClr val="dk1"/>
                </a:solidFill>
                <a:latin typeface="Montserrat Medium"/>
                <a:ea typeface="Montserrat Medium"/>
                <a:cs typeface="Montserrat Medium"/>
                <a:sym typeface="Montserrat Medium"/>
              </a:rPr>
              <a:t>Official warning given on Dec 11:</a:t>
            </a:r>
            <a:endParaRPr sz="1200" u="sng">
              <a:solidFill>
                <a:schemeClr val="dk1"/>
              </a:solidFill>
              <a:latin typeface="Montserrat Medium"/>
              <a:ea typeface="Montserrat Medium"/>
              <a:cs typeface="Montserrat Medium"/>
              <a:sym typeface="Montserrat Medium"/>
            </a:endParaRPr>
          </a:p>
          <a:p>
            <a:pPr marL="0" lvl="0" indent="0" algn="just" rtl="0">
              <a:spcBef>
                <a:spcPts val="1200"/>
              </a:spcBef>
              <a:spcAft>
                <a:spcPts val="1200"/>
              </a:spcAft>
              <a:buNone/>
            </a:pPr>
            <a:r>
              <a:rPr lang="et" sz="1200">
                <a:solidFill>
                  <a:schemeClr val="dk1"/>
                </a:solidFill>
                <a:latin typeface="Montserrat Medium"/>
                <a:ea typeface="Montserrat Medium"/>
                <a:cs typeface="Montserrat Medium"/>
                <a:sym typeface="Montserrat Medium"/>
              </a:rPr>
              <a:t>Dec 12 at night increasing northeast in gusts 15-21 m/s, in the morning and during the day on islands and on the coast up to 26 m/s. Snow and blizzard spreading across the country starting from Southeastern Estonia, by day intensifying. Visibility is poor. Additional snow 10, locally up to 20 cm. Due to heavy snowfall, strong wind and blizzard, the traffic conditions worsen.</a:t>
            </a:r>
            <a:endParaRPr sz="1200">
              <a:solidFill>
                <a:schemeClr val="dk1"/>
              </a:solidFill>
              <a:latin typeface="Montserrat Medium"/>
              <a:ea typeface="Montserrat Medium"/>
              <a:cs typeface="Montserrat Medium"/>
              <a:sym typeface="Montserrat Medium"/>
            </a:endParaRPr>
          </a:p>
        </p:txBody>
      </p:sp>
      <p:pic>
        <p:nvPicPr>
          <p:cNvPr id="178" name="Google Shape;178;p28"/>
          <p:cNvPicPr preferRelativeResize="0"/>
          <p:nvPr/>
        </p:nvPicPr>
        <p:blipFill>
          <a:blip r:embed="rId3">
            <a:alphaModFix/>
          </a:blip>
          <a:stretch>
            <a:fillRect/>
          </a:stretch>
        </p:blipFill>
        <p:spPr>
          <a:xfrm>
            <a:off x="4507200" y="176450"/>
            <a:ext cx="4438650" cy="2964662"/>
          </a:xfrm>
          <a:prstGeom prst="rect">
            <a:avLst/>
          </a:prstGeom>
          <a:noFill/>
          <a:ln>
            <a:noFill/>
          </a:ln>
        </p:spPr>
      </p:pic>
      <p:sp>
        <p:nvSpPr>
          <p:cNvPr id="179" name="Google Shape;179;p28"/>
          <p:cNvSpPr txBox="1"/>
          <p:nvPr/>
        </p:nvSpPr>
        <p:spPr>
          <a:xfrm>
            <a:off x="4304175" y="2824500"/>
            <a:ext cx="4844700" cy="316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t" sz="1100">
                <a:solidFill>
                  <a:schemeClr val="dk1"/>
                </a:solidFill>
                <a:latin typeface="Montserrat Medium"/>
                <a:ea typeface="Montserrat Medium"/>
                <a:cs typeface="Montserrat Medium"/>
                <a:sym typeface="Montserrat Medium"/>
              </a:rPr>
              <a:t>Warnings map for Dec 12, 2022. Source: Keskkonnaagentuur</a:t>
            </a:r>
            <a:endParaRPr sz="1100">
              <a:solidFill>
                <a:schemeClr val="dk1"/>
              </a:solidFill>
              <a:latin typeface="Montserrat Medium"/>
              <a:ea typeface="Montserrat Medium"/>
              <a:cs typeface="Montserrat Medium"/>
              <a:sym typeface="Montserrat Medium"/>
            </a:endParaRPr>
          </a:p>
        </p:txBody>
      </p:sp>
      <p:sp>
        <p:nvSpPr>
          <p:cNvPr id="180" name="Google Shape;180;p28"/>
          <p:cNvSpPr txBox="1"/>
          <p:nvPr/>
        </p:nvSpPr>
        <p:spPr>
          <a:xfrm>
            <a:off x="185550" y="2824500"/>
            <a:ext cx="4169700" cy="225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t" sz="1200" u="sng">
                <a:latin typeface="Montserrat Medium"/>
                <a:ea typeface="Montserrat Medium"/>
                <a:cs typeface="Montserrat Medium"/>
                <a:sym typeface="Montserrat Medium"/>
              </a:rPr>
              <a:t>Wind warnings</a:t>
            </a:r>
            <a:endParaRPr sz="1200" u="sng">
              <a:latin typeface="Montserrat Medium"/>
              <a:ea typeface="Montserrat Medium"/>
              <a:cs typeface="Montserrat Medium"/>
              <a:sym typeface="Montserrat Medium"/>
            </a:endParaRPr>
          </a:p>
          <a:p>
            <a:pPr marL="457200" lvl="0" indent="-304800" algn="l" rtl="0">
              <a:spcBef>
                <a:spcPts val="0"/>
              </a:spcBef>
              <a:spcAft>
                <a:spcPts val="0"/>
              </a:spcAft>
              <a:buSzPts val="1200"/>
              <a:buFont typeface="Montserrat Medium"/>
              <a:buChar char="-"/>
            </a:pPr>
            <a:r>
              <a:rPr lang="et" sz="1200">
                <a:latin typeface="Montserrat Medium"/>
                <a:ea typeface="Montserrat Medium"/>
                <a:cs typeface="Montserrat Medium"/>
                <a:sym typeface="Montserrat Medium"/>
              </a:rPr>
              <a:t>Lake Peipus: NE 14(20)</a:t>
            </a:r>
            <a:endParaRPr sz="1200">
              <a:latin typeface="Montserrat Medium"/>
              <a:ea typeface="Montserrat Medium"/>
              <a:cs typeface="Montserrat Medium"/>
              <a:sym typeface="Montserrat Medium"/>
            </a:endParaRPr>
          </a:p>
          <a:p>
            <a:pPr marL="457200" lvl="0" indent="-304800" algn="l" rtl="0">
              <a:spcBef>
                <a:spcPts val="0"/>
              </a:spcBef>
              <a:spcAft>
                <a:spcPts val="0"/>
              </a:spcAft>
              <a:buSzPts val="1200"/>
              <a:buFont typeface="Montserrat Medium"/>
              <a:buChar char="-"/>
            </a:pPr>
            <a:r>
              <a:rPr lang="et" sz="1200">
                <a:latin typeface="Montserrat Medium"/>
                <a:ea typeface="Montserrat Medium"/>
                <a:cs typeface="Montserrat Medium"/>
                <a:sym typeface="Montserrat Medium"/>
              </a:rPr>
              <a:t>Gulf of Finland: E 12(17) -&gt; NE 15-18(26)</a:t>
            </a:r>
            <a:endParaRPr sz="1200">
              <a:latin typeface="Montserrat Medium"/>
              <a:ea typeface="Montserrat Medium"/>
              <a:cs typeface="Montserrat Medium"/>
              <a:sym typeface="Montserrat Medium"/>
            </a:endParaRPr>
          </a:p>
          <a:p>
            <a:pPr marL="457200" lvl="0" indent="-304800" algn="l" rtl="0">
              <a:spcBef>
                <a:spcPts val="0"/>
              </a:spcBef>
              <a:spcAft>
                <a:spcPts val="0"/>
              </a:spcAft>
              <a:buSzPts val="1200"/>
              <a:buFont typeface="Montserrat Medium"/>
              <a:buChar char="-"/>
            </a:pPr>
            <a:r>
              <a:rPr lang="et" sz="1200">
                <a:latin typeface="Montserrat Medium"/>
                <a:ea typeface="Montserrat Medium"/>
                <a:cs typeface="Montserrat Medium"/>
                <a:sym typeface="Montserrat Medium"/>
              </a:rPr>
              <a:t>Northern Baltic: NE 17(25)</a:t>
            </a:r>
            <a:endParaRPr sz="1200">
              <a:latin typeface="Montserrat Medium"/>
              <a:ea typeface="Montserrat Medium"/>
              <a:cs typeface="Montserrat Medium"/>
              <a:sym typeface="Montserrat Medium"/>
            </a:endParaRPr>
          </a:p>
          <a:p>
            <a:pPr marL="457200" lvl="0" indent="-304800" algn="l" rtl="0">
              <a:spcBef>
                <a:spcPts val="0"/>
              </a:spcBef>
              <a:spcAft>
                <a:spcPts val="0"/>
              </a:spcAft>
              <a:buSzPts val="1200"/>
              <a:buFont typeface="Montserrat Medium"/>
              <a:buChar char="-"/>
            </a:pPr>
            <a:r>
              <a:rPr lang="et" sz="1200">
                <a:latin typeface="Montserrat Medium"/>
                <a:ea typeface="Montserrat Medium"/>
                <a:cs typeface="Montserrat Medium"/>
                <a:sym typeface="Montserrat Medium"/>
              </a:rPr>
              <a:t>Gulf of Riga: NE 18(25)</a:t>
            </a:r>
            <a:endParaRPr sz="1200">
              <a:latin typeface="Montserrat Medium"/>
              <a:ea typeface="Montserrat Medium"/>
              <a:cs typeface="Montserrat Medium"/>
              <a:sym typeface="Montserrat Medium"/>
            </a:endParaRPr>
          </a:p>
          <a:p>
            <a:pPr marL="457200" lvl="0" indent="-304800" algn="l" rtl="0">
              <a:spcBef>
                <a:spcPts val="0"/>
              </a:spcBef>
              <a:spcAft>
                <a:spcPts val="0"/>
              </a:spcAft>
              <a:buSzPts val="1200"/>
              <a:buFont typeface="Montserrat Medium"/>
              <a:buChar char="-"/>
            </a:pPr>
            <a:r>
              <a:rPr lang="et" sz="1200">
                <a:latin typeface="Montserrat Medium"/>
                <a:ea typeface="Montserrat Medium"/>
                <a:cs typeface="Montserrat Medium"/>
                <a:sym typeface="Montserrat Medium"/>
              </a:rPr>
              <a:t>Moonsund: NE 16(22)</a:t>
            </a:r>
            <a:endParaRPr sz="1200">
              <a:latin typeface="Montserrat Medium"/>
              <a:ea typeface="Montserrat Medium"/>
              <a:cs typeface="Montserrat Medium"/>
              <a:sym typeface="Montserrat Medium"/>
            </a:endParaRPr>
          </a:p>
          <a:p>
            <a:pPr marL="457200" lvl="0" indent="-304800" algn="l" rtl="0">
              <a:spcBef>
                <a:spcPts val="0"/>
              </a:spcBef>
              <a:spcAft>
                <a:spcPts val="0"/>
              </a:spcAft>
              <a:buSzPts val="1200"/>
              <a:buFont typeface="Montserrat Medium"/>
              <a:buChar char="-"/>
            </a:pPr>
            <a:r>
              <a:rPr lang="et" sz="1200">
                <a:latin typeface="Montserrat Medium"/>
                <a:ea typeface="Montserrat Medium"/>
                <a:cs typeface="Montserrat Medium"/>
                <a:sym typeface="Montserrat Medium"/>
              </a:rPr>
              <a:t>land area: NE (15-21), islands and coast (26)</a:t>
            </a:r>
            <a:endParaRPr sz="1200">
              <a:latin typeface="Montserrat Medium"/>
              <a:ea typeface="Montserrat Medium"/>
              <a:cs typeface="Montserrat Medium"/>
              <a:sym typeface="Montserrat Medium"/>
            </a:endParaRPr>
          </a:p>
          <a:p>
            <a:pPr marL="0" lvl="0" indent="0" algn="l" rtl="0">
              <a:spcBef>
                <a:spcPts val="0"/>
              </a:spcBef>
              <a:spcAft>
                <a:spcPts val="0"/>
              </a:spcAft>
              <a:buNone/>
            </a:pPr>
            <a:endParaRPr sz="1200">
              <a:latin typeface="Montserrat Medium"/>
              <a:ea typeface="Montserrat Medium"/>
              <a:cs typeface="Montserrat Medium"/>
              <a:sym typeface="Montserrat Medium"/>
            </a:endParaRPr>
          </a:p>
          <a:p>
            <a:pPr marL="0" lvl="0" indent="0" algn="l" rtl="0">
              <a:spcBef>
                <a:spcPts val="0"/>
              </a:spcBef>
              <a:spcAft>
                <a:spcPts val="0"/>
              </a:spcAft>
              <a:buNone/>
            </a:pPr>
            <a:r>
              <a:rPr lang="et" sz="1200" u="sng">
                <a:latin typeface="Montserrat Medium"/>
                <a:ea typeface="Montserrat Medium"/>
                <a:cs typeface="Montserrat Medium"/>
                <a:sym typeface="Montserrat Medium"/>
              </a:rPr>
              <a:t>Sea level warnings</a:t>
            </a:r>
            <a:endParaRPr sz="1200" u="sng">
              <a:latin typeface="Montserrat Medium"/>
              <a:ea typeface="Montserrat Medium"/>
              <a:cs typeface="Montserrat Medium"/>
              <a:sym typeface="Montserrat Medium"/>
            </a:endParaRPr>
          </a:p>
          <a:p>
            <a:pPr marL="457200" lvl="0" indent="-304800" algn="l" rtl="0">
              <a:spcBef>
                <a:spcPts val="0"/>
              </a:spcBef>
              <a:spcAft>
                <a:spcPts val="0"/>
              </a:spcAft>
              <a:buSzPts val="1200"/>
              <a:buFont typeface="Montserrat Medium"/>
              <a:buChar char="-"/>
            </a:pPr>
            <a:r>
              <a:rPr lang="et" sz="1200">
                <a:latin typeface="Montserrat Medium"/>
                <a:ea typeface="Montserrat Medium"/>
                <a:cs typeface="Montserrat Medium"/>
                <a:sym typeface="Montserrat Medium"/>
              </a:rPr>
              <a:t>Pärnu Bay: falling 50-65 cm below average</a:t>
            </a:r>
            <a:endParaRPr sz="1200">
              <a:latin typeface="Montserrat Medium"/>
              <a:ea typeface="Montserrat Medium"/>
              <a:cs typeface="Montserrat Medium"/>
              <a:sym typeface="Montserrat Medium"/>
            </a:endParaRPr>
          </a:p>
          <a:p>
            <a:pPr marL="457200" lvl="0" indent="-304800" algn="l" rtl="0">
              <a:spcBef>
                <a:spcPts val="0"/>
              </a:spcBef>
              <a:spcAft>
                <a:spcPts val="0"/>
              </a:spcAft>
              <a:buSzPts val="1200"/>
              <a:buFont typeface="Montserrat Medium"/>
              <a:buChar char="-"/>
            </a:pPr>
            <a:r>
              <a:rPr lang="et" sz="1200">
                <a:latin typeface="Montserrat Medium"/>
                <a:ea typeface="Montserrat Medium"/>
                <a:cs typeface="Montserrat Medium"/>
                <a:sym typeface="Montserrat Medium"/>
              </a:rPr>
              <a:t>Moonsund: falling 40-50 cm below average</a:t>
            </a:r>
            <a:endParaRPr sz="1200">
              <a:latin typeface="Montserrat Medium"/>
              <a:ea typeface="Montserrat Medium"/>
              <a:cs typeface="Montserrat Medium"/>
              <a:sym typeface="Montserrat Medium"/>
            </a:endParaRPr>
          </a:p>
          <a:p>
            <a:pPr marL="0" lvl="0" indent="0" algn="l" rtl="0">
              <a:spcBef>
                <a:spcPts val="0"/>
              </a:spcBef>
              <a:spcAft>
                <a:spcPts val="0"/>
              </a:spcAft>
              <a:buNone/>
            </a:pPr>
            <a:endParaRPr sz="1200">
              <a:latin typeface="Montserrat Medium"/>
              <a:ea typeface="Montserrat Medium"/>
              <a:cs typeface="Montserrat Medium"/>
              <a:sym typeface="Montserrat Medium"/>
            </a:endParaRPr>
          </a:p>
        </p:txBody>
      </p:sp>
      <p:sp>
        <p:nvSpPr>
          <p:cNvPr id="181" name="Google Shape;181;p28"/>
          <p:cNvSpPr txBox="1"/>
          <p:nvPr/>
        </p:nvSpPr>
        <p:spPr>
          <a:xfrm>
            <a:off x="4641675" y="3276000"/>
            <a:ext cx="4169700" cy="72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t" sz="1200" u="sng">
                <a:latin typeface="Montserrat Medium"/>
                <a:ea typeface="Montserrat Medium"/>
                <a:cs typeface="Montserrat Medium"/>
                <a:sym typeface="Montserrat Medium"/>
              </a:rPr>
              <a:t>Additional warnings for land area:</a:t>
            </a:r>
            <a:endParaRPr sz="1200" u="sng">
              <a:latin typeface="Montserrat Medium"/>
              <a:ea typeface="Montserrat Medium"/>
              <a:cs typeface="Montserrat Medium"/>
              <a:sym typeface="Montserrat Medium"/>
            </a:endParaRPr>
          </a:p>
          <a:p>
            <a:pPr marL="457200" lvl="0" indent="-304800" algn="l" rtl="0">
              <a:spcBef>
                <a:spcPts val="0"/>
              </a:spcBef>
              <a:spcAft>
                <a:spcPts val="0"/>
              </a:spcAft>
              <a:buSzPts val="1200"/>
              <a:buFont typeface="Montserrat Medium"/>
              <a:buChar char="-"/>
            </a:pPr>
            <a:r>
              <a:rPr lang="et" sz="1200">
                <a:latin typeface="Montserrat Medium"/>
                <a:ea typeface="Montserrat Medium"/>
                <a:cs typeface="Montserrat Medium"/>
                <a:sym typeface="Montserrat Medium"/>
              </a:rPr>
              <a:t>Heavy snowfall</a:t>
            </a:r>
            <a:endParaRPr sz="1200">
              <a:latin typeface="Montserrat Medium"/>
              <a:ea typeface="Montserrat Medium"/>
              <a:cs typeface="Montserrat Medium"/>
              <a:sym typeface="Montserrat Medium"/>
            </a:endParaRPr>
          </a:p>
          <a:p>
            <a:pPr marL="457200" lvl="0" indent="-304800" algn="l" rtl="0">
              <a:spcBef>
                <a:spcPts val="0"/>
              </a:spcBef>
              <a:spcAft>
                <a:spcPts val="0"/>
              </a:spcAft>
              <a:buSzPts val="1200"/>
              <a:buFont typeface="Montserrat Medium"/>
              <a:buChar char="-"/>
            </a:pPr>
            <a:r>
              <a:rPr lang="et" sz="1200">
                <a:latin typeface="Montserrat Medium"/>
                <a:ea typeface="Montserrat Medium"/>
                <a:cs typeface="Montserrat Medium"/>
                <a:sym typeface="Montserrat Medium"/>
              </a:rPr>
              <a:t>Blizzard</a:t>
            </a:r>
            <a:endParaRPr sz="1200">
              <a:latin typeface="Montserrat Medium"/>
              <a:ea typeface="Montserrat Medium"/>
              <a:cs typeface="Montserrat Medium"/>
              <a:sym typeface="Montserrat Medium"/>
            </a:endParaRPr>
          </a:p>
        </p:txBody>
      </p:sp>
      <p:sp>
        <p:nvSpPr>
          <p:cNvPr id="182" name="Google Shape;182;p28"/>
          <p:cNvSpPr txBox="1"/>
          <p:nvPr/>
        </p:nvSpPr>
        <p:spPr>
          <a:xfrm>
            <a:off x="4543425" y="4119450"/>
            <a:ext cx="4366200" cy="800100"/>
          </a:xfrm>
          <a:prstGeom prst="rect">
            <a:avLst/>
          </a:prstGeom>
          <a:noFill/>
          <a:ln w="9525" cap="flat" cmpd="sng">
            <a:solidFill>
              <a:srgbClr val="CCCCCC"/>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t" sz="1200">
                <a:latin typeface="Montserrat Medium"/>
                <a:ea typeface="Montserrat Medium"/>
                <a:cs typeface="Montserrat Medium"/>
                <a:sym typeface="Montserrat Medium"/>
              </a:rPr>
              <a:t>Mentions of heavy snowfall, blizzard and strong winds appeared in the long term prognosis for Dec 12 night and day </a:t>
            </a:r>
            <a:r>
              <a:rPr lang="et" sz="1200" u="sng">
                <a:latin typeface="Montserrat Medium"/>
                <a:ea typeface="Montserrat Medium"/>
                <a:cs typeface="Montserrat Medium"/>
                <a:sym typeface="Montserrat Medium"/>
              </a:rPr>
              <a:t>more than 3 days prior</a:t>
            </a:r>
            <a:r>
              <a:rPr lang="et" sz="1200">
                <a:latin typeface="Montserrat Medium"/>
                <a:ea typeface="Montserrat Medium"/>
                <a:cs typeface="Montserrat Medium"/>
                <a:sym typeface="Montserrat Medium"/>
              </a:rPr>
              <a:t> to the the storm.</a:t>
            </a:r>
            <a:endParaRPr sz="1200">
              <a:latin typeface="Montserrat Medium"/>
              <a:ea typeface="Montserrat Medium"/>
              <a:cs typeface="Montserrat Medium"/>
              <a:sym typeface="Montserrat Medium"/>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29"/>
          <p:cNvSpPr txBox="1">
            <a:spLocks noGrp="1"/>
          </p:cNvSpPr>
          <p:nvPr>
            <p:ph type="title"/>
          </p:nvPr>
        </p:nvSpPr>
        <p:spPr>
          <a:xfrm>
            <a:off x="0" y="0"/>
            <a:ext cx="36828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t" b="1">
                <a:latin typeface="Montserrat"/>
                <a:ea typeface="Montserrat"/>
                <a:cs typeface="Montserrat"/>
                <a:sym typeface="Montserrat"/>
              </a:rPr>
              <a:t>Snow accumulation</a:t>
            </a:r>
            <a:endParaRPr b="1">
              <a:latin typeface="Montserrat"/>
              <a:ea typeface="Montserrat"/>
              <a:cs typeface="Montserrat"/>
              <a:sym typeface="Montserrat"/>
            </a:endParaRPr>
          </a:p>
          <a:p>
            <a:pPr marL="0" lvl="0" indent="0" algn="ctr" rtl="0">
              <a:spcBef>
                <a:spcPts val="0"/>
              </a:spcBef>
              <a:spcAft>
                <a:spcPts val="0"/>
              </a:spcAft>
              <a:buNone/>
            </a:pPr>
            <a:endParaRPr>
              <a:latin typeface="Montserrat"/>
              <a:ea typeface="Montserrat"/>
              <a:cs typeface="Montserrat"/>
              <a:sym typeface="Montserrat"/>
            </a:endParaRPr>
          </a:p>
        </p:txBody>
      </p:sp>
      <p:pic>
        <p:nvPicPr>
          <p:cNvPr id="188" name="Google Shape;188;p29"/>
          <p:cNvPicPr preferRelativeResize="0"/>
          <p:nvPr/>
        </p:nvPicPr>
        <p:blipFill>
          <a:blip r:embed="rId3">
            <a:alphaModFix/>
          </a:blip>
          <a:stretch>
            <a:fillRect/>
          </a:stretch>
        </p:blipFill>
        <p:spPr>
          <a:xfrm>
            <a:off x="4705288" y="2338138"/>
            <a:ext cx="4066750" cy="2541725"/>
          </a:xfrm>
          <a:prstGeom prst="rect">
            <a:avLst/>
          </a:prstGeom>
          <a:noFill/>
          <a:ln>
            <a:noFill/>
          </a:ln>
        </p:spPr>
      </p:pic>
      <p:sp>
        <p:nvSpPr>
          <p:cNvPr id="189" name="Google Shape;189;p29"/>
          <p:cNvSpPr txBox="1"/>
          <p:nvPr/>
        </p:nvSpPr>
        <p:spPr>
          <a:xfrm>
            <a:off x="-375487" y="2108913"/>
            <a:ext cx="5430000" cy="57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t" sz="1100">
                <a:solidFill>
                  <a:schemeClr val="dk1"/>
                </a:solidFill>
                <a:latin typeface="Montserrat Medium"/>
                <a:ea typeface="Montserrat Medium"/>
                <a:cs typeface="Montserrat Medium"/>
                <a:sym typeface="Montserrat Medium"/>
              </a:rPr>
              <a:t>Snow in Saaremaa on Saturday, December 10, 2022 </a:t>
            </a:r>
            <a:endParaRPr sz="1100">
              <a:solidFill>
                <a:schemeClr val="dk1"/>
              </a:solidFill>
              <a:latin typeface="Montserrat Medium"/>
              <a:ea typeface="Montserrat Medium"/>
              <a:cs typeface="Montserrat Medium"/>
              <a:sym typeface="Montserrat Medium"/>
            </a:endParaRPr>
          </a:p>
          <a:p>
            <a:pPr marL="0" lvl="0" indent="0" algn="ctr" rtl="0">
              <a:spcBef>
                <a:spcPts val="0"/>
              </a:spcBef>
              <a:spcAft>
                <a:spcPts val="0"/>
              </a:spcAft>
              <a:buNone/>
            </a:pPr>
            <a:r>
              <a:rPr lang="et" sz="1100">
                <a:solidFill>
                  <a:schemeClr val="dk1"/>
                </a:solidFill>
                <a:latin typeface="Montserrat Medium"/>
                <a:ea typeface="Montserrat Medium"/>
                <a:cs typeface="Montserrat Medium"/>
                <a:sym typeface="Montserrat Medium"/>
              </a:rPr>
              <a:t>PRIOR to storm Birgit. Source: Margus Muld/ERR</a:t>
            </a:r>
            <a:endParaRPr sz="1100">
              <a:solidFill>
                <a:schemeClr val="dk1"/>
              </a:solidFill>
              <a:latin typeface="Montserrat Medium"/>
              <a:ea typeface="Montserrat Medium"/>
              <a:cs typeface="Montserrat Medium"/>
              <a:sym typeface="Montserrat Medium"/>
            </a:endParaRPr>
          </a:p>
        </p:txBody>
      </p:sp>
      <p:pic>
        <p:nvPicPr>
          <p:cNvPr id="190" name="Google Shape;190;p29"/>
          <p:cNvPicPr preferRelativeResize="0"/>
          <p:nvPr/>
        </p:nvPicPr>
        <p:blipFill>
          <a:blip r:embed="rId4">
            <a:alphaModFix/>
          </a:blip>
          <a:stretch>
            <a:fillRect/>
          </a:stretch>
        </p:blipFill>
        <p:spPr>
          <a:xfrm>
            <a:off x="882587" y="572700"/>
            <a:ext cx="2913869" cy="1602826"/>
          </a:xfrm>
          <a:prstGeom prst="rect">
            <a:avLst/>
          </a:prstGeom>
          <a:noFill/>
          <a:ln>
            <a:noFill/>
          </a:ln>
        </p:spPr>
      </p:pic>
      <p:pic>
        <p:nvPicPr>
          <p:cNvPr id="191" name="Google Shape;191;p29"/>
          <p:cNvPicPr preferRelativeResize="0"/>
          <p:nvPr/>
        </p:nvPicPr>
        <p:blipFill>
          <a:blip r:embed="rId5">
            <a:alphaModFix/>
          </a:blip>
          <a:stretch>
            <a:fillRect/>
          </a:stretch>
        </p:blipFill>
        <p:spPr>
          <a:xfrm>
            <a:off x="831250" y="2571751"/>
            <a:ext cx="3016525" cy="2262401"/>
          </a:xfrm>
          <a:prstGeom prst="rect">
            <a:avLst/>
          </a:prstGeom>
          <a:noFill/>
          <a:ln>
            <a:noFill/>
          </a:ln>
        </p:spPr>
      </p:pic>
      <p:sp>
        <p:nvSpPr>
          <p:cNvPr id="192" name="Google Shape;192;p29"/>
          <p:cNvSpPr txBox="1"/>
          <p:nvPr/>
        </p:nvSpPr>
        <p:spPr>
          <a:xfrm>
            <a:off x="-284050" y="4790525"/>
            <a:ext cx="5989800" cy="57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t" sz="1100">
                <a:solidFill>
                  <a:schemeClr val="dk1"/>
                </a:solidFill>
                <a:latin typeface="Montserrat Medium"/>
                <a:ea typeface="Montserrat Medium"/>
                <a:cs typeface="Montserrat Medium"/>
                <a:sym typeface="Montserrat Medium"/>
              </a:rPr>
              <a:t>Situation in Northern Saaremaa on Dec 10, 2022. Source: Silvar Mehik, FB</a:t>
            </a:r>
            <a:endParaRPr sz="1100">
              <a:solidFill>
                <a:schemeClr val="dk1"/>
              </a:solidFill>
              <a:latin typeface="Montserrat Medium"/>
              <a:ea typeface="Montserrat Medium"/>
              <a:cs typeface="Montserrat Medium"/>
              <a:sym typeface="Montserrat Medium"/>
            </a:endParaRPr>
          </a:p>
        </p:txBody>
      </p:sp>
      <p:pic>
        <p:nvPicPr>
          <p:cNvPr id="193" name="Google Shape;193;p29"/>
          <p:cNvPicPr preferRelativeResize="0"/>
          <p:nvPr/>
        </p:nvPicPr>
        <p:blipFill rotWithShape="1">
          <a:blip r:embed="rId6">
            <a:alphaModFix/>
          </a:blip>
          <a:srcRect t="5240" b="10782"/>
          <a:stretch/>
        </p:blipFill>
        <p:spPr>
          <a:xfrm>
            <a:off x="5222549" y="181725"/>
            <a:ext cx="3260824" cy="2156425"/>
          </a:xfrm>
          <a:prstGeom prst="rect">
            <a:avLst/>
          </a:prstGeom>
          <a:noFill/>
          <a:ln>
            <a:noFill/>
          </a:ln>
        </p:spPr>
      </p:pic>
      <p:sp>
        <p:nvSpPr>
          <p:cNvPr id="194" name="Google Shape;194;p29"/>
          <p:cNvSpPr txBox="1"/>
          <p:nvPr/>
        </p:nvSpPr>
        <p:spPr>
          <a:xfrm>
            <a:off x="3858063" y="0"/>
            <a:ext cx="5989800" cy="57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t" sz="1100">
                <a:solidFill>
                  <a:schemeClr val="dk1"/>
                </a:solidFill>
                <a:latin typeface="Montserrat Medium"/>
                <a:ea typeface="Montserrat Medium"/>
                <a:cs typeface="Montserrat Medium"/>
                <a:sym typeface="Montserrat Medium"/>
              </a:rPr>
              <a:t>Snow coverage across Estonia at 8 a.m. on Dec 11 and 13, 2022. </a:t>
            </a:r>
            <a:endParaRPr sz="1100">
              <a:solidFill>
                <a:schemeClr val="dk1"/>
              </a:solidFill>
              <a:latin typeface="Montserrat Medium"/>
              <a:ea typeface="Montserrat Medium"/>
              <a:cs typeface="Montserrat Medium"/>
              <a:sym typeface="Montserrat Medium"/>
            </a:endParaRPr>
          </a:p>
          <a:p>
            <a:pPr marL="0" lvl="0" indent="0" algn="ctr" rtl="0">
              <a:spcBef>
                <a:spcPts val="0"/>
              </a:spcBef>
              <a:spcAft>
                <a:spcPts val="0"/>
              </a:spcAft>
              <a:buNone/>
            </a:pPr>
            <a:r>
              <a:rPr lang="et" sz="1100">
                <a:solidFill>
                  <a:schemeClr val="dk1"/>
                </a:solidFill>
                <a:latin typeface="Montserrat Medium"/>
                <a:ea typeface="Montserrat Medium"/>
                <a:cs typeface="Montserrat Medium"/>
                <a:sym typeface="Montserrat Medium"/>
              </a:rPr>
              <a:t>Source: Keskkonnaagentuur</a:t>
            </a:r>
            <a:endParaRPr sz="1100">
              <a:solidFill>
                <a:schemeClr val="dk1"/>
              </a:solidFill>
              <a:latin typeface="Montserrat Medium"/>
              <a:ea typeface="Montserrat Medium"/>
              <a:cs typeface="Montserrat Medium"/>
              <a:sym typeface="Montserrat Medium"/>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30"/>
          <p:cNvSpPr txBox="1">
            <a:spLocks noGrp="1"/>
          </p:cNvSpPr>
          <p:nvPr>
            <p:ph type="title"/>
          </p:nvPr>
        </p:nvSpPr>
        <p:spPr>
          <a:xfrm>
            <a:off x="0"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t" b="1">
                <a:latin typeface="Montserrat"/>
                <a:ea typeface="Montserrat"/>
                <a:cs typeface="Montserrat"/>
                <a:sym typeface="Montserrat"/>
              </a:rPr>
              <a:t>Snow damages</a:t>
            </a:r>
            <a:endParaRPr b="1">
              <a:latin typeface="Montserrat"/>
              <a:ea typeface="Montserrat"/>
              <a:cs typeface="Montserrat"/>
              <a:sym typeface="Montserrat"/>
            </a:endParaRPr>
          </a:p>
          <a:p>
            <a:pPr marL="0" lvl="0" indent="0" algn="l" rtl="0">
              <a:spcBef>
                <a:spcPts val="0"/>
              </a:spcBef>
              <a:spcAft>
                <a:spcPts val="0"/>
              </a:spcAft>
              <a:buNone/>
            </a:pPr>
            <a:endParaRPr b="1">
              <a:latin typeface="Montserrat"/>
              <a:ea typeface="Montserrat"/>
              <a:cs typeface="Montserrat"/>
              <a:sym typeface="Montserrat"/>
            </a:endParaRPr>
          </a:p>
          <a:p>
            <a:pPr marL="0" lvl="0" indent="0" algn="l" rtl="0">
              <a:spcBef>
                <a:spcPts val="0"/>
              </a:spcBef>
              <a:spcAft>
                <a:spcPts val="0"/>
              </a:spcAft>
              <a:buNone/>
            </a:pPr>
            <a:endParaRPr>
              <a:latin typeface="Montserrat"/>
              <a:ea typeface="Montserrat"/>
              <a:cs typeface="Montserrat"/>
              <a:sym typeface="Montserrat"/>
            </a:endParaRPr>
          </a:p>
        </p:txBody>
      </p:sp>
      <p:pic>
        <p:nvPicPr>
          <p:cNvPr id="200" name="Google Shape;200;p30"/>
          <p:cNvPicPr preferRelativeResize="0"/>
          <p:nvPr/>
        </p:nvPicPr>
        <p:blipFill rotWithShape="1">
          <a:blip r:embed="rId3">
            <a:alphaModFix/>
          </a:blip>
          <a:srcRect b="26248"/>
          <a:stretch/>
        </p:blipFill>
        <p:spPr>
          <a:xfrm>
            <a:off x="332975" y="572700"/>
            <a:ext cx="3999577" cy="1523551"/>
          </a:xfrm>
          <a:prstGeom prst="rect">
            <a:avLst/>
          </a:prstGeom>
          <a:noFill/>
          <a:ln>
            <a:noFill/>
          </a:ln>
        </p:spPr>
      </p:pic>
      <p:sp>
        <p:nvSpPr>
          <p:cNvPr id="201" name="Google Shape;201;p30"/>
          <p:cNvSpPr txBox="1"/>
          <p:nvPr/>
        </p:nvSpPr>
        <p:spPr>
          <a:xfrm>
            <a:off x="-278900" y="2038100"/>
            <a:ext cx="5223300" cy="401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t" sz="1100">
                <a:solidFill>
                  <a:schemeClr val="dk1"/>
                </a:solidFill>
                <a:latin typeface="Montserrat Medium"/>
                <a:ea typeface="Montserrat Medium"/>
                <a:cs typeface="Montserrat Medium"/>
                <a:sym typeface="Montserrat Medium"/>
              </a:rPr>
              <a:t>Power lines repair work in Saaremaa.  Source: Margus Muld/ERR</a:t>
            </a:r>
            <a:endParaRPr sz="1100">
              <a:solidFill>
                <a:schemeClr val="dk1"/>
              </a:solidFill>
              <a:latin typeface="Montserrat Medium"/>
              <a:ea typeface="Montserrat Medium"/>
              <a:cs typeface="Montserrat Medium"/>
              <a:sym typeface="Montserrat Medium"/>
            </a:endParaRPr>
          </a:p>
        </p:txBody>
      </p:sp>
      <p:pic>
        <p:nvPicPr>
          <p:cNvPr id="202" name="Google Shape;202;p30"/>
          <p:cNvPicPr preferRelativeResize="0"/>
          <p:nvPr/>
        </p:nvPicPr>
        <p:blipFill>
          <a:blip r:embed="rId4">
            <a:alphaModFix/>
          </a:blip>
          <a:stretch>
            <a:fillRect/>
          </a:stretch>
        </p:blipFill>
        <p:spPr>
          <a:xfrm>
            <a:off x="4633460" y="1216550"/>
            <a:ext cx="4346692" cy="2710409"/>
          </a:xfrm>
          <a:prstGeom prst="rect">
            <a:avLst/>
          </a:prstGeom>
          <a:noFill/>
          <a:ln>
            <a:noFill/>
          </a:ln>
        </p:spPr>
      </p:pic>
      <p:sp>
        <p:nvSpPr>
          <p:cNvPr id="203" name="Google Shape;203;p30"/>
          <p:cNvSpPr txBox="1"/>
          <p:nvPr/>
        </p:nvSpPr>
        <p:spPr>
          <a:xfrm>
            <a:off x="5034650" y="3926950"/>
            <a:ext cx="34860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t" sz="1200">
                <a:solidFill>
                  <a:schemeClr val="dk1"/>
                </a:solidFill>
                <a:latin typeface="Montserrat Medium"/>
                <a:ea typeface="Montserrat Medium"/>
                <a:cs typeface="Montserrat Medium"/>
                <a:sym typeface="Montserrat Medium"/>
              </a:rPr>
              <a:t>Map of power outages on Dec 12 at 15:00 Source: Elektrilevi</a:t>
            </a:r>
            <a:endParaRPr sz="1200">
              <a:solidFill>
                <a:schemeClr val="dk1"/>
              </a:solidFill>
              <a:latin typeface="Montserrat Medium"/>
              <a:ea typeface="Montserrat Medium"/>
              <a:cs typeface="Montserrat Medium"/>
              <a:sym typeface="Montserrat Medium"/>
            </a:endParaRPr>
          </a:p>
        </p:txBody>
      </p:sp>
      <p:pic>
        <p:nvPicPr>
          <p:cNvPr id="204" name="Google Shape;204;p30"/>
          <p:cNvPicPr preferRelativeResize="0"/>
          <p:nvPr/>
        </p:nvPicPr>
        <p:blipFill>
          <a:blip r:embed="rId5">
            <a:alphaModFix/>
          </a:blip>
          <a:stretch>
            <a:fillRect/>
          </a:stretch>
        </p:blipFill>
        <p:spPr>
          <a:xfrm>
            <a:off x="332963" y="2336325"/>
            <a:ext cx="3999574" cy="2461150"/>
          </a:xfrm>
          <a:prstGeom prst="rect">
            <a:avLst/>
          </a:prstGeom>
          <a:noFill/>
          <a:ln>
            <a:noFill/>
          </a:ln>
        </p:spPr>
      </p:pic>
      <p:sp>
        <p:nvSpPr>
          <p:cNvPr id="205" name="Google Shape;205;p30"/>
          <p:cNvSpPr txBox="1"/>
          <p:nvPr/>
        </p:nvSpPr>
        <p:spPr>
          <a:xfrm>
            <a:off x="386813" y="4740325"/>
            <a:ext cx="38919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t" sz="1100">
                <a:solidFill>
                  <a:schemeClr val="dk1"/>
                </a:solidFill>
                <a:latin typeface="Montserrat Medium"/>
                <a:ea typeface="Montserrat Medium"/>
                <a:cs typeface="Montserrat Medium"/>
                <a:sym typeface="Montserrat Medium"/>
              </a:rPr>
              <a:t>Broken tree in Saaremaa. Source: Sander Ilvest, ERR</a:t>
            </a:r>
            <a:endParaRPr sz="1100">
              <a:solidFill>
                <a:schemeClr val="dk1"/>
              </a:solidFill>
              <a:latin typeface="Montserrat Medium"/>
              <a:ea typeface="Montserrat Medium"/>
              <a:cs typeface="Montserrat Medium"/>
              <a:sym typeface="Montserrat Medium"/>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31"/>
          <p:cNvSpPr txBox="1">
            <a:spLocks noGrp="1"/>
          </p:cNvSpPr>
          <p:nvPr>
            <p:ph type="title"/>
          </p:nvPr>
        </p:nvSpPr>
        <p:spPr>
          <a:xfrm>
            <a:off x="0" y="93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t" b="1">
                <a:latin typeface="Montserrat"/>
                <a:ea typeface="Montserrat"/>
                <a:cs typeface="Montserrat"/>
                <a:sym typeface="Montserrat"/>
              </a:rPr>
              <a:t>Traffic conditions</a:t>
            </a:r>
            <a:endParaRPr b="1">
              <a:latin typeface="Montserrat"/>
              <a:ea typeface="Montserrat"/>
              <a:cs typeface="Montserrat"/>
              <a:sym typeface="Montserrat"/>
            </a:endParaRPr>
          </a:p>
          <a:p>
            <a:pPr marL="0" lvl="0" indent="0" algn="l" rtl="0">
              <a:spcBef>
                <a:spcPts val="0"/>
              </a:spcBef>
              <a:spcAft>
                <a:spcPts val="0"/>
              </a:spcAft>
              <a:buNone/>
            </a:pPr>
            <a:endParaRPr>
              <a:latin typeface="Montserrat"/>
              <a:ea typeface="Montserrat"/>
              <a:cs typeface="Montserrat"/>
              <a:sym typeface="Montserrat"/>
            </a:endParaRPr>
          </a:p>
        </p:txBody>
      </p:sp>
      <p:pic>
        <p:nvPicPr>
          <p:cNvPr id="211" name="Google Shape;211;p31"/>
          <p:cNvPicPr preferRelativeResize="0"/>
          <p:nvPr/>
        </p:nvPicPr>
        <p:blipFill>
          <a:blip r:embed="rId3">
            <a:alphaModFix/>
          </a:blip>
          <a:stretch>
            <a:fillRect/>
          </a:stretch>
        </p:blipFill>
        <p:spPr>
          <a:xfrm>
            <a:off x="218900" y="504225"/>
            <a:ext cx="4249026" cy="2163524"/>
          </a:xfrm>
          <a:prstGeom prst="rect">
            <a:avLst/>
          </a:prstGeom>
          <a:noFill/>
          <a:ln>
            <a:noFill/>
          </a:ln>
        </p:spPr>
      </p:pic>
      <p:sp>
        <p:nvSpPr>
          <p:cNvPr id="212" name="Google Shape;212;p31"/>
          <p:cNvSpPr txBox="1"/>
          <p:nvPr/>
        </p:nvSpPr>
        <p:spPr>
          <a:xfrm>
            <a:off x="138875" y="2327078"/>
            <a:ext cx="3114900" cy="413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t" sz="950">
                <a:solidFill>
                  <a:srgbClr val="050505"/>
                </a:solidFill>
                <a:highlight>
                  <a:schemeClr val="lt1"/>
                </a:highlight>
                <a:latin typeface="Montserrat Medium"/>
                <a:ea typeface="Montserrat Medium"/>
                <a:cs typeface="Montserrat Medium"/>
                <a:sym typeface="Montserrat Medium"/>
              </a:rPr>
              <a:t>Source: screenshot of Heilike Aron’s video, FB</a:t>
            </a:r>
            <a:endParaRPr sz="1200">
              <a:highlight>
                <a:schemeClr val="lt1"/>
              </a:highlight>
              <a:latin typeface="Montserrat Medium"/>
              <a:ea typeface="Montserrat Medium"/>
              <a:cs typeface="Montserrat Medium"/>
              <a:sym typeface="Montserrat Medium"/>
            </a:endParaRPr>
          </a:p>
        </p:txBody>
      </p:sp>
      <p:pic>
        <p:nvPicPr>
          <p:cNvPr id="213" name="Google Shape;213;p31"/>
          <p:cNvPicPr preferRelativeResize="0"/>
          <p:nvPr/>
        </p:nvPicPr>
        <p:blipFill>
          <a:blip r:embed="rId4">
            <a:alphaModFix/>
          </a:blip>
          <a:stretch>
            <a:fillRect/>
          </a:stretch>
        </p:blipFill>
        <p:spPr>
          <a:xfrm>
            <a:off x="218900" y="2740774"/>
            <a:ext cx="4249026" cy="2227822"/>
          </a:xfrm>
          <a:prstGeom prst="rect">
            <a:avLst/>
          </a:prstGeom>
          <a:noFill/>
          <a:ln>
            <a:noFill/>
          </a:ln>
        </p:spPr>
      </p:pic>
      <p:sp>
        <p:nvSpPr>
          <p:cNvPr id="214" name="Google Shape;214;p31"/>
          <p:cNvSpPr txBox="1"/>
          <p:nvPr/>
        </p:nvSpPr>
        <p:spPr>
          <a:xfrm>
            <a:off x="138875" y="2740775"/>
            <a:ext cx="1819800" cy="292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t" sz="950">
                <a:solidFill>
                  <a:schemeClr val="dk1"/>
                </a:solidFill>
                <a:latin typeface="Montserrat Medium"/>
                <a:ea typeface="Montserrat Medium"/>
                <a:cs typeface="Montserrat Medium"/>
                <a:sym typeface="Montserrat Medium"/>
              </a:rPr>
              <a:t>Source: Kalmer Saar, FB</a:t>
            </a:r>
            <a:endParaRPr sz="1200">
              <a:solidFill>
                <a:schemeClr val="dk1"/>
              </a:solidFill>
              <a:latin typeface="Montserrat Medium"/>
              <a:ea typeface="Montserrat Medium"/>
              <a:cs typeface="Montserrat Medium"/>
              <a:sym typeface="Montserrat Medium"/>
            </a:endParaRPr>
          </a:p>
        </p:txBody>
      </p:sp>
      <p:pic>
        <p:nvPicPr>
          <p:cNvPr id="215" name="Google Shape;215;p31"/>
          <p:cNvPicPr preferRelativeResize="0"/>
          <p:nvPr/>
        </p:nvPicPr>
        <p:blipFill rotWithShape="1">
          <a:blip r:embed="rId5">
            <a:alphaModFix/>
          </a:blip>
          <a:srcRect t="12405" b="16948"/>
          <a:stretch/>
        </p:blipFill>
        <p:spPr>
          <a:xfrm>
            <a:off x="4557875" y="533850"/>
            <a:ext cx="4363675" cy="2104275"/>
          </a:xfrm>
          <a:prstGeom prst="rect">
            <a:avLst/>
          </a:prstGeom>
          <a:noFill/>
          <a:ln>
            <a:noFill/>
          </a:ln>
        </p:spPr>
      </p:pic>
      <p:pic>
        <p:nvPicPr>
          <p:cNvPr id="216" name="Google Shape;216;p31"/>
          <p:cNvPicPr preferRelativeResize="0"/>
          <p:nvPr/>
        </p:nvPicPr>
        <p:blipFill>
          <a:blip r:embed="rId6">
            <a:alphaModFix/>
          </a:blip>
          <a:stretch>
            <a:fillRect/>
          </a:stretch>
        </p:blipFill>
        <p:spPr>
          <a:xfrm>
            <a:off x="4600750" y="2740775"/>
            <a:ext cx="4320799" cy="2227825"/>
          </a:xfrm>
          <a:prstGeom prst="rect">
            <a:avLst/>
          </a:prstGeom>
          <a:noFill/>
          <a:ln>
            <a:noFill/>
          </a:ln>
        </p:spPr>
      </p:pic>
      <p:sp>
        <p:nvSpPr>
          <p:cNvPr id="217" name="Google Shape;217;p31"/>
          <p:cNvSpPr txBox="1"/>
          <p:nvPr/>
        </p:nvSpPr>
        <p:spPr>
          <a:xfrm>
            <a:off x="4393550" y="2327075"/>
            <a:ext cx="4692300" cy="292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t" sz="1100">
                <a:highlight>
                  <a:srgbClr val="B7B7B7"/>
                </a:highlight>
                <a:latin typeface="Montserrat Medium"/>
                <a:ea typeface="Montserrat Medium"/>
                <a:cs typeface="Montserrat Medium"/>
                <a:sym typeface="Montserrat Medium"/>
              </a:rPr>
              <a:t>Picture from Adavere road camera at 15:00. Source: TIK</a:t>
            </a:r>
            <a:endParaRPr sz="1100">
              <a:highlight>
                <a:srgbClr val="B7B7B7"/>
              </a:highlight>
              <a:latin typeface="Montserrat Medium"/>
              <a:ea typeface="Montserrat Medium"/>
              <a:cs typeface="Montserrat Medium"/>
              <a:sym typeface="Montserrat Medium"/>
            </a:endParaRPr>
          </a:p>
        </p:txBody>
      </p:sp>
      <p:sp>
        <p:nvSpPr>
          <p:cNvPr id="218" name="Google Shape;218;p31"/>
          <p:cNvSpPr txBox="1"/>
          <p:nvPr/>
        </p:nvSpPr>
        <p:spPr>
          <a:xfrm>
            <a:off x="4021400" y="4851000"/>
            <a:ext cx="5436600" cy="292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t" sz="1100">
                <a:latin typeface="Montserrat Medium"/>
                <a:ea typeface="Montserrat Medium"/>
                <a:cs typeface="Montserrat Medium"/>
                <a:sym typeface="Montserrat Medium"/>
              </a:rPr>
              <a:t>Map of traffic conditions and radar in Estonia at 15:00. Source: TIK</a:t>
            </a:r>
            <a:endParaRPr sz="1100">
              <a:latin typeface="Montserrat Medium"/>
              <a:ea typeface="Montserrat Medium"/>
              <a:cs typeface="Montserrat Medium"/>
              <a:sym typeface="Montserrat Medium"/>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pic>
        <p:nvPicPr>
          <p:cNvPr id="63" name="Google Shape;63;p14"/>
          <p:cNvPicPr preferRelativeResize="0"/>
          <p:nvPr/>
        </p:nvPicPr>
        <p:blipFill rotWithShape="1">
          <a:blip r:embed="rId3">
            <a:alphaModFix/>
          </a:blip>
          <a:srcRect r="1613"/>
          <a:stretch/>
        </p:blipFill>
        <p:spPr>
          <a:xfrm>
            <a:off x="82125" y="75175"/>
            <a:ext cx="6597400" cy="4886325"/>
          </a:xfrm>
          <a:prstGeom prst="rect">
            <a:avLst/>
          </a:prstGeom>
          <a:noFill/>
          <a:ln>
            <a:noFill/>
          </a:ln>
        </p:spPr>
      </p:pic>
      <p:sp>
        <p:nvSpPr>
          <p:cNvPr id="64" name="Google Shape;64;p14"/>
          <p:cNvSpPr txBox="1"/>
          <p:nvPr/>
        </p:nvSpPr>
        <p:spPr>
          <a:xfrm>
            <a:off x="6679525" y="415950"/>
            <a:ext cx="2328900" cy="431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t">
                <a:latin typeface="Montserrat Medium"/>
                <a:ea typeface="Montserrat Medium"/>
                <a:cs typeface="Montserrat Medium"/>
                <a:sym typeface="Montserrat Medium"/>
              </a:rPr>
              <a:t>Before the storm:</a:t>
            </a:r>
            <a:endParaRPr>
              <a:latin typeface="Montserrat Medium"/>
              <a:ea typeface="Montserrat Medium"/>
              <a:cs typeface="Montserrat Medium"/>
              <a:sym typeface="Montserrat Medium"/>
            </a:endParaRPr>
          </a:p>
          <a:p>
            <a:pPr marL="457200" lvl="0" indent="-317500" algn="l" rtl="0">
              <a:spcBef>
                <a:spcPts val="0"/>
              </a:spcBef>
              <a:spcAft>
                <a:spcPts val="0"/>
              </a:spcAft>
              <a:buSzPts val="1400"/>
              <a:buFont typeface="Montserrat Medium"/>
              <a:buChar char="-"/>
            </a:pPr>
            <a:r>
              <a:rPr lang="et">
                <a:latin typeface="Montserrat Medium"/>
                <a:ea typeface="Montserrat Medium"/>
                <a:cs typeface="Montserrat Medium"/>
                <a:sym typeface="Montserrat Medium"/>
              </a:rPr>
              <a:t>Cold airmass spreading down to France</a:t>
            </a:r>
            <a:endParaRPr>
              <a:latin typeface="Montserrat Medium"/>
              <a:ea typeface="Montserrat Medium"/>
              <a:cs typeface="Montserrat Medium"/>
              <a:sym typeface="Montserrat Medium"/>
            </a:endParaRPr>
          </a:p>
          <a:p>
            <a:pPr marL="457200" lvl="0" indent="-317500" algn="l" rtl="0">
              <a:spcBef>
                <a:spcPts val="0"/>
              </a:spcBef>
              <a:spcAft>
                <a:spcPts val="0"/>
              </a:spcAft>
              <a:buSzPts val="1400"/>
              <a:buFont typeface="Montserrat Medium"/>
              <a:buChar char="-"/>
            </a:pPr>
            <a:r>
              <a:rPr lang="et">
                <a:latin typeface="Montserrat Medium"/>
                <a:ea typeface="Montserrat Medium"/>
                <a:cs typeface="Montserrat Medium"/>
                <a:sym typeface="Montserrat Medium"/>
              </a:rPr>
              <a:t>Low (over Balkans) with inflow of warm air from Mediterranean</a:t>
            </a:r>
            <a:endParaRPr>
              <a:latin typeface="Montserrat Medium"/>
              <a:ea typeface="Montserrat Medium"/>
              <a:cs typeface="Montserrat Medium"/>
              <a:sym typeface="Montserrat Medium"/>
            </a:endParaRPr>
          </a:p>
          <a:p>
            <a:pPr marL="0" lvl="0" indent="0" algn="l" rtl="0">
              <a:spcBef>
                <a:spcPts val="0"/>
              </a:spcBef>
              <a:spcAft>
                <a:spcPts val="0"/>
              </a:spcAft>
              <a:buNone/>
            </a:pPr>
            <a:endParaRPr>
              <a:latin typeface="Montserrat Medium"/>
              <a:ea typeface="Montserrat Medium"/>
              <a:cs typeface="Montserrat Medium"/>
              <a:sym typeface="Montserrat Medium"/>
            </a:endParaRPr>
          </a:p>
          <a:p>
            <a:pPr marL="0" lvl="0" indent="0" algn="l" rtl="0">
              <a:spcBef>
                <a:spcPts val="0"/>
              </a:spcBef>
              <a:spcAft>
                <a:spcPts val="0"/>
              </a:spcAft>
              <a:buNone/>
            </a:pPr>
            <a:r>
              <a:rPr lang="et">
                <a:latin typeface="Montserrat Medium"/>
                <a:ea typeface="Montserrat Medium"/>
                <a:cs typeface="Montserrat Medium"/>
                <a:sym typeface="Montserrat Medium"/>
              </a:rPr>
              <a:t>= Large temperature gradient in higher layers</a:t>
            </a:r>
            <a:endParaRPr>
              <a:latin typeface="Montserrat Medium"/>
              <a:ea typeface="Montserrat Medium"/>
              <a:cs typeface="Montserrat Medium"/>
              <a:sym typeface="Montserrat Medium"/>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pic>
        <p:nvPicPr>
          <p:cNvPr id="223" name="Google Shape;223;p32"/>
          <p:cNvPicPr preferRelativeResize="0"/>
          <p:nvPr/>
        </p:nvPicPr>
        <p:blipFill rotWithShape="1">
          <a:blip r:embed="rId3">
            <a:alphaModFix/>
          </a:blip>
          <a:srcRect r="1854"/>
          <a:stretch/>
        </p:blipFill>
        <p:spPr>
          <a:xfrm>
            <a:off x="43975" y="82800"/>
            <a:ext cx="4429776" cy="3289103"/>
          </a:xfrm>
          <a:prstGeom prst="rect">
            <a:avLst/>
          </a:prstGeom>
          <a:noFill/>
          <a:ln>
            <a:noFill/>
          </a:ln>
        </p:spPr>
      </p:pic>
      <p:sp>
        <p:nvSpPr>
          <p:cNvPr id="224" name="Google Shape;224;p32"/>
          <p:cNvSpPr txBox="1"/>
          <p:nvPr/>
        </p:nvSpPr>
        <p:spPr>
          <a:xfrm>
            <a:off x="4572000" y="146775"/>
            <a:ext cx="4410000" cy="130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t" sz="1800" b="1">
                <a:latin typeface="Montserrat"/>
                <a:ea typeface="Montserrat"/>
                <a:cs typeface="Montserrat"/>
                <a:sym typeface="Montserrat"/>
              </a:rPr>
              <a:t>Next day conditions:</a:t>
            </a:r>
            <a:endParaRPr sz="1800" b="1">
              <a:latin typeface="Montserrat"/>
              <a:ea typeface="Montserrat"/>
              <a:cs typeface="Montserrat"/>
              <a:sym typeface="Montserrat"/>
            </a:endParaRPr>
          </a:p>
          <a:p>
            <a:pPr marL="0" lvl="0" indent="0" algn="l" rtl="0">
              <a:spcBef>
                <a:spcPts val="0"/>
              </a:spcBef>
              <a:spcAft>
                <a:spcPts val="0"/>
              </a:spcAft>
              <a:buNone/>
            </a:pPr>
            <a:endParaRPr>
              <a:latin typeface="Montserrat Medium"/>
              <a:ea typeface="Montserrat Medium"/>
              <a:cs typeface="Montserrat Medium"/>
              <a:sym typeface="Montserrat Medium"/>
            </a:endParaRPr>
          </a:p>
          <a:p>
            <a:pPr marL="457200" lvl="0" indent="-317500" algn="l" rtl="0">
              <a:spcBef>
                <a:spcPts val="0"/>
              </a:spcBef>
              <a:spcAft>
                <a:spcPts val="0"/>
              </a:spcAft>
              <a:buSzPts val="1400"/>
              <a:buFont typeface="Montserrat Medium"/>
              <a:buChar char="●"/>
            </a:pPr>
            <a:r>
              <a:rPr lang="et">
                <a:latin typeface="Montserrat Medium"/>
                <a:ea typeface="Montserrat Medium"/>
                <a:cs typeface="Montserrat Medium"/>
                <a:sym typeface="Montserrat Medium"/>
              </a:rPr>
              <a:t>Baltics deeper in cold airmass again</a:t>
            </a:r>
            <a:endParaRPr>
              <a:latin typeface="Montserrat Medium"/>
              <a:ea typeface="Montserrat Medium"/>
              <a:cs typeface="Montserrat Medium"/>
              <a:sym typeface="Montserrat Medium"/>
            </a:endParaRPr>
          </a:p>
          <a:p>
            <a:pPr marL="457200" lvl="0" indent="-317500" algn="l" rtl="0">
              <a:spcBef>
                <a:spcPts val="0"/>
              </a:spcBef>
              <a:spcAft>
                <a:spcPts val="0"/>
              </a:spcAft>
              <a:buSzPts val="1400"/>
              <a:buFont typeface="Montserrat Medium"/>
              <a:buChar char="●"/>
            </a:pPr>
            <a:r>
              <a:rPr lang="et">
                <a:latin typeface="Montserrat Medium"/>
                <a:ea typeface="Montserrat Medium"/>
                <a:cs typeface="Montserrat Medium"/>
                <a:sym typeface="Montserrat Medium"/>
              </a:rPr>
              <a:t>Warm sector/inflow in NW Russia</a:t>
            </a:r>
            <a:endParaRPr>
              <a:latin typeface="Montserrat Medium"/>
              <a:ea typeface="Montserrat Medium"/>
              <a:cs typeface="Montserrat Medium"/>
              <a:sym typeface="Montserrat Medium"/>
            </a:endParaRPr>
          </a:p>
          <a:p>
            <a:pPr marL="457200" lvl="0" indent="-317500" algn="l" rtl="0">
              <a:spcBef>
                <a:spcPts val="0"/>
              </a:spcBef>
              <a:spcAft>
                <a:spcPts val="0"/>
              </a:spcAft>
              <a:buSzPts val="1400"/>
              <a:buFont typeface="Montserrat Medium"/>
              <a:buChar char="●"/>
            </a:pPr>
            <a:r>
              <a:rPr lang="et">
                <a:latin typeface="Montserrat Medium"/>
                <a:ea typeface="Montserrat Medium"/>
                <a:cs typeface="Montserrat Medium"/>
                <a:sym typeface="Montserrat Medium"/>
              </a:rPr>
              <a:t>Cyclone moved slowly NW</a:t>
            </a:r>
            <a:endParaRPr>
              <a:latin typeface="Montserrat Medium"/>
              <a:ea typeface="Montserrat Medium"/>
              <a:cs typeface="Montserrat Medium"/>
              <a:sym typeface="Montserrat Medium"/>
            </a:endParaRPr>
          </a:p>
        </p:txBody>
      </p:sp>
      <p:pic>
        <p:nvPicPr>
          <p:cNvPr id="225" name="Google Shape;225;p32"/>
          <p:cNvPicPr preferRelativeResize="0"/>
          <p:nvPr/>
        </p:nvPicPr>
        <p:blipFill rotWithShape="1">
          <a:blip r:embed="rId4">
            <a:alphaModFix/>
          </a:blip>
          <a:srcRect r="1854"/>
          <a:stretch/>
        </p:blipFill>
        <p:spPr>
          <a:xfrm>
            <a:off x="4548538" y="1731375"/>
            <a:ext cx="4595474" cy="34121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pic>
        <p:nvPicPr>
          <p:cNvPr id="230" name="Google Shape;230;p33"/>
          <p:cNvPicPr preferRelativeResize="0"/>
          <p:nvPr/>
        </p:nvPicPr>
        <p:blipFill>
          <a:blip r:embed="rId3">
            <a:alphaModFix/>
          </a:blip>
          <a:stretch>
            <a:fillRect/>
          </a:stretch>
        </p:blipFill>
        <p:spPr>
          <a:xfrm>
            <a:off x="33007" y="0"/>
            <a:ext cx="6315437" cy="5143500"/>
          </a:xfrm>
          <a:prstGeom prst="rect">
            <a:avLst/>
          </a:prstGeom>
          <a:noFill/>
          <a:ln>
            <a:noFill/>
          </a:ln>
        </p:spPr>
      </p:pic>
      <p:sp>
        <p:nvSpPr>
          <p:cNvPr id="231" name="Google Shape;231;p33"/>
          <p:cNvSpPr txBox="1"/>
          <p:nvPr/>
        </p:nvSpPr>
        <p:spPr>
          <a:xfrm>
            <a:off x="6478550" y="2290800"/>
            <a:ext cx="2495400" cy="56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t" sz="1200">
                <a:latin typeface="Montserrat Medium"/>
                <a:ea typeface="Montserrat Medium"/>
                <a:cs typeface="Montserrat Medium"/>
                <a:sym typeface="Montserrat Medium"/>
              </a:rPr>
              <a:t>Next morning satellite image:</a:t>
            </a:r>
            <a:endParaRPr sz="1200">
              <a:latin typeface="Montserrat Medium"/>
              <a:ea typeface="Montserrat Medium"/>
              <a:cs typeface="Montserrat Medium"/>
              <a:sym typeface="Montserrat Medium"/>
            </a:endParaRPr>
          </a:p>
          <a:p>
            <a:pPr marL="0" lvl="0" indent="0" algn="l" rtl="0">
              <a:spcBef>
                <a:spcPts val="0"/>
              </a:spcBef>
              <a:spcAft>
                <a:spcPts val="0"/>
              </a:spcAft>
              <a:buNone/>
            </a:pPr>
            <a:r>
              <a:rPr lang="et" sz="1200">
                <a:latin typeface="Montserrat Medium"/>
                <a:ea typeface="Montserrat Medium"/>
                <a:cs typeface="Montserrat Medium"/>
                <a:sym typeface="Montserrat Medium"/>
              </a:rPr>
              <a:t>Airmass RGB 09:00 UTC</a:t>
            </a:r>
            <a:endParaRPr sz="1200">
              <a:latin typeface="Montserrat Medium"/>
              <a:ea typeface="Montserrat Medium"/>
              <a:cs typeface="Montserrat Medium"/>
              <a:sym typeface="Montserrat Medium"/>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pic>
        <p:nvPicPr>
          <p:cNvPr id="236" name="Google Shape;236;p34"/>
          <p:cNvPicPr preferRelativeResize="0"/>
          <p:nvPr/>
        </p:nvPicPr>
        <p:blipFill>
          <a:blip r:embed="rId3">
            <a:alphaModFix/>
          </a:blip>
          <a:stretch>
            <a:fillRect/>
          </a:stretch>
        </p:blipFill>
        <p:spPr>
          <a:xfrm>
            <a:off x="168475" y="223800"/>
            <a:ext cx="7403399" cy="4695904"/>
          </a:xfrm>
          <a:prstGeom prst="rect">
            <a:avLst/>
          </a:prstGeom>
          <a:noFill/>
          <a:ln>
            <a:noFill/>
          </a:ln>
        </p:spPr>
      </p:pic>
      <p:sp>
        <p:nvSpPr>
          <p:cNvPr id="237" name="Google Shape;237;p34"/>
          <p:cNvSpPr txBox="1"/>
          <p:nvPr/>
        </p:nvSpPr>
        <p:spPr>
          <a:xfrm>
            <a:off x="7381375" y="1690350"/>
            <a:ext cx="1627200" cy="176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t">
                <a:latin typeface="Montserrat Medium"/>
                <a:ea typeface="Montserrat Medium"/>
                <a:cs typeface="Montserrat Medium"/>
                <a:sym typeface="Montserrat Medium"/>
              </a:rPr>
              <a:t>Next morning conditions: </a:t>
            </a:r>
            <a:endParaRPr>
              <a:latin typeface="Montserrat Medium"/>
              <a:ea typeface="Montserrat Medium"/>
              <a:cs typeface="Montserrat Medium"/>
              <a:sym typeface="Montserrat Medium"/>
            </a:endParaRPr>
          </a:p>
          <a:p>
            <a:pPr marL="0" lvl="0" indent="0" algn="l" rtl="0">
              <a:spcBef>
                <a:spcPts val="0"/>
              </a:spcBef>
              <a:spcAft>
                <a:spcPts val="0"/>
              </a:spcAft>
              <a:buNone/>
            </a:pPr>
            <a:endParaRPr>
              <a:latin typeface="Montserrat Medium"/>
              <a:ea typeface="Montserrat Medium"/>
              <a:cs typeface="Montserrat Medium"/>
              <a:sym typeface="Montserrat Medium"/>
            </a:endParaRPr>
          </a:p>
          <a:p>
            <a:pPr marL="0" lvl="0" indent="0" algn="l" rtl="0">
              <a:spcBef>
                <a:spcPts val="0"/>
              </a:spcBef>
              <a:spcAft>
                <a:spcPts val="0"/>
              </a:spcAft>
              <a:buNone/>
            </a:pPr>
            <a:r>
              <a:rPr lang="et">
                <a:latin typeface="Montserrat Medium"/>
                <a:ea typeface="Montserrat Medium"/>
                <a:cs typeface="Montserrat Medium"/>
                <a:sym typeface="Montserrat Medium"/>
              </a:rPr>
              <a:t>Wind speed over Estonia </a:t>
            </a:r>
            <a:endParaRPr>
              <a:latin typeface="Montserrat Medium"/>
              <a:ea typeface="Montserrat Medium"/>
              <a:cs typeface="Montserrat Medium"/>
              <a:sym typeface="Montserrat Medium"/>
            </a:endParaRPr>
          </a:p>
          <a:p>
            <a:pPr marL="0" lvl="0" indent="0" algn="l" rtl="0">
              <a:spcBef>
                <a:spcPts val="0"/>
              </a:spcBef>
              <a:spcAft>
                <a:spcPts val="0"/>
              </a:spcAft>
              <a:buNone/>
            </a:pPr>
            <a:r>
              <a:rPr lang="et">
                <a:latin typeface="Montserrat Medium"/>
                <a:ea typeface="Montserrat Medium"/>
                <a:cs typeface="Montserrat Medium"/>
                <a:sym typeface="Montserrat Medium"/>
              </a:rPr>
              <a:t>13.12 08 UTC</a:t>
            </a:r>
            <a:endParaRPr>
              <a:latin typeface="Montserrat Medium"/>
              <a:ea typeface="Montserrat Medium"/>
              <a:cs typeface="Montserrat Medium"/>
              <a:sym typeface="Montserrat Medium"/>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pic>
        <p:nvPicPr>
          <p:cNvPr id="242" name="Google Shape;242;p35"/>
          <p:cNvPicPr preferRelativeResize="0"/>
          <p:nvPr/>
        </p:nvPicPr>
        <p:blipFill>
          <a:blip r:embed="rId3">
            <a:alphaModFix/>
          </a:blip>
          <a:stretch>
            <a:fillRect/>
          </a:stretch>
        </p:blipFill>
        <p:spPr>
          <a:xfrm>
            <a:off x="64675" y="99200"/>
            <a:ext cx="4839851" cy="2800700"/>
          </a:xfrm>
          <a:prstGeom prst="rect">
            <a:avLst/>
          </a:prstGeom>
          <a:noFill/>
          <a:ln>
            <a:noFill/>
          </a:ln>
        </p:spPr>
      </p:pic>
      <p:pic>
        <p:nvPicPr>
          <p:cNvPr id="243" name="Google Shape;243;p35"/>
          <p:cNvPicPr preferRelativeResize="0"/>
          <p:nvPr/>
        </p:nvPicPr>
        <p:blipFill>
          <a:blip r:embed="rId4">
            <a:alphaModFix/>
          </a:blip>
          <a:stretch>
            <a:fillRect/>
          </a:stretch>
        </p:blipFill>
        <p:spPr>
          <a:xfrm>
            <a:off x="4243050" y="2236100"/>
            <a:ext cx="4840776" cy="2800700"/>
          </a:xfrm>
          <a:prstGeom prst="rect">
            <a:avLst/>
          </a:prstGeom>
          <a:noFill/>
          <a:ln>
            <a:noFill/>
          </a:ln>
        </p:spPr>
      </p:pic>
      <p:sp>
        <p:nvSpPr>
          <p:cNvPr id="244" name="Google Shape;244;p35"/>
          <p:cNvSpPr txBox="1"/>
          <p:nvPr/>
        </p:nvSpPr>
        <p:spPr>
          <a:xfrm>
            <a:off x="4904525" y="99200"/>
            <a:ext cx="3968400" cy="213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t">
                <a:solidFill>
                  <a:schemeClr val="dk1"/>
                </a:solidFill>
                <a:latin typeface="Montserrat Medium"/>
                <a:ea typeface="Montserrat Medium"/>
                <a:cs typeface="Montserrat Medium"/>
                <a:sym typeface="Montserrat Medium"/>
              </a:rPr>
              <a:t>Next morning conditions: SLP; Surface temp.; Significant weather </a:t>
            </a:r>
            <a:endParaRPr>
              <a:solidFill>
                <a:schemeClr val="dk1"/>
              </a:solidFill>
              <a:latin typeface="Montserrat Medium"/>
              <a:ea typeface="Montserrat Medium"/>
              <a:cs typeface="Montserrat Medium"/>
              <a:sym typeface="Montserrat Medium"/>
            </a:endParaRPr>
          </a:p>
          <a:p>
            <a:pPr marL="0" lvl="0" indent="0" algn="l" rtl="0">
              <a:spcBef>
                <a:spcPts val="0"/>
              </a:spcBef>
              <a:spcAft>
                <a:spcPts val="0"/>
              </a:spcAft>
              <a:buNone/>
            </a:pPr>
            <a:r>
              <a:rPr lang="et">
                <a:solidFill>
                  <a:schemeClr val="dk1"/>
                </a:solidFill>
                <a:latin typeface="Montserrat Medium"/>
                <a:ea typeface="Montserrat Medium"/>
                <a:cs typeface="Montserrat Medium"/>
                <a:sym typeface="Montserrat Medium"/>
              </a:rPr>
              <a:t>13.12 08 UTC</a:t>
            </a:r>
            <a:endParaRPr>
              <a:solidFill>
                <a:schemeClr val="dk1"/>
              </a:solidFill>
              <a:latin typeface="Montserrat Medium"/>
              <a:ea typeface="Montserrat Medium"/>
              <a:cs typeface="Montserrat Medium"/>
              <a:sym typeface="Montserrat Medium"/>
            </a:endParaRPr>
          </a:p>
          <a:p>
            <a:pPr marL="0" lvl="0" indent="0" algn="l" rtl="0">
              <a:spcBef>
                <a:spcPts val="0"/>
              </a:spcBef>
              <a:spcAft>
                <a:spcPts val="0"/>
              </a:spcAft>
              <a:buNone/>
            </a:pPr>
            <a:endParaRPr>
              <a:solidFill>
                <a:schemeClr val="dk1"/>
              </a:solidFill>
              <a:latin typeface="Montserrat Medium"/>
              <a:ea typeface="Montserrat Medium"/>
              <a:cs typeface="Montserrat Medium"/>
              <a:sym typeface="Montserrat Medium"/>
            </a:endParaRPr>
          </a:p>
          <a:p>
            <a:pPr marL="457200" lvl="0" indent="-317500" algn="l" rtl="0">
              <a:spcBef>
                <a:spcPts val="0"/>
              </a:spcBef>
              <a:spcAft>
                <a:spcPts val="0"/>
              </a:spcAft>
              <a:buClr>
                <a:schemeClr val="dk1"/>
              </a:buClr>
              <a:buSzPts val="1400"/>
              <a:buFont typeface="Montserrat Medium"/>
              <a:buChar char="●"/>
            </a:pPr>
            <a:r>
              <a:rPr lang="et">
                <a:solidFill>
                  <a:schemeClr val="dk1"/>
                </a:solidFill>
                <a:latin typeface="Montserrat Medium"/>
                <a:ea typeface="Montserrat Medium"/>
                <a:cs typeface="Montserrat Medium"/>
                <a:sym typeface="Montserrat Medium"/>
              </a:rPr>
              <a:t>Rise in SLP</a:t>
            </a:r>
            <a:endParaRPr>
              <a:solidFill>
                <a:schemeClr val="dk1"/>
              </a:solidFill>
              <a:latin typeface="Montserrat Medium"/>
              <a:ea typeface="Montserrat Medium"/>
              <a:cs typeface="Montserrat Medium"/>
              <a:sym typeface="Montserrat Medium"/>
            </a:endParaRPr>
          </a:p>
          <a:p>
            <a:pPr marL="457200" lvl="0" indent="-317500" algn="l" rtl="0">
              <a:spcBef>
                <a:spcPts val="0"/>
              </a:spcBef>
              <a:spcAft>
                <a:spcPts val="0"/>
              </a:spcAft>
              <a:buClr>
                <a:schemeClr val="dk1"/>
              </a:buClr>
              <a:buSzPts val="1400"/>
              <a:buFont typeface="Montserrat Medium"/>
              <a:buChar char="●"/>
            </a:pPr>
            <a:r>
              <a:rPr lang="et">
                <a:solidFill>
                  <a:schemeClr val="dk1"/>
                </a:solidFill>
                <a:latin typeface="Montserrat Medium"/>
                <a:ea typeface="Montserrat Medium"/>
                <a:cs typeface="Montserrat Medium"/>
                <a:sym typeface="Montserrat Medium"/>
              </a:rPr>
              <a:t>Light snow</a:t>
            </a:r>
            <a:endParaRPr>
              <a:solidFill>
                <a:schemeClr val="dk1"/>
              </a:solidFill>
              <a:latin typeface="Montserrat Medium"/>
              <a:ea typeface="Montserrat Medium"/>
              <a:cs typeface="Montserrat Medium"/>
              <a:sym typeface="Montserrat Medium"/>
            </a:endParaRPr>
          </a:p>
          <a:p>
            <a:pPr marL="457200" lvl="0" indent="-317500" algn="l" rtl="0">
              <a:spcBef>
                <a:spcPts val="0"/>
              </a:spcBef>
              <a:spcAft>
                <a:spcPts val="0"/>
              </a:spcAft>
              <a:buClr>
                <a:schemeClr val="dk1"/>
              </a:buClr>
              <a:buSzPts val="1400"/>
              <a:buFont typeface="Montserrat Medium"/>
              <a:buChar char="●"/>
            </a:pPr>
            <a:r>
              <a:rPr lang="et">
                <a:solidFill>
                  <a:schemeClr val="dk1"/>
                </a:solidFill>
                <a:latin typeface="Montserrat Medium"/>
                <a:ea typeface="Montserrat Medium"/>
                <a:cs typeface="Montserrat Medium"/>
                <a:sym typeface="Montserrat Medium"/>
              </a:rPr>
              <a:t>Some scattered cloud cover</a:t>
            </a:r>
            <a:endParaRPr>
              <a:solidFill>
                <a:schemeClr val="dk1"/>
              </a:solidFill>
              <a:latin typeface="Montserrat Medium"/>
              <a:ea typeface="Montserrat Medium"/>
              <a:cs typeface="Montserrat Medium"/>
              <a:sym typeface="Montserrat Medium"/>
            </a:endParaRPr>
          </a:p>
          <a:p>
            <a:pPr marL="457200" lvl="0" indent="-317500" algn="l" rtl="0">
              <a:spcBef>
                <a:spcPts val="0"/>
              </a:spcBef>
              <a:spcAft>
                <a:spcPts val="0"/>
              </a:spcAft>
              <a:buClr>
                <a:schemeClr val="dk1"/>
              </a:buClr>
              <a:buSzPts val="1400"/>
              <a:buFont typeface="Montserrat Medium"/>
              <a:buChar char="●"/>
            </a:pPr>
            <a:r>
              <a:rPr lang="et">
                <a:solidFill>
                  <a:schemeClr val="dk1"/>
                </a:solidFill>
                <a:latin typeface="Montserrat Medium"/>
                <a:ea typeface="Montserrat Medium"/>
                <a:cs typeface="Montserrat Medium"/>
                <a:sym typeface="Montserrat Medium"/>
              </a:rPr>
              <a:t>Cold temperatures representative of dominant airmass</a:t>
            </a:r>
            <a:endParaRPr>
              <a:solidFill>
                <a:schemeClr val="dk1"/>
              </a:solidFill>
              <a:latin typeface="Montserrat Medium"/>
              <a:ea typeface="Montserrat Medium"/>
              <a:cs typeface="Montserrat Medium"/>
              <a:sym typeface="Montserrat Medium"/>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pic>
        <p:nvPicPr>
          <p:cNvPr id="249" name="Google Shape;249;p36"/>
          <p:cNvPicPr preferRelativeResize="0"/>
          <p:nvPr/>
        </p:nvPicPr>
        <p:blipFill>
          <a:blip r:embed="rId3">
            <a:alphaModFix amt="68000"/>
          </a:blip>
          <a:stretch>
            <a:fillRect/>
          </a:stretch>
        </p:blipFill>
        <p:spPr>
          <a:xfrm>
            <a:off x="-2" y="0"/>
            <a:ext cx="9144001" cy="5143500"/>
          </a:xfrm>
          <a:prstGeom prst="rect">
            <a:avLst/>
          </a:prstGeom>
          <a:noFill/>
          <a:ln>
            <a:noFill/>
          </a:ln>
        </p:spPr>
      </p:pic>
      <p:sp>
        <p:nvSpPr>
          <p:cNvPr id="250" name="Google Shape;250;p36"/>
          <p:cNvSpPr txBox="1"/>
          <p:nvPr/>
        </p:nvSpPr>
        <p:spPr>
          <a:xfrm>
            <a:off x="7762825" y="4799200"/>
            <a:ext cx="1196700" cy="165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t" sz="600">
                <a:latin typeface="Montserrat"/>
                <a:ea typeface="Montserrat"/>
                <a:cs typeface="Montserrat"/>
                <a:sym typeface="Montserrat"/>
              </a:rPr>
              <a:t>Photo by Sander Ilvest</a:t>
            </a:r>
            <a:endParaRPr sz="600">
              <a:latin typeface="Montserrat"/>
              <a:ea typeface="Montserrat"/>
              <a:cs typeface="Montserrat"/>
              <a:sym typeface="Montserrat"/>
            </a:endParaRPr>
          </a:p>
        </p:txBody>
      </p:sp>
      <p:sp>
        <p:nvSpPr>
          <p:cNvPr id="251" name="Google Shape;251;p36"/>
          <p:cNvSpPr txBox="1">
            <a:spLocks noGrp="1"/>
          </p:cNvSpPr>
          <p:nvPr>
            <p:ph type="ctrTitle" idx="4294967295"/>
          </p:nvPr>
        </p:nvSpPr>
        <p:spPr>
          <a:xfrm>
            <a:off x="311700" y="2157450"/>
            <a:ext cx="8520600" cy="828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t" sz="4210" b="1">
                <a:latin typeface="Montserrat"/>
                <a:ea typeface="Montserrat"/>
                <a:cs typeface="Montserrat"/>
                <a:sym typeface="Montserrat"/>
              </a:rPr>
              <a:t>Thank you for you attention! </a:t>
            </a:r>
            <a:endParaRPr sz="4210">
              <a:latin typeface="Montserrat"/>
              <a:ea typeface="Montserrat"/>
              <a:cs typeface="Montserrat"/>
              <a:sym typeface="Montserra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15"/>
          <p:cNvSpPr txBox="1">
            <a:spLocks noGrp="1"/>
          </p:cNvSpPr>
          <p:nvPr>
            <p:ph type="title"/>
          </p:nvPr>
        </p:nvSpPr>
        <p:spPr>
          <a:xfrm>
            <a:off x="259225" y="671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t" b="1">
                <a:latin typeface="Montserrat"/>
                <a:ea typeface="Montserrat"/>
                <a:cs typeface="Montserrat"/>
                <a:sym typeface="Montserrat"/>
              </a:rPr>
              <a:t>Weather situation before storm </a:t>
            </a:r>
            <a:endParaRPr b="1">
              <a:latin typeface="Montserrat"/>
              <a:ea typeface="Montserrat"/>
              <a:cs typeface="Montserrat"/>
              <a:sym typeface="Montserrat"/>
            </a:endParaRPr>
          </a:p>
        </p:txBody>
      </p:sp>
      <p:sp>
        <p:nvSpPr>
          <p:cNvPr id="70" name="Google Shape;70;p15"/>
          <p:cNvSpPr txBox="1">
            <a:spLocks noGrp="1"/>
          </p:cNvSpPr>
          <p:nvPr>
            <p:ph type="body" idx="1"/>
          </p:nvPr>
        </p:nvSpPr>
        <p:spPr>
          <a:xfrm>
            <a:off x="311700" y="639825"/>
            <a:ext cx="4497900" cy="1327200"/>
          </a:xfrm>
          <a:prstGeom prst="rect">
            <a:avLst/>
          </a:prstGeom>
        </p:spPr>
        <p:txBody>
          <a:bodyPr spcFirstLastPara="1" wrap="square" lIns="91425" tIns="91425" rIns="91425" bIns="91425" anchor="t" anchorCtr="0">
            <a:normAutofit lnSpcReduction="20000"/>
          </a:bodyPr>
          <a:lstStyle/>
          <a:p>
            <a:pPr marL="457200" lvl="0" indent="-323850" algn="l" rtl="0">
              <a:spcBef>
                <a:spcPts val="0"/>
              </a:spcBef>
              <a:spcAft>
                <a:spcPts val="0"/>
              </a:spcAft>
              <a:buClr>
                <a:schemeClr val="dk1"/>
              </a:buClr>
              <a:buSzPts val="1500"/>
              <a:buFont typeface="Montserrat Medium"/>
              <a:buChar char="-"/>
            </a:pPr>
            <a:r>
              <a:rPr lang="et" sz="1500">
                <a:solidFill>
                  <a:schemeClr val="dk1"/>
                </a:solidFill>
                <a:latin typeface="Montserrat Medium"/>
                <a:ea typeface="Montserrat Medium"/>
                <a:cs typeface="Montserrat Medium"/>
                <a:sym typeface="Montserrat Medium"/>
              </a:rPr>
              <a:t>High-level thick clouds were already covering Latvia and Lithuania and some of Estonia</a:t>
            </a:r>
            <a:endParaRPr sz="1500">
              <a:solidFill>
                <a:schemeClr val="dk1"/>
              </a:solidFill>
              <a:latin typeface="Montserrat Medium"/>
              <a:ea typeface="Montserrat Medium"/>
              <a:cs typeface="Montserrat Medium"/>
              <a:sym typeface="Montserrat Medium"/>
            </a:endParaRPr>
          </a:p>
          <a:p>
            <a:pPr marL="457200" lvl="0" indent="-323850" algn="l" rtl="0">
              <a:spcBef>
                <a:spcPts val="0"/>
              </a:spcBef>
              <a:spcAft>
                <a:spcPts val="0"/>
              </a:spcAft>
              <a:buClr>
                <a:schemeClr val="dk1"/>
              </a:buClr>
              <a:buSzPts val="1500"/>
              <a:buFont typeface="Montserrat Medium"/>
              <a:buChar char="-"/>
            </a:pPr>
            <a:r>
              <a:rPr lang="et" sz="1500">
                <a:solidFill>
                  <a:schemeClr val="dk1"/>
                </a:solidFill>
                <a:latin typeface="Montserrat Medium"/>
                <a:ea typeface="Montserrat Medium"/>
                <a:cs typeface="Montserrat Medium"/>
                <a:sym typeface="Montserrat Medium"/>
              </a:rPr>
              <a:t>Pressure was dropping quickly in Estonia</a:t>
            </a:r>
            <a:endParaRPr sz="1500">
              <a:solidFill>
                <a:schemeClr val="dk1"/>
              </a:solidFill>
              <a:latin typeface="Montserrat Medium"/>
              <a:ea typeface="Montserrat Medium"/>
              <a:cs typeface="Montserrat Medium"/>
              <a:sym typeface="Montserrat Medium"/>
            </a:endParaRPr>
          </a:p>
        </p:txBody>
      </p:sp>
      <p:sp>
        <p:nvSpPr>
          <p:cNvPr id="71" name="Google Shape;71;p15"/>
          <p:cNvSpPr txBox="1"/>
          <p:nvPr/>
        </p:nvSpPr>
        <p:spPr>
          <a:xfrm>
            <a:off x="437650" y="4667200"/>
            <a:ext cx="4319700" cy="42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t" sz="1100">
                <a:solidFill>
                  <a:schemeClr val="dk1"/>
                </a:solidFill>
                <a:latin typeface="Montserrat Medium"/>
                <a:ea typeface="Montserrat Medium"/>
                <a:cs typeface="Montserrat Medium"/>
                <a:sym typeface="Montserrat Medium"/>
              </a:rPr>
              <a:t> Airmass RGB and mean sea level pressure 11.12.22 15 UTC</a:t>
            </a:r>
            <a:endParaRPr sz="1100">
              <a:latin typeface="Montserrat Medium"/>
              <a:ea typeface="Montserrat Medium"/>
              <a:cs typeface="Montserrat Medium"/>
              <a:sym typeface="Montserrat Medium"/>
            </a:endParaRPr>
          </a:p>
        </p:txBody>
      </p:sp>
      <p:sp>
        <p:nvSpPr>
          <p:cNvPr id="72" name="Google Shape;72;p15"/>
          <p:cNvSpPr txBox="1"/>
          <p:nvPr/>
        </p:nvSpPr>
        <p:spPr>
          <a:xfrm>
            <a:off x="4965750" y="3962500"/>
            <a:ext cx="3504300" cy="367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t" sz="1100">
                <a:solidFill>
                  <a:schemeClr val="dk1"/>
                </a:solidFill>
                <a:latin typeface="Montserrat Medium"/>
                <a:ea typeface="Montserrat Medium"/>
                <a:cs typeface="Montserrat Medium"/>
                <a:sym typeface="Montserrat Medium"/>
              </a:rPr>
              <a:t>Fronts and precipitation 11.12.22 15 UTC</a:t>
            </a:r>
            <a:endParaRPr sz="1100">
              <a:latin typeface="Montserrat Medium"/>
              <a:ea typeface="Montserrat Medium"/>
              <a:cs typeface="Montserrat Medium"/>
              <a:sym typeface="Montserrat Medium"/>
            </a:endParaRPr>
          </a:p>
        </p:txBody>
      </p:sp>
      <p:pic>
        <p:nvPicPr>
          <p:cNvPr id="73" name="Google Shape;73;p15"/>
          <p:cNvPicPr preferRelativeResize="0"/>
          <p:nvPr/>
        </p:nvPicPr>
        <p:blipFill>
          <a:blip r:embed="rId3">
            <a:alphaModFix/>
          </a:blip>
          <a:stretch>
            <a:fillRect/>
          </a:stretch>
        </p:blipFill>
        <p:spPr>
          <a:xfrm>
            <a:off x="437650" y="2085650"/>
            <a:ext cx="4319550" cy="2581549"/>
          </a:xfrm>
          <a:prstGeom prst="rect">
            <a:avLst/>
          </a:prstGeom>
          <a:noFill/>
          <a:ln>
            <a:noFill/>
          </a:ln>
        </p:spPr>
      </p:pic>
      <p:pic>
        <p:nvPicPr>
          <p:cNvPr id="74" name="Google Shape;74;p15"/>
          <p:cNvPicPr preferRelativeResize="0"/>
          <p:nvPr/>
        </p:nvPicPr>
        <p:blipFill>
          <a:blip r:embed="rId4">
            <a:alphaModFix/>
          </a:blip>
          <a:stretch>
            <a:fillRect/>
          </a:stretch>
        </p:blipFill>
        <p:spPr>
          <a:xfrm>
            <a:off x="4965800" y="639825"/>
            <a:ext cx="3504200" cy="33632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6"/>
          <p:cNvSpPr txBox="1">
            <a:spLocks noGrp="1"/>
          </p:cNvSpPr>
          <p:nvPr>
            <p:ph type="title"/>
          </p:nvPr>
        </p:nvSpPr>
        <p:spPr>
          <a:xfrm>
            <a:off x="259225" y="67125"/>
            <a:ext cx="56985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t" b="1">
                <a:latin typeface="Montserrat"/>
                <a:ea typeface="Montserrat"/>
                <a:cs typeface="Montserrat"/>
                <a:sym typeface="Montserrat"/>
              </a:rPr>
              <a:t>Weather situation before storm </a:t>
            </a:r>
            <a:endParaRPr b="1">
              <a:latin typeface="Montserrat"/>
              <a:ea typeface="Montserrat"/>
              <a:cs typeface="Montserrat"/>
              <a:sym typeface="Montserrat"/>
            </a:endParaRPr>
          </a:p>
        </p:txBody>
      </p:sp>
      <p:sp>
        <p:nvSpPr>
          <p:cNvPr id="80" name="Google Shape;80;p16"/>
          <p:cNvSpPr txBox="1">
            <a:spLocks noGrp="1"/>
          </p:cNvSpPr>
          <p:nvPr>
            <p:ph type="body" idx="1"/>
          </p:nvPr>
        </p:nvSpPr>
        <p:spPr>
          <a:xfrm>
            <a:off x="311700" y="639825"/>
            <a:ext cx="4240200" cy="1642200"/>
          </a:xfrm>
          <a:prstGeom prst="rect">
            <a:avLst/>
          </a:prstGeom>
        </p:spPr>
        <p:txBody>
          <a:bodyPr spcFirstLastPara="1" wrap="square" lIns="91425" tIns="91425" rIns="91425" bIns="91425" anchor="t" anchorCtr="0">
            <a:normAutofit/>
          </a:bodyPr>
          <a:lstStyle/>
          <a:p>
            <a:pPr marL="457200" lvl="0" indent="-317500" algn="l" rtl="0">
              <a:spcBef>
                <a:spcPts val="0"/>
              </a:spcBef>
              <a:spcAft>
                <a:spcPts val="0"/>
              </a:spcAft>
              <a:buClr>
                <a:schemeClr val="dk1"/>
              </a:buClr>
              <a:buSzPts val="1400"/>
              <a:buFont typeface="Montserrat Medium"/>
              <a:buChar char="-"/>
            </a:pPr>
            <a:r>
              <a:rPr lang="et" sz="1400">
                <a:solidFill>
                  <a:schemeClr val="dk1"/>
                </a:solidFill>
                <a:latin typeface="Montserrat Medium"/>
                <a:ea typeface="Montserrat Medium"/>
                <a:cs typeface="Montserrat Medium"/>
                <a:sym typeface="Montserrat Medium"/>
              </a:rPr>
              <a:t>Moderate easterly wind</a:t>
            </a:r>
            <a:endParaRPr sz="1400">
              <a:solidFill>
                <a:schemeClr val="dk1"/>
              </a:solidFill>
              <a:latin typeface="Montserrat Medium"/>
              <a:ea typeface="Montserrat Medium"/>
              <a:cs typeface="Montserrat Medium"/>
              <a:sym typeface="Montserrat Medium"/>
            </a:endParaRPr>
          </a:p>
          <a:p>
            <a:pPr marL="457200" lvl="0" indent="-317500" algn="l" rtl="0">
              <a:spcBef>
                <a:spcPts val="0"/>
              </a:spcBef>
              <a:spcAft>
                <a:spcPts val="0"/>
              </a:spcAft>
              <a:buClr>
                <a:schemeClr val="dk1"/>
              </a:buClr>
              <a:buSzPts val="1400"/>
              <a:buFont typeface="Montserrat Medium"/>
              <a:buChar char="-"/>
            </a:pPr>
            <a:r>
              <a:rPr lang="et" sz="1400">
                <a:solidFill>
                  <a:schemeClr val="dk1"/>
                </a:solidFill>
                <a:latin typeface="Montserrat Medium"/>
                <a:ea typeface="Montserrat Medium"/>
                <a:cs typeface="Montserrat Medium"/>
                <a:sym typeface="Montserrat Medium"/>
              </a:rPr>
              <a:t>Cloudy with some clear spells</a:t>
            </a:r>
            <a:endParaRPr sz="1400">
              <a:solidFill>
                <a:schemeClr val="dk1"/>
              </a:solidFill>
              <a:latin typeface="Montserrat Medium"/>
              <a:ea typeface="Montserrat Medium"/>
              <a:cs typeface="Montserrat Medium"/>
              <a:sym typeface="Montserrat Medium"/>
            </a:endParaRPr>
          </a:p>
          <a:p>
            <a:pPr marL="457200" lvl="0" indent="-317500" algn="l" rtl="0">
              <a:spcBef>
                <a:spcPts val="0"/>
              </a:spcBef>
              <a:spcAft>
                <a:spcPts val="0"/>
              </a:spcAft>
              <a:buClr>
                <a:schemeClr val="dk1"/>
              </a:buClr>
              <a:buSzPts val="1400"/>
              <a:buFont typeface="Montserrat Medium"/>
              <a:buChar char="-"/>
            </a:pPr>
            <a:r>
              <a:rPr lang="et" sz="1400">
                <a:solidFill>
                  <a:schemeClr val="dk1"/>
                </a:solidFill>
                <a:latin typeface="Montserrat Medium"/>
                <a:ea typeface="Montserrat Medium"/>
                <a:cs typeface="Montserrat Medium"/>
                <a:sym typeface="Montserrat Medium"/>
              </a:rPr>
              <a:t>Locally some snow</a:t>
            </a:r>
            <a:endParaRPr sz="1400">
              <a:solidFill>
                <a:schemeClr val="dk1"/>
              </a:solidFill>
              <a:latin typeface="Montserrat Medium"/>
              <a:ea typeface="Montserrat Medium"/>
              <a:cs typeface="Montserrat Medium"/>
              <a:sym typeface="Montserrat Medium"/>
            </a:endParaRPr>
          </a:p>
          <a:p>
            <a:pPr marL="457200" lvl="0" indent="-317500" algn="l" rtl="0">
              <a:spcBef>
                <a:spcPts val="0"/>
              </a:spcBef>
              <a:spcAft>
                <a:spcPts val="0"/>
              </a:spcAft>
              <a:buClr>
                <a:schemeClr val="dk1"/>
              </a:buClr>
              <a:buSzPts val="1400"/>
              <a:buFont typeface="Montserrat Medium"/>
              <a:buChar char="-"/>
            </a:pPr>
            <a:r>
              <a:rPr lang="et" sz="1400">
                <a:solidFill>
                  <a:schemeClr val="dk1"/>
                </a:solidFill>
                <a:latin typeface="Montserrat Medium"/>
                <a:ea typeface="Montserrat Medium"/>
                <a:cs typeface="Montserrat Medium"/>
                <a:sym typeface="Montserrat Medium"/>
              </a:rPr>
              <a:t>Temperatures were between -2..-8°C</a:t>
            </a:r>
            <a:endParaRPr sz="1400">
              <a:solidFill>
                <a:schemeClr val="dk1"/>
              </a:solidFill>
              <a:latin typeface="Montserrat Medium"/>
              <a:ea typeface="Montserrat Medium"/>
              <a:cs typeface="Montserrat Medium"/>
              <a:sym typeface="Montserrat Medium"/>
            </a:endParaRPr>
          </a:p>
          <a:p>
            <a:pPr marL="457200" lvl="0" indent="0" algn="l" rtl="0">
              <a:spcBef>
                <a:spcPts val="1200"/>
              </a:spcBef>
              <a:spcAft>
                <a:spcPts val="1200"/>
              </a:spcAft>
              <a:buNone/>
            </a:pPr>
            <a:endParaRPr sz="1200">
              <a:solidFill>
                <a:schemeClr val="dk1"/>
              </a:solidFill>
              <a:latin typeface="Montserrat Medium"/>
              <a:ea typeface="Montserrat Medium"/>
              <a:cs typeface="Montserrat Medium"/>
              <a:sym typeface="Montserrat Medium"/>
            </a:endParaRPr>
          </a:p>
        </p:txBody>
      </p:sp>
      <p:sp>
        <p:nvSpPr>
          <p:cNvPr id="81" name="Google Shape;81;p16"/>
          <p:cNvSpPr txBox="1"/>
          <p:nvPr/>
        </p:nvSpPr>
        <p:spPr>
          <a:xfrm>
            <a:off x="264013" y="4556375"/>
            <a:ext cx="4046700" cy="388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Font typeface="Arial"/>
              <a:buNone/>
            </a:pPr>
            <a:r>
              <a:rPr lang="et" sz="1100">
                <a:solidFill>
                  <a:schemeClr val="dk1"/>
                </a:solidFill>
                <a:latin typeface="Montserrat Medium"/>
                <a:ea typeface="Montserrat Medium"/>
                <a:cs typeface="Montserrat Medium"/>
                <a:sym typeface="Montserrat Medium"/>
              </a:rPr>
              <a:t>Temperatures and weather over Estonia 11.12.22 15 UTC</a:t>
            </a:r>
            <a:endParaRPr sz="1100">
              <a:latin typeface="Montserrat Medium"/>
              <a:ea typeface="Montserrat Medium"/>
              <a:cs typeface="Montserrat Medium"/>
              <a:sym typeface="Montserrat Medium"/>
            </a:endParaRPr>
          </a:p>
        </p:txBody>
      </p:sp>
      <p:sp>
        <p:nvSpPr>
          <p:cNvPr id="82" name="Google Shape;82;p16"/>
          <p:cNvSpPr txBox="1"/>
          <p:nvPr/>
        </p:nvSpPr>
        <p:spPr>
          <a:xfrm>
            <a:off x="4873413" y="3069300"/>
            <a:ext cx="3831300" cy="388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t" sz="1100">
                <a:solidFill>
                  <a:schemeClr val="dk1"/>
                </a:solidFill>
                <a:latin typeface="Montserrat Medium"/>
                <a:ea typeface="Montserrat Medium"/>
                <a:cs typeface="Montserrat Medium"/>
                <a:sym typeface="Montserrat Medium"/>
              </a:rPr>
              <a:t> Winds over Estonia 11.12.22 15 UTC</a:t>
            </a:r>
            <a:endParaRPr sz="1100">
              <a:latin typeface="Montserrat Medium"/>
              <a:ea typeface="Montserrat Medium"/>
              <a:cs typeface="Montserrat Medium"/>
              <a:sym typeface="Montserrat Medium"/>
            </a:endParaRPr>
          </a:p>
        </p:txBody>
      </p:sp>
      <p:pic>
        <p:nvPicPr>
          <p:cNvPr id="83" name="Google Shape;83;p16"/>
          <p:cNvPicPr preferRelativeResize="0"/>
          <p:nvPr/>
        </p:nvPicPr>
        <p:blipFill>
          <a:blip r:embed="rId3">
            <a:alphaModFix/>
          </a:blip>
          <a:stretch>
            <a:fillRect/>
          </a:stretch>
        </p:blipFill>
        <p:spPr>
          <a:xfrm>
            <a:off x="4617925" y="639825"/>
            <a:ext cx="4342274" cy="2429475"/>
          </a:xfrm>
          <a:prstGeom prst="rect">
            <a:avLst/>
          </a:prstGeom>
          <a:noFill/>
          <a:ln>
            <a:noFill/>
          </a:ln>
        </p:spPr>
      </p:pic>
      <p:pic>
        <p:nvPicPr>
          <p:cNvPr id="84" name="Google Shape;84;p16"/>
          <p:cNvPicPr preferRelativeResize="0"/>
          <p:nvPr/>
        </p:nvPicPr>
        <p:blipFill>
          <a:blip r:embed="rId4">
            <a:alphaModFix/>
          </a:blip>
          <a:stretch>
            <a:fillRect/>
          </a:stretch>
        </p:blipFill>
        <p:spPr>
          <a:xfrm>
            <a:off x="145145" y="2126900"/>
            <a:ext cx="4284431" cy="24294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7"/>
          <p:cNvSpPr txBox="1">
            <a:spLocks noGrp="1"/>
          </p:cNvSpPr>
          <p:nvPr>
            <p:ph type="title"/>
          </p:nvPr>
        </p:nvSpPr>
        <p:spPr>
          <a:xfrm>
            <a:off x="311713" y="82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t" b="1">
                <a:latin typeface="Montserrat"/>
                <a:ea typeface="Montserrat"/>
                <a:cs typeface="Montserrat"/>
                <a:sym typeface="Montserrat"/>
              </a:rPr>
              <a:t>Overview of the cyclone trajectory</a:t>
            </a:r>
            <a:endParaRPr b="1">
              <a:latin typeface="Montserrat"/>
              <a:ea typeface="Montserrat"/>
              <a:cs typeface="Montserrat"/>
              <a:sym typeface="Montserrat"/>
            </a:endParaRPr>
          </a:p>
          <a:p>
            <a:pPr marL="0" lvl="0" indent="0" algn="l" rtl="0">
              <a:spcBef>
                <a:spcPts val="0"/>
              </a:spcBef>
              <a:spcAft>
                <a:spcPts val="0"/>
              </a:spcAft>
              <a:buNone/>
            </a:pPr>
            <a:endParaRPr>
              <a:latin typeface="Montserrat"/>
              <a:ea typeface="Montserrat"/>
              <a:cs typeface="Montserrat"/>
              <a:sym typeface="Montserrat"/>
            </a:endParaRPr>
          </a:p>
        </p:txBody>
      </p:sp>
      <p:pic>
        <p:nvPicPr>
          <p:cNvPr id="2" name="trajectory">
            <a:hlinkClick r:id="" action="ppaction://media"/>
            <a:extLst>
              <a:ext uri="{FF2B5EF4-FFF2-40B4-BE49-F238E27FC236}">
                <a16:creationId xmlns:a16="http://schemas.microsoft.com/office/drawing/2014/main" id="{837FBB17-0F21-9B7A-A71E-9C24DFED7A0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98232" y="647963"/>
            <a:ext cx="6864452" cy="386125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2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8"/>
          <p:cNvSpPr txBox="1">
            <a:spLocks noGrp="1"/>
          </p:cNvSpPr>
          <p:nvPr>
            <p:ph type="title"/>
          </p:nvPr>
        </p:nvSpPr>
        <p:spPr>
          <a:xfrm>
            <a:off x="311700" y="1843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t" b="1">
                <a:latin typeface="Montserrat"/>
                <a:ea typeface="Montserrat"/>
                <a:cs typeface="Montserrat"/>
                <a:sym typeface="Montserrat"/>
              </a:rPr>
              <a:t>Storm development around Estonia</a:t>
            </a:r>
            <a:endParaRPr b="1">
              <a:latin typeface="Montserrat"/>
              <a:ea typeface="Montserrat"/>
              <a:cs typeface="Montserrat"/>
              <a:sym typeface="Montserrat"/>
            </a:endParaRPr>
          </a:p>
        </p:txBody>
      </p:sp>
      <p:sp>
        <p:nvSpPr>
          <p:cNvPr id="97" name="Google Shape;97;p18"/>
          <p:cNvSpPr txBox="1"/>
          <p:nvPr/>
        </p:nvSpPr>
        <p:spPr>
          <a:xfrm>
            <a:off x="7231625" y="4548050"/>
            <a:ext cx="1183200" cy="41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t">
                <a:latin typeface="Montserrat Medium"/>
                <a:ea typeface="Montserrat Medium"/>
                <a:cs typeface="Montserrat Medium"/>
                <a:sym typeface="Montserrat Medium"/>
              </a:rPr>
              <a:t>Source: TIK</a:t>
            </a:r>
            <a:endParaRPr>
              <a:latin typeface="Montserrat Medium"/>
              <a:ea typeface="Montserrat Medium"/>
              <a:cs typeface="Montserrat Medium"/>
              <a:sym typeface="Montserrat Medium"/>
            </a:endParaRPr>
          </a:p>
        </p:txBody>
      </p:sp>
      <p:pic>
        <p:nvPicPr>
          <p:cNvPr id="2" name="Recording 2023-11-01 203335">
            <a:hlinkClick r:id="" action="ppaction://media"/>
            <a:extLst>
              <a:ext uri="{FF2B5EF4-FFF2-40B4-BE49-F238E27FC236}">
                <a16:creationId xmlns:a16="http://schemas.microsoft.com/office/drawing/2014/main" id="{5CD36DEF-CB86-5779-B139-30569C384D2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18856" y="757050"/>
            <a:ext cx="5324719" cy="429767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8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9"/>
          <p:cNvSpPr txBox="1">
            <a:spLocks noGrp="1"/>
          </p:cNvSpPr>
          <p:nvPr>
            <p:ph type="title"/>
          </p:nvPr>
        </p:nvSpPr>
        <p:spPr>
          <a:xfrm>
            <a:off x="0"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t" b="1">
                <a:latin typeface="Montserrat"/>
                <a:ea typeface="Montserrat"/>
                <a:cs typeface="Montserrat"/>
                <a:sym typeface="Montserrat"/>
              </a:rPr>
              <a:t>Satellite images</a:t>
            </a:r>
            <a:endParaRPr b="1">
              <a:latin typeface="Montserrat"/>
              <a:ea typeface="Montserrat"/>
              <a:cs typeface="Montserrat"/>
              <a:sym typeface="Montserrat"/>
            </a:endParaRPr>
          </a:p>
        </p:txBody>
      </p:sp>
      <p:pic>
        <p:nvPicPr>
          <p:cNvPr id="103" name="Google Shape;103;p19"/>
          <p:cNvPicPr preferRelativeResize="0"/>
          <p:nvPr/>
        </p:nvPicPr>
        <p:blipFill>
          <a:blip r:embed="rId3">
            <a:alphaModFix/>
          </a:blip>
          <a:stretch>
            <a:fillRect/>
          </a:stretch>
        </p:blipFill>
        <p:spPr>
          <a:xfrm>
            <a:off x="4904050" y="2569663"/>
            <a:ext cx="3271174" cy="2533757"/>
          </a:xfrm>
          <a:prstGeom prst="rect">
            <a:avLst/>
          </a:prstGeom>
          <a:noFill/>
          <a:ln>
            <a:noFill/>
          </a:ln>
        </p:spPr>
      </p:pic>
      <p:pic>
        <p:nvPicPr>
          <p:cNvPr id="104" name="Google Shape;104;p19"/>
          <p:cNvPicPr preferRelativeResize="0"/>
          <p:nvPr/>
        </p:nvPicPr>
        <p:blipFill rotWithShape="1">
          <a:blip r:embed="rId4">
            <a:alphaModFix/>
          </a:blip>
          <a:srcRect b="32166"/>
          <a:stretch/>
        </p:blipFill>
        <p:spPr>
          <a:xfrm>
            <a:off x="442675" y="572700"/>
            <a:ext cx="4041100" cy="2055875"/>
          </a:xfrm>
          <a:prstGeom prst="rect">
            <a:avLst/>
          </a:prstGeom>
          <a:noFill/>
          <a:ln>
            <a:noFill/>
          </a:ln>
        </p:spPr>
      </p:pic>
      <p:sp>
        <p:nvSpPr>
          <p:cNvPr id="105" name="Google Shape;105;p19"/>
          <p:cNvSpPr txBox="1"/>
          <p:nvPr/>
        </p:nvSpPr>
        <p:spPr>
          <a:xfrm>
            <a:off x="3123575" y="2240075"/>
            <a:ext cx="1360200" cy="388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t" sz="1100">
                <a:highlight>
                  <a:schemeClr val="lt2"/>
                </a:highlight>
                <a:latin typeface="Montserrat Medium"/>
                <a:ea typeface="Montserrat Medium"/>
                <a:cs typeface="Montserrat Medium"/>
                <a:sym typeface="Montserrat Medium"/>
              </a:rPr>
              <a:t>MSG WV 6.2 μm</a:t>
            </a:r>
            <a:endParaRPr sz="1100">
              <a:highlight>
                <a:schemeClr val="lt2"/>
              </a:highlight>
              <a:latin typeface="Montserrat Medium"/>
              <a:ea typeface="Montserrat Medium"/>
              <a:cs typeface="Montserrat Medium"/>
              <a:sym typeface="Montserrat Medium"/>
            </a:endParaRPr>
          </a:p>
        </p:txBody>
      </p:sp>
      <p:sp>
        <p:nvSpPr>
          <p:cNvPr id="106" name="Google Shape;106;p19"/>
          <p:cNvSpPr txBox="1"/>
          <p:nvPr/>
        </p:nvSpPr>
        <p:spPr>
          <a:xfrm>
            <a:off x="7119027" y="4642141"/>
            <a:ext cx="1124700" cy="438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t" sz="1100">
                <a:highlight>
                  <a:schemeClr val="lt2"/>
                </a:highlight>
                <a:latin typeface="Montserrat Medium"/>
                <a:ea typeface="Montserrat Medium"/>
                <a:cs typeface="Montserrat Medium"/>
                <a:sym typeface="Montserrat Medium"/>
              </a:rPr>
              <a:t>MSG RGB</a:t>
            </a:r>
            <a:endParaRPr sz="1100">
              <a:highlight>
                <a:schemeClr val="lt2"/>
              </a:highlight>
              <a:latin typeface="Montserrat Medium"/>
              <a:ea typeface="Montserrat Medium"/>
              <a:cs typeface="Montserrat Medium"/>
              <a:sym typeface="Montserrat Medium"/>
            </a:endParaRPr>
          </a:p>
        </p:txBody>
      </p:sp>
      <p:pic>
        <p:nvPicPr>
          <p:cNvPr id="107" name="Google Shape;107;p19"/>
          <p:cNvPicPr preferRelativeResize="0"/>
          <p:nvPr/>
        </p:nvPicPr>
        <p:blipFill>
          <a:blip r:embed="rId5">
            <a:alphaModFix/>
          </a:blip>
          <a:stretch>
            <a:fillRect/>
          </a:stretch>
        </p:blipFill>
        <p:spPr>
          <a:xfrm>
            <a:off x="4904050" y="0"/>
            <a:ext cx="3271184" cy="2509086"/>
          </a:xfrm>
          <a:prstGeom prst="rect">
            <a:avLst/>
          </a:prstGeom>
          <a:noFill/>
          <a:ln>
            <a:noFill/>
          </a:ln>
        </p:spPr>
      </p:pic>
      <p:sp>
        <p:nvSpPr>
          <p:cNvPr id="108" name="Google Shape;108;p19"/>
          <p:cNvSpPr txBox="1"/>
          <p:nvPr/>
        </p:nvSpPr>
        <p:spPr>
          <a:xfrm>
            <a:off x="6741983" y="2071487"/>
            <a:ext cx="1501800" cy="437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t" sz="1100">
                <a:highlight>
                  <a:schemeClr val="lt2"/>
                </a:highlight>
                <a:latin typeface="Montserrat Medium"/>
                <a:ea typeface="Montserrat Medium"/>
                <a:cs typeface="Montserrat Medium"/>
                <a:sym typeface="Montserrat Medium"/>
              </a:rPr>
              <a:t>MSG Dust RGB</a:t>
            </a:r>
            <a:endParaRPr sz="1100">
              <a:highlight>
                <a:schemeClr val="lt2"/>
              </a:highlight>
              <a:latin typeface="Montserrat Medium"/>
              <a:ea typeface="Montserrat Medium"/>
              <a:cs typeface="Montserrat Medium"/>
              <a:sym typeface="Montserrat Medium"/>
            </a:endParaRPr>
          </a:p>
        </p:txBody>
      </p:sp>
      <p:pic>
        <p:nvPicPr>
          <p:cNvPr id="109" name="Google Shape;109;p19"/>
          <p:cNvPicPr preferRelativeResize="0"/>
          <p:nvPr/>
        </p:nvPicPr>
        <p:blipFill rotWithShape="1">
          <a:blip r:embed="rId6">
            <a:alphaModFix/>
          </a:blip>
          <a:srcRect b="33594"/>
          <a:stretch/>
        </p:blipFill>
        <p:spPr>
          <a:xfrm>
            <a:off x="442675" y="2788185"/>
            <a:ext cx="4041100" cy="2096715"/>
          </a:xfrm>
          <a:prstGeom prst="rect">
            <a:avLst/>
          </a:prstGeom>
          <a:noFill/>
          <a:ln>
            <a:noFill/>
          </a:ln>
        </p:spPr>
      </p:pic>
      <p:sp>
        <p:nvSpPr>
          <p:cNvPr id="110" name="Google Shape;110;p19"/>
          <p:cNvSpPr txBox="1"/>
          <p:nvPr/>
        </p:nvSpPr>
        <p:spPr>
          <a:xfrm>
            <a:off x="3112317" y="4471807"/>
            <a:ext cx="1382700" cy="413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t" sz="1100">
                <a:highlight>
                  <a:schemeClr val="lt2"/>
                </a:highlight>
                <a:latin typeface="Montserrat Medium"/>
                <a:ea typeface="Montserrat Medium"/>
                <a:cs typeface="Montserrat Medium"/>
                <a:sym typeface="Montserrat Medium"/>
              </a:rPr>
              <a:t>MSG WV 7.3 μm</a:t>
            </a:r>
            <a:endParaRPr sz="1100">
              <a:highlight>
                <a:schemeClr val="lt2"/>
              </a:highlight>
              <a:latin typeface="Montserrat Medium"/>
              <a:ea typeface="Montserrat Medium"/>
              <a:cs typeface="Montserrat Medium"/>
              <a:sym typeface="Montserrat Medium"/>
            </a:endParaRPr>
          </a:p>
        </p:txBody>
      </p:sp>
      <p:sp>
        <p:nvSpPr>
          <p:cNvPr id="111" name="Google Shape;111;p19"/>
          <p:cNvSpPr txBox="1"/>
          <p:nvPr/>
        </p:nvSpPr>
        <p:spPr>
          <a:xfrm>
            <a:off x="2907600" y="74550"/>
            <a:ext cx="1664400" cy="42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t" sz="1100" b="1">
                <a:highlight>
                  <a:schemeClr val="lt2"/>
                </a:highlight>
                <a:latin typeface="Montserrat"/>
                <a:ea typeface="Montserrat"/>
                <a:cs typeface="Montserrat"/>
                <a:sym typeface="Montserrat"/>
              </a:rPr>
              <a:t>Dec 12, 2022 12 UTC</a:t>
            </a:r>
            <a:endParaRPr sz="1100" b="1">
              <a:highlight>
                <a:schemeClr val="lt2"/>
              </a:highlight>
              <a:latin typeface="Montserrat"/>
              <a:ea typeface="Montserrat"/>
              <a:cs typeface="Montserrat"/>
              <a:sym typeface="Montserra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pic>
        <p:nvPicPr>
          <p:cNvPr id="116" name="Google Shape;116;p20"/>
          <p:cNvPicPr preferRelativeResize="0"/>
          <p:nvPr/>
        </p:nvPicPr>
        <p:blipFill rotWithShape="1">
          <a:blip r:embed="rId3">
            <a:alphaModFix/>
          </a:blip>
          <a:srcRect r="1438"/>
          <a:stretch/>
        </p:blipFill>
        <p:spPr>
          <a:xfrm>
            <a:off x="0" y="37025"/>
            <a:ext cx="6609351" cy="4886325"/>
          </a:xfrm>
          <a:prstGeom prst="rect">
            <a:avLst/>
          </a:prstGeom>
          <a:noFill/>
          <a:ln>
            <a:noFill/>
          </a:ln>
        </p:spPr>
      </p:pic>
      <p:sp>
        <p:nvSpPr>
          <p:cNvPr id="117" name="Google Shape;117;p20"/>
          <p:cNvSpPr txBox="1"/>
          <p:nvPr/>
        </p:nvSpPr>
        <p:spPr>
          <a:xfrm>
            <a:off x="6609350" y="585900"/>
            <a:ext cx="2462100" cy="397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t" dirty="0">
                <a:latin typeface="Montserrat Medium"/>
                <a:ea typeface="Montserrat Medium"/>
                <a:cs typeface="Montserrat Medium"/>
                <a:sym typeface="Montserrat Medium"/>
              </a:rPr>
              <a:t>850 hPa layer during the storm:</a:t>
            </a:r>
            <a:endParaRPr dirty="0">
              <a:latin typeface="Montserrat Medium"/>
              <a:ea typeface="Montserrat Medium"/>
              <a:cs typeface="Montserrat Medium"/>
              <a:sym typeface="Montserrat Medium"/>
            </a:endParaRPr>
          </a:p>
          <a:p>
            <a:pPr marL="0" lvl="0" indent="0" algn="l" rtl="0">
              <a:spcBef>
                <a:spcPts val="0"/>
              </a:spcBef>
              <a:spcAft>
                <a:spcPts val="0"/>
              </a:spcAft>
              <a:buNone/>
            </a:pPr>
            <a:endParaRPr dirty="0">
              <a:latin typeface="Montserrat Medium"/>
              <a:ea typeface="Montserrat Medium"/>
              <a:cs typeface="Montserrat Medium"/>
              <a:sym typeface="Montserrat Medium"/>
            </a:endParaRPr>
          </a:p>
          <a:p>
            <a:pPr marL="457200" lvl="0" indent="-317500" algn="l" rtl="0">
              <a:spcBef>
                <a:spcPts val="0"/>
              </a:spcBef>
              <a:spcAft>
                <a:spcPts val="0"/>
              </a:spcAft>
              <a:buSzPts val="1400"/>
              <a:buFont typeface="Montserrat Medium"/>
              <a:buChar char="●"/>
            </a:pPr>
            <a:r>
              <a:rPr lang="et" dirty="0">
                <a:latin typeface="Montserrat Medium"/>
                <a:ea typeface="Montserrat Medium"/>
                <a:cs typeface="Montserrat Medium"/>
                <a:sym typeface="Montserrat Medium"/>
              </a:rPr>
              <a:t>Cold airmass over the Baltic Sea</a:t>
            </a:r>
            <a:endParaRPr dirty="0">
              <a:latin typeface="Montserrat Medium"/>
              <a:ea typeface="Montserrat Medium"/>
              <a:cs typeface="Montserrat Medium"/>
              <a:sym typeface="Montserrat Medium"/>
            </a:endParaRPr>
          </a:p>
          <a:p>
            <a:pPr marL="457200" lvl="0" indent="-317500" algn="l" rtl="0">
              <a:spcBef>
                <a:spcPts val="0"/>
              </a:spcBef>
              <a:spcAft>
                <a:spcPts val="0"/>
              </a:spcAft>
              <a:buSzPts val="1400"/>
              <a:buFont typeface="Montserrat Medium"/>
              <a:buChar char="●"/>
            </a:pPr>
            <a:r>
              <a:rPr lang="et" dirty="0">
                <a:latin typeface="Montserrat Medium"/>
                <a:ea typeface="Montserrat Medium"/>
                <a:cs typeface="Montserrat Medium"/>
                <a:sym typeface="Montserrat Medium"/>
              </a:rPr>
              <a:t>Warm sector over Western Russia</a:t>
            </a:r>
            <a:endParaRPr dirty="0">
              <a:latin typeface="Montserrat Medium"/>
              <a:ea typeface="Montserrat Medium"/>
              <a:cs typeface="Montserrat Medium"/>
              <a:sym typeface="Montserrat Medium"/>
            </a:endParaRPr>
          </a:p>
          <a:p>
            <a:pPr marL="457200" lvl="0" indent="-317500" algn="l" rtl="0">
              <a:spcBef>
                <a:spcPts val="0"/>
              </a:spcBef>
              <a:spcAft>
                <a:spcPts val="0"/>
              </a:spcAft>
              <a:buSzPts val="1400"/>
              <a:buFont typeface="Montserrat Medium"/>
              <a:buChar char="●"/>
            </a:pPr>
            <a:r>
              <a:rPr lang="et" dirty="0">
                <a:latin typeface="Montserrat Medium"/>
                <a:ea typeface="Montserrat Medium"/>
                <a:cs typeface="Montserrat Medium"/>
                <a:sym typeface="Montserrat Medium"/>
              </a:rPr>
              <a:t>Baltics on the boundary/slightly in the colder sector</a:t>
            </a:r>
            <a:endParaRPr dirty="0">
              <a:latin typeface="Montserrat Medium"/>
              <a:ea typeface="Montserrat Medium"/>
              <a:cs typeface="Montserrat Medium"/>
              <a:sym typeface="Montserrat Medium"/>
            </a:endParaRPr>
          </a:p>
          <a:p>
            <a:pPr marL="457200" lvl="0" indent="0" algn="l" rtl="0">
              <a:spcBef>
                <a:spcPts val="0"/>
              </a:spcBef>
              <a:spcAft>
                <a:spcPts val="0"/>
              </a:spcAft>
              <a:buNone/>
            </a:pPr>
            <a:r>
              <a:rPr lang="et" dirty="0">
                <a:latin typeface="Montserrat Medium"/>
                <a:ea typeface="Montserrat Medium"/>
                <a:cs typeface="Montserrat Medium"/>
                <a:sym typeface="Montserrat Medium"/>
              </a:rPr>
              <a:t>= surface air temperatures stayed low, winds from NE</a:t>
            </a:r>
            <a:endParaRPr dirty="0">
              <a:latin typeface="Montserrat Medium"/>
              <a:ea typeface="Montserrat Medium"/>
              <a:cs typeface="Montserrat Medium"/>
              <a:sym typeface="Montserrat Medium"/>
            </a:endParaRPr>
          </a:p>
          <a:p>
            <a:pPr marL="0" lvl="0" indent="0" algn="l" rtl="0">
              <a:spcBef>
                <a:spcPts val="0"/>
              </a:spcBef>
              <a:spcAft>
                <a:spcPts val="0"/>
              </a:spcAft>
              <a:buNone/>
            </a:pPr>
            <a:endParaRP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pic>
        <p:nvPicPr>
          <p:cNvPr id="122" name="Google Shape;122;p21"/>
          <p:cNvPicPr preferRelativeResize="0"/>
          <p:nvPr/>
        </p:nvPicPr>
        <p:blipFill rotWithShape="1">
          <a:blip r:embed="rId3">
            <a:alphaModFix/>
          </a:blip>
          <a:srcRect r="1526"/>
          <a:stretch/>
        </p:blipFill>
        <p:spPr>
          <a:xfrm>
            <a:off x="36350" y="0"/>
            <a:ext cx="6603075" cy="4886325"/>
          </a:xfrm>
          <a:prstGeom prst="rect">
            <a:avLst/>
          </a:prstGeom>
          <a:noFill/>
          <a:ln>
            <a:noFill/>
          </a:ln>
        </p:spPr>
      </p:pic>
      <p:sp>
        <p:nvSpPr>
          <p:cNvPr id="123" name="Google Shape;123;p21"/>
          <p:cNvSpPr txBox="1"/>
          <p:nvPr/>
        </p:nvSpPr>
        <p:spPr>
          <a:xfrm>
            <a:off x="6569250" y="1692575"/>
            <a:ext cx="2296200" cy="15012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Font typeface="Montserrat Medium"/>
              <a:buChar char="●"/>
            </a:pPr>
            <a:r>
              <a:rPr lang="et">
                <a:latin typeface="Montserrat Medium"/>
                <a:ea typeface="Montserrat Medium"/>
                <a:cs typeface="Montserrat Medium"/>
                <a:sym typeface="Montserrat Medium"/>
              </a:rPr>
              <a:t>Relative Vorticity values at 500 hPa</a:t>
            </a:r>
            <a:endParaRPr>
              <a:latin typeface="Montserrat Medium"/>
              <a:ea typeface="Montserrat Medium"/>
              <a:cs typeface="Montserrat Medium"/>
              <a:sym typeface="Montserrat Medium"/>
            </a:endParaRPr>
          </a:p>
          <a:p>
            <a:pPr marL="457200" lvl="0" indent="-317500" algn="l" rtl="0">
              <a:spcBef>
                <a:spcPts val="0"/>
              </a:spcBef>
              <a:spcAft>
                <a:spcPts val="0"/>
              </a:spcAft>
              <a:buSzPts val="1400"/>
              <a:buFont typeface="Montserrat Medium"/>
              <a:buChar char="●"/>
            </a:pPr>
            <a:r>
              <a:rPr lang="et">
                <a:latin typeface="Montserrat Medium"/>
                <a:ea typeface="Montserrat Medium"/>
                <a:cs typeface="Montserrat Medium"/>
                <a:sym typeface="Montserrat Medium"/>
              </a:rPr>
              <a:t>Highest values in the storm center and the jet streak</a:t>
            </a:r>
            <a:endParaRPr>
              <a:latin typeface="Montserrat Medium"/>
              <a:ea typeface="Montserrat Medium"/>
              <a:cs typeface="Montserrat Medium"/>
              <a:sym typeface="Montserrat Medium"/>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TotalTime>
  <Words>762</Words>
  <Application>Microsoft Office PowerPoint</Application>
  <PresentationFormat>On-screen Show (16:9)</PresentationFormat>
  <Paragraphs>112</Paragraphs>
  <Slides>24</Slides>
  <Notes>24</Notes>
  <HiddenSlides>0</HiddenSlides>
  <MMClips>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Montserrat</vt:lpstr>
      <vt:lpstr>Montserrat Medium</vt:lpstr>
      <vt:lpstr>Arial</vt:lpstr>
      <vt:lpstr>Simple Light</vt:lpstr>
      <vt:lpstr>Winter Storm Birgit,  case of Dec 12-13, 2022</vt:lpstr>
      <vt:lpstr>PowerPoint Presentation</vt:lpstr>
      <vt:lpstr>Weather situation before storm </vt:lpstr>
      <vt:lpstr>Weather situation before storm </vt:lpstr>
      <vt:lpstr>Overview of the cyclone trajectory </vt:lpstr>
      <vt:lpstr>Storm development around Estonia</vt:lpstr>
      <vt:lpstr>Satellite images</vt:lpstr>
      <vt:lpstr>PowerPoint Presentation</vt:lpstr>
      <vt:lpstr>PowerPoint Presentation</vt:lpstr>
      <vt:lpstr>Harku radiosonde data</vt:lpstr>
      <vt:lpstr>PowerPoint Presentation</vt:lpstr>
      <vt:lpstr>Synoptic conditions over Estonia during storm</vt:lpstr>
      <vt:lpstr>PowerPoint Presentation</vt:lpstr>
      <vt:lpstr>Precipitation accumulation 12.12 - 13.12 radar product</vt:lpstr>
      <vt:lpstr>Low visibility conditions during the storm</vt:lpstr>
      <vt:lpstr>Warnings and prognosis</vt:lpstr>
      <vt:lpstr>Snow accumulation </vt:lpstr>
      <vt:lpstr>Snow damages  </vt:lpstr>
      <vt:lpstr>Traffic conditions </vt:lpstr>
      <vt:lpstr>PowerPoint Presentation</vt:lpstr>
      <vt:lpstr>PowerPoint Presentation</vt:lpstr>
      <vt:lpstr>PowerPoint Presentation</vt:lpstr>
      <vt:lpstr>PowerPoint Presentation</vt:lpstr>
      <vt:lpstr>Thank you for you attention!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Winter Storm Birgit,  case of Dec 12-13, 2022</dc:title>
  <dc:creator>Karl Erik Krepp</dc:creator>
  <cp:lastModifiedBy>Karl Erik Krepp</cp:lastModifiedBy>
  <cp:revision>2</cp:revision>
  <dcterms:modified xsi:type="dcterms:W3CDTF">2023-11-06T20:10:25Z</dcterms:modified>
</cp:coreProperties>
</file>