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0"/>
  </p:notesMasterIdLst>
  <p:sldIdLst>
    <p:sldId id="268" r:id="rId6"/>
    <p:sldId id="291" r:id="rId7"/>
    <p:sldId id="270" r:id="rId8"/>
    <p:sldId id="272" r:id="rId9"/>
    <p:sldId id="294" r:id="rId10"/>
    <p:sldId id="274" r:id="rId11"/>
    <p:sldId id="295" r:id="rId12"/>
    <p:sldId id="292" r:id="rId13"/>
    <p:sldId id="276" r:id="rId14"/>
    <p:sldId id="293" r:id="rId15"/>
    <p:sldId id="263" r:id="rId16"/>
    <p:sldId id="297" r:id="rId17"/>
    <p:sldId id="288" r:id="rId18"/>
    <p:sldId id="298" r:id="rId19"/>
    <p:sldId id="279" r:id="rId20"/>
    <p:sldId id="278" r:id="rId21"/>
    <p:sldId id="290" r:id="rId22"/>
    <p:sldId id="282" r:id="rId23"/>
    <p:sldId id="300" r:id="rId24"/>
    <p:sldId id="299" r:id="rId25"/>
    <p:sldId id="280" r:id="rId26"/>
    <p:sldId id="285" r:id="rId27"/>
    <p:sldId id="286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s Viksna" initials="AV" lastIdx="1" clrIdx="0">
    <p:extLst>
      <p:ext uri="{19B8F6BF-5375-455C-9EA6-DF929625EA0E}">
        <p15:presenceInfo xmlns:p15="http://schemas.microsoft.com/office/powerpoint/2012/main" userId="S-1-5-21-2191562613-2123947886-884410745-1123" providerId="AD"/>
      </p:ext>
    </p:extLst>
  </p:cmAuthor>
  <p:cmAuthor id="2" name="smartmet" initials="s" lastIdx="1" clrIdx="1">
    <p:extLst>
      <p:ext uri="{19B8F6BF-5375-455C-9EA6-DF929625EA0E}">
        <p15:presenceInfo xmlns:p15="http://schemas.microsoft.com/office/powerpoint/2012/main" userId="smartm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7247" autoAdjust="0"/>
  </p:normalViewPr>
  <p:slideViewPr>
    <p:cSldViewPr snapToGrid="0">
      <p:cViewPr varScale="1">
        <p:scale>
          <a:sx n="87" d="100"/>
          <a:sy n="87" d="100"/>
        </p:scale>
        <p:origin x="96" y="9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2D795-B8AC-425A-987B-7FE917F47B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E9925-A839-48FC-88B6-EBC2FB3F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19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1076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7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At times, hazard has been ascribed</a:t>
            </a:r>
            <a:r>
              <a:rPr lang="lv-LV" sz="1200" dirty="0"/>
              <a:t> </a:t>
            </a:r>
            <a:r>
              <a:rPr lang="en-US" sz="1200" dirty="0"/>
              <a:t>the same meaning as risk, but hazard is now widely accepted to be one component of risk and not risk</a:t>
            </a:r>
            <a:r>
              <a:rPr lang="lv-LV" sz="1200" dirty="0"/>
              <a:t> </a:t>
            </a:r>
            <a:r>
              <a:rPr lang="en-US" sz="1200" dirty="0"/>
              <a:t>itself.</a:t>
            </a:r>
            <a:r>
              <a:rPr lang="lv-LV" sz="1200" dirty="0"/>
              <a:t> Bīstamība (</a:t>
            </a:r>
            <a:r>
              <a:rPr lang="lv-LV" sz="1200" dirty="0" err="1"/>
              <a:t>Hazard</a:t>
            </a:r>
            <a:r>
              <a:rPr lang="lv-LV" sz="1200" dirty="0"/>
              <a:t>) var būt sezonāla (ilgstošs karstums, stiprs sniegs), ikmēneša (aukstums/karstums), iknedēļas (vētra), ikdienas (pērkona negaiss).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Coping capacity is the ability to</a:t>
            </a:r>
            <a:r>
              <a:rPr lang="lv-LV" sz="1200" dirty="0"/>
              <a:t> </a:t>
            </a:r>
            <a:r>
              <a:rPr lang="en-US" sz="1200" dirty="0"/>
              <a:t>react to, and reduce the adverse effects of experienced hazards, whereas adaptive capacity is</a:t>
            </a:r>
            <a:r>
              <a:rPr lang="lv-LV" sz="1200" dirty="0"/>
              <a:t> </a:t>
            </a:r>
            <a:r>
              <a:rPr lang="en-US" sz="1200" dirty="0"/>
              <a:t>the ability to anticipate and transform structures or organizations to better survive hazards.</a:t>
            </a:r>
            <a:endParaRPr lang="lv-LV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Exposure is a necessary, but not sufficient, determinant of risk. It is possible to be</a:t>
            </a:r>
            <a:r>
              <a:rPr lang="lv-LV" sz="1200" dirty="0"/>
              <a:t> </a:t>
            </a:r>
            <a:r>
              <a:rPr lang="en-US" sz="1200" dirty="0"/>
              <a:t>exposed but not vulnerable (for example by living in a floodplain but having sufficient means to</a:t>
            </a:r>
            <a:r>
              <a:rPr lang="lv-LV" sz="1200" dirty="0"/>
              <a:t> </a:t>
            </a:r>
            <a:r>
              <a:rPr lang="en-US" sz="1200" dirty="0"/>
              <a:t>modify building structure and behavior to mitigate potential loss).</a:t>
            </a:r>
            <a:endParaRPr lang="lv-LV" sz="1200" dirty="0"/>
          </a:p>
          <a:p>
            <a:endParaRPr lang="lv-LV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For a department of public</a:t>
            </a:r>
            <a:r>
              <a:rPr lang="lv-LV" sz="1200" i="1" dirty="0"/>
              <a:t> </a:t>
            </a:r>
            <a:r>
              <a:rPr lang="en-US" sz="1200" i="1" dirty="0"/>
              <a:t>works, an impact-based forecast service might focus on the probability and</a:t>
            </a:r>
            <a:r>
              <a:rPr lang="lv-LV" sz="1200" i="1" dirty="0"/>
              <a:t> </a:t>
            </a:r>
            <a:r>
              <a:rPr lang="en-US" sz="1200" i="1" dirty="0"/>
              <a:t>magnitude of cyclone hazards that are likely to severely damage certain types of</a:t>
            </a:r>
            <a:r>
              <a:rPr lang="lv-LV" sz="1200" i="1" dirty="0"/>
              <a:t> </a:t>
            </a:r>
            <a:r>
              <a:rPr lang="en-US" sz="1200" i="1" dirty="0"/>
              <a:t>infrastructure across the exposed area. A humanitarian organization focusing on</a:t>
            </a:r>
            <a:r>
              <a:rPr lang="lv-LV" sz="1200" i="1" dirty="0"/>
              <a:t> </a:t>
            </a:r>
            <a:r>
              <a:rPr lang="en-US" sz="1200" i="1" dirty="0"/>
              <a:t>supporting the most populations will likely require information about the percentage</a:t>
            </a:r>
            <a:r>
              <a:rPr lang="lv-LV" sz="1200" i="1" dirty="0"/>
              <a:t> </a:t>
            </a:r>
            <a:r>
              <a:rPr lang="en-US" sz="1200" i="1" dirty="0"/>
              <a:t>of affected livelihoods and the percentage of potential deaths</a:t>
            </a:r>
            <a:endParaRPr lang="lv-LV" sz="1200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6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26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4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9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79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E9925-A839-48FC-88B6-EBC2FB3F95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9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9A56-67EC-4346-BA50-B702D43F543E}" type="datetime1">
              <a:rPr lang="lv-LV" smtClean="0"/>
              <a:t>06.11.2023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F12C-36AA-457E-A88E-E14D34EB548C}" type="datetime1">
              <a:rPr lang="lv-LV" smtClean="0"/>
              <a:t>06.11.2023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8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344A-C35F-475B-9711-90BEA1C39DF5}" type="datetime1">
              <a:rPr lang="lv-LV" smtClean="0"/>
              <a:t>06.11.2023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8DCA-8F1C-42E9-A6B5-6AE612CFC121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59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860-EB53-42D5-83A8-0FDBE12E448B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8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ADB22-A1BB-4CB9-AE17-38A425E84156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36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4024-F7C8-4B42-9620-EE9DAF006E73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3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75D54-1336-42FA-A1DF-7C176E778C6A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58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522E-2128-424F-B5EC-9EAC6A14191D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6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DD0A-B95F-47E7-9D22-D3B6CF7F4AE3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40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E4-FEDA-40CF-B980-6F69C494EB2E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A51-BDD5-4854-8D6A-EC7CF6B6BDF9}" type="datetime1">
              <a:rPr lang="lv-LV" smtClean="0"/>
              <a:t>06.11.2023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60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6222-60D6-44B3-8A0D-4DCFE2133D24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2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8D1C-71CB-4840-B098-0BA0F259A892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31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989A-8719-473E-92EF-8A443C58E20E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27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882-5C4A-4038-A23A-6A3723CEF6C4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71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9A073-B9BF-420C-9B8C-5547A912E33D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6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750F-F795-4493-989A-011B2225AD5D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29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F729-D0E5-4090-8166-25F9D20FD00E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40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1913-D40E-4274-A317-BE66E3C0963B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33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9B85-B3A5-4DC8-ABCD-AEED016FE750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05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EE4C-BC0D-4BD3-900A-367FF95BE0F6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6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09CD-9262-4178-A248-B5F0C8ED40B9}" type="datetime1">
              <a:rPr lang="lv-LV" smtClean="0"/>
              <a:t>06.11.2023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5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DCDE-7C25-41DE-A5D9-B4D5CDBF0026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34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9559-7699-4208-A325-8DB4910CA8D1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19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2A06-23CD-480D-95DC-6D0C5DED4805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85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AFF7-B8B4-494B-A43C-E8B842E5A957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34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F13B-94B3-4F61-9AC8-7055CAF18AF7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54EB-34E1-4F13-9E52-FFC96C01DFC6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724644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78426-115A-42EE-9B76-D2241479A70E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E7ED4-5DCC-425C-BCF1-C7EA90F36C28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50270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057E7-2D11-46DC-BA1D-E72128998CB3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98C9-A2C1-4BBD-B25A-14F308289A0D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55931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514A-4FAD-4D25-825A-CCB25BB3790F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CD433-0446-4175-9E65-C1E77333AE8D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805073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0272E-B0A8-4D24-83E1-4DFA5B5B7970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B685-6FB2-4795-BDF5-F2A1284E9732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565214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4CEED-A28D-47CB-AE39-B2FD979ECE8A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D7684-C0E7-4114-9A95-0FA2CABA8935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94095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AEF6-3F4E-496F-B612-8F2E4C18D792}" type="datetime1">
              <a:rPr lang="lv-LV" smtClean="0"/>
              <a:t>06.11.2023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5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F10B7-820D-4A3B-B36A-7A00A47A465B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1FE0-A944-48D2-8922-52EA76D31196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625657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71C63-D249-49CD-BDEA-2CE6669EC25E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1072-6266-40E8-8A42-2FB09B71664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26633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260F7-D6C6-47A5-8A02-2194D7950500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9CE5E-E3DB-4D68-99A6-3CAEC23D9C47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689441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BC6CA-1140-4EB1-9755-A489BA112F5A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4710F-A1BF-487E-B868-36D3B7B07327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436105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E96A-F427-436E-A8D6-E3AEF29F716F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3CA34-23FD-48A3-A312-78A2128576C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931305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84E5A-767A-4B2A-BE67-85FE2CB1C7BC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49496-113A-4D57-9F62-59137344FA81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72531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50AAC-F13D-493F-8CC5-7EA8CD704F5F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28F86-9822-4F34-81F2-1A8016A0E0F9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129622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AAF89-123B-4A4D-8F26-395B37D65C17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B6D5A-D435-496B-821B-37F74F526009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703895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8191E-DDB6-42DB-B41A-C7CED43B7D55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84B63-3500-42E7-A6A9-AA564DB12C2F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924268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E2FC9-55A5-40BA-AE91-AD1439BB4FF8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F6A1E-0AC9-4D69-96B6-65684430C28A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3834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79B1-7CF8-4BDA-8F54-166839F7CB6D}" type="datetime1">
              <a:rPr lang="lv-LV" smtClean="0"/>
              <a:t>06.11.2023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46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DFAB-3FE4-4AEE-BB92-0D87DE77DB75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8B168-3884-45B0-8E87-1C8C014C32A0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378559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96F7C-7C74-40DD-8E87-241F077B827B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D888F-0C14-41A9-BEDA-BD9E906C8CC0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52243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553C-88B1-44DB-A7FB-A757B3426A02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A164A-90A5-47EB-8752-E267BC135166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357780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C87B-DBFA-4A64-BE10-F386885454A0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5BE4A-316B-4D6E-B4FA-BCA424AC3276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561724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88EE9-4A12-4BA9-9C06-C7ABEF81845A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D8970-4C99-46E4-AC21-18972BBCBF13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5409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EE33-1C54-4096-9599-B28695035168}" type="datetimeFigureOut">
              <a:rPr lang="en-US">
                <a:solidFill>
                  <a:srgbClr val="0D4A87">
                    <a:tint val="75000"/>
                  </a:srgbClr>
                </a:solidFill>
              </a:rPr>
              <a:pPr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8EBD6-FEDE-498C-93E2-ABC5E07C1B06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96653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535A-8091-447E-B356-96EE144736FB}" type="datetime1">
              <a:rPr lang="lv-LV" smtClean="0"/>
              <a:t>06.11.2023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D217-B6DC-4800-A4EB-BCBC08C3D4EA}" type="datetime1">
              <a:rPr lang="lv-LV" smtClean="0"/>
              <a:t>06.11.2023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3496-9918-422A-8024-11448DD894FD}" type="datetime1">
              <a:rPr lang="lv-LV" smtClean="0"/>
              <a:t>06.11.2023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9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ED93-735C-40DE-98FC-716737661AAE}" type="datetime1">
              <a:rPr lang="lv-LV" smtClean="0"/>
              <a:t>06.11.2023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2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22D4D-0935-4A19-B95F-2A90D07849D3}" type="datetime1">
              <a:rPr lang="lv-LV" smtClean="0"/>
              <a:t>06.11.2023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424A-10D1-478C-A14A-8A418D27E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7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3E32-D067-4734-A5FB-9C61EBBEB55F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8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4482F-A9B4-487B-B051-F069EE969EEE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0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2EA9DA-4565-490B-BEF0-B2A794BB7CE0}" type="datetime1">
              <a:rPr lang="lv-LV" smtClean="0">
                <a:solidFill>
                  <a:srgbClr val="0D4A87">
                    <a:tint val="75000"/>
                  </a:srgbClr>
                </a:solidFill>
              </a:rPr>
              <a:t>06.11.2023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A95B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6AB17F-BED1-4DDF-A08A-E11FD884FDC9}" type="slidenum">
              <a:rPr lang="en-US" altLang="lv-LV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313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Click to edit Master title style</a:t>
            </a:r>
            <a:endParaRPr lang="en-US" altLang="lv-LV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Click to edit Master text styles</a:t>
            </a:r>
          </a:p>
          <a:p>
            <a:pPr lvl="1"/>
            <a:r>
              <a:rPr lang="lv-LV" altLang="lv-LV"/>
              <a:t>Second level</a:t>
            </a:r>
          </a:p>
          <a:p>
            <a:pPr lvl="2"/>
            <a:r>
              <a:rPr lang="lv-LV" altLang="lv-LV"/>
              <a:t>Third level</a:t>
            </a:r>
          </a:p>
          <a:p>
            <a:pPr lvl="3"/>
            <a:r>
              <a:rPr lang="lv-LV" altLang="lv-LV"/>
              <a:t>Fourth level</a:t>
            </a:r>
          </a:p>
          <a:p>
            <a:pPr lvl="4"/>
            <a:r>
              <a:rPr lang="lv-LV" altLang="lv-LV"/>
              <a:t>Fifth level</a:t>
            </a:r>
            <a:endParaRPr lang="en-US" alt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8539B989-3737-45EE-982A-395E766FC700}" type="datetimeFigureOut">
              <a:rPr lang="en-US" smtClean="0">
                <a:solidFill>
                  <a:srgbClr val="0D4A87">
                    <a:tint val="75000"/>
                  </a:srgbClr>
                </a:solidFill>
              </a:rPr>
              <a:pPr defTabSz="457200">
                <a:defRPr/>
              </a:pPr>
              <a:t>11/6/2023</a:t>
            </a:fld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A95B0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C7A5AB9-B98D-41F3-8C8D-2661871F9048}" type="slidenum">
              <a:rPr lang="en-US" altLang="lv-LV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43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hyperlink" Target="mailto:kristians.paps@lvgmc.lv" TargetMode="External"/><Relationship Id="rId5" Type="http://schemas.openxmlformats.org/officeDocument/2006/relationships/image" Target="file:///\\localhost\Users\an\Documents\JAMUNA\DARBS\VECIE%20FAILI\LVVGMC\stila%20gramata\DARBA%20FAILI\ELEKTRONISKIE%20MEDIJI\PPT%20PREZENTA%25CC%2584CIJA\logo_pilnkrasu-01.pn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 txBox="1">
            <a:spLocks/>
          </p:cNvSpPr>
          <p:nvPr/>
        </p:nvSpPr>
        <p:spPr bwMode="auto">
          <a:xfrm>
            <a:off x="2666344" y="2310585"/>
            <a:ext cx="7289919" cy="177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lv-LV" sz="4400" b="1" dirty="0">
                <a:latin typeface="+mj-lt"/>
                <a:cs typeface="Times New Roman" panose="02020603050405020304" pitchFamily="18" charset="0"/>
              </a:rPr>
              <a:t>Forecasting impact</a:t>
            </a:r>
            <a:endParaRPr lang="en-AU" sz="4400" b="1" dirty="0">
              <a:latin typeface="+mj-lt"/>
              <a:cs typeface="Times New Roman" panose="02020603050405020304" pitchFamily="18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lv-LV" sz="2800" b="1" dirty="0" err="1">
                <a:latin typeface="+mj-lt"/>
                <a:cs typeface="Times New Roman" panose="02020603050405020304" pitchFamily="18" charset="0"/>
              </a:rPr>
              <a:t>Theory</a:t>
            </a:r>
            <a:r>
              <a:rPr lang="lv-LV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800" b="1" dirty="0" err="1">
                <a:latin typeface="+mj-lt"/>
                <a:cs typeface="Times New Roman" panose="02020603050405020304" pitchFamily="18" charset="0"/>
              </a:rPr>
              <a:t>and</a:t>
            </a:r>
            <a:r>
              <a:rPr lang="lv-LV" sz="2800" b="1" dirty="0">
                <a:latin typeface="+mj-lt"/>
                <a:cs typeface="Times New Roman" panose="02020603050405020304" pitchFamily="18" charset="0"/>
              </a:rPr>
              <a:t> LEGMC </a:t>
            </a:r>
            <a:r>
              <a:rPr lang="lv-LV" sz="2800" b="1" dirty="0" err="1">
                <a:latin typeface="+mj-lt"/>
                <a:cs typeface="Times New Roman" panose="02020603050405020304" pitchFamily="18" charset="0"/>
              </a:rPr>
              <a:t>experience</a:t>
            </a:r>
            <a:endParaRPr lang="en-AU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51" name="Subtitle 2"/>
          <p:cNvSpPr txBox="1">
            <a:spLocks/>
          </p:cNvSpPr>
          <p:nvPr/>
        </p:nvSpPr>
        <p:spPr bwMode="auto">
          <a:xfrm>
            <a:off x="10568403" y="6088047"/>
            <a:ext cx="193249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lv-LV" dirty="0">
              <a:solidFill>
                <a:srgbClr val="0D4A87"/>
              </a:solidFill>
              <a:latin typeface="Calibri"/>
              <a:cs typeface="Arial" panose="020B0604020202020204" pitchFamily="34" charset="0"/>
            </a:endParaRPr>
          </a:p>
          <a:p>
            <a:pPr defTabSz="4572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lv-LV" altLang="lv-LV" dirty="0">
                <a:solidFill>
                  <a:srgbClr val="0D4A87"/>
                </a:solidFill>
                <a:latin typeface="Calibri"/>
                <a:cs typeface="Arial" panose="020B0604020202020204" pitchFamily="34" charset="0"/>
              </a:rPr>
              <a:t>07.11.2023</a:t>
            </a:r>
            <a:endParaRPr lang="en-US" altLang="lv-LV" dirty="0">
              <a:solidFill>
                <a:srgbClr val="0D4A87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052" name="logo_pilnkrasu-01.png" descr="/Users/an/Documents/JAMUNA/DARBS/VECIE FAILI/LVVGMC/stila gramata/DARBA FAILI/ELEKTRONISKIE MEDIJI/PPT PREZENTĀCIJA/logo_pilnkrasu-01.png"/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5" y="446115"/>
            <a:ext cx="10795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5644285" y="5451978"/>
            <a:ext cx="6400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Kristiāns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Pāps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Forecaster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methodologist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kristians.paps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@lvgmc.lv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1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 err="1">
                <a:solidFill>
                  <a:schemeClr val="bg1"/>
                </a:solidFill>
              </a:rPr>
              <a:t>Identifying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impacted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areas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03EB12-DFC8-1C78-DBC8-2851A0A75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63609"/>
              </p:ext>
            </p:extLst>
          </p:nvPr>
        </p:nvGraphicFramePr>
        <p:xfrm>
          <a:off x="314635" y="1358915"/>
          <a:ext cx="1126776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244">
                  <a:extLst>
                    <a:ext uri="{9D8B030D-6E8A-4147-A177-3AD203B41FA5}">
                      <a16:colId xmlns:a16="http://schemas.microsoft.com/office/drawing/2014/main" val="1320150921"/>
                    </a:ext>
                  </a:extLst>
                </a:gridCol>
                <a:gridCol w="2882837">
                  <a:extLst>
                    <a:ext uri="{9D8B030D-6E8A-4147-A177-3AD203B41FA5}">
                      <a16:colId xmlns:a16="http://schemas.microsoft.com/office/drawing/2014/main" val="3435670273"/>
                    </a:ext>
                  </a:extLst>
                </a:gridCol>
                <a:gridCol w="4711638">
                  <a:extLst>
                    <a:ext uri="{9D8B030D-6E8A-4147-A177-3AD203B41FA5}">
                      <a16:colId xmlns:a16="http://schemas.microsoft.com/office/drawing/2014/main" val="3401345146"/>
                    </a:ext>
                  </a:extLst>
                </a:gridCol>
                <a:gridCol w="2587046">
                  <a:extLst>
                    <a:ext uri="{9D8B030D-6E8A-4147-A177-3AD203B41FA5}">
                      <a16:colId xmlns:a16="http://schemas.microsoft.com/office/drawing/2014/main" val="3865946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Hazard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Cascading</a:t>
                      </a:r>
                      <a:b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hazards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Primary impacts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Secondary impacts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614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Wind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High waves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▶</a:t>
                      </a:r>
                      <a:r>
                        <a:rPr lang="lv-LV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Danger to life from flying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debris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Damage to properties,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buildings and other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manmade structures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Trees, forests and orchards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damaged or uprooted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Destroys some standing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crops,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especially basic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grains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Dangerous travelling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conditions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Dangerous sea states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Damage and disruption to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transport networks (trees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on railway lines and roads,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ferry ports inaccessible)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Loss of services: power,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water, communications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Loss of livelihoods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Injuries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Houses inhabitable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16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Heavy Rain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Landslide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Excessive erosion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Flooding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(flash flood,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river flood,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waterlogging)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Mudslide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Silt deposit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Damage of properties,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infrastructure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Damage to certain crops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and loss of livestock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Death by drowning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Damage to topsoil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Damage of properties,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buildings, infrastructure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Damage certain crops,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especially tubers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Dangerous travelling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conditions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Houses inhabitable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Loss of services: power,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water, communications,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health care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Health issues/deaths: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waterborne diseases </a:t>
                      </a:r>
                      <a:r>
                        <a:rPr lang="en-US" sz="1400" b="0" i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etc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Loss of livelihood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Loss of industrial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production</a:t>
                      </a:r>
                      <a:b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▶ Displacement/Migration:</a:t>
                      </a:r>
                      <a:r>
                        <a:rPr lang="lv-LV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long and short term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0316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21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40298" y="3130024"/>
            <a:ext cx="3431822" cy="1501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+mj-lt"/>
                <a:cs typeface="Times New Roman" panose="02020603050405020304" pitchFamily="18" charset="0"/>
              </a:rPr>
              <a:t>Land and Sea warnings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892353" y="1456647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Wind gusts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8142955" y="3483027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Rain</a:t>
            </a:r>
          </a:p>
        </p:txBody>
      </p:sp>
      <p:sp>
        <p:nvSpPr>
          <p:cNvPr id="9" name="Rectangle 8"/>
          <p:cNvSpPr/>
          <p:nvPr/>
        </p:nvSpPr>
        <p:spPr>
          <a:xfrm>
            <a:off x="8142952" y="5405688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Visibility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2351" y="4116137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Snow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42951" y="4116744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+mj-lt"/>
                <a:cs typeface="Times New Roman" panose="02020603050405020304" pitchFamily="18" charset="0"/>
              </a:rPr>
              <a:t>Rainshower</a:t>
            </a:r>
            <a:r>
              <a:rPr lang="lv-LV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7660" y="5281677"/>
            <a:ext cx="2677099" cy="42965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Wave height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42953" y="4720072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50" dirty="0">
                <a:latin typeface="+mj-lt"/>
                <a:cs typeface="Times New Roman" panose="02020603050405020304" pitchFamily="18" charset="0"/>
              </a:rPr>
              <a:t>Storm surges– coastal event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17659" y="5878006"/>
            <a:ext cx="2677099" cy="42965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Icing of the ships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42956" y="2827801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Thunderstorm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2351" y="4834899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Snowstorm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2351" y="5485337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Glazed ice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42957" y="2109040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Heat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2352" y="2742150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Cold spell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2353" y="2089758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Icing of wet snow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2958" y="1449051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Forest fire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17660" y="1456647"/>
            <a:ext cx="2677099" cy="72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Water level in rivers during floods and ice jams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92349" y="3434796"/>
            <a:ext cx="2677099" cy="429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  <a:cs typeface="Times New Roman" panose="02020603050405020304" pitchFamily="18" charset="0"/>
              </a:rPr>
              <a:t>Frost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1CE9A-8989-1047-3062-2437B7A6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90171"/>
          </a:xfrm>
        </p:spPr>
        <p:txBody>
          <a:bodyPr>
            <a:normAutofit/>
          </a:bodyPr>
          <a:lstStyle/>
          <a:p>
            <a:r>
              <a:rPr lang="en-GB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Meteorological warnings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noProof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in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Latvia</a:t>
            </a:r>
            <a:r>
              <a:rPr lang="en-GB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en-GB" sz="3200" b="1" noProof="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2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>
            <a:extLst>
              <a:ext uri="{FF2B5EF4-FFF2-40B4-BE49-F238E27FC236}">
                <a16:creationId xmlns:a16="http://schemas.microsoft.com/office/drawing/2014/main" id="{70B65E7A-CDE5-CEAE-1052-042003683432}"/>
              </a:ext>
            </a:extLst>
          </p:cNvPr>
          <p:cNvGrpSpPr/>
          <p:nvPr/>
        </p:nvGrpSpPr>
        <p:grpSpPr>
          <a:xfrm>
            <a:off x="1863692" y="1403484"/>
            <a:ext cx="8106328" cy="4860000"/>
            <a:chOff x="609600" y="1422381"/>
            <a:chExt cx="8106328" cy="4860000"/>
          </a:xfrm>
        </p:grpSpPr>
        <p:pic>
          <p:nvPicPr>
            <p:cNvPr id="9" name="Attēls 8">
              <a:extLst>
                <a:ext uri="{FF2B5EF4-FFF2-40B4-BE49-F238E27FC236}">
                  <a16:creationId xmlns:a16="http://schemas.microsoft.com/office/drawing/2014/main" id="{63695A3D-7EA8-045D-4BB9-2EB60EFDF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422381"/>
              <a:ext cx="8106328" cy="486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C87702-F4C6-CC93-4033-9D18664E2C98}"/>
                </a:ext>
              </a:extLst>
            </p:cNvPr>
            <p:cNvSpPr txBox="1"/>
            <p:nvPr/>
          </p:nvSpPr>
          <p:spPr>
            <a:xfrm>
              <a:off x="916872" y="2600960"/>
              <a:ext cx="1064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Phenomena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52EB5E-D47C-24D4-1E2B-6D9D282A60D6}"/>
                </a:ext>
              </a:extLst>
            </p:cNvPr>
            <p:cNvSpPr txBox="1"/>
            <p:nvPr/>
          </p:nvSpPr>
          <p:spPr>
            <a:xfrm>
              <a:off x="959489" y="2972547"/>
              <a:ext cx="938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Time from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E77CE4-6F0B-C1EB-D529-1DA76B7B3028}"/>
                </a:ext>
              </a:extLst>
            </p:cNvPr>
            <p:cNvSpPr txBox="1"/>
            <p:nvPr/>
          </p:nvSpPr>
          <p:spPr>
            <a:xfrm>
              <a:off x="5173659" y="2972547"/>
              <a:ext cx="740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Time to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136979-362D-B516-A2F7-67C22DD35FDC}"/>
                </a:ext>
              </a:extLst>
            </p:cNvPr>
            <p:cNvSpPr txBox="1"/>
            <p:nvPr/>
          </p:nvSpPr>
          <p:spPr>
            <a:xfrm>
              <a:off x="5263876" y="2208295"/>
              <a:ext cx="560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Level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09D4D7-3E69-28FA-9EA4-D3F7E5E90A15}"/>
                </a:ext>
              </a:extLst>
            </p:cNvPr>
            <p:cNvSpPr txBox="1"/>
            <p:nvPr/>
          </p:nvSpPr>
          <p:spPr>
            <a:xfrm>
              <a:off x="5137912" y="2600959"/>
              <a:ext cx="820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Intensity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8FE277-0AA0-8B1F-3706-6640FC0AEFB7}"/>
                </a:ext>
              </a:extLst>
            </p:cNvPr>
            <p:cNvSpPr txBox="1"/>
            <p:nvPr/>
          </p:nvSpPr>
          <p:spPr>
            <a:xfrm>
              <a:off x="5137912" y="2404353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Territory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4A07C2-C0EB-48AB-7A8C-88DA62443797}"/>
                </a:ext>
              </a:extLst>
            </p:cNvPr>
            <p:cNvSpPr txBox="1"/>
            <p:nvPr/>
          </p:nvSpPr>
          <p:spPr>
            <a:xfrm>
              <a:off x="768154" y="4222421"/>
              <a:ext cx="11297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Warning text</a:t>
              </a:r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A0C8BD58-C78A-85F8-37D5-CD2482E7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GB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Issuing a warning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– step 1</a:t>
            </a:r>
            <a:endParaRPr lang="en-GB" sz="3200" b="1" noProof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34C8E9C-0295-7A91-D568-CFC0477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5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0C8BD58-C78A-85F8-37D5-CD2482E7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GB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Issuing a warning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– step 2</a:t>
            </a:r>
            <a:endParaRPr lang="en-GB" sz="3200" b="1" noProof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34C8E9C-0295-7A91-D568-CFC0477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13</a:t>
            </a:fld>
            <a:endParaRPr lang="en-US"/>
          </a:p>
        </p:txBody>
      </p:sp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351DE67B-F43E-0B4B-4CBE-86EF56E48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71" y="1298131"/>
            <a:ext cx="6955283" cy="5500372"/>
          </a:xfrm>
        </p:spPr>
      </p:pic>
    </p:spTree>
    <p:extLst>
      <p:ext uri="{BB962C8B-B14F-4D97-AF65-F5344CB8AC3E}">
        <p14:creationId xmlns:p14="http://schemas.microsoft.com/office/powerpoint/2010/main" val="307823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0C8BD58-C78A-85F8-37D5-CD2482E7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lv-LV" sz="3200" b="1" noProof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The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noProof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end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noProof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result</a:t>
            </a:r>
            <a:endParaRPr lang="en-GB" sz="3200" b="1" noProof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34C8E9C-0295-7A91-D568-CFC0477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14</a:t>
            </a:fld>
            <a:endParaRPr lang="en-US"/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0CAC1209-7763-FCCA-DCAF-97F73872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47"/>
          <a:stretch/>
        </p:blipFill>
        <p:spPr>
          <a:xfrm>
            <a:off x="192409" y="2507404"/>
            <a:ext cx="5842449" cy="369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C2B2D-D647-8DF6-B36D-DC5C055FD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565" y="2507404"/>
            <a:ext cx="6127026" cy="36995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695326-A2FD-79E4-40FB-A4AE92228737}"/>
              </a:ext>
            </a:extLst>
          </p:cNvPr>
          <p:cNvSpPr txBox="1"/>
          <p:nvPr/>
        </p:nvSpPr>
        <p:spPr>
          <a:xfrm>
            <a:off x="192410" y="6206904"/>
            <a:ext cx="262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u="sng" dirty="0"/>
              <a:t>bridinajumi.meteo.lv </a:t>
            </a:r>
            <a:endParaRPr lang="en-AU" b="1" u="sng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DB1CAC-9531-A037-AC27-7B1EC838E068}"/>
              </a:ext>
            </a:extLst>
          </p:cNvPr>
          <p:cNvSpPr txBox="1"/>
          <p:nvPr/>
        </p:nvSpPr>
        <p:spPr>
          <a:xfrm>
            <a:off x="1723918" y="1953406"/>
            <a:ext cx="275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Information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public</a:t>
            </a:r>
            <a:endParaRPr lang="en-A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FB61E7-8BC4-CF2F-2671-1DD68C76DA6E}"/>
              </a:ext>
            </a:extLst>
          </p:cNvPr>
          <p:cNvSpPr txBox="1"/>
          <p:nvPr/>
        </p:nvSpPr>
        <p:spPr>
          <a:xfrm>
            <a:off x="7025637" y="1953406"/>
            <a:ext cx="275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Information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clients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80909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 err="1">
                <a:solidFill>
                  <a:schemeClr val="bg1"/>
                </a:solidFill>
              </a:rPr>
              <a:t>Warning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communication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15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433630" y="1485900"/>
            <a:ext cx="968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 err="1"/>
              <a:t>Warnings</a:t>
            </a:r>
            <a:r>
              <a:rPr lang="lv-LV" sz="2200" b="1" dirty="0"/>
              <a:t> have </a:t>
            </a:r>
            <a:r>
              <a:rPr lang="lv-LV" sz="2200" b="1" dirty="0" err="1"/>
              <a:t>very</a:t>
            </a:r>
            <a:r>
              <a:rPr lang="lv-LV" sz="2200" b="1" dirty="0"/>
              <a:t> </a:t>
            </a:r>
            <a:r>
              <a:rPr lang="lv-LV" sz="2200" b="1" dirty="0" err="1"/>
              <a:t>little</a:t>
            </a:r>
            <a:r>
              <a:rPr lang="lv-LV" sz="2200" b="1" dirty="0"/>
              <a:t> </a:t>
            </a:r>
            <a:r>
              <a:rPr lang="lv-LV" sz="2200" b="1" dirty="0" err="1"/>
              <a:t>meaning</a:t>
            </a:r>
            <a:r>
              <a:rPr lang="lv-LV" sz="2200" b="1" dirty="0"/>
              <a:t> </a:t>
            </a:r>
            <a:r>
              <a:rPr lang="lv-LV" sz="2200" b="1" dirty="0" err="1"/>
              <a:t>if</a:t>
            </a:r>
            <a:r>
              <a:rPr lang="lv-LV" sz="2200" b="1" dirty="0"/>
              <a:t> </a:t>
            </a:r>
            <a:r>
              <a:rPr lang="lv-LV" sz="2200" b="1" dirty="0" err="1"/>
              <a:t>they</a:t>
            </a:r>
            <a:r>
              <a:rPr lang="lv-LV" sz="2200" b="1" dirty="0"/>
              <a:t> </a:t>
            </a:r>
            <a:r>
              <a:rPr lang="lv-LV" sz="2200" b="1" dirty="0" err="1"/>
              <a:t>are</a:t>
            </a:r>
            <a:r>
              <a:rPr lang="lv-LV" sz="2200" b="1" dirty="0"/>
              <a:t> </a:t>
            </a:r>
            <a:r>
              <a:rPr lang="lv-LV" sz="2200" b="1" dirty="0" err="1"/>
              <a:t>not</a:t>
            </a:r>
            <a:r>
              <a:rPr lang="lv-LV" sz="2200" b="1" dirty="0"/>
              <a:t> </a:t>
            </a:r>
            <a:r>
              <a:rPr lang="lv-LV" sz="2200" b="1" dirty="0" err="1"/>
              <a:t>communicated</a:t>
            </a:r>
            <a:r>
              <a:rPr lang="lv-LV" sz="2200" b="1" dirty="0"/>
              <a:t> </a:t>
            </a:r>
            <a:r>
              <a:rPr lang="lv-LV" sz="2200" b="1" dirty="0" err="1"/>
              <a:t>in</a:t>
            </a:r>
            <a:r>
              <a:rPr lang="lv-LV" sz="2200" b="1" dirty="0"/>
              <a:t> </a:t>
            </a:r>
            <a:r>
              <a:rPr lang="lv-LV" sz="2200" b="1" dirty="0" err="1"/>
              <a:t>the</a:t>
            </a:r>
            <a:r>
              <a:rPr lang="lv-LV" sz="2200" b="1" dirty="0"/>
              <a:t> </a:t>
            </a:r>
            <a:r>
              <a:rPr lang="lv-LV" sz="2200" b="1" dirty="0" err="1"/>
              <a:t>right</a:t>
            </a:r>
            <a:r>
              <a:rPr lang="lv-LV" sz="2200" b="1" dirty="0"/>
              <a:t> </a:t>
            </a:r>
            <a:r>
              <a:rPr lang="lv-LV" sz="2200" b="1" dirty="0" err="1"/>
              <a:t>way</a:t>
            </a:r>
            <a:r>
              <a:rPr lang="lv-LV" sz="2200" b="1" dirty="0"/>
              <a:t>!</a:t>
            </a:r>
            <a:endParaRPr lang="en-AU" sz="2200" b="1" dirty="0"/>
          </a:p>
        </p:txBody>
      </p:sp>
      <p:pic>
        <p:nvPicPr>
          <p:cNvPr id="3" name="Attēls 10">
            <a:extLst>
              <a:ext uri="{FF2B5EF4-FFF2-40B4-BE49-F238E27FC236}">
                <a16:creationId xmlns:a16="http://schemas.microsoft.com/office/drawing/2014/main" id="{355492D9-A480-D0B9-0494-15E9610137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4"/>
          <a:stretch/>
        </p:blipFill>
        <p:spPr>
          <a:xfrm>
            <a:off x="429127" y="2558517"/>
            <a:ext cx="2342708" cy="3984067"/>
          </a:xfrm>
          <a:prstGeom prst="rect">
            <a:avLst/>
          </a:prstGeom>
        </p:spPr>
      </p:pic>
      <p:pic>
        <p:nvPicPr>
          <p:cNvPr id="4" name="Attēls 13">
            <a:extLst>
              <a:ext uri="{FF2B5EF4-FFF2-40B4-BE49-F238E27FC236}">
                <a16:creationId xmlns:a16="http://schemas.microsoft.com/office/drawing/2014/main" id="{AF236551-0934-E788-B368-04F02FA22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6"/>
          <a:stretch/>
        </p:blipFill>
        <p:spPr>
          <a:xfrm>
            <a:off x="2957018" y="2603563"/>
            <a:ext cx="1785924" cy="3853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B627D2-74DD-6BDE-248A-AD91444E4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733" y="2127597"/>
            <a:ext cx="4068848" cy="422875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EAB356A-9D1B-5DC6-75B9-BC26FBD8D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666" y="3292267"/>
            <a:ext cx="2669886" cy="31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2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</a:rPr>
              <a:t>LEGMC </a:t>
            </a:r>
            <a:r>
              <a:rPr lang="lv-LV" sz="3200" b="1" dirty="0" err="1">
                <a:solidFill>
                  <a:schemeClr val="bg1"/>
                </a:solidFill>
              </a:rPr>
              <a:t>experience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in</a:t>
            </a:r>
            <a:r>
              <a:rPr lang="lv-LV" sz="3200" b="1" dirty="0">
                <a:solidFill>
                  <a:schemeClr val="bg1"/>
                </a:solidFill>
              </a:rPr>
              <a:t> impact </a:t>
            </a:r>
            <a:r>
              <a:rPr lang="lv-LV" sz="3200" b="1" dirty="0" err="1">
                <a:solidFill>
                  <a:schemeClr val="bg1"/>
                </a:solidFill>
              </a:rPr>
              <a:t>assessment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16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429126" y="1485900"/>
            <a:ext cx="79851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2021 LEGMC started work in a project to improve our warning system by introducing impact assessment of various weather phenomena into the warnings.</a:t>
            </a:r>
          </a:p>
          <a:p>
            <a:endParaRPr lang="en-US" sz="2200" dirty="0"/>
          </a:p>
          <a:p>
            <a:r>
              <a:rPr lang="en-US" sz="2200" u="sng" dirty="0"/>
              <a:t>So far the main results are</a:t>
            </a:r>
            <a:r>
              <a:rPr lang="en-US" sz="2200" dirty="0"/>
              <a:t>:</a:t>
            </a:r>
          </a:p>
          <a:p>
            <a:r>
              <a:rPr lang="en-US" sz="2200" dirty="0"/>
              <a:t>- impact data analysis</a:t>
            </a:r>
          </a:p>
          <a:p>
            <a:r>
              <a:rPr lang="en-US" sz="2200" dirty="0"/>
              <a:t>- updated warning criteria for some phenomena</a:t>
            </a:r>
          </a:p>
          <a:p>
            <a:r>
              <a:rPr lang="en-US" sz="2200" dirty="0"/>
              <a:t>- new guidelines for forecasters</a:t>
            </a:r>
          </a:p>
          <a:p>
            <a:r>
              <a:rPr lang="en-US" sz="2200" dirty="0"/>
              <a:t>- development of a new system for issuing warnings </a:t>
            </a:r>
            <a:r>
              <a:rPr lang="en-US" sz="2200" b="1" dirty="0"/>
              <a:t>in progress</a:t>
            </a:r>
          </a:p>
          <a:p>
            <a:r>
              <a:rPr lang="en-US" sz="2200" b="1" dirty="0"/>
              <a:t>- </a:t>
            </a:r>
            <a:r>
              <a:rPr lang="en-US" sz="2200" dirty="0"/>
              <a:t>implementation of warnings for new weather phenomena (</a:t>
            </a:r>
            <a:r>
              <a:rPr lang="lv-LV" sz="2200" dirty="0"/>
              <a:t>f</a:t>
            </a:r>
            <a:r>
              <a:rPr lang="en-US" sz="2200" dirty="0" err="1"/>
              <a:t>rost</a:t>
            </a:r>
            <a:r>
              <a:rPr lang="en-US" sz="2200" dirty="0"/>
              <a:t>, </a:t>
            </a:r>
            <a:r>
              <a:rPr lang="lv-LV" sz="2200" dirty="0"/>
              <a:t>g</a:t>
            </a:r>
            <a:r>
              <a:rPr lang="en-US" sz="2200" dirty="0" err="1"/>
              <a:t>rassfires</a:t>
            </a:r>
            <a:r>
              <a:rPr lang="en-US" sz="2200" dirty="0"/>
              <a:t>, U</a:t>
            </a:r>
            <a:r>
              <a:rPr lang="lv-LV" sz="2200" dirty="0"/>
              <a:t>V</a:t>
            </a:r>
            <a:r>
              <a:rPr lang="en-US" sz="2200" dirty="0"/>
              <a:t> index, </a:t>
            </a:r>
            <a:r>
              <a:rPr lang="lv-LV" sz="2200" dirty="0"/>
              <a:t>d</a:t>
            </a:r>
            <a:r>
              <a:rPr lang="en-US" sz="2200" dirty="0" err="1"/>
              <a:t>rought</a:t>
            </a:r>
            <a:r>
              <a:rPr lang="en-US" sz="2200" dirty="0"/>
              <a:t>)</a:t>
            </a:r>
          </a:p>
          <a:p>
            <a:r>
              <a:rPr lang="en-US" sz="2200" dirty="0"/>
              <a:t>- warning optimization: Blizzard, snow, icing of wet snow </a:t>
            </a:r>
            <a:r>
              <a:rPr lang="en-US" sz="2200" dirty="0">
                <a:sym typeface="Wingdings" panose="05000000000000000000" pitchFamily="2" charset="2"/>
              </a:rPr>
              <a:t> snow</a:t>
            </a: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02AF9-7B4E-69FA-5AC6-F74FD3752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973" y="1288301"/>
            <a:ext cx="3324271" cy="16610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696C52-0107-7B13-3159-082A7644B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973" y="2983184"/>
            <a:ext cx="2738694" cy="1850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3DD76D-A01D-3259-D61F-FC2379AE0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626" y="4918841"/>
            <a:ext cx="3363071" cy="14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5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892" y="40407"/>
            <a:ext cx="10972800" cy="1143000"/>
          </a:xfrm>
        </p:spPr>
        <p:txBody>
          <a:bodyPr>
            <a:normAutofit/>
          </a:bodyPr>
          <a:lstStyle/>
          <a:p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Impact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data</a:t>
            </a:r>
            <a:endParaRPr lang="en-GB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304" y="1532937"/>
            <a:ext cx="6681393" cy="5252224"/>
          </a:xfrm>
        </p:spPr>
        <p:txBody>
          <a:bodyPr>
            <a:normAutofit/>
          </a:bodyPr>
          <a:lstStyle/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State Fire and Rescue Service</a:t>
            </a:r>
            <a:endParaRPr lang="lv-LV" sz="2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Energy sector</a:t>
            </a:r>
            <a:endParaRPr lang="en-US" sz="2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State Emergency Medical Service of Latvia</a:t>
            </a:r>
          </a:p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Road Safety Directorate</a:t>
            </a:r>
            <a:r>
              <a:rPr lang="lv-LV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– (</a:t>
            </a:r>
            <a:r>
              <a:rPr lang="en-GB" sz="22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lv-LV" sz="22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GB" sz="22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road maintainer</a:t>
            </a:r>
            <a:r>
              <a:rPr lang="lv-LV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Latvian State Forests</a:t>
            </a:r>
          </a:p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</a:p>
          <a:p>
            <a:pPr marL="0" indent="0">
              <a:buNone/>
            </a:pPr>
            <a:endParaRPr lang="lv-LV" sz="22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200" dirty="0" err="1">
                <a:latin typeface="+mj-lt"/>
                <a:cs typeface="Times New Roman" panose="02020603050405020304" pitchFamily="18" charset="0"/>
              </a:rPr>
              <a:t>Problems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lv-LV" sz="2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GB" sz="2200" dirty="0">
                <a:latin typeface="+mj-lt"/>
                <a:cs typeface="Times New Roman" panose="02020603050405020304" pitchFamily="18" charset="0"/>
              </a:rPr>
              <a:t>All received data is different in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format 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– </a:t>
            </a:r>
            <a:r>
              <a:rPr lang="lv-LV" sz="2200" dirty="0" err="1">
                <a:latin typeface="+mj-lt"/>
                <a:cs typeface="Times New Roman" panose="02020603050405020304" pitchFamily="18" charset="0"/>
              </a:rPr>
              <a:t>database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200" dirty="0">
                <a:latin typeface="+mj-lt"/>
                <a:cs typeface="Times New Roman" panose="02020603050405020304" pitchFamily="18" charset="0"/>
              </a:rPr>
              <a:t>PDF, </a:t>
            </a:r>
            <a:r>
              <a:rPr lang="lv-LV" sz="2200" dirty="0" err="1">
                <a:latin typeface="+mj-lt"/>
                <a:cs typeface="Times New Roman" panose="02020603050405020304" pitchFamily="18" charset="0"/>
              </a:rPr>
              <a:t>xls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lv-LV" sz="2200" dirty="0" err="1">
                <a:latin typeface="+mj-lt"/>
                <a:cs typeface="Times New Roman" panose="02020603050405020304" pitchFamily="18" charset="0"/>
              </a:rPr>
              <a:t>csv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200" dirty="0">
                <a:latin typeface="+mj-lt"/>
                <a:cs typeface="Times New Roman" panose="02020603050405020304" pitchFamily="18" charset="0"/>
              </a:rPr>
              <a:t>etc.</a:t>
            </a:r>
          </a:p>
          <a:p>
            <a:pPr marL="0" indent="0">
              <a:buNone/>
            </a:pPr>
            <a:r>
              <a:rPr lang="lv-LV" sz="2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The obtained information differs from each other both in time and space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before starting any analysis, the data had to be organize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z="2200" smtClean="0">
                <a:latin typeface="+mj-lt"/>
              </a:rPr>
              <a:t>17</a:t>
            </a:fld>
            <a:endParaRPr lang="en-US" sz="22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328071-314D-6C41-3E04-59B7F423D34E}"/>
              </a:ext>
            </a:extLst>
          </p:cNvPr>
          <p:cNvSpPr txBox="1"/>
          <p:nvPr/>
        </p:nvSpPr>
        <p:spPr>
          <a:xfrm>
            <a:off x="8586000" y="1413134"/>
            <a:ext cx="3033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  <a:cs typeface="Times New Roman" panose="02020603050405020304" pitchFamily="18" charset="0"/>
              </a:rPr>
              <a:t>Insurance companies and road authorities declined  to join project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2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lv-LV" sz="2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2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Impact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data</a:t>
            </a:r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example</a:t>
            </a:r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-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Heat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pic>
        <p:nvPicPr>
          <p:cNvPr id="3" name="image39.png">
            <a:extLst>
              <a:ext uri="{FF2B5EF4-FFF2-40B4-BE49-F238E27FC236}">
                <a16:creationId xmlns:a16="http://schemas.microsoft.com/office/drawing/2014/main" id="{1E05E632-2A86-2265-34CD-44D618B8E7A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 r="17842"/>
          <a:stretch/>
        </p:blipFill>
        <p:spPr bwMode="auto">
          <a:xfrm>
            <a:off x="322741" y="1327590"/>
            <a:ext cx="5330323" cy="4358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7CB95-D284-6A8C-224E-C1878C4B5DCA}"/>
              </a:ext>
            </a:extLst>
          </p:cNvPr>
          <p:cNvSpPr txBox="1"/>
          <p:nvPr/>
        </p:nvSpPr>
        <p:spPr>
          <a:xfrm>
            <a:off x="609600" y="5733519"/>
            <a:ext cx="494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>
                <a:latin typeface="+mj-lt"/>
                <a:cs typeface="Times New Roman" panose="02020603050405020304" pitchFamily="18" charset="0"/>
              </a:rPr>
              <a:t>Exposure to heat and light </a:t>
            </a:r>
            <a:r>
              <a:rPr lang="en-GB" sz="1600" dirty="0">
                <a:latin typeface="+mj-lt"/>
                <a:cs typeface="Times New Roman" panose="02020603050405020304" pitchFamily="18" charset="0"/>
              </a:rPr>
              <a:t>number of cases per 1000 cases - depending on the average hourly temperature</a:t>
            </a:r>
            <a:endParaRPr lang="en-GB" sz="16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0773D5-929E-77EE-F9EE-CD76B7E8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052" y="1250267"/>
            <a:ext cx="5095875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C8685-6B74-0165-C732-6E82A37E71C0}"/>
              </a:ext>
            </a:extLst>
          </p:cNvPr>
          <p:cNvSpPr txBox="1"/>
          <p:nvPr/>
        </p:nvSpPr>
        <p:spPr>
          <a:xfrm>
            <a:off x="6496371" y="5841317"/>
            <a:ext cx="4980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Sequential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days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with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at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least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+27 </a:t>
            </a: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degree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heat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+mj-lt"/>
                <a:cs typeface="Times New Roman" panose="02020603050405020304" pitchFamily="18" charset="0"/>
              </a:rPr>
              <a:t>vs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+mj-lt"/>
                <a:cs typeface="Times New Roman" panose="02020603050405020304" pitchFamily="18" charset="0"/>
              </a:rPr>
              <a:t>number of cases per 1000 cases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 </a:t>
            </a:r>
            <a:endParaRPr lang="en-GB" sz="1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76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Impact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data</a:t>
            </a:r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example</a:t>
            </a:r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-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icing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7CB95-D284-6A8C-224E-C1878C4B5DCA}"/>
              </a:ext>
            </a:extLst>
          </p:cNvPr>
          <p:cNvSpPr txBox="1"/>
          <p:nvPr/>
        </p:nvSpPr>
        <p:spPr>
          <a:xfrm>
            <a:off x="393387" y="5771576"/>
            <a:ext cx="494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>
                <a:latin typeface="+mj-lt"/>
                <a:cs typeface="Times New Roman" panose="02020603050405020304" pitchFamily="18" charset="0"/>
              </a:rPr>
              <a:t>Fall, street injury </a:t>
            </a:r>
            <a:r>
              <a:rPr lang="en-GB" sz="1600" dirty="0">
                <a:latin typeface="+mj-lt"/>
                <a:cs typeface="Times New Roman" panose="02020603050405020304" pitchFamily="18" charset="0"/>
              </a:rPr>
              <a:t>number of cases per 1000 cases - depending on the average daily temperature</a:t>
            </a:r>
            <a:endParaRPr lang="en-GB" sz="16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image27.png">
            <a:extLst>
              <a:ext uri="{FF2B5EF4-FFF2-40B4-BE49-F238E27FC236}">
                <a16:creationId xmlns:a16="http://schemas.microsoft.com/office/drawing/2014/main" id="{8277F324-9BC9-DC60-FD46-D3AA88A85431}"/>
              </a:ext>
            </a:extLst>
          </p:cNvPr>
          <p:cNvPicPr/>
          <p:nvPr/>
        </p:nvPicPr>
        <p:blipFill rotWithShape="1">
          <a:blip r:embed="rId2"/>
          <a:srcRect t="6154" r="16086"/>
          <a:stretch/>
        </p:blipFill>
        <p:spPr bwMode="auto">
          <a:xfrm>
            <a:off x="191588" y="1235521"/>
            <a:ext cx="5904412" cy="4583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40.png">
            <a:extLst>
              <a:ext uri="{FF2B5EF4-FFF2-40B4-BE49-F238E27FC236}">
                <a16:creationId xmlns:a16="http://schemas.microsoft.com/office/drawing/2014/main" id="{0BC6F256-E222-FF4F-EA4D-98A6212EB00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44046" y="1235521"/>
            <a:ext cx="5856365" cy="4536055"/>
          </a:xfrm>
          <a:prstGeom prst="rect">
            <a:avLst/>
          </a:prstGeom>
          <a:ln/>
        </p:spPr>
      </p:pic>
      <p:sp>
        <p:nvSpPr>
          <p:cNvPr id="9" name="Satura vietturis 2">
            <a:extLst>
              <a:ext uri="{FF2B5EF4-FFF2-40B4-BE49-F238E27FC236}">
                <a16:creationId xmlns:a16="http://schemas.microsoft.com/office/drawing/2014/main" id="{B31A6130-87AE-537D-DC79-194A136CBE0F}"/>
              </a:ext>
            </a:extLst>
          </p:cNvPr>
          <p:cNvSpPr txBox="1">
            <a:spLocks/>
          </p:cNvSpPr>
          <p:nvPr/>
        </p:nvSpPr>
        <p:spPr>
          <a:xfrm>
            <a:off x="6422571" y="5725961"/>
            <a:ext cx="5159829" cy="676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latin typeface="+mj-lt"/>
                <a:cs typeface="Times New Roman" panose="02020603050405020304" pitchFamily="18" charset="0"/>
              </a:rPr>
              <a:t>Recorded number of power line breaks </a:t>
            </a:r>
            <a:r>
              <a:rPr lang="en-GB" sz="1600" dirty="0">
                <a:latin typeface="+mj-lt"/>
                <a:cs typeface="Times New Roman" panose="02020603050405020304" pitchFamily="18" charset="0"/>
              </a:rPr>
              <a:t>- depending on the precipitation amount and temperature</a:t>
            </a:r>
            <a:endParaRPr lang="en-GB" sz="16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4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</a:rPr>
              <a:t>Forecasting impact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429126" y="1485900"/>
            <a:ext cx="703471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Impact assessment</a:t>
            </a:r>
            <a:r>
              <a:rPr lang="lv-LV" sz="2400" dirty="0"/>
              <a:t>s</a:t>
            </a:r>
            <a:r>
              <a:rPr lang="en-US" sz="2400" dirty="0"/>
              <a:t> turn forecasts and warnings from a description of </a:t>
            </a:r>
            <a:r>
              <a:rPr lang="en-US" sz="2400" b="1" dirty="0"/>
              <a:t>what the weather will be </a:t>
            </a:r>
            <a:r>
              <a:rPr lang="en-US" sz="2400" dirty="0"/>
              <a:t>into a message about </a:t>
            </a:r>
            <a:r>
              <a:rPr lang="en-US" sz="2400" b="1" dirty="0"/>
              <a:t>what the weather will do</a:t>
            </a:r>
            <a:r>
              <a:rPr lang="lv-LV" sz="2400" b="1" dirty="0"/>
              <a:t>.</a:t>
            </a:r>
          </a:p>
          <a:p>
            <a:endParaRPr lang="lv-LV" sz="2400" b="1" dirty="0"/>
          </a:p>
          <a:p>
            <a:r>
              <a:rPr lang="en-US" sz="2400" b="1" dirty="0"/>
              <a:t>What the weather will do </a:t>
            </a:r>
            <a:r>
              <a:rPr lang="lv-LV" sz="2400" dirty="0"/>
              <a:t>– weather </a:t>
            </a:r>
            <a:r>
              <a:rPr lang="en-US" sz="2400" dirty="0"/>
              <a:t>can </a:t>
            </a:r>
            <a:r>
              <a:rPr lang="lv-LV" sz="2400" dirty="0"/>
              <a:t>have </a:t>
            </a:r>
            <a:r>
              <a:rPr lang="en-US" sz="2400" dirty="0"/>
              <a:t>direct and indirect impact. </a:t>
            </a:r>
            <a:r>
              <a:rPr lang="en-US" sz="2400" b="1" dirty="0"/>
              <a:t>Direct</a:t>
            </a:r>
            <a:r>
              <a:rPr lang="en-US" sz="2400" dirty="0"/>
              <a:t> – the phenomenon does the impact itself. </a:t>
            </a:r>
            <a:r>
              <a:rPr lang="en-US" sz="2400" b="1" dirty="0"/>
              <a:t>Indirect</a:t>
            </a:r>
            <a:r>
              <a:rPr lang="en-US" sz="2400" dirty="0"/>
              <a:t> - the phenomenon </a:t>
            </a:r>
            <a:r>
              <a:rPr lang="lv-LV" sz="2400" dirty="0"/>
              <a:t>causes </a:t>
            </a:r>
            <a:r>
              <a:rPr lang="en-US" sz="2400" dirty="0"/>
              <a:t>other phenomena or situation</a:t>
            </a:r>
            <a:r>
              <a:rPr lang="lv-LV" sz="2400" dirty="0"/>
              <a:t>s</a:t>
            </a:r>
            <a:r>
              <a:rPr lang="en-US" sz="2400" dirty="0"/>
              <a:t> that does the impact</a:t>
            </a:r>
            <a:r>
              <a:rPr lang="lv-LV" sz="2400" dirty="0"/>
              <a:t>. </a:t>
            </a:r>
          </a:p>
          <a:p>
            <a:endParaRPr lang="lv-LV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9BE49-AC1D-F36B-BE83-9C01199C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12" y="1391306"/>
            <a:ext cx="3735461" cy="37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00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Impact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data</a:t>
            </a:r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example</a:t>
            </a:r>
            <a:r>
              <a:rPr lang="lv-LV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- </a:t>
            </a:r>
            <a:r>
              <a:rPr lang="lv-LV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Wind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7CB95-D284-6A8C-224E-C1878C4B5DCA}"/>
              </a:ext>
            </a:extLst>
          </p:cNvPr>
          <p:cNvSpPr txBox="1"/>
          <p:nvPr/>
        </p:nvSpPr>
        <p:spPr>
          <a:xfrm>
            <a:off x="758246" y="5785685"/>
            <a:ext cx="494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>
                <a:latin typeface="+mj-lt"/>
                <a:cs typeface="Times New Roman" panose="02020603050405020304" pitchFamily="18" charset="0"/>
              </a:rPr>
              <a:t>Something was broken, torn 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en-GB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State Fire and Rescue Service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GB" sz="1600" dirty="0">
                <a:latin typeface="+mj-lt"/>
                <a:cs typeface="Times New Roman" panose="02020603050405020304" pitchFamily="18" charset="0"/>
              </a:rPr>
              <a:t>call % - depending on the max wind speed in gusts</a:t>
            </a:r>
            <a:endParaRPr lang="en-GB" sz="16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image57.png">
            <a:extLst>
              <a:ext uri="{FF2B5EF4-FFF2-40B4-BE49-F238E27FC236}">
                <a16:creationId xmlns:a16="http://schemas.microsoft.com/office/drawing/2014/main" id="{1D9EBED3-4ACB-8912-303B-DCFFF966FCC2}"/>
              </a:ext>
            </a:extLst>
          </p:cNvPr>
          <p:cNvPicPr/>
          <p:nvPr/>
        </p:nvPicPr>
        <p:blipFill rotWithShape="1">
          <a:blip r:embed="rId2"/>
          <a:srcRect t="4705"/>
          <a:stretch/>
        </p:blipFill>
        <p:spPr bwMode="auto">
          <a:xfrm>
            <a:off x="298497" y="1233878"/>
            <a:ext cx="5617030" cy="4551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19C4A-2CAE-B7B5-B8C8-DCE17CC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812" y="1554786"/>
            <a:ext cx="4765691" cy="2370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F86AC3-79E5-DAA5-C473-9A9A00209D51}"/>
              </a:ext>
            </a:extLst>
          </p:cNvPr>
          <p:cNvSpPr txBox="1"/>
          <p:nvPr/>
        </p:nvSpPr>
        <p:spPr>
          <a:xfrm>
            <a:off x="7067456" y="3925008"/>
            <a:ext cx="4765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sz="1600" b="1" i="1" dirty="0" err="1">
                <a:latin typeface="+mj-lt"/>
                <a:cs typeface="Times New Roman" panose="02020603050405020304" pitchFamily="18" charset="0"/>
              </a:rPr>
              <a:t>Case</a:t>
            </a:r>
            <a:r>
              <a:rPr lang="lv-LV" sz="16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b="1" i="1" dirty="0" err="1">
                <a:latin typeface="+mj-lt"/>
                <a:cs typeface="Times New Roman" panose="02020603050405020304" pitchFamily="18" charset="0"/>
              </a:rPr>
              <a:t>study</a:t>
            </a:r>
            <a:r>
              <a:rPr lang="lv-LV" sz="16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1600" b="1" i="1" dirty="0" err="1">
                <a:latin typeface="+mj-lt"/>
                <a:cs typeface="Times New Roman" panose="02020603050405020304" pitchFamily="18" charset="0"/>
              </a:rPr>
              <a:t>analysis</a:t>
            </a:r>
            <a:endParaRPr lang="en-GB" sz="16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37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 err="1">
                <a:solidFill>
                  <a:schemeClr val="bg1"/>
                </a:solidFill>
              </a:rPr>
              <a:t>Future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developments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21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429126" y="1485900"/>
            <a:ext cx="62824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- </a:t>
            </a:r>
            <a:r>
              <a:rPr lang="en-US" sz="2400" dirty="0"/>
              <a:t>Updated system for issuing and </a:t>
            </a:r>
            <a:r>
              <a:rPr lang="en-US" sz="2400" dirty="0" err="1"/>
              <a:t>vizualization</a:t>
            </a:r>
            <a:r>
              <a:rPr lang="en-US" sz="2400" dirty="0"/>
              <a:t> of warnings</a:t>
            </a:r>
          </a:p>
          <a:p>
            <a:r>
              <a:rPr lang="en-US" sz="2400" dirty="0"/>
              <a:t>- Establishing cooperation with municipalities, third parties for the impact assessment at a regional and local level. </a:t>
            </a:r>
          </a:p>
          <a:p>
            <a:r>
              <a:rPr lang="en-US" sz="2400" dirty="0"/>
              <a:t>- Additional impact data and update of the existing dataset</a:t>
            </a:r>
          </a:p>
          <a:p>
            <a:endParaRPr lang="lv-LV" sz="2400" dirty="0"/>
          </a:p>
          <a:p>
            <a:endParaRPr lang="lv-LV" sz="2400" dirty="0"/>
          </a:p>
          <a:p>
            <a:endParaRPr lang="lv-LV" sz="2400" dirty="0"/>
          </a:p>
          <a:p>
            <a:endParaRPr lang="en-AU" sz="2400" b="1" dirty="0"/>
          </a:p>
        </p:txBody>
      </p:sp>
      <p:pic>
        <p:nvPicPr>
          <p:cNvPr id="3" name="Picture 9" descr="10">
            <a:extLst>
              <a:ext uri="{FF2B5EF4-FFF2-40B4-BE49-F238E27FC236}">
                <a16:creationId xmlns:a16="http://schemas.microsoft.com/office/drawing/2014/main" id="{9E737F4C-6726-6EE1-0DE7-5F998F6B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08" y="3863348"/>
            <a:ext cx="4620692" cy="301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E6F091-9BB1-E60A-B843-4C0C7BFE3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309" y="1194095"/>
            <a:ext cx="4620692" cy="308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2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0C8BD58-C78A-85F8-37D5-CD2482E7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GB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Future developments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– a </a:t>
            </a:r>
            <a:r>
              <a:rPr lang="lv-LV" sz="3200" b="1" noProof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new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noProof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warning</a:t>
            </a:r>
            <a:r>
              <a:rPr lang="lv-LV" sz="3200" b="1" noProof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lv-LV" sz="3200" b="1" noProof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tool</a:t>
            </a:r>
            <a:endParaRPr lang="en-GB" sz="3200" b="1" noProof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66937252-7682-6931-152E-6983D1ED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A51-BDD5-4854-8D6A-EC7CF6B6BDF9}" type="datetime1">
              <a:rPr lang="lv-LV" smtClean="0"/>
              <a:t>06.11.2023</a:t>
            </a:fld>
            <a:endParaRPr lang="en-US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34C8E9C-0295-7A91-D568-CFC0477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22</a:t>
            </a:fld>
            <a:endParaRPr lang="en-US"/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87AEF30F-BF1D-267A-40D3-7DD05FCEC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4" y="1333108"/>
            <a:ext cx="9495692" cy="5023243"/>
          </a:xfrm>
        </p:spPr>
      </p:pic>
    </p:spTree>
    <p:extLst>
      <p:ext uri="{BB962C8B-B14F-4D97-AF65-F5344CB8AC3E}">
        <p14:creationId xmlns:p14="http://schemas.microsoft.com/office/powerpoint/2010/main" val="3364522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9989F2-B484-368B-282C-6F6751009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32"/>
          <a:stretch/>
        </p:blipFill>
        <p:spPr>
          <a:xfrm>
            <a:off x="2746465" y="1187597"/>
            <a:ext cx="8819087" cy="5670403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7EBCD8C6-A8F3-2BB2-EE08-9090E7D01457}"/>
              </a:ext>
            </a:extLst>
          </p:cNvPr>
          <p:cNvGrpSpPr/>
          <p:nvPr/>
        </p:nvGrpSpPr>
        <p:grpSpPr>
          <a:xfrm>
            <a:off x="2903078" y="1187599"/>
            <a:ext cx="8819084" cy="5670401"/>
            <a:chOff x="2583275" y="1187599"/>
            <a:chExt cx="8819084" cy="56704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EA5CB7-3A68-15BC-A5CE-AFB3256E7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932"/>
            <a:stretch/>
          </p:blipFill>
          <p:spPr>
            <a:xfrm>
              <a:off x="2583275" y="1187599"/>
              <a:ext cx="8819084" cy="5670401"/>
            </a:xfrm>
            <a:prstGeom prst="rect">
              <a:avLst/>
            </a:prstGeom>
          </p:spPr>
        </p:pic>
        <p:sp>
          <p:nvSpPr>
            <p:cNvPr id="3" name="Ovāls 2">
              <a:extLst>
                <a:ext uri="{FF2B5EF4-FFF2-40B4-BE49-F238E27FC236}">
                  <a16:creationId xmlns:a16="http://schemas.microsoft.com/office/drawing/2014/main" id="{DE4A9D24-2DDE-39F5-8685-4BFBC30FE209}"/>
                </a:ext>
              </a:extLst>
            </p:cNvPr>
            <p:cNvSpPr/>
            <p:nvPr/>
          </p:nvSpPr>
          <p:spPr>
            <a:xfrm>
              <a:off x="9844066" y="5532120"/>
              <a:ext cx="842984" cy="365125"/>
            </a:xfrm>
            <a:prstGeom prst="ellipse">
              <a:avLst/>
            </a:prstGeom>
            <a:noFill/>
            <a:ln w="28575">
              <a:solidFill>
                <a:srgbClr val="FF3F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A0C8BD58-C78A-85F8-37D5-CD2482E7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53136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Issuing a warning in the future</a:t>
            </a:r>
            <a:endParaRPr lang="en-GB" sz="3200" b="1" noProof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34C8E9C-0295-7A91-D568-CFC0477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424A-10D1-478C-A14A-8A418D27EB54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21976-7AFC-32C6-2445-D12D961A6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09" y="1651377"/>
            <a:ext cx="2445896" cy="47428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+mj-lt"/>
                <a:cs typeface="Times New Roman" panose="02020603050405020304" pitchFamily="18" charset="0"/>
              </a:rPr>
              <a:t>Suggested area;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+mj-lt"/>
                <a:cs typeface="Times New Roman" panose="02020603050405020304" pitchFamily="18" charset="0"/>
              </a:rPr>
              <a:t>Drawing an area;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+mj-lt"/>
                <a:cs typeface="Times New Roman" panose="02020603050405020304" pitchFamily="18" charset="0"/>
              </a:rPr>
              <a:t>Impact assessment;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+mj-lt"/>
                <a:cs typeface="Times New Roman" panose="02020603050405020304" pitchFamily="18" charset="0"/>
              </a:rPr>
              <a:t>Drawing impact area;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+mj-lt"/>
                <a:cs typeface="Times New Roman" panose="02020603050405020304" pitchFamily="18" charset="0"/>
              </a:rPr>
              <a:t>Suggested texts;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+mj-lt"/>
                <a:cs typeface="Times New Roman" panose="02020603050405020304" pitchFamily="18" charset="0"/>
              </a:rPr>
              <a:t>Sending a warning.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432D-00D6-093C-6983-9AF090E49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32"/>
          <a:stretch/>
        </p:blipFill>
        <p:spPr>
          <a:xfrm>
            <a:off x="3059691" y="1187599"/>
            <a:ext cx="8819083" cy="5670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7033-CA52-6C1C-1DC7-C6F05D9C87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2"/>
          <a:stretch/>
        </p:blipFill>
        <p:spPr>
          <a:xfrm>
            <a:off x="3216304" y="1187598"/>
            <a:ext cx="8819083" cy="5670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E23311-F06F-603C-0CD0-816E8D96BD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32"/>
          <a:stretch/>
        </p:blipFill>
        <p:spPr>
          <a:xfrm>
            <a:off x="3372917" y="1187598"/>
            <a:ext cx="8819083" cy="56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1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</a:rPr>
              <a:t>Forecasting impact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24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4824248" y="3226455"/>
            <a:ext cx="191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/>
              <a:t>Thank you!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266189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</a:rPr>
              <a:t>Forecasting impact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74AE9A-52A1-AF85-DE0D-194B69141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071462"/>
              </p:ext>
            </p:extLst>
          </p:nvPr>
        </p:nvGraphicFramePr>
        <p:xfrm>
          <a:off x="676870" y="1261114"/>
          <a:ext cx="10905529" cy="51169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81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814">
                <a:tc>
                  <a:txBody>
                    <a:bodyPr/>
                    <a:lstStyle/>
                    <a:p>
                      <a:pPr algn="ctr"/>
                      <a:r>
                        <a:rPr lang="lv-LV" sz="2200" dirty="0" err="1">
                          <a:latin typeface="+mj-lt"/>
                          <a:cs typeface="Times New Roman" panose="02020603050405020304" pitchFamily="18" charset="0"/>
                        </a:rPr>
                        <a:t>Forecast</a:t>
                      </a:r>
                      <a:r>
                        <a:rPr lang="lv-LV" sz="22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dirty="0" err="1">
                          <a:latin typeface="+mj-lt"/>
                          <a:cs typeface="Times New Roman" panose="02020603050405020304" pitchFamily="18" charset="0"/>
                        </a:rPr>
                        <a:t>type</a:t>
                      </a:r>
                      <a:endParaRPr lang="lv-LV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2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dirty="0" err="1">
                          <a:latin typeface="+mj-lt"/>
                          <a:cs typeface="Times New Roman" panose="02020603050405020304" pitchFamily="18" charset="0"/>
                        </a:rPr>
                        <a:t>Forecast</a:t>
                      </a:r>
                      <a:endParaRPr lang="lv-LV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5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General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forecast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warning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endParaRPr lang="lv-LV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Tommorow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afternoon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south-west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wind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increase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gusts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to 25-27 m/s.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u="none" strike="noStrike" kern="1200" baseline="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endParaRPr lang="lv-LV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88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Impact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oriented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forecast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warning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endParaRPr lang="lv-LV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Tommorrow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afternoon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south-west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wind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increase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gusts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to 25-27 m/s.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prepared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disruption, structural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damage and risk of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injury from uprooted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trees and flying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debris. Disruption to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power supplies is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possible. </a:t>
                      </a:r>
                      <a:endParaRPr lang="lv-LV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88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Impact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forecast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warning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endParaRPr lang="lv-LV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It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that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due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strong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wind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gusts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on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03.01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from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13:00 till 17:00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south-west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regions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Latvia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outtages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covering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approximately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30-40%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grid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can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2200" u="none" strike="noStrike" kern="1200" baseline="0" dirty="0" err="1">
                          <a:latin typeface="+mj-lt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lv-LV" sz="2200" u="none" strike="noStrike" kern="1200" baseline="0" dirty="0"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u="none" strike="noStrike" kern="1200" baseline="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462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</a:rPr>
              <a:t>Impact </a:t>
            </a:r>
            <a:r>
              <a:rPr lang="lv-LV" sz="3200" b="1" dirty="0" err="1">
                <a:solidFill>
                  <a:schemeClr val="bg1"/>
                </a:solidFill>
              </a:rPr>
              <a:t>based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forecasting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system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4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429126" y="1485900"/>
            <a:ext cx="66518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Some of the main components / actions of impact based forecasting system</a:t>
            </a:r>
            <a:r>
              <a:rPr lang="lv-LV" sz="2400" b="1" dirty="0"/>
              <a:t>:</a:t>
            </a:r>
          </a:p>
          <a:p>
            <a:endParaRPr lang="lv-LV" sz="2400" b="1" dirty="0"/>
          </a:p>
          <a:p>
            <a:r>
              <a:rPr lang="lv-LV" sz="2400" dirty="0"/>
              <a:t>- </a:t>
            </a:r>
            <a:r>
              <a:rPr lang="en-US" sz="2400" dirty="0"/>
              <a:t>Understanding of warning needs for early actions</a:t>
            </a:r>
          </a:p>
          <a:p>
            <a:r>
              <a:rPr lang="en-US" sz="2400" dirty="0"/>
              <a:t>- Building partnerships and collaborations</a:t>
            </a:r>
          </a:p>
          <a:p>
            <a:r>
              <a:rPr lang="en-US" sz="2400" dirty="0"/>
              <a:t>- Assess Risk</a:t>
            </a:r>
          </a:p>
          <a:p>
            <a:r>
              <a:rPr lang="en-US" sz="2400" dirty="0"/>
              <a:t>- Risk Matrix</a:t>
            </a:r>
          </a:p>
          <a:p>
            <a:r>
              <a:rPr lang="en-US" sz="2400" dirty="0"/>
              <a:t>- Identify / prioritize impact of interest</a:t>
            </a:r>
          </a:p>
          <a:p>
            <a:r>
              <a:rPr lang="en-US" sz="2400" dirty="0"/>
              <a:t>- Communication and dissemination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3AD9D-8345-548C-0349-3AD8EDCB85A6}"/>
              </a:ext>
            </a:extLst>
          </p:cNvPr>
          <p:cNvPicPr/>
          <p:nvPr/>
        </p:nvPicPr>
        <p:blipFill rotWithShape="1">
          <a:blip r:embed="rId2"/>
          <a:srcRect t="7587" r="8824" b="7490"/>
          <a:stretch/>
        </p:blipFill>
        <p:spPr bwMode="auto">
          <a:xfrm>
            <a:off x="7770147" y="1261508"/>
            <a:ext cx="3897401" cy="5341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8E666F-A51D-6749-A85C-C374D604E68C}"/>
              </a:ext>
            </a:extLst>
          </p:cNvPr>
          <p:cNvSpPr txBox="1">
            <a:spLocks/>
          </p:cNvSpPr>
          <p:nvPr/>
        </p:nvSpPr>
        <p:spPr>
          <a:xfrm>
            <a:off x="5181601" y="6343649"/>
            <a:ext cx="7010400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cs typeface="Times New Roman" panose="02020603050405020304" pitchFamily="18" charset="0"/>
              </a:rPr>
              <a:t>Methodological Framework of Impact-based Forecasting (IBF) and Warning Service </a:t>
            </a:r>
            <a:endParaRPr lang="lv-LV" sz="14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8F47A-93B0-9DF7-2C01-D986CF4F9CBC}"/>
              </a:ext>
            </a:extLst>
          </p:cNvPr>
          <p:cNvSpPr txBox="1"/>
          <p:nvPr/>
        </p:nvSpPr>
        <p:spPr>
          <a:xfrm>
            <a:off x="524452" y="5299769"/>
            <a:ext cx="609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The inclusion of risk assessments makes impact-based</a:t>
            </a:r>
            <a:r>
              <a:rPr lang="lv-LV" sz="1800" i="1" dirty="0"/>
              <a:t> </a:t>
            </a:r>
            <a:r>
              <a:rPr lang="en-US" sz="1800" i="1" dirty="0"/>
              <a:t>forecasting unique among</a:t>
            </a:r>
            <a:r>
              <a:rPr lang="lv-LV" sz="1800" i="1" dirty="0"/>
              <a:t> </a:t>
            </a:r>
            <a:r>
              <a:rPr lang="en-US" sz="1800" i="1" dirty="0"/>
              <a:t>other forecasts and warnings.</a:t>
            </a:r>
            <a:endParaRPr lang="en-AU" sz="1800" i="1" dirty="0"/>
          </a:p>
        </p:txBody>
      </p:sp>
    </p:spTree>
    <p:extLst>
      <p:ext uri="{BB962C8B-B14F-4D97-AF65-F5344CB8AC3E}">
        <p14:creationId xmlns:p14="http://schemas.microsoft.com/office/powerpoint/2010/main" val="77786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>
            <a:normAutofit/>
          </a:bodyPr>
          <a:lstStyle/>
          <a:p>
            <a:r>
              <a:rPr lang="lv-LV" sz="3200" b="1" dirty="0">
                <a:solidFill>
                  <a:schemeClr val="bg1"/>
                </a:solidFill>
              </a:rPr>
              <a:t>Risk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429126" y="1485900"/>
            <a:ext cx="75302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Risk Assessments</a:t>
            </a:r>
          </a:p>
          <a:p>
            <a:r>
              <a:rPr lang="en-US" sz="2200" dirty="0"/>
              <a:t>Risk assessments are the keystone of impact-based forecasting and require</a:t>
            </a:r>
            <a:r>
              <a:rPr lang="lv-LV" sz="2200" dirty="0"/>
              <a:t> </a:t>
            </a:r>
            <a:r>
              <a:rPr lang="en-US" sz="2200" dirty="0"/>
              <a:t>information on the</a:t>
            </a:r>
            <a:r>
              <a:rPr lang="lv-LV" sz="2200" dirty="0"/>
              <a:t> </a:t>
            </a:r>
            <a:r>
              <a:rPr lang="en-US" sz="2200" dirty="0"/>
              <a:t>following dimensions:</a:t>
            </a:r>
          </a:p>
          <a:p>
            <a:r>
              <a:rPr lang="en-US" sz="2200" dirty="0"/>
              <a:t>▶ Hazard</a:t>
            </a:r>
          </a:p>
          <a:p>
            <a:r>
              <a:rPr lang="en-US" sz="2200" dirty="0"/>
              <a:t>▶ Exposure</a:t>
            </a:r>
          </a:p>
          <a:p>
            <a:r>
              <a:rPr lang="en-US" sz="2200" dirty="0"/>
              <a:t>▶ Vulnerability (including coping and adaptive capacity)</a:t>
            </a:r>
            <a:endParaRPr lang="lv-LV" sz="2200" dirty="0"/>
          </a:p>
          <a:p>
            <a:endParaRPr lang="lv-LV" sz="2200" dirty="0"/>
          </a:p>
          <a:p>
            <a:r>
              <a:rPr lang="en-US" sz="2200" i="1" dirty="0"/>
              <a:t>Risk and impact assessments are essential steps in developing impact-based forecasts</a:t>
            </a:r>
            <a:r>
              <a:rPr lang="lv-LV" sz="2200" i="1" dirty="0"/>
              <a:t> </a:t>
            </a:r>
            <a:r>
              <a:rPr lang="en-US" sz="2200" i="1" dirty="0"/>
              <a:t>and managing the risk of hazards. Well-designed risk and impact assessments can</a:t>
            </a:r>
            <a:r>
              <a:rPr lang="lv-LV" sz="2200" i="1" dirty="0"/>
              <a:t> </a:t>
            </a:r>
            <a:r>
              <a:rPr lang="en-US" sz="2200" i="1" dirty="0"/>
              <a:t>help decide what potential impacts to investigate by identifying how hazards affect</a:t>
            </a:r>
            <a:r>
              <a:rPr lang="lv-LV" sz="2200" i="1" dirty="0"/>
              <a:t> </a:t>
            </a:r>
            <a:r>
              <a:rPr lang="en-US" sz="2200" i="1" dirty="0"/>
              <a:t>people in different places.</a:t>
            </a:r>
            <a:endParaRPr lang="en-AU" sz="2200" i="1" dirty="0"/>
          </a:p>
        </p:txBody>
      </p:sp>
      <p:pic>
        <p:nvPicPr>
          <p:cNvPr id="1026" name="Picture 2" descr="Venn diagram showing the meeting area of the three circles “Hazard”, “Exposure”, and “Vulnerability” as “Risk”">
            <a:extLst>
              <a:ext uri="{FF2B5EF4-FFF2-40B4-BE49-F238E27FC236}">
                <a16:creationId xmlns:a16="http://schemas.microsoft.com/office/drawing/2014/main" id="{CF9AD9B7-36B6-0DBD-4A5D-F4CEEE47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0" y="1395545"/>
            <a:ext cx="4070229" cy="407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8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</a:rPr>
              <a:t>Risk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192189" y="1294686"/>
            <a:ext cx="74743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Hazard </a:t>
            </a:r>
            <a:r>
              <a:rPr lang="en-US" sz="2000" dirty="0"/>
              <a:t>refers to the possible, future occurrences of natural or human-induced physical events that</a:t>
            </a:r>
            <a:r>
              <a:rPr lang="lv-LV" sz="2000" dirty="0"/>
              <a:t> </a:t>
            </a:r>
            <a:r>
              <a:rPr lang="en-US" sz="2000" dirty="0"/>
              <a:t>may have adverse effects on vulnerable and exposed elements.</a:t>
            </a:r>
            <a:endParaRPr lang="lv-LV" sz="2000" dirty="0"/>
          </a:p>
          <a:p>
            <a:endParaRPr lang="lv-LV" sz="2000" b="1" dirty="0"/>
          </a:p>
          <a:p>
            <a:r>
              <a:rPr lang="en-US" sz="2000" b="1" dirty="0"/>
              <a:t>Vulnerability </a:t>
            </a:r>
            <a:r>
              <a:rPr lang="en-US" sz="2000" dirty="0"/>
              <a:t>refers to the propensity of exposed elements such as humans, their livelihoods, and assets to</a:t>
            </a:r>
            <a:r>
              <a:rPr lang="lv-LV" sz="2000" dirty="0"/>
              <a:t> </a:t>
            </a:r>
            <a:r>
              <a:rPr lang="en-US" sz="2000" dirty="0"/>
              <a:t>suffer adverse effects when impacted by hazards. The ability of a population or community to</a:t>
            </a:r>
            <a:r>
              <a:rPr lang="lv-LV" sz="2000" dirty="0"/>
              <a:t> </a:t>
            </a:r>
            <a:r>
              <a:rPr lang="en-US" sz="2000" dirty="0"/>
              <a:t>cope and adapt to disasters significantly impacts vulnerability. </a:t>
            </a:r>
            <a:endParaRPr lang="lv-LV" sz="2000" dirty="0"/>
          </a:p>
          <a:p>
            <a:endParaRPr lang="lv-LV" sz="2000" dirty="0"/>
          </a:p>
          <a:p>
            <a:r>
              <a:rPr lang="en-US" sz="2000" b="1" dirty="0"/>
              <a:t>Exposure </a:t>
            </a:r>
            <a:r>
              <a:rPr lang="en-US" sz="2000" dirty="0"/>
              <a:t>refers to the presence of elements in an area in which hazard events may occur. Hence, if population</a:t>
            </a:r>
            <a:r>
              <a:rPr lang="lv-LV" sz="2000" dirty="0"/>
              <a:t> </a:t>
            </a:r>
            <a:r>
              <a:rPr lang="en-US" sz="2000" dirty="0"/>
              <a:t>and economic resources are not located in potentially dangerous settings, no problem of disaster</a:t>
            </a:r>
            <a:r>
              <a:rPr lang="lv-LV" sz="2000" dirty="0"/>
              <a:t> </a:t>
            </a:r>
            <a:r>
              <a:rPr lang="en-US" sz="2000" dirty="0"/>
              <a:t>risk exists</a:t>
            </a:r>
            <a:endParaRPr lang="lv-LV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0ACBFD-B775-D276-AB9B-B6CA3769CBFF}"/>
              </a:ext>
            </a:extLst>
          </p:cNvPr>
          <p:cNvSpPr txBox="1"/>
          <p:nvPr/>
        </p:nvSpPr>
        <p:spPr>
          <a:xfrm>
            <a:off x="192189" y="5314536"/>
            <a:ext cx="4750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i="1" dirty="0"/>
              <a:t>(</a:t>
            </a:r>
            <a:r>
              <a:rPr lang="en-US" sz="1600" i="1" dirty="0"/>
              <a:t>IPCC Definitions</a:t>
            </a:r>
            <a:r>
              <a:rPr lang="lv-LV" sz="1600" i="1" dirty="0"/>
              <a:t>)</a:t>
            </a:r>
            <a:endParaRPr lang="en-AU" sz="1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170E5-AC29-77C0-F448-50FA4D555877}"/>
              </a:ext>
            </a:extLst>
          </p:cNvPr>
          <p:cNvSpPr txBox="1"/>
          <p:nvPr/>
        </p:nvSpPr>
        <p:spPr>
          <a:xfrm>
            <a:off x="192189" y="5831027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It is possible to be</a:t>
            </a:r>
            <a:r>
              <a:rPr lang="lv-LV" sz="2000" b="1" i="1" dirty="0"/>
              <a:t> </a:t>
            </a:r>
            <a:r>
              <a:rPr lang="en-US" sz="2000" b="1" i="1" dirty="0"/>
              <a:t>exposed but not vulnerable (for example by living in a floodplain but having sufficient means to</a:t>
            </a:r>
            <a:r>
              <a:rPr lang="lv-LV" sz="2000" b="1" i="1" dirty="0"/>
              <a:t> </a:t>
            </a:r>
            <a:r>
              <a:rPr lang="en-US" sz="2000" b="1" i="1" dirty="0"/>
              <a:t>modify building structure and behavior to mitigate potential loss)</a:t>
            </a:r>
            <a:r>
              <a:rPr lang="lv-LV" sz="2000" b="1" i="1" dirty="0"/>
              <a:t>!</a:t>
            </a:r>
            <a:endParaRPr lang="en-AU" sz="2000" b="1" i="1" dirty="0"/>
          </a:p>
        </p:txBody>
      </p:sp>
      <p:pic>
        <p:nvPicPr>
          <p:cNvPr id="7170" name="Picture 2" descr="Hand drawn flat design benchmark illustration">
            <a:extLst>
              <a:ext uri="{FF2B5EF4-FFF2-40B4-BE49-F238E27FC236}">
                <a16:creationId xmlns:a16="http://schemas.microsoft.com/office/drawing/2014/main" id="{8D3D67AF-B7D9-D09D-0C84-F4079007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19" y="1294686"/>
            <a:ext cx="4001571" cy="400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82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 err="1">
                <a:solidFill>
                  <a:schemeClr val="bg1"/>
                </a:solidFill>
              </a:rPr>
              <a:t>Exposure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vs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Vulnerability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5779471" y="1355107"/>
            <a:ext cx="620232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Vulnerability</a:t>
            </a:r>
            <a:endParaRPr lang="lv-LV" sz="2200" b="1" dirty="0"/>
          </a:p>
          <a:p>
            <a:endParaRPr lang="en-US" sz="2200" b="1" dirty="0"/>
          </a:p>
          <a:p>
            <a:r>
              <a:rPr lang="en-US" sz="2200" dirty="0"/>
              <a:t>▶ What are the vulnerability indicators that are related to the identified impacts?</a:t>
            </a:r>
          </a:p>
          <a:p>
            <a:r>
              <a:rPr lang="en-US" sz="2200" dirty="0"/>
              <a:t>▶ How are impacts related to the underlying causes of vulnerability? For example, people with houses made</a:t>
            </a:r>
            <a:r>
              <a:rPr lang="lv-LV" sz="2200" dirty="0"/>
              <a:t> </a:t>
            </a:r>
            <a:r>
              <a:rPr lang="en-US" sz="2200" dirty="0"/>
              <a:t>from low-quality materials will be vulnerable to damage. However, more indirect vulnerabilities such as</a:t>
            </a:r>
            <a:r>
              <a:rPr lang="lv-LV" sz="2200" dirty="0"/>
              <a:t> </a:t>
            </a:r>
            <a:r>
              <a:rPr lang="en-US" sz="2200" dirty="0"/>
              <a:t>poverty and literacy might play a role an individual’s ability to prepare for and cope with impact</a:t>
            </a:r>
            <a:endParaRPr lang="lv-LV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4D9B7-532F-2FB5-BB14-FB73499EEACF}"/>
              </a:ext>
            </a:extLst>
          </p:cNvPr>
          <p:cNvSpPr txBox="1"/>
          <p:nvPr/>
        </p:nvSpPr>
        <p:spPr>
          <a:xfrm>
            <a:off x="369066" y="1355107"/>
            <a:ext cx="5058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Exposure</a:t>
            </a:r>
            <a:endParaRPr lang="lv-LV" sz="2200" b="1" dirty="0"/>
          </a:p>
          <a:p>
            <a:endParaRPr lang="en-US" sz="2200" b="1" dirty="0"/>
          </a:p>
          <a:p>
            <a:r>
              <a:rPr lang="en-US" sz="2200" dirty="0"/>
              <a:t>▶ Which populations, infrastructure, natural resources, or assets are exposed?</a:t>
            </a:r>
          </a:p>
          <a:p>
            <a:r>
              <a:rPr lang="en-US" sz="2200" dirty="0"/>
              <a:t>▶ Where are they? For example, households on the wrong side of protective embankments or in river basins</a:t>
            </a:r>
          </a:p>
          <a:p>
            <a:r>
              <a:rPr lang="en-US" sz="2200" dirty="0"/>
              <a:t>a long way from high ground are</a:t>
            </a:r>
            <a:r>
              <a:rPr lang="lv-LV" sz="2200" dirty="0"/>
              <a:t> </a:t>
            </a:r>
            <a:r>
              <a:rPr lang="en-US" sz="2200" dirty="0"/>
              <a:t>particularly exposed.</a:t>
            </a:r>
            <a:endParaRPr lang="lv-LV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6D388-5D80-A6F8-B513-01B3C071E750}"/>
              </a:ext>
            </a:extLst>
          </p:cNvPr>
          <p:cNvSpPr txBox="1"/>
          <p:nvPr/>
        </p:nvSpPr>
        <p:spPr>
          <a:xfrm>
            <a:off x="461556" y="5554811"/>
            <a:ext cx="1126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Vulnerability and exposure changes over time, particularly after an extreme</a:t>
            </a:r>
            <a:r>
              <a:rPr lang="lv-LV" sz="2000" i="1" dirty="0"/>
              <a:t> </a:t>
            </a:r>
            <a:r>
              <a:rPr lang="en-US" sz="2000" i="1" dirty="0"/>
              <a:t>weather or climate event. Datasets must be kept up to date to ensure the</a:t>
            </a:r>
            <a:r>
              <a:rPr lang="lv-LV" sz="2000" i="1" dirty="0"/>
              <a:t> </a:t>
            </a:r>
            <a:r>
              <a:rPr lang="en-US" sz="2000" i="1" dirty="0"/>
              <a:t>impact-based forecast or warning using this data is reliable</a:t>
            </a:r>
            <a:r>
              <a:rPr lang="lv-LV" sz="2000" i="1" dirty="0"/>
              <a:t>!</a:t>
            </a:r>
            <a:endParaRPr lang="en-AU" sz="2000" i="1" dirty="0"/>
          </a:p>
        </p:txBody>
      </p:sp>
    </p:spTree>
    <p:extLst>
      <p:ext uri="{BB962C8B-B14F-4D97-AF65-F5344CB8AC3E}">
        <p14:creationId xmlns:p14="http://schemas.microsoft.com/office/powerpoint/2010/main" val="365487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 err="1">
                <a:solidFill>
                  <a:schemeClr val="bg1"/>
                </a:solidFill>
              </a:rPr>
              <a:t>Identifying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users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A25D-410C-ACA6-05BE-A7BCF5979786}"/>
              </a:ext>
            </a:extLst>
          </p:cNvPr>
          <p:cNvSpPr txBox="1"/>
          <p:nvPr/>
        </p:nvSpPr>
        <p:spPr>
          <a:xfrm>
            <a:off x="7135024" y="5032912"/>
            <a:ext cx="4972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 cyclone warning would need different information to be useful to a department of</a:t>
            </a:r>
            <a:r>
              <a:rPr lang="lv-LV" sz="2000" i="1" dirty="0"/>
              <a:t> </a:t>
            </a:r>
            <a:r>
              <a:rPr lang="en-US" sz="2000" i="1" dirty="0"/>
              <a:t>public works compared to a humanitarian organization. </a:t>
            </a:r>
            <a:endParaRPr lang="en-AU" sz="20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38D89-3549-CC50-1998-2EB13B537B4A}"/>
              </a:ext>
            </a:extLst>
          </p:cNvPr>
          <p:cNvSpPr txBox="1"/>
          <p:nvPr/>
        </p:nvSpPr>
        <p:spPr>
          <a:xfrm>
            <a:off x="316516" y="1316600"/>
            <a:ext cx="62239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Typical Impact-based Forecast Users</a:t>
            </a:r>
            <a:endParaRPr lang="lv-LV" sz="2200" b="1" dirty="0"/>
          </a:p>
          <a:p>
            <a:endParaRPr lang="en-US" sz="2200" b="1" dirty="0"/>
          </a:p>
          <a:p>
            <a:r>
              <a:rPr lang="en-US" sz="2200" dirty="0"/>
              <a:t>▶ Members of the public</a:t>
            </a:r>
          </a:p>
          <a:p>
            <a:r>
              <a:rPr lang="en-US" sz="2200" dirty="0"/>
              <a:t>▶ Community leaders</a:t>
            </a:r>
          </a:p>
          <a:p>
            <a:r>
              <a:rPr lang="en-US" sz="2200" dirty="0"/>
              <a:t>▶ Government departments (agriculture, social</a:t>
            </a:r>
          </a:p>
          <a:p>
            <a:r>
              <a:rPr lang="en-US" sz="2200" dirty="0"/>
              <a:t>welfare, public works etc.)</a:t>
            </a:r>
          </a:p>
          <a:p>
            <a:r>
              <a:rPr lang="en-US" sz="2200" dirty="0"/>
              <a:t>▶ Local government officials</a:t>
            </a:r>
          </a:p>
          <a:p>
            <a:r>
              <a:rPr lang="en-US" sz="2200" dirty="0"/>
              <a:t>▶ Disaster Risk Reduction and Civil Protection</a:t>
            </a:r>
          </a:p>
          <a:p>
            <a:r>
              <a:rPr lang="en-US" sz="2200" dirty="0"/>
              <a:t>▶ Agencies</a:t>
            </a:r>
            <a:r>
              <a:rPr lang="lv-LV" sz="2200" dirty="0"/>
              <a:t> (</a:t>
            </a:r>
            <a:r>
              <a:rPr lang="en-US" sz="2200" dirty="0" err="1"/>
              <a:t>humanitaria</a:t>
            </a:r>
            <a:r>
              <a:rPr lang="lv-LV" sz="2200" dirty="0"/>
              <a:t>n, </a:t>
            </a:r>
            <a:r>
              <a:rPr lang="en-US" sz="2200" dirty="0"/>
              <a:t>development</a:t>
            </a:r>
            <a:r>
              <a:rPr lang="lv-LV" sz="2200" dirty="0"/>
              <a:t>,</a:t>
            </a:r>
            <a:r>
              <a:rPr lang="en-US" sz="2200" dirty="0"/>
              <a:t> police</a:t>
            </a:r>
            <a:r>
              <a:rPr lang="lv-LV" sz="2200" dirty="0"/>
              <a:t>, </a:t>
            </a:r>
            <a:r>
              <a:rPr lang="en-US" sz="2200" dirty="0"/>
              <a:t>military</a:t>
            </a:r>
            <a:r>
              <a:rPr lang="lv-LV" sz="2200" dirty="0"/>
              <a:t>, </a:t>
            </a:r>
            <a:r>
              <a:rPr lang="en-US" sz="2200" dirty="0"/>
              <a:t>health providers</a:t>
            </a:r>
            <a:r>
              <a:rPr lang="lv-LV" sz="2200" dirty="0"/>
              <a:t>, </a:t>
            </a:r>
            <a:r>
              <a:rPr lang="en-US" sz="2200" dirty="0"/>
              <a:t>local disaster </a:t>
            </a:r>
            <a:r>
              <a:rPr lang="en-US" sz="2200" dirty="0" err="1"/>
              <a:t>manag</a:t>
            </a:r>
            <a:r>
              <a:rPr lang="lv-LV" sz="2200" dirty="0" err="1"/>
              <a:t>ers</a:t>
            </a:r>
            <a:r>
              <a:rPr lang="lv-LV" sz="2200" dirty="0"/>
              <a:t>)</a:t>
            </a:r>
          </a:p>
          <a:p>
            <a:r>
              <a:rPr lang="en-US" sz="2200" dirty="0"/>
              <a:t>▶ Local businesses</a:t>
            </a:r>
          </a:p>
          <a:p>
            <a:r>
              <a:rPr lang="en-US" sz="2200" dirty="0"/>
              <a:t>▶ Transport services</a:t>
            </a:r>
          </a:p>
          <a:p>
            <a:r>
              <a:rPr lang="en-US" sz="2200" dirty="0"/>
              <a:t>▶ Energy providers and services</a:t>
            </a:r>
          </a:p>
          <a:p>
            <a:r>
              <a:rPr lang="en-US" sz="2200" dirty="0"/>
              <a:t>▶ Water providers and services</a:t>
            </a:r>
          </a:p>
          <a:p>
            <a:r>
              <a:rPr lang="en-US" sz="2200" dirty="0"/>
              <a:t>▶ Telecommunication providers and services</a:t>
            </a:r>
            <a:endParaRPr lang="lv-LV" sz="2200" dirty="0"/>
          </a:p>
        </p:txBody>
      </p:sp>
      <p:pic>
        <p:nvPicPr>
          <p:cNvPr id="4098" name="Picture 2" descr="Confused man thinking of problem solution">
            <a:extLst>
              <a:ext uri="{FF2B5EF4-FFF2-40B4-BE49-F238E27FC236}">
                <a16:creationId xmlns:a16="http://schemas.microsoft.com/office/drawing/2014/main" id="{8F7CA251-85C3-F65D-2FC9-7A0F4B67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80" y="1231071"/>
            <a:ext cx="4608928" cy="30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04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0"/>
            <a:ext cx="10972800" cy="1143000"/>
          </a:xfrm>
        </p:spPr>
        <p:txBody>
          <a:bodyPr/>
          <a:lstStyle/>
          <a:p>
            <a:r>
              <a:rPr lang="lv-LV" sz="3200" b="1" dirty="0">
                <a:solidFill>
                  <a:schemeClr val="bg1"/>
                </a:solidFill>
              </a:rPr>
              <a:t>Impact </a:t>
            </a:r>
            <a:r>
              <a:rPr lang="lv-LV" sz="3200" b="1" dirty="0" err="1">
                <a:solidFill>
                  <a:schemeClr val="bg1"/>
                </a:solidFill>
              </a:rPr>
              <a:t>based</a:t>
            </a:r>
            <a:r>
              <a:rPr lang="lv-LV" sz="3200" b="1" dirty="0">
                <a:solidFill>
                  <a:schemeClr val="bg1"/>
                </a:solidFill>
              </a:rPr>
              <a:t> </a:t>
            </a:r>
            <a:r>
              <a:rPr lang="lv-LV" sz="3200" b="1" dirty="0" err="1">
                <a:solidFill>
                  <a:schemeClr val="bg1"/>
                </a:solidFill>
              </a:rPr>
              <a:t>forecasting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1B8F-52AB-D04E-847A-594D877E5CDA}" type="slidenum">
              <a:rPr lang="en-US" smtClean="0">
                <a:solidFill>
                  <a:srgbClr val="0D4A87">
                    <a:tint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0D4A87">
                  <a:tint val="75000"/>
                </a:srgb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592AF-0A9F-E031-7E99-2D08C45C6F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22428" y="1690687"/>
            <a:ext cx="5634380" cy="4061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F01C6-AB2F-3F4B-07FC-A3374F249E54}"/>
              </a:ext>
            </a:extLst>
          </p:cNvPr>
          <p:cNvSpPr txBox="1"/>
          <p:nvPr/>
        </p:nvSpPr>
        <p:spPr>
          <a:xfrm>
            <a:off x="387381" y="1643932"/>
            <a:ext cx="526117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b="1" dirty="0">
                <a:latin typeface="+mj-lt"/>
                <a:cs typeface="Times New Roman" panose="02020603050405020304" pitchFamily="18" charset="0"/>
              </a:rPr>
              <a:t>Risk maps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are an effective way of combining forecast hazard, vulnerability and</a:t>
            </a:r>
            <a:r>
              <a:rPr lang="lv-LV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exposure data into an easy to interpret visual aid.</a:t>
            </a:r>
            <a:endParaRPr lang="lv-LV" sz="22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sz="2200" b="1" dirty="0">
                <a:latin typeface="+mj-lt"/>
                <a:cs typeface="Times New Roman" panose="02020603050405020304" pitchFamily="18" charset="0"/>
              </a:rPr>
              <a:t>risk matrix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plots the level of impact against the likelihood of impacts occurring.</a:t>
            </a:r>
          </a:p>
          <a:p>
            <a:pPr marL="0" indent="0">
              <a:buNone/>
            </a:pPr>
            <a:r>
              <a:rPr lang="en-US" sz="2200" dirty="0">
                <a:latin typeface="+mj-lt"/>
                <a:cs typeface="Times New Roman" panose="02020603050405020304" pitchFamily="18" charset="0"/>
              </a:rPr>
              <a:t>Hazard information along with vulnerability and exposure data is used to assess</a:t>
            </a:r>
          </a:p>
          <a:p>
            <a:pPr marL="0" indent="0">
              <a:buNone/>
            </a:pPr>
            <a:r>
              <a:rPr lang="en-US" sz="2200" dirty="0">
                <a:latin typeface="+mj-lt"/>
                <a:cs typeface="Times New Roman" panose="02020603050405020304" pitchFamily="18" charset="0"/>
              </a:rPr>
              <a:t>the level of impact. Uncertainty in the hazard and uncertainties in vulnerability and</a:t>
            </a:r>
          </a:p>
          <a:p>
            <a:pPr marL="0" indent="0">
              <a:buNone/>
            </a:pPr>
            <a:r>
              <a:rPr lang="en-US" sz="2200" dirty="0">
                <a:latin typeface="+mj-lt"/>
                <a:cs typeface="Times New Roman" panose="02020603050405020304" pitchFamily="18" charset="0"/>
              </a:rPr>
              <a:t>exposure data determine how likely the impacts are to occur.</a:t>
            </a:r>
            <a:endParaRPr lang="lv-LV" sz="2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6817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LVGMC 1">
      <a:dk1>
        <a:srgbClr val="0D4A87"/>
      </a:dk1>
      <a:lt1>
        <a:srgbClr val="FFFFFF"/>
      </a:lt1>
      <a:dk2>
        <a:srgbClr val="58585A"/>
      </a:dk2>
      <a:lt2>
        <a:srgbClr val="FFFFFF"/>
      </a:lt2>
      <a:accent1>
        <a:srgbClr val="476698"/>
      </a:accent1>
      <a:accent2>
        <a:srgbClr val="22305F"/>
      </a:accent2>
      <a:accent3>
        <a:srgbClr val="758DB2"/>
      </a:accent3>
      <a:accent4>
        <a:srgbClr val="D1D9DD"/>
      </a:accent4>
      <a:accent5>
        <a:srgbClr val="797978"/>
      </a:accent5>
      <a:accent6>
        <a:srgbClr val="9A9A9A"/>
      </a:accent6>
      <a:hlink>
        <a:srgbClr val="758DB2"/>
      </a:hlink>
      <a:folHlink>
        <a:srgbClr val="DDDD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71437BA-5B75-41A4-BFDC-FFFC5DD17FC5}" vid="{7D164D63-0891-4FD3-9281-AC954E03EE91}"/>
    </a:ext>
  </a:extLst>
</a:theme>
</file>

<file path=ppt/theme/theme2.xml><?xml version="1.0" encoding="utf-8"?>
<a:theme xmlns:a="http://schemas.openxmlformats.org/drawingml/2006/main" name="1_Office Theme">
  <a:themeElements>
    <a:clrScheme name="LVGMC 1">
      <a:dk1>
        <a:srgbClr val="0D4A87"/>
      </a:dk1>
      <a:lt1>
        <a:srgbClr val="FFFFFF"/>
      </a:lt1>
      <a:dk2>
        <a:srgbClr val="58585A"/>
      </a:dk2>
      <a:lt2>
        <a:srgbClr val="FFFFFF"/>
      </a:lt2>
      <a:accent1>
        <a:srgbClr val="476698"/>
      </a:accent1>
      <a:accent2>
        <a:srgbClr val="22305F"/>
      </a:accent2>
      <a:accent3>
        <a:srgbClr val="758DB2"/>
      </a:accent3>
      <a:accent4>
        <a:srgbClr val="D1D9DD"/>
      </a:accent4>
      <a:accent5>
        <a:srgbClr val="797978"/>
      </a:accent5>
      <a:accent6>
        <a:srgbClr val="9A9A9A"/>
      </a:accent6>
      <a:hlink>
        <a:srgbClr val="758DB2"/>
      </a:hlink>
      <a:folHlink>
        <a:srgbClr val="DDDD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LVGMC 1">
      <a:dk1>
        <a:srgbClr val="0D4A87"/>
      </a:dk1>
      <a:lt1>
        <a:srgbClr val="FFFFFF"/>
      </a:lt1>
      <a:dk2>
        <a:srgbClr val="58585A"/>
      </a:dk2>
      <a:lt2>
        <a:srgbClr val="FFFFFF"/>
      </a:lt2>
      <a:accent1>
        <a:srgbClr val="476698"/>
      </a:accent1>
      <a:accent2>
        <a:srgbClr val="22305F"/>
      </a:accent2>
      <a:accent3>
        <a:srgbClr val="758DB2"/>
      </a:accent3>
      <a:accent4>
        <a:srgbClr val="D1D9DD"/>
      </a:accent4>
      <a:accent5>
        <a:srgbClr val="797978"/>
      </a:accent5>
      <a:accent6>
        <a:srgbClr val="9A9A9A"/>
      </a:accent6>
      <a:hlink>
        <a:srgbClr val="758DB2"/>
      </a:hlink>
      <a:folHlink>
        <a:srgbClr val="DDDD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LVGMC 1">
      <a:dk1>
        <a:srgbClr val="0D4A87"/>
      </a:dk1>
      <a:lt1>
        <a:srgbClr val="FFFFFF"/>
      </a:lt1>
      <a:dk2>
        <a:srgbClr val="58585A"/>
      </a:dk2>
      <a:lt2>
        <a:srgbClr val="FFFFFF"/>
      </a:lt2>
      <a:accent1>
        <a:srgbClr val="476698"/>
      </a:accent1>
      <a:accent2>
        <a:srgbClr val="22305F"/>
      </a:accent2>
      <a:accent3>
        <a:srgbClr val="758DB2"/>
      </a:accent3>
      <a:accent4>
        <a:srgbClr val="D1D9DD"/>
      </a:accent4>
      <a:accent5>
        <a:srgbClr val="797978"/>
      </a:accent5>
      <a:accent6>
        <a:srgbClr val="9A9A9A"/>
      </a:accent6>
      <a:hlink>
        <a:srgbClr val="758DB2"/>
      </a:hlink>
      <a:folHlink>
        <a:srgbClr val="DDDD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LVGMC 1">
      <a:dk1>
        <a:srgbClr val="0D4A87"/>
      </a:dk1>
      <a:lt1>
        <a:srgbClr val="FFFFFF"/>
      </a:lt1>
      <a:dk2>
        <a:srgbClr val="58585A"/>
      </a:dk2>
      <a:lt2>
        <a:srgbClr val="FFFFFF"/>
      </a:lt2>
      <a:accent1>
        <a:srgbClr val="476698"/>
      </a:accent1>
      <a:accent2>
        <a:srgbClr val="22305F"/>
      </a:accent2>
      <a:accent3>
        <a:srgbClr val="758DB2"/>
      </a:accent3>
      <a:accent4>
        <a:srgbClr val="D1D9DD"/>
      </a:accent4>
      <a:accent5>
        <a:srgbClr val="797978"/>
      </a:accent5>
      <a:accent6>
        <a:srgbClr val="9A9A9A"/>
      </a:accent6>
      <a:hlink>
        <a:srgbClr val="758DB2"/>
      </a:hlink>
      <a:folHlink>
        <a:srgbClr val="DDDD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Uz ietekmi vērsta brīdinājumu sistēma</Template>
  <TotalTime>30316</TotalTime>
  <Words>1756</Words>
  <Application>Microsoft Office PowerPoint</Application>
  <PresentationFormat>Widescreen</PresentationFormat>
  <Paragraphs>215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Times New Roman</vt:lpstr>
      <vt:lpstr>Theme1</vt:lpstr>
      <vt:lpstr>1_Office Theme</vt:lpstr>
      <vt:lpstr>2_Office Theme</vt:lpstr>
      <vt:lpstr>3_Office Theme</vt:lpstr>
      <vt:lpstr>Office Theme</vt:lpstr>
      <vt:lpstr>PowerPoint Presentation</vt:lpstr>
      <vt:lpstr>Forecasting impact</vt:lpstr>
      <vt:lpstr>Forecasting impact</vt:lpstr>
      <vt:lpstr>Impact based forecasting system</vt:lpstr>
      <vt:lpstr>Risk</vt:lpstr>
      <vt:lpstr>Risk</vt:lpstr>
      <vt:lpstr>Exposure vs Vulnerability</vt:lpstr>
      <vt:lpstr>Identifying users</vt:lpstr>
      <vt:lpstr>Impact based forecasting</vt:lpstr>
      <vt:lpstr>Identifying impacted areas</vt:lpstr>
      <vt:lpstr>Meteorological warnings in Latvia </vt:lpstr>
      <vt:lpstr>Issuing a warning – step 1</vt:lpstr>
      <vt:lpstr>Issuing a warning – step 2</vt:lpstr>
      <vt:lpstr>The end result</vt:lpstr>
      <vt:lpstr>Warning communication</vt:lpstr>
      <vt:lpstr>LEGMC experience in impact assessment</vt:lpstr>
      <vt:lpstr>Impact data</vt:lpstr>
      <vt:lpstr>Impact data example - Heat</vt:lpstr>
      <vt:lpstr>Impact data example - icing</vt:lpstr>
      <vt:lpstr>Impact data example - Wind</vt:lpstr>
      <vt:lpstr>Future developments</vt:lpstr>
      <vt:lpstr>Future developments – a new warning tool</vt:lpstr>
      <vt:lpstr>Issuing a warning in the future</vt:lpstr>
      <vt:lpstr>Forecasting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 ietekmi vērsta brīdinājumu sistēma</dc:title>
  <dc:creator>Valerija Kostevica</dc:creator>
  <cp:lastModifiedBy>Kristians Paps</cp:lastModifiedBy>
  <cp:revision>231</cp:revision>
  <dcterms:created xsi:type="dcterms:W3CDTF">2021-03-11T07:49:16Z</dcterms:created>
  <dcterms:modified xsi:type="dcterms:W3CDTF">2023-11-06T09:35:45Z</dcterms:modified>
</cp:coreProperties>
</file>