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309" r:id="rId5"/>
    <p:sldId id="311" r:id="rId6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002" y="-18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2:49:2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0,'26'1,"0"0,-1 2,50 10,-65-10,-1 0,1 0,-1 1,1 0,-1 0,0 1,0 0,-1 1,0 0,0 0,0 1,10 12,-15-17,-1 1,0 0,0 1,-1-1,1 0,0 1,-1-1,0 0,0 1,0 0,0-1,-1 1,1 0,-1-1,0 1,0 0,0-1,-1 5,-1-2,1 0,-1 0,-1-1,1 1,-1-1,0 1,0-1,0 0,-1 0,-6 6,2-3,-1 1,0-1,-1-1,1 1,-2-2,1 1,-1-1,0-1,0 0,-19 5,24-9,-1 1,0-2,0 1,1-1,-1 0,0-1,0 1,1-1,-1-1,-10-3,15 5,-1-1,1 0,0 0,0 0,0 0,0 0,0-1,0 1,0-1,0 1,0-1,1 0,-1 0,1 1,-1-1,1 0,0 0,0-1,-1 1,2 0,-1 0,0 0,0-1,1 1,-1 0,1-1,0 1,-1-1,1 1,1 0,-1-1,0 1,1-4,0 3,0 1,0-1,0 0,0 0,0 1,1-1,-1 1,1-1,0 1,-1-1,1 1,1 0,-1 0,0 0,0 0,1 1,-1-1,1 0,-1 1,1 0,0-1,-1 1,1 0,0 1,0-1,0 0,0 1,0 0,0 0,4 0,-3-1,0 1,0 1,0-1,0 1,0-1,0 1,-1 0,1 0,0 1,0-1,-1 1,1 0,-1 0,0 0,1 0,-1 1,0-1,0 1,0 0,-1 0,1 0,3 5,-1 5,-1-1,0 1,0 1,-2-1,1 0,-2 1,0-1,0 1,-3 21,1-19,1-1,1 1,0 0,1 0,0 0,8 25,-9-38,0 0,1 0,-1 0,0 0,1 0,0 0,-1-1,1 1,0-1,0 1,1-1,-1 0,0 0,1 0,-1 0,1 0,0-1,0 1,0-1,0 1,-1-1,2 0,-1 0,0-1,5 2,13-5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1:32:14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114 200,'71'-1,"-29"-1,0 2,1 2,-1 1,0 2,51 14,-91-19,0 1,0-1,0 1,0 0,0-1,0 1,0 0,0 0,0 1,-1-1,1 0,0 1,1 1,-3-3,0 1,0-1,0 1,0-1,0 1,0-1,0 1,0-1,0 0,-1 1,1-1,0 1,0-1,0 0,-1 1,1-1,0 1,0-1,-1 0,1 1,0-1,-1 0,1 0,0 1,-1-1,1 0,-1 0,1 1,0-1,-1 0,1 0,-1 0,1 0,-1 0,0 0,-8 3,-1 0,0-1,0 0,-10 0,-289 1,225-4,78 1,0 0,0 0,0 0,0 1,0 0,-7 2,13-3,0 0,-1 1,1-1,0 0,-1 0,1 0,0 0,0 1,-1-1,1 0,0 0,0 0,-1 1,1-1,0 0,0 1,-1-1,1 0,0 0,0 1,0-1,0 0,0 1,0-1,-1 0,1 1,0-1,0 0,0 1,0-1,0 1,0-1,0 0,0 1,1-1,-1 1,19 18,5-4,0-1,1-1,52 18,86 20,-146-46,-10-3,0 1,0-1,1 0,-1 0,0 0,1-1,13 0,-25-14,-10-36,-1 1,-2 1,-2 0,-3 2,-27-45,46 87,0-1,1 0,-1-1,1 1,0 0,0-1,0 0,0 1,1-1,0 0,0 0,-1-6,3 9,-1 0,1 0,0 0,0 0,0 0,0 0,0 0,0 1,0-1,0 0,1 1,-1-1,1 1,-1 0,1-1,0 1,-1 0,1 0,0 0,0 0,0 0,0 1,0-1,0 0,0 1,0-1,0 1,0 0,0 0,3 0,44-4,0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11:32:20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1 416,'12'-2,"0"0,1-1,-1 0,0-1,22-11,-5 4,-3 0,-1-1,42-27,-47 26,0 1,1 0,1 2,38-13,-30 17,1 1,-1 1,52 1,34-4,-115 7,-1 0,1 0,-1 0,1 0,-1 0,1 0,-1 0,1 0,-1-1,1 1,-1 0,1 0,-1 0,1-1,-1 1,1 0,-1 0,1-1,-1 1,1 0,-1-1,0 1,1 0,-1-1,0 1,1-1,-1 1,0-1,1 0,-12-9,-27-6,-16 6,-66-4,68 10,-94-21,141 24,-34-9,-42-18,71 25,1-1,0 0,1-1,-1 0,1 0,0-1,0 0,1-1,-1 1,-7-11,2-8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2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1000"/>
            <a:ext cx="1152144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Title :  [Norwegian type] – [16 Oct 2023 07</a:t>
            </a:r>
            <a:r>
              <a:rPr lang="uk-UA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:</a:t>
            </a:r>
            <a:r>
              <a:rPr lang="en-US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00 UTC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]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Diana Kryvobok</a:t>
            </a:r>
            <a:r>
              <a:rPr lang="uk-UA" sz="1800" i="1" dirty="0"/>
              <a:t>,</a:t>
            </a:r>
            <a:r>
              <a:rPr lang="en-US" sz="1800" i="1" dirty="0"/>
              <a:t> Ukrainian Hydrometeorological Center</a:t>
            </a:r>
            <a:r>
              <a:rPr lang="uk-UA" sz="1800" i="1" dirty="0"/>
              <a:t> 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4331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/>
              <a:t>Conceptual Model – </a:t>
            </a:r>
            <a:r>
              <a:rPr lang="en-US" sz="2000" dirty="0"/>
              <a:t>Norwegian type</a:t>
            </a:r>
            <a:endParaRPr lang="fr-FR" sz="2000" dirty="0"/>
          </a:p>
          <a:p>
            <a:pPr marL="0" indent="0">
              <a:buNone/>
            </a:pPr>
            <a:r>
              <a:rPr lang="fr-FR" sz="2000" dirty="0"/>
              <a:t>Weather hazards in this case</a:t>
            </a:r>
          </a:p>
          <a:p>
            <a:pPr marL="0" indent="0">
              <a:buNone/>
            </a:pPr>
            <a:r>
              <a:rPr lang="fr-FR" sz="2000" dirty="0"/>
              <a:t>- strong wind and wind gust</a:t>
            </a:r>
          </a:p>
          <a:p>
            <a:pPr marL="0" indent="0">
              <a:buNone/>
            </a:pPr>
            <a:r>
              <a:rPr lang="fr-FR" sz="2000" dirty="0"/>
              <a:t>- heavy rain</a:t>
            </a:r>
          </a:p>
          <a:p>
            <a:pPr marL="0" indent="0">
              <a:buNone/>
            </a:pPr>
            <a:r>
              <a:rPr lang="fr-FR" sz="2000" dirty="0"/>
              <a:t>- different temperature wich related with frontal system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263891" y="5738374"/>
            <a:ext cx="5943600" cy="317702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2023 Oct 16   07</a:t>
            </a:r>
            <a:r>
              <a:rPr lang="uk-UA" sz="2000" dirty="0"/>
              <a:t>:00 </a:t>
            </a:r>
            <a:r>
              <a:rPr lang="en-US" sz="2000" dirty="0"/>
              <a:t>UTC</a:t>
            </a:r>
          </a:p>
          <a:p>
            <a:pPr marL="0" indent="0">
              <a:buNone/>
            </a:pPr>
            <a:r>
              <a:rPr lang="en-US" sz="2000" dirty="0"/>
              <a:t>Airmass RGB</a:t>
            </a:r>
            <a:br>
              <a:rPr lang="uk-UA" sz="2000" dirty="0"/>
            </a:br>
            <a:r>
              <a:rPr lang="en-US" sz="2000" dirty="0"/>
              <a:t>In the Airmass RGB image, the greenish colors in front of the cloud band represent warm air masses; the blue band represents cold air masses.</a:t>
            </a:r>
            <a:br>
              <a:rPr lang="en-US" sz="2000" dirty="0"/>
            </a:br>
            <a:r>
              <a:rPr lang="en-US" sz="2000" dirty="0"/>
              <a:t>Most often, such images show clouds Cumulonimbus (</a:t>
            </a:r>
            <a:r>
              <a:rPr lang="en-US" sz="2000" dirty="0" err="1"/>
              <a:t>Cb</a:t>
            </a:r>
            <a:r>
              <a:rPr lang="en-US" sz="2000" dirty="0"/>
              <a:t>).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fr-FR" sz="2000" dirty="0"/>
              <a:t>1. Sinoptic map with frontal system on the cyclone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" name="Объект 3" descr="Изображение выглядит как картина, Художественная роспись, Акриловая краска, Современн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821FC5-F629-8597-7D03-E08C3F3E1E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4817"/>
          <a:stretch/>
        </p:blipFill>
        <p:spPr>
          <a:xfrm>
            <a:off x="275923" y="1596190"/>
            <a:ext cx="5667677" cy="32788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Объект 25" descr="Изображение выглядит как карта, текст, атлас">
            <a:extLst>
              <a:ext uri="{FF2B5EF4-FFF2-40B4-BE49-F238E27FC236}">
                <a16:creationId xmlns:a16="http://schemas.microsoft.com/office/drawing/2014/main" id="{1DF302BD-2EDC-17CE-0EAC-F8A7D89EF3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18" y="4308373"/>
            <a:ext cx="5441950" cy="3861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FEB7BF-79F1-AED2-BF85-E1A90C17C074}"/>
              </a:ext>
            </a:extLst>
          </p:cNvPr>
          <p:cNvSpPr txBox="1"/>
          <p:nvPr/>
        </p:nvSpPr>
        <p:spPr>
          <a:xfrm>
            <a:off x="6309732" y="4255989"/>
            <a:ext cx="34817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uk-U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568C6E8F-B6B4-1381-4E60-556DDA991CD1}"/>
                  </a:ext>
                </a:extLst>
              </p14:cNvPr>
              <p14:cNvContentPartPr/>
              <p14:nvPr/>
            </p14:nvContentPartPr>
            <p14:xfrm>
              <a:off x="6383968" y="4427406"/>
              <a:ext cx="107280" cy="20520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568C6E8F-B6B4-1381-4E60-556DDA991C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0328" y="4319406"/>
                <a:ext cx="214920" cy="4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i="1" dirty="0"/>
              <a:t>Diana Kryvobok</a:t>
            </a:r>
            <a:r>
              <a:rPr lang="uk-UA" sz="1800" i="1" dirty="0"/>
              <a:t>,</a:t>
            </a:r>
            <a:r>
              <a:rPr lang="en-US" sz="1800" i="1" dirty="0"/>
              <a:t> Ukrainian Hydrometeorological Center</a:t>
            </a:r>
            <a:r>
              <a:rPr lang="uk-UA" sz="1800" i="1" dirty="0"/>
              <a:t> </a:t>
            </a:r>
            <a:endParaRPr lang="en-GB" sz="1800" i="1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339494" y="6325352"/>
            <a:ext cx="3352800" cy="17663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2023 Oct 16   07</a:t>
            </a:r>
            <a:r>
              <a:rPr lang="uk-UA" sz="2000" dirty="0"/>
              <a:t>:00 </a:t>
            </a:r>
            <a:r>
              <a:rPr lang="en-US" sz="2000" dirty="0"/>
              <a:t>UTC</a:t>
            </a:r>
            <a:endParaRPr lang="uk-UA" sz="2000" dirty="0"/>
          </a:p>
          <a:p>
            <a:pPr marL="0" indent="0">
              <a:buNone/>
            </a:pPr>
            <a:br>
              <a:rPr lang="uk-UA" sz="2000" dirty="0"/>
            </a:br>
            <a:r>
              <a:rPr lang="en-US" sz="2000" dirty="0"/>
              <a:t>Figure 2 NWP witch shows thunderstorms in a cyclone </a:t>
            </a:r>
          </a:p>
          <a:p>
            <a:pPr marL="0" indent="0">
              <a:buNone/>
            </a:pPr>
            <a:r>
              <a:rPr lang="en-US" sz="2000" dirty="0"/>
              <a:t>3. INFRA+ satellite image</a:t>
            </a:r>
            <a:endParaRPr lang="pl-PL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B2CC95-F549-E3A3-D3DA-4981E9F00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3" t="20590" r="13753" b="15712"/>
          <a:stretch/>
        </p:blipFill>
        <p:spPr>
          <a:xfrm>
            <a:off x="4170825" y="5224060"/>
            <a:ext cx="8275239" cy="36913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4906F8-EC8B-1D7B-1A34-08C4AF0D6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5" t="20591" r="11357" b="13287"/>
          <a:stretch/>
        </p:blipFill>
        <p:spPr>
          <a:xfrm>
            <a:off x="1125155" y="1385646"/>
            <a:ext cx="7443741" cy="34149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B22BC8-FD45-1E27-D329-72460C2A38B0}"/>
              </a:ext>
            </a:extLst>
          </p:cNvPr>
          <p:cNvSpPr txBox="1"/>
          <p:nvPr/>
        </p:nvSpPr>
        <p:spPr>
          <a:xfrm>
            <a:off x="654248" y="1368418"/>
            <a:ext cx="34817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uk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0F2038-AFB8-4449-F370-EC5C0D9DB1FF}"/>
              </a:ext>
            </a:extLst>
          </p:cNvPr>
          <p:cNvSpPr txBox="1"/>
          <p:nvPr/>
        </p:nvSpPr>
        <p:spPr>
          <a:xfrm>
            <a:off x="11653954" y="4768516"/>
            <a:ext cx="34817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uk-UA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03366B7-7425-901D-DD9F-C356A6FD3F8B}"/>
              </a:ext>
            </a:extLst>
          </p:cNvPr>
          <p:cNvSpPr/>
          <p:nvPr/>
        </p:nvSpPr>
        <p:spPr>
          <a:xfrm>
            <a:off x="3006494" y="2815913"/>
            <a:ext cx="1371600" cy="109450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349BFFD9-8C9F-00AB-5E1C-4F56ECD55426}"/>
                  </a:ext>
                </a:extLst>
              </p14:cNvPr>
              <p14:cNvContentPartPr/>
              <p14:nvPr/>
            </p14:nvContentPartPr>
            <p14:xfrm>
              <a:off x="11734800" y="4861081"/>
              <a:ext cx="186480" cy="160560"/>
            </p14:xfrm>
          </p:contentPart>
        </mc:Choice>
        <mc:Fallback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349BFFD9-8C9F-00AB-5E1C-4F56ECD554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0800" y="4753081"/>
                <a:ext cx="294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F66A4FB8-6A3F-0093-B490-73B044BCE6DF}"/>
                  </a:ext>
                </a:extLst>
              </p14:cNvPr>
              <p14:cNvContentPartPr/>
              <p14:nvPr/>
            </p14:nvContentPartPr>
            <p14:xfrm>
              <a:off x="640481" y="1533604"/>
              <a:ext cx="248040" cy="149760"/>
            </p14:xfrm>
          </p:contentPart>
        </mc:Choice>
        <mc:Fallback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F66A4FB8-6A3F-0093-B490-73B044BCE6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841" y="1425604"/>
                <a:ext cx="355680" cy="36540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Стрелка: вправо 37">
            <a:extLst>
              <a:ext uri="{FF2B5EF4-FFF2-40B4-BE49-F238E27FC236}">
                <a16:creationId xmlns:a16="http://schemas.microsoft.com/office/drawing/2014/main" id="{E25254F9-2D16-EFF0-673E-8548020E40AF}"/>
              </a:ext>
            </a:extLst>
          </p:cNvPr>
          <p:cNvSpPr/>
          <p:nvPr/>
        </p:nvSpPr>
        <p:spPr>
          <a:xfrm rot="8273548">
            <a:off x="4123813" y="2304982"/>
            <a:ext cx="1219200" cy="2285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98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142</Words>
  <Application>Microsoft Office PowerPoint</Application>
  <PresentationFormat>A3 (297x420 мм)</PresentationFormat>
  <Paragraphs>26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Office Theme</vt:lpstr>
      <vt:lpstr>Title :  [Norwegian type] – [16 Oct 2023 07:00 UTC]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Кривобок Діана Савеліївна</cp:lastModifiedBy>
  <cp:revision>55</cp:revision>
  <cp:lastPrinted>2018-10-29T13:59:04Z</cp:lastPrinted>
  <dcterms:created xsi:type="dcterms:W3CDTF">2015-08-11T10:37:51Z</dcterms:created>
  <dcterms:modified xsi:type="dcterms:W3CDTF">2023-10-17T12:53:14Z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