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6" y="245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Norwegian </a:t>
            </a:r>
            <a:r>
              <a:rPr lang="et-EE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cyclone</a:t>
            </a: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t-EE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model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 </a:t>
            </a:r>
            <a:r>
              <a:rPr lang="et-EE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04.03.2023 00 UTC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1800" i="1" dirty="0"/>
              <a:t>Kaido Ennok Estonian </a:t>
            </a:r>
            <a:r>
              <a:rPr lang="et-EE" sz="1800" i="1" dirty="0" err="1"/>
              <a:t>Environment</a:t>
            </a:r>
            <a:r>
              <a:rPr lang="et-EE" sz="1800" i="1"/>
              <a:t> Agency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858000" y="1447800"/>
            <a:ext cx="5531318" cy="235053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000" dirty="0" err="1"/>
              <a:t>We</a:t>
            </a:r>
            <a:r>
              <a:rPr lang="et-EE" sz="2000" dirty="0"/>
              <a:t> </a:t>
            </a:r>
            <a:r>
              <a:rPr lang="et-EE" sz="2000" dirty="0" err="1"/>
              <a:t>can</a:t>
            </a:r>
            <a:r>
              <a:rPr lang="et-EE" sz="2000" dirty="0"/>
              <a:t> see Norwegian </a:t>
            </a:r>
            <a:r>
              <a:rPr lang="et-EE" sz="2000" dirty="0" err="1"/>
              <a:t>cyclon</a:t>
            </a:r>
            <a:r>
              <a:rPr lang="et-EE" sz="2000" dirty="0"/>
              <a:t> </a:t>
            </a:r>
            <a:r>
              <a:rPr lang="et-EE" sz="2000" dirty="0" err="1"/>
              <a:t>model</a:t>
            </a:r>
            <a:r>
              <a:rPr lang="et-EE" sz="2000" dirty="0"/>
              <a:t> in </a:t>
            </a:r>
            <a:r>
              <a:rPr lang="et-EE" sz="2000" dirty="0" err="1"/>
              <a:t>this</a:t>
            </a:r>
            <a:r>
              <a:rPr lang="et-EE" sz="2000" dirty="0"/>
              <a:t> image</a:t>
            </a:r>
          </a:p>
          <a:p>
            <a:pPr marL="0" indent="0">
              <a:buNone/>
            </a:pPr>
            <a:r>
              <a:rPr lang="et-EE" sz="2000" dirty="0" err="1"/>
              <a:t>Consequences</a:t>
            </a:r>
            <a:r>
              <a:rPr lang="et-EE" sz="2000" dirty="0"/>
              <a:t>:</a:t>
            </a:r>
          </a:p>
          <a:p>
            <a:pPr>
              <a:buFontTx/>
              <a:buChar char="-"/>
            </a:pPr>
            <a:r>
              <a:rPr lang="en-US" sz="2000" dirty="0"/>
              <a:t>slippery roads</a:t>
            </a:r>
            <a:endParaRPr lang="et-EE" sz="2000" dirty="0"/>
          </a:p>
          <a:p>
            <a:pPr>
              <a:buFontTx/>
              <a:buChar char="-"/>
            </a:pPr>
            <a:r>
              <a:rPr lang="en-US" sz="2000" dirty="0"/>
              <a:t> poor visibility</a:t>
            </a:r>
            <a:endParaRPr lang="et-EE" sz="2000" dirty="0"/>
          </a:p>
          <a:p>
            <a:pPr>
              <a:buFontTx/>
              <a:buChar char="-"/>
            </a:pPr>
            <a:r>
              <a:rPr lang="en-US" sz="2000" dirty="0"/>
              <a:t> power outages</a:t>
            </a:r>
            <a:endParaRPr lang="et-EE" sz="2000" dirty="0"/>
          </a:p>
          <a:p>
            <a:pPr>
              <a:buFontTx/>
              <a:buChar char="-"/>
            </a:pPr>
            <a:r>
              <a:rPr lang="en-US" sz="2000" dirty="0"/>
              <a:t> branches breaking under the weight of wet snow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4114800"/>
            <a:ext cx="5531318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Add here 1-2 additional images (NWP/ Sounding/Vertical Cross Section/Observation/ Photo of the event, </a:t>
            </a:r>
            <a:r>
              <a:rPr lang="en-GB" sz="2200" dirty="0" err="1">
                <a:solidFill>
                  <a:schemeClr val="tx1"/>
                </a:solidFill>
              </a:rPr>
              <a:t>etc</a:t>
            </a:r>
            <a:r>
              <a:rPr lang="en-GB" sz="2200" dirty="0">
                <a:solidFill>
                  <a:schemeClr val="tx1"/>
                </a:solidFill>
              </a:rPr>
              <a:t>) describing the case.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6872377"/>
            <a:ext cx="6172200" cy="223127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000" dirty="0"/>
              <a:t>Airmass RGB </a:t>
            </a:r>
            <a:r>
              <a:rPr lang="et-EE" sz="2000" dirty="0" err="1"/>
              <a:t>with</a:t>
            </a:r>
            <a:r>
              <a:rPr lang="et-EE" sz="2000" dirty="0"/>
              <a:t> </a:t>
            </a:r>
            <a:r>
              <a:rPr lang="et-EE" sz="2000" dirty="0" err="1"/>
              <a:t>mean</a:t>
            </a:r>
            <a:r>
              <a:rPr lang="et-EE" sz="2000" dirty="0"/>
              <a:t> sea </a:t>
            </a:r>
            <a:r>
              <a:rPr lang="et-EE" sz="2000" dirty="0" err="1"/>
              <a:t>level</a:t>
            </a:r>
            <a:r>
              <a:rPr lang="et-EE" sz="2000" dirty="0"/>
              <a:t> </a:t>
            </a:r>
            <a:r>
              <a:rPr lang="et-EE" sz="2000" dirty="0" err="1"/>
              <a:t>pressure</a:t>
            </a:r>
            <a:r>
              <a:rPr lang="et-EE" sz="2000" dirty="0"/>
              <a:t> and  temperatuure </a:t>
            </a:r>
            <a:r>
              <a:rPr lang="et-EE" sz="2000" dirty="0" err="1"/>
              <a:t>advection</a:t>
            </a:r>
            <a:r>
              <a:rPr lang="et-EE" sz="2000" dirty="0"/>
              <a:t>. On </a:t>
            </a:r>
            <a:r>
              <a:rPr lang="et-EE" sz="2000" dirty="0" err="1"/>
              <a:t>the</a:t>
            </a:r>
            <a:r>
              <a:rPr lang="et-EE" sz="2000" dirty="0"/>
              <a:t> </a:t>
            </a:r>
            <a:r>
              <a:rPr lang="et-EE" sz="2000" dirty="0" err="1"/>
              <a:t>right</a:t>
            </a:r>
            <a:r>
              <a:rPr lang="et-EE" sz="2000" dirty="0"/>
              <a:t> </a:t>
            </a:r>
            <a:r>
              <a:rPr lang="et-EE" sz="2000" dirty="0" err="1"/>
              <a:t>opera</a:t>
            </a:r>
            <a:r>
              <a:rPr lang="et-EE" sz="2000" dirty="0"/>
              <a:t> radar and </a:t>
            </a:r>
            <a:r>
              <a:rPr lang="et-EE" sz="2000" dirty="0" err="1"/>
              <a:t>SmartMet</a:t>
            </a:r>
            <a:r>
              <a:rPr lang="et-EE" sz="2000" dirty="0"/>
              <a:t> </a:t>
            </a:r>
            <a:r>
              <a:rPr lang="et-EE" sz="2000" dirty="0" err="1"/>
              <a:t>chart</a:t>
            </a:r>
            <a:r>
              <a:rPr lang="et-EE" sz="2000" dirty="0"/>
              <a:t> </a:t>
            </a:r>
            <a:r>
              <a:rPr lang="et-EE" sz="2000" dirty="0" err="1"/>
              <a:t>with</a:t>
            </a:r>
            <a:r>
              <a:rPr lang="et-EE" sz="2000" dirty="0"/>
              <a:t> </a:t>
            </a:r>
            <a:r>
              <a:rPr lang="et-EE" sz="2000" dirty="0" err="1"/>
              <a:t>fronts</a:t>
            </a:r>
            <a:r>
              <a:rPr lang="et-EE" sz="2000" dirty="0"/>
              <a:t>, </a:t>
            </a:r>
            <a:r>
              <a:rPr lang="et-EE" sz="2000" dirty="0" err="1"/>
              <a:t>synop</a:t>
            </a:r>
            <a:r>
              <a:rPr lang="et-EE" sz="2000" dirty="0"/>
              <a:t> and </a:t>
            </a:r>
            <a:r>
              <a:rPr lang="et-EE" sz="2000" dirty="0" err="1"/>
              <a:t>satellite</a:t>
            </a:r>
            <a:r>
              <a:rPr lang="et-EE" sz="2000" dirty="0"/>
              <a:t> image.</a:t>
            </a:r>
          </a:p>
          <a:p>
            <a:pPr marL="0" indent="0">
              <a:buNone/>
            </a:pPr>
            <a:r>
              <a:rPr lang="et-EE" sz="2000" dirty="0"/>
              <a:t>ET </a:t>
            </a:r>
            <a:r>
              <a:rPr lang="et-EE" sz="2000" dirty="0" err="1"/>
              <a:t>cyclon</a:t>
            </a:r>
            <a:r>
              <a:rPr lang="et-EE" sz="2000" dirty="0"/>
              <a:t> </a:t>
            </a:r>
            <a:r>
              <a:rPr lang="et-EE" sz="2000" dirty="0" err="1"/>
              <a:t>cloud</a:t>
            </a:r>
            <a:r>
              <a:rPr lang="et-EE" sz="2000" dirty="0"/>
              <a:t> </a:t>
            </a:r>
            <a:r>
              <a:rPr lang="et-EE" sz="2000" dirty="0" err="1"/>
              <a:t>system</a:t>
            </a:r>
            <a:r>
              <a:rPr lang="et-EE" sz="2000" dirty="0"/>
              <a:t>.</a:t>
            </a:r>
          </a:p>
          <a:p>
            <a:pPr marL="0" indent="0">
              <a:buNone/>
            </a:pPr>
            <a:r>
              <a:rPr lang="et-EE" sz="2000" dirty="0" err="1"/>
              <a:t>Strong</a:t>
            </a:r>
            <a:r>
              <a:rPr lang="et-EE" sz="2000" dirty="0"/>
              <a:t> </a:t>
            </a:r>
            <a:r>
              <a:rPr lang="et-EE" sz="2000" dirty="0" err="1"/>
              <a:t>winds</a:t>
            </a:r>
            <a:r>
              <a:rPr lang="et-EE" sz="2000" dirty="0"/>
              <a:t> on </a:t>
            </a:r>
            <a:r>
              <a:rPr lang="et-EE" sz="2000" dirty="0" err="1"/>
              <a:t>Western</a:t>
            </a:r>
            <a:r>
              <a:rPr lang="et-EE" sz="2000" dirty="0"/>
              <a:t> </a:t>
            </a:r>
            <a:r>
              <a:rPr lang="et-EE" sz="2000" dirty="0" err="1"/>
              <a:t>coast</a:t>
            </a:r>
            <a:r>
              <a:rPr lang="et-EE" sz="2000" dirty="0"/>
              <a:t> of Estonia. </a:t>
            </a:r>
            <a:r>
              <a:rPr lang="et-EE" sz="2000" dirty="0" err="1"/>
              <a:t>Snow</a:t>
            </a:r>
            <a:r>
              <a:rPr lang="et-EE" sz="2000" dirty="0"/>
              <a:t> in </a:t>
            </a:r>
            <a:r>
              <a:rPr lang="et-EE" sz="2000" dirty="0" err="1"/>
              <a:t>mainland</a:t>
            </a:r>
            <a:r>
              <a:rPr lang="et-EE" sz="2000" dirty="0"/>
              <a:t> Estonia and </a:t>
            </a:r>
            <a:r>
              <a:rPr lang="et-EE" sz="2000" dirty="0" err="1"/>
              <a:t>rain</a:t>
            </a:r>
            <a:r>
              <a:rPr lang="et-EE" sz="2000" dirty="0"/>
              <a:t> on </a:t>
            </a:r>
            <a:r>
              <a:rPr lang="et-EE" sz="2000" dirty="0" err="1"/>
              <a:t>western</a:t>
            </a:r>
            <a:r>
              <a:rPr lang="et-EE" sz="2000" dirty="0"/>
              <a:t> </a:t>
            </a:r>
            <a:r>
              <a:rPr lang="et-EE" sz="2000" dirty="0" err="1"/>
              <a:t>coast</a:t>
            </a:r>
            <a:r>
              <a:rPr lang="et-EE" sz="2000" dirty="0"/>
              <a:t> of Estonia. Poor </a:t>
            </a:r>
            <a:r>
              <a:rPr lang="et-EE" sz="2000" dirty="0" err="1"/>
              <a:t>visibility</a:t>
            </a:r>
            <a:r>
              <a:rPr lang="et-EE" sz="2000" dirty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lt 4" descr="Pilt, millel on kujutatud kaart, tekst&#10;&#10;Kirjeldus on genereeritud automaatselt">
            <a:extLst>
              <a:ext uri="{FF2B5EF4-FFF2-40B4-BE49-F238E27FC236}">
                <a16:creationId xmlns:a16="http://schemas.microsoft.com/office/drawing/2014/main" id="{03430078-BB8E-F022-5E44-3BB87DE9B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46" y="6599414"/>
            <a:ext cx="5576627" cy="2504242"/>
          </a:xfrm>
          <a:prstGeom prst="rect">
            <a:avLst/>
          </a:prstGeom>
        </p:spPr>
      </p:pic>
      <p:pic>
        <p:nvPicPr>
          <p:cNvPr id="13" name="Sisu kohatäide 12" descr="Pilt, millel on kujutatud kaart, Värvikus, kunst&#10;&#10;Kirjeldus on genereeritud automaatselt">
            <a:extLst>
              <a:ext uri="{FF2B5EF4-FFF2-40B4-BE49-F238E27FC236}">
                <a16:creationId xmlns:a16="http://schemas.microsoft.com/office/drawing/2014/main" id="{13EEB404-E553-AA13-BF0B-55E1FE1F75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68442"/>
            <a:ext cx="5531318" cy="2630972"/>
          </a:xfrm>
        </p:spPr>
      </p:pic>
      <p:pic>
        <p:nvPicPr>
          <p:cNvPr id="18" name="Pilt 17" descr="Pilt, millel on kujutatud tekst, kaart, kuvatõmmis&#10;&#10;Kirjeldus on genereeritud automaatselt">
            <a:extLst>
              <a:ext uri="{FF2B5EF4-FFF2-40B4-BE49-F238E27FC236}">
                <a16:creationId xmlns:a16="http://schemas.microsoft.com/office/drawing/2014/main" id="{C9E1E75D-A6DD-6B0B-C2E5-4EAED158A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649"/>
            <a:ext cx="6588406" cy="5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Props1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</TotalTime>
  <Words>122</Words>
  <Application>Microsoft Office PowerPoint</Application>
  <PresentationFormat>A3-formaadis paber (297x420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Norwegian cyclone model  04.03.2023 00 UTC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Kaido Ennok</cp:lastModifiedBy>
  <cp:revision>63</cp:revision>
  <cp:lastPrinted>2018-10-29T13:59:04Z</cp:lastPrinted>
  <dcterms:created xsi:type="dcterms:W3CDTF">2015-08-11T10:37:51Z</dcterms:created>
  <dcterms:modified xsi:type="dcterms:W3CDTF">2023-10-18T10:26:45Z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