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309" r:id="rId5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stance Meteo" initials="AM" lastIdx="4" clrIdx="0">
    <p:extLst>
      <p:ext uri="{19B8F6BF-5375-455C-9EA6-DF929625EA0E}">
        <p15:presenceInfo xmlns:p15="http://schemas.microsoft.com/office/powerpoint/2012/main" userId="S-1-5-21-2025429265-796845957-682003330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810" y="28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6677974" y="1447800"/>
            <a:ext cx="6040819" cy="249624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600" dirty="0"/>
              <a:t>This Cold Front moving from north to south through Lithuania and creates fast moving convective squall line.</a:t>
            </a:r>
            <a:endParaRPr lang="fr-FR" sz="1600" dirty="0"/>
          </a:p>
          <a:p>
            <a:pPr marL="0" indent="0">
              <a:buNone/>
            </a:pPr>
            <a:r>
              <a:rPr lang="lt-LT" sz="1600" dirty="0"/>
              <a:t>Consequences of this Cold front (Ana type):</a:t>
            </a:r>
          </a:p>
          <a:p>
            <a:r>
              <a:rPr lang="lt-LT" sz="1600" dirty="0"/>
              <a:t>Very strong (25-30 m/s), locally hurricane force winds (up to 35,5 m/s) was measured;</a:t>
            </a:r>
          </a:p>
          <a:p>
            <a:r>
              <a:rPr lang="lt-LT" sz="1600" dirty="0"/>
              <a:t>Thunderstorm, graupel was observed;</a:t>
            </a:r>
          </a:p>
          <a:p>
            <a:r>
              <a:rPr lang="lt-LT" sz="1600" dirty="0"/>
              <a:t>Trees downed, powerlines outages, </a:t>
            </a:r>
            <a:r>
              <a:rPr lang="en-US" sz="1600" dirty="0"/>
              <a:t>significant damage </a:t>
            </a:r>
            <a:r>
              <a:rPr lang="lt-LT" sz="1600" dirty="0"/>
              <a:t>to</a:t>
            </a:r>
            <a:r>
              <a:rPr lang="en-US" sz="1600" dirty="0"/>
              <a:t> private and public infrastructure</a:t>
            </a:r>
            <a:r>
              <a:rPr lang="lt-LT" sz="1600" dirty="0"/>
              <a:t>.</a:t>
            </a:r>
            <a:endParaRPr lang="en-US" sz="1500" dirty="0"/>
          </a:p>
          <a:p>
            <a:endParaRPr lang="en-US" sz="1500" dirty="0">
              <a:latin typeface="+mn-lt"/>
            </a:endParaRPr>
          </a:p>
          <a:p>
            <a:endParaRPr lang="en-US" sz="1500" dirty="0"/>
          </a:p>
          <a:p>
            <a:endParaRPr lang="en-GB" sz="15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12160718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lt-LT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Cold Front (Ana type) Conceptual model </a:t>
            </a: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– </a:t>
            </a:r>
            <a:r>
              <a:rPr lang="lt-LT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2022.01.14 09 UTC</a:t>
            </a:r>
            <a:endParaRPr lang="en-GB" sz="33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92318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800" i="1" dirty="0"/>
              <a:t>Tadas Kantautas, LHMS, Lithuania</a:t>
            </a:r>
            <a:endParaRPr lang="en-GB" sz="1800" i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C2924C-3134-2728-E447-052D9EAA65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3826" y="1447800"/>
            <a:ext cx="6449374" cy="448409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E440B1-99E1-E667-48AA-55FFFB833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5093970"/>
            <a:ext cx="5915974" cy="4137898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103827" y="6019800"/>
            <a:ext cx="6580753" cy="35052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We can see Cold Front (Ana type) Conceptual model in </a:t>
            </a:r>
            <a:r>
              <a:rPr lang="en-US" sz="1600" dirty="0" err="1"/>
              <a:t>th</a:t>
            </a:r>
            <a:r>
              <a:rPr lang="lt-LT" sz="1600" dirty="0"/>
              <a:t>ese</a:t>
            </a:r>
            <a:r>
              <a:rPr lang="en-US" sz="1600" dirty="0"/>
              <a:t> image</a:t>
            </a:r>
            <a:r>
              <a:rPr lang="lt-LT" sz="1600" dirty="0"/>
              <a:t>s over Lithuania (images above and on the right)</a:t>
            </a:r>
            <a:r>
              <a:rPr lang="en-US" sz="1600" dirty="0"/>
              <a:t>. </a:t>
            </a:r>
            <a:endParaRPr lang="lt-LT" sz="1600" dirty="0"/>
          </a:p>
          <a:p>
            <a:pPr marL="0" indent="0">
              <a:buNone/>
            </a:pPr>
            <a:r>
              <a:rPr lang="lt-LT" sz="1600" dirty="0"/>
              <a:t>Airmass RGB, MSLP, Thickness 500-1000 hPa, TFP in image above; Airmass RGB, Isotachs 300 hPa, Temperature advection 700 hPa in image on the right.</a:t>
            </a:r>
          </a:p>
          <a:p>
            <a:pPr marL="0" indent="0">
              <a:buNone/>
            </a:pPr>
            <a:r>
              <a:rPr lang="lt-LT" sz="1600" dirty="0"/>
              <a:t>There we can see:</a:t>
            </a:r>
          </a:p>
          <a:p>
            <a:r>
              <a:rPr lang="lt-LT" sz="1600" dirty="0"/>
              <a:t>dry stratospheric air intrusion (orange color) over and behind the frontal cloud band;</a:t>
            </a:r>
          </a:p>
          <a:p>
            <a:r>
              <a:rPr lang="lt-LT" sz="1600" dirty="0"/>
              <a:t>some TFP parameter patches in the front of the frontal cloud band;</a:t>
            </a:r>
          </a:p>
          <a:p>
            <a:r>
              <a:rPr lang="lt-LT" sz="1600" dirty="0"/>
              <a:t>crowding zone of equivalent thickness in the frontal cloud band;</a:t>
            </a:r>
          </a:p>
          <a:p>
            <a:r>
              <a:rPr lang="lt-LT" sz="1600" dirty="0"/>
              <a:t>strong jet, almost paralel to frontal cloud band orientation;</a:t>
            </a:r>
          </a:p>
          <a:p>
            <a:r>
              <a:rPr lang="lt-LT" sz="1600" dirty="0"/>
              <a:t>strong cold air advection in frontal cloud band.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0977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6" ma:contentTypeDescription="Create a new document." ma:contentTypeScope="" ma:versionID="1ae6ba7c7409f82c6fcac67611324df8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63308a22267c9fd860f893ea24d97ae5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235CBC-A451-445C-9A21-A54071AFA7E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6b08dc2-c207-4fd2-bf87-8e5cf14a1749"/>
    <ds:schemaRef ds:uri="http://purl.org/dc/elements/1.1/"/>
    <ds:schemaRef ds:uri="http://schemas.microsoft.com/office/2006/metadata/properties"/>
    <ds:schemaRef ds:uri="1e41b720-5404-4d66-b2a9-245407d2cd3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A26E454-20C9-4591-B89C-BA82F6496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1b720-5404-4d66-b2a9-245407d2cd3e"/>
    <ds:schemaRef ds:uri="06b08dc2-c207-4fd2-bf87-8e5cf14a1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E879A7-2C85-4E72-9B09-3BFDB8E259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212</Words>
  <Application>Microsoft Office PowerPoint</Application>
  <PresentationFormat>A3 Paper (297x420 mm)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Palatino Linotype</vt:lpstr>
      <vt:lpstr>Office Theme</vt:lpstr>
      <vt:lpstr>Cold Front (Ana type) Conceptual model – 2022.01.14 09 UTC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creator>ENVY</dc:creator>
  <cp:lastModifiedBy>Tadas Kantautas</cp:lastModifiedBy>
  <cp:revision>54</cp:revision>
  <cp:lastPrinted>2018-10-29T13:59:04Z</cp:lastPrinted>
  <dcterms:created xsi:type="dcterms:W3CDTF">2015-08-11T10:37:51Z</dcterms:created>
  <dcterms:modified xsi:type="dcterms:W3CDTF">2023-10-16T12:07:40Z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