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309" r:id="rId5"/>
  </p:sldIdLst>
  <p:sldSz cx="12801600" cy="9601200" type="A3"/>
  <p:notesSz cx="9926638" cy="14355763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sistance Meteo" initials="AM" lastIdx="4" clrIdx="0">
    <p:extLst>
      <p:ext uri="{19B8F6BF-5375-455C-9EA6-DF929625EA0E}">
        <p15:presenceInfo xmlns:p15="http://schemas.microsoft.com/office/powerpoint/2012/main" userId="S-1-5-21-2025429265-796845957-682003330-37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74" y="3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54C849F-716F-45D5-92BD-616F2EA5F21B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3550" y="1795463"/>
            <a:ext cx="645953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94E6323F-C937-4086-B7C8-FD6CCCA78D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6323F-C937-4086-B7C8-FD6CCCA78DD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65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7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70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18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45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533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0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22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29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702-65C0-4D9F-AD6A-4ECFA712DF9D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BDDB-ED13-4F61-BF3B-C449AADC66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84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6D864300-25F8-0E76-21B8-CB04A5E4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5918931"/>
            <a:ext cx="2907197" cy="3078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26" y="291093"/>
            <a:ext cx="11945983" cy="1143000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Rapid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Cyclogenesis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+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Cold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Front </a:t>
            </a:r>
            <a:r>
              <a:rPr lang="pl-PL" sz="3300" dirty="0" err="1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Conceptual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Model</a:t>
            </a:r>
            <a:r>
              <a:rPr lang="en-GB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pl-PL" sz="3300" dirty="0">
                <a:solidFill>
                  <a:srgbClr val="2F5897"/>
                </a:solidFill>
                <a:effectLst>
                  <a:outerShdw blurRad="63500" dist="38100" dir="5400000" algn="t" rotWithShape="0">
                    <a:srgbClr val="000000">
                      <a:alpha val="25000"/>
                    </a:srgbClr>
                  </a:outerShdw>
                </a:effectLst>
                <a:latin typeface="Palatino Linotype" panose="02040502050505030304" pitchFamily="18" charset="0"/>
              </a:rPr>
              <a:t>30.01.2022</a:t>
            </a:r>
            <a:endParaRPr lang="en-GB" sz="33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92318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800" i="1" dirty="0"/>
              <a:t>Jakub Majchrzak, </a:t>
            </a:r>
            <a:r>
              <a:rPr lang="pl-PL" sz="1800" i="1" dirty="0" err="1"/>
              <a:t>Institute</a:t>
            </a:r>
            <a:r>
              <a:rPr lang="pl-PL" sz="1800" i="1" dirty="0"/>
              <a:t> of </a:t>
            </a:r>
            <a:r>
              <a:rPr lang="pl-PL" sz="1800" i="1" dirty="0" err="1"/>
              <a:t>Meteorology</a:t>
            </a:r>
            <a:r>
              <a:rPr lang="pl-PL" sz="1800" i="1" dirty="0"/>
              <a:t> and </a:t>
            </a:r>
            <a:r>
              <a:rPr lang="pl-PL" sz="1800" i="1" dirty="0" err="1"/>
              <a:t>Water</a:t>
            </a:r>
            <a:r>
              <a:rPr lang="pl-PL" sz="1800" i="1" dirty="0"/>
              <a:t> Management</a:t>
            </a:r>
            <a:endParaRPr lang="en-GB" sz="1800" i="1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6369518" y="1447800"/>
            <a:ext cx="6019800" cy="266700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ET </a:t>
            </a:r>
            <a:r>
              <a:rPr lang="pl-PL" sz="1800" dirty="0" err="1"/>
              <a:t>Cyclone</a:t>
            </a:r>
            <a:r>
              <a:rPr lang="pl-PL" sz="1800" dirty="0"/>
              <a:t> in </a:t>
            </a:r>
            <a:r>
              <a:rPr lang="pl-PL" sz="1800" dirty="0" err="1"/>
              <a:t>mature</a:t>
            </a:r>
            <a:r>
              <a:rPr lang="pl-PL" sz="1800" dirty="0"/>
              <a:t> </a:t>
            </a:r>
            <a:r>
              <a:rPr lang="pl-PL" sz="1800" dirty="0" err="1"/>
              <a:t>stage</a:t>
            </a:r>
            <a:r>
              <a:rPr lang="pl-PL" sz="1800" dirty="0"/>
              <a:t> with </a:t>
            </a:r>
            <a:r>
              <a:rPr lang="pl-PL" sz="1800" dirty="0" err="1"/>
              <a:t>cold</a:t>
            </a:r>
            <a:r>
              <a:rPr lang="pl-PL" sz="1800" dirty="0"/>
              <a:t> front </a:t>
            </a:r>
            <a:r>
              <a:rPr lang="pl-PL" sz="1800" dirty="0" err="1"/>
              <a:t>stretching</a:t>
            </a:r>
            <a:r>
              <a:rPr lang="pl-PL" sz="1800" dirty="0"/>
              <a:t> from Central </a:t>
            </a:r>
            <a:r>
              <a:rPr lang="pl-PL" sz="1800" dirty="0" err="1"/>
              <a:t>Baltic</a:t>
            </a:r>
            <a:r>
              <a:rPr lang="pl-PL" sz="1800" dirty="0"/>
              <a:t> to S Europe. </a:t>
            </a:r>
            <a:r>
              <a:rPr lang="pl-PL" sz="1800" dirty="0" err="1"/>
              <a:t>Cold</a:t>
            </a:r>
            <a:r>
              <a:rPr lang="pl-PL" sz="1800" dirty="0"/>
              <a:t> front </a:t>
            </a:r>
            <a:r>
              <a:rPr lang="pl-PL" sz="1800" dirty="0" err="1"/>
              <a:t>visible</a:t>
            </a:r>
            <a:r>
              <a:rPr lang="pl-PL" sz="1800" dirty="0"/>
              <a:t> as a </a:t>
            </a:r>
            <a:r>
              <a:rPr lang="pl-PL" sz="1800" dirty="0" err="1"/>
              <a:t>white</a:t>
            </a:r>
            <a:r>
              <a:rPr lang="pl-PL" sz="1800" dirty="0"/>
              <a:t> </a:t>
            </a:r>
            <a:r>
              <a:rPr lang="pl-PL" sz="1800" dirty="0" err="1"/>
              <a:t>curved</a:t>
            </a:r>
            <a:r>
              <a:rPr lang="pl-PL" sz="1800" dirty="0"/>
              <a:t> </a:t>
            </a:r>
            <a:r>
              <a:rPr lang="pl-PL" sz="1800" dirty="0" err="1"/>
              <a:t>stripe</a:t>
            </a:r>
            <a:r>
              <a:rPr lang="pl-PL" sz="1800" dirty="0"/>
              <a:t> with a </a:t>
            </a:r>
            <a:r>
              <a:rPr lang="pl-PL" sz="1800" dirty="0" err="1"/>
              <a:t>darker</a:t>
            </a:r>
            <a:r>
              <a:rPr lang="pl-PL" sz="1800" dirty="0"/>
              <a:t> </a:t>
            </a:r>
            <a:r>
              <a:rPr lang="pl-PL" sz="1800" dirty="0" err="1"/>
              <a:t>edge</a:t>
            </a:r>
            <a:r>
              <a:rPr lang="pl-PL" sz="1800" dirty="0"/>
              <a:t> </a:t>
            </a:r>
            <a:r>
              <a:rPr lang="pl-PL" sz="1800" dirty="0" err="1"/>
              <a:t>behind</a:t>
            </a:r>
            <a:r>
              <a:rPr lang="pl-PL" sz="1800" dirty="0"/>
              <a:t> </a:t>
            </a:r>
            <a:r>
              <a:rPr lang="pl-PL" sz="1800" dirty="0" err="1"/>
              <a:t>it</a:t>
            </a:r>
            <a:r>
              <a:rPr lang="pl-PL" sz="1800" dirty="0"/>
              <a:t>,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stands</a:t>
            </a:r>
            <a:r>
              <a:rPr lang="pl-PL" sz="1800" dirty="0"/>
              <a:t> for </a:t>
            </a:r>
            <a:r>
              <a:rPr lang="pl-PL" sz="1800" dirty="0" err="1"/>
              <a:t>cold</a:t>
            </a:r>
            <a:r>
              <a:rPr lang="pl-PL" sz="1800" dirty="0"/>
              <a:t> and </a:t>
            </a:r>
            <a:r>
              <a:rPr lang="pl-PL" sz="1800" dirty="0" err="1"/>
              <a:t>dry</a:t>
            </a:r>
            <a:r>
              <a:rPr lang="pl-PL" sz="1800" dirty="0"/>
              <a:t> </a:t>
            </a:r>
            <a:r>
              <a:rPr lang="pl-PL" sz="1800" dirty="0" err="1"/>
              <a:t>air</a:t>
            </a:r>
            <a:r>
              <a:rPr lang="pl-PL" sz="1800" dirty="0"/>
              <a:t> </a:t>
            </a:r>
            <a:r>
              <a:rPr lang="pl-PL" sz="1800" dirty="0" err="1"/>
              <a:t>advection</a:t>
            </a:r>
            <a:r>
              <a:rPr lang="pl-PL" sz="1800" dirty="0"/>
              <a:t>. </a:t>
            </a:r>
            <a:r>
              <a:rPr lang="pl-PL" sz="1800" dirty="0" err="1"/>
              <a:t>Eye</a:t>
            </a:r>
            <a:r>
              <a:rPr lang="pl-PL" sz="1800" dirty="0"/>
              <a:t> of </a:t>
            </a:r>
            <a:r>
              <a:rPr lang="pl-PL" sz="1800" dirty="0" err="1"/>
              <a:t>cyclon</a:t>
            </a:r>
            <a:r>
              <a:rPr lang="pl-PL" sz="1800" dirty="0"/>
              <a:t> </a:t>
            </a:r>
            <a:r>
              <a:rPr lang="pl-PL" sz="1800" dirty="0" err="1"/>
              <a:t>located</a:t>
            </a:r>
            <a:r>
              <a:rPr lang="pl-PL" sz="1800" dirty="0"/>
              <a:t> </a:t>
            </a:r>
            <a:r>
              <a:rPr lang="pl-PL" sz="1800" dirty="0" err="1"/>
              <a:t>over</a:t>
            </a:r>
            <a:r>
              <a:rPr lang="pl-PL" sz="1800" dirty="0"/>
              <a:t> Central </a:t>
            </a:r>
            <a:r>
              <a:rPr lang="pl-PL" sz="1800" dirty="0" err="1"/>
              <a:t>Baltic</a:t>
            </a:r>
            <a:r>
              <a:rPr lang="pl-PL" sz="1800" dirty="0"/>
              <a:t>,   </a:t>
            </a:r>
            <a:r>
              <a:rPr lang="pl-PL" sz="1800" dirty="0" err="1"/>
              <a:t>visible</a:t>
            </a:r>
            <a:r>
              <a:rPr lang="pl-PL" sz="1800" dirty="0"/>
              <a:t> as </a:t>
            </a:r>
            <a:r>
              <a:rPr lang="pl-PL" sz="1800" dirty="0" err="1"/>
              <a:t>an</a:t>
            </a:r>
            <a:r>
              <a:rPr lang="pl-PL" sz="1800" dirty="0"/>
              <a:t> </a:t>
            </a:r>
            <a:r>
              <a:rPr lang="pl-PL" sz="1800" dirty="0" err="1"/>
              <a:t>wrapped</a:t>
            </a:r>
            <a:r>
              <a:rPr lang="pl-PL" sz="1800" dirty="0"/>
              <a:t> </a:t>
            </a:r>
            <a:r>
              <a:rPr lang="pl-PL" sz="1800" dirty="0" err="1"/>
              <a:t>darked</a:t>
            </a:r>
            <a:r>
              <a:rPr lang="pl-PL" sz="1800" dirty="0"/>
              <a:t> and </a:t>
            </a:r>
            <a:r>
              <a:rPr lang="pl-PL" sz="1800" dirty="0" err="1"/>
              <a:t>lighter</a:t>
            </a:r>
            <a:r>
              <a:rPr lang="pl-PL" sz="1800" dirty="0"/>
              <a:t> </a:t>
            </a:r>
            <a:r>
              <a:rPr lang="pl-PL" sz="1800" dirty="0" err="1"/>
              <a:t>strips</a:t>
            </a:r>
            <a:r>
              <a:rPr lang="pl-PL" sz="1800" dirty="0"/>
              <a:t>, </a:t>
            </a:r>
            <a:r>
              <a:rPr lang="pl-PL" sz="1800" dirty="0" err="1"/>
              <a:t>which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dry</a:t>
            </a:r>
            <a:r>
              <a:rPr lang="pl-PL" sz="1800" dirty="0"/>
              <a:t> </a:t>
            </a:r>
            <a:r>
              <a:rPr lang="pl-PL" sz="1800" dirty="0" err="1"/>
              <a:t>stratospheric</a:t>
            </a:r>
            <a:r>
              <a:rPr lang="pl-PL" sz="1800" dirty="0"/>
              <a:t> </a:t>
            </a:r>
            <a:r>
              <a:rPr lang="pl-PL" sz="1800" dirty="0" err="1"/>
              <a:t>air</a:t>
            </a:r>
            <a:r>
              <a:rPr lang="pl-PL" sz="1800" dirty="0"/>
              <a:t> and </a:t>
            </a:r>
            <a:r>
              <a:rPr lang="pl-PL" sz="1800" dirty="0" err="1"/>
              <a:t>hight</a:t>
            </a:r>
            <a:r>
              <a:rPr lang="pl-PL" sz="1800" dirty="0"/>
              <a:t> </a:t>
            </a:r>
            <a:r>
              <a:rPr lang="pl-PL" sz="1800" dirty="0" err="1"/>
              <a:t>clouds</a:t>
            </a:r>
            <a:r>
              <a:rPr lang="pl-PL" sz="1800" dirty="0"/>
              <a:t>.</a:t>
            </a:r>
            <a:endParaRPr lang="fr-FR" sz="1800" dirty="0"/>
          </a:p>
          <a:p>
            <a:pPr marL="0" indent="0">
              <a:buNone/>
            </a:pPr>
            <a:r>
              <a:rPr lang="pl-PL" sz="1800" dirty="0"/>
              <a:t>In </a:t>
            </a:r>
            <a:r>
              <a:rPr lang="pl-PL" sz="1800" dirty="0" err="1"/>
              <a:t>this</a:t>
            </a:r>
            <a:r>
              <a:rPr lang="pl-PL" sz="1800" dirty="0"/>
              <a:t> </a:t>
            </a:r>
            <a:r>
              <a:rPr lang="pl-PL" sz="1800" dirty="0" err="1"/>
              <a:t>dynamic</a:t>
            </a:r>
            <a:r>
              <a:rPr lang="pl-PL" sz="1800" dirty="0"/>
              <a:t> </a:t>
            </a:r>
            <a:r>
              <a:rPr lang="pl-PL" sz="1800" dirty="0" err="1"/>
              <a:t>case</a:t>
            </a:r>
            <a:r>
              <a:rPr lang="pl-PL" sz="1800" dirty="0"/>
              <a:t> </a:t>
            </a:r>
            <a:r>
              <a:rPr lang="pl-PL" sz="1800" dirty="0" err="1"/>
              <a:t>strong</a:t>
            </a:r>
            <a:r>
              <a:rPr lang="pl-PL" sz="1800" dirty="0"/>
              <a:t> wind </a:t>
            </a:r>
            <a:r>
              <a:rPr lang="pl-PL" sz="1800" dirty="0" err="1"/>
              <a:t>gusts</a:t>
            </a:r>
            <a:r>
              <a:rPr lang="pl-PL" sz="1800" dirty="0"/>
              <a:t> </a:t>
            </a:r>
            <a:r>
              <a:rPr lang="pl-PL" sz="1800" dirty="0" err="1"/>
              <a:t>over</a:t>
            </a:r>
            <a:r>
              <a:rPr lang="pl-PL" sz="1800" dirty="0"/>
              <a:t> Poland, Germany and </a:t>
            </a:r>
            <a:r>
              <a:rPr lang="pl-PL" sz="1800" dirty="0" err="1"/>
              <a:t>Baltic</a:t>
            </a:r>
            <a:r>
              <a:rPr lang="pl-PL" sz="1800" dirty="0"/>
              <a:t> </a:t>
            </a:r>
            <a:r>
              <a:rPr lang="pl-PL" sz="1800" dirty="0" err="1"/>
              <a:t>States</a:t>
            </a:r>
            <a:r>
              <a:rPr lang="pl-PL" sz="1800" dirty="0"/>
              <a:t> </a:t>
            </a:r>
            <a:r>
              <a:rPr lang="pl-PL" sz="1800" dirty="0" err="1"/>
              <a:t>are</a:t>
            </a:r>
            <a:r>
              <a:rPr lang="pl-PL" sz="1800" dirty="0"/>
              <a:t> </a:t>
            </a:r>
            <a:r>
              <a:rPr lang="pl-PL" sz="1800" dirty="0" err="1"/>
              <a:t>possible</a:t>
            </a:r>
            <a:r>
              <a:rPr lang="pl-PL" sz="1800" dirty="0"/>
              <a:t> as </a:t>
            </a:r>
            <a:r>
              <a:rPr lang="pl-PL" sz="1800" dirty="0" err="1"/>
              <a:t>well</a:t>
            </a:r>
            <a:r>
              <a:rPr lang="pl-PL" sz="1800" dirty="0"/>
              <a:t> as high </a:t>
            </a:r>
            <a:r>
              <a:rPr lang="pl-PL" sz="1800" dirty="0" err="1"/>
              <a:t>waves</a:t>
            </a:r>
            <a:r>
              <a:rPr lang="pl-PL" sz="1800" dirty="0"/>
              <a:t> </a:t>
            </a:r>
            <a:r>
              <a:rPr lang="pl-PL" sz="1800" dirty="0" err="1"/>
              <a:t>oves</a:t>
            </a:r>
            <a:r>
              <a:rPr lang="pl-PL" sz="1800" dirty="0"/>
              <a:t> S </a:t>
            </a:r>
            <a:r>
              <a:rPr lang="pl-PL" sz="1800" dirty="0" err="1"/>
              <a:t>Baltic</a:t>
            </a:r>
            <a:r>
              <a:rPr lang="pl-PL" sz="1800" dirty="0"/>
              <a:t> and </a:t>
            </a:r>
            <a:r>
              <a:rPr lang="pl-PL" sz="1800" dirty="0" err="1"/>
              <a:t>even</a:t>
            </a:r>
            <a:r>
              <a:rPr lang="pl-PL" sz="1800" dirty="0"/>
              <a:t> </a:t>
            </a:r>
            <a:r>
              <a:rPr lang="pl-PL" sz="1800" dirty="0" err="1"/>
              <a:t>flooding</a:t>
            </a:r>
            <a:r>
              <a:rPr lang="pl-PL" sz="1800" dirty="0"/>
              <a:t> in </a:t>
            </a:r>
            <a:r>
              <a:rPr lang="pl-PL" sz="1800" dirty="0" err="1"/>
              <a:t>costal</a:t>
            </a:r>
            <a:r>
              <a:rPr lang="pl-PL" sz="1800" dirty="0"/>
              <a:t> regions of </a:t>
            </a:r>
            <a:r>
              <a:rPr lang="pl-PL" sz="1800" dirty="0" err="1"/>
              <a:t>Lithuania</a:t>
            </a:r>
            <a:r>
              <a:rPr lang="pl-PL" sz="1800" dirty="0"/>
              <a:t> and </a:t>
            </a:r>
            <a:r>
              <a:rPr lang="pl-PL" sz="1800" dirty="0" err="1"/>
              <a:t>Latvia</a:t>
            </a:r>
            <a:r>
              <a:rPr lang="pl-PL" sz="1800" dirty="0"/>
              <a:t> </a:t>
            </a:r>
            <a:r>
              <a:rPr lang="pl-PL" sz="1800" dirty="0" err="1"/>
              <a:t>due</a:t>
            </a:r>
            <a:r>
              <a:rPr lang="pl-PL" sz="1800" dirty="0"/>
              <a:t> to </a:t>
            </a:r>
            <a:r>
              <a:rPr lang="pl-PL" sz="1800" dirty="0" err="1"/>
              <a:t>strong</a:t>
            </a:r>
            <a:r>
              <a:rPr lang="pl-PL" sz="1800" dirty="0"/>
              <a:t> western </a:t>
            </a:r>
            <a:r>
              <a:rPr lang="pl-PL" sz="1800" dirty="0" err="1"/>
              <a:t>winds</a:t>
            </a:r>
            <a:r>
              <a:rPr lang="pl-PL" sz="1800" dirty="0"/>
              <a:t> and </a:t>
            </a:r>
            <a:r>
              <a:rPr lang="pl-PL" sz="1800" dirty="0" err="1"/>
              <a:t>sea</a:t>
            </a:r>
            <a:r>
              <a:rPr lang="pl-PL" sz="1800" dirty="0"/>
              <a:t> </a:t>
            </a:r>
            <a:r>
              <a:rPr lang="pl-PL" sz="1800" dirty="0" err="1"/>
              <a:t>level</a:t>
            </a:r>
            <a:r>
              <a:rPr lang="pl-PL" sz="1800" dirty="0"/>
              <a:t> </a:t>
            </a:r>
            <a:r>
              <a:rPr lang="pl-PL" sz="1800" dirty="0" err="1"/>
              <a:t>rise</a:t>
            </a:r>
            <a:r>
              <a:rPr lang="pl-PL" sz="1800" dirty="0"/>
              <a:t>. </a:t>
            </a:r>
            <a:endParaRPr lang="fr-FR" sz="18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>
              <a:latin typeface="+mn-lt"/>
            </a:endParaRPr>
          </a:p>
          <a:p>
            <a:endParaRPr lang="en-US" sz="1500" dirty="0"/>
          </a:p>
          <a:p>
            <a:endParaRPr lang="en-US" sz="1500" dirty="0">
              <a:latin typeface="+mn-lt"/>
            </a:endParaRPr>
          </a:p>
          <a:p>
            <a:endParaRPr lang="en-US" sz="1500" dirty="0"/>
          </a:p>
          <a:p>
            <a:endParaRPr lang="en-GB" sz="15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69518" y="4114800"/>
            <a:ext cx="60198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198989" y="6515100"/>
            <a:ext cx="5943600" cy="222350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 err="1"/>
              <a:t>Satellite</a:t>
            </a:r>
            <a:r>
              <a:rPr lang="pl-PL" sz="2000" dirty="0"/>
              <a:t> VW 6.2  µm + </a:t>
            </a:r>
            <a:r>
              <a:rPr lang="pl-PL" sz="2000" dirty="0" err="1"/>
              <a:t>isotachs</a:t>
            </a:r>
            <a:r>
              <a:rPr lang="pl-PL" sz="2000" dirty="0"/>
              <a:t> 300mb 30.01.2022</a:t>
            </a:r>
          </a:p>
          <a:p>
            <a:pPr marL="0" indent="0">
              <a:buNone/>
            </a:pPr>
            <a:r>
              <a:rPr lang="pl-PL" sz="2000" dirty="0" err="1"/>
              <a:t>Intrusion</a:t>
            </a:r>
            <a:r>
              <a:rPr lang="pl-PL" sz="2000" dirty="0"/>
              <a:t> of </a:t>
            </a:r>
            <a:r>
              <a:rPr lang="pl-PL" sz="2000" dirty="0" err="1"/>
              <a:t>dry</a:t>
            </a:r>
            <a:r>
              <a:rPr lang="pl-PL" sz="2000" dirty="0"/>
              <a:t> </a:t>
            </a:r>
            <a:r>
              <a:rPr lang="pl-PL" sz="2000" dirty="0" err="1"/>
              <a:t>air</a:t>
            </a:r>
            <a:r>
              <a:rPr lang="pl-PL" sz="2000" dirty="0"/>
              <a:t> </a:t>
            </a:r>
            <a:r>
              <a:rPr lang="pl-PL" sz="2000" dirty="0" err="1"/>
              <a:t>appears</a:t>
            </a:r>
            <a:r>
              <a:rPr lang="pl-PL" sz="2000" dirty="0"/>
              <a:t> on VW image as </a:t>
            </a:r>
            <a:r>
              <a:rPr lang="pl-PL" sz="2000" dirty="0" err="1"/>
              <a:t>well</a:t>
            </a:r>
            <a:r>
              <a:rPr lang="pl-PL" sz="2000" dirty="0"/>
              <a:t> as the </a:t>
            </a:r>
            <a:r>
              <a:rPr lang="pl-PL" sz="2000" dirty="0" err="1"/>
              <a:t>strong</a:t>
            </a:r>
            <a:r>
              <a:rPr lang="pl-PL" sz="2000" dirty="0"/>
              <a:t> </a:t>
            </a:r>
            <a:r>
              <a:rPr lang="pl-PL" sz="2000" dirty="0" err="1"/>
              <a:t>jet</a:t>
            </a:r>
            <a:r>
              <a:rPr lang="pl-PL" sz="2000" dirty="0"/>
              <a:t> stream on model </a:t>
            </a:r>
            <a:r>
              <a:rPr lang="pl-PL" sz="2000" dirty="0" err="1"/>
              <a:t>isotachs</a:t>
            </a:r>
            <a:r>
              <a:rPr lang="pl-PL" sz="2000" dirty="0"/>
              <a:t>- </a:t>
            </a:r>
            <a:r>
              <a:rPr lang="pl-PL" sz="2000" dirty="0" err="1"/>
              <a:t>affecting</a:t>
            </a:r>
            <a:r>
              <a:rPr lang="pl-PL" sz="2000" dirty="0"/>
              <a:t> </a:t>
            </a:r>
            <a:r>
              <a:rPr lang="pl-PL" sz="2000" dirty="0" err="1"/>
              <a:t>weather</a:t>
            </a:r>
            <a:r>
              <a:rPr lang="pl-PL" sz="2000" dirty="0"/>
              <a:t> </a:t>
            </a:r>
            <a:r>
              <a:rPr lang="pl-PL" sz="2000" dirty="0" err="1"/>
              <a:t>over</a:t>
            </a:r>
            <a:r>
              <a:rPr lang="pl-PL" sz="2000" dirty="0"/>
              <a:t> Central and E Europe. </a:t>
            </a:r>
            <a:r>
              <a:rPr lang="pl-PL" sz="2000" dirty="0" err="1"/>
              <a:t>Cyclone</a:t>
            </a:r>
            <a:r>
              <a:rPr lang="pl-PL" sz="2000" dirty="0"/>
              <a:t> </a:t>
            </a:r>
            <a:r>
              <a:rPr lang="pl-PL" sz="2000" dirty="0" err="1"/>
              <a:t>eye</a:t>
            </a:r>
            <a:r>
              <a:rPr lang="pl-PL" sz="2000" dirty="0"/>
              <a:t> and </a:t>
            </a:r>
            <a:r>
              <a:rPr lang="pl-PL" sz="2000" dirty="0" err="1"/>
              <a:t>frontal</a:t>
            </a:r>
            <a:r>
              <a:rPr lang="pl-PL" sz="2000" dirty="0"/>
              <a:t> </a:t>
            </a:r>
            <a:r>
              <a:rPr lang="pl-PL" sz="2000" dirty="0" err="1"/>
              <a:t>structure</a:t>
            </a:r>
            <a:r>
              <a:rPr lang="pl-PL" sz="2000" dirty="0"/>
              <a:t> </a:t>
            </a:r>
            <a:r>
              <a:rPr lang="pl-PL" sz="2000" dirty="0" err="1"/>
              <a:t>well</a:t>
            </a:r>
            <a:r>
              <a:rPr lang="pl-PL" sz="2000" dirty="0"/>
              <a:t> </a:t>
            </a:r>
            <a:r>
              <a:rPr lang="pl-PL" sz="2000" dirty="0" err="1"/>
              <a:t>seen</a:t>
            </a:r>
            <a:r>
              <a:rPr lang="pl-PL" sz="2000" dirty="0"/>
              <a:t> in VW image and </a:t>
            </a:r>
            <a:r>
              <a:rPr lang="pl-PL" sz="2000" dirty="0" err="1"/>
              <a:t>also</a:t>
            </a:r>
            <a:r>
              <a:rPr lang="pl-PL" sz="2000" dirty="0"/>
              <a:t> on the </a:t>
            </a:r>
            <a:r>
              <a:rPr lang="pl-PL" sz="2000" dirty="0" err="1"/>
              <a:t>other</a:t>
            </a:r>
            <a:r>
              <a:rPr lang="pl-PL" sz="2000" dirty="0"/>
              <a:t> </a:t>
            </a:r>
            <a:r>
              <a:rPr lang="pl-PL" sz="2000" dirty="0" err="1"/>
              <a:t>satellite</a:t>
            </a:r>
            <a:r>
              <a:rPr lang="pl-PL" sz="2000" dirty="0"/>
              <a:t> products.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3EAB7C3-10FB-4FC7-35A6-4C8CE2435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" y="1454331"/>
            <a:ext cx="5943600" cy="44958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63348DE-2FFF-D030-EBE8-A2CD083F0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066" y="4138994"/>
            <a:ext cx="3218259" cy="2590800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2B22B76-72B6-45E4-F3DD-C0D465565FFE}"/>
              </a:ext>
            </a:extLst>
          </p:cNvPr>
          <p:cNvSpPr txBox="1"/>
          <p:nvPr/>
        </p:nvSpPr>
        <p:spPr>
          <a:xfrm>
            <a:off x="9811532" y="4362951"/>
            <a:ext cx="2349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Wind </a:t>
            </a:r>
            <a:r>
              <a:rPr lang="pl-PL" sz="1600" dirty="0" err="1"/>
              <a:t>gusts</a:t>
            </a:r>
            <a:r>
              <a:rPr lang="pl-PL" sz="1600" dirty="0"/>
              <a:t> (</a:t>
            </a:r>
            <a:r>
              <a:rPr lang="pl-PL" sz="1600" dirty="0" err="1"/>
              <a:t>green</a:t>
            </a:r>
            <a:r>
              <a:rPr lang="pl-PL" sz="1600" dirty="0"/>
              <a:t>) in m/s</a:t>
            </a:r>
          </a:p>
          <a:p>
            <a:r>
              <a:rPr lang="pl-PL" sz="1600" dirty="0" err="1"/>
              <a:t>reaches</a:t>
            </a:r>
            <a:r>
              <a:rPr lang="pl-PL" sz="1600" dirty="0"/>
              <a:t> and </a:t>
            </a:r>
            <a:r>
              <a:rPr lang="pl-PL" sz="1600" dirty="0" err="1"/>
              <a:t>exceeds</a:t>
            </a:r>
            <a:r>
              <a:rPr lang="pl-PL" sz="1600" dirty="0"/>
              <a:t> 30m/s </a:t>
            </a:r>
            <a:r>
              <a:rPr lang="pl-PL" sz="1600" dirty="0" err="1"/>
              <a:t>even</a:t>
            </a:r>
            <a:r>
              <a:rPr lang="pl-PL" sz="1600" dirty="0"/>
              <a:t> </a:t>
            </a:r>
            <a:r>
              <a:rPr lang="pl-PL" sz="1600" dirty="0" err="1"/>
              <a:t>at</a:t>
            </a:r>
            <a:r>
              <a:rPr lang="pl-PL" sz="1600" dirty="0"/>
              <a:t> </a:t>
            </a:r>
            <a:r>
              <a:rPr lang="pl-PL" sz="1600" dirty="0" err="1"/>
              <a:t>night</a:t>
            </a:r>
            <a:r>
              <a:rPr lang="pl-PL" sz="1600" dirty="0"/>
              <a:t> </a:t>
            </a:r>
          </a:p>
          <a:p>
            <a:pPr algn="r"/>
            <a:r>
              <a:rPr lang="pl-PL" sz="1600" i="1" dirty="0"/>
              <a:t>Data from </a:t>
            </a:r>
            <a:r>
              <a:rPr lang="pl-PL" sz="1600" i="1" dirty="0" err="1"/>
              <a:t>Polish</a:t>
            </a:r>
            <a:r>
              <a:rPr lang="pl-PL" sz="1600" i="1" dirty="0"/>
              <a:t> </a:t>
            </a:r>
            <a:r>
              <a:rPr lang="pl-PL" sz="1600" i="1" dirty="0" err="1"/>
              <a:t>stations</a:t>
            </a:r>
            <a:r>
              <a:rPr lang="pl-PL" sz="1600" i="1" dirty="0"/>
              <a:t> IMGW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118A1F86-1BA2-D01E-4745-EABE302C8E85}"/>
              </a:ext>
            </a:extLst>
          </p:cNvPr>
          <p:cNvCxnSpPr>
            <a:cxnSpLocks/>
          </p:cNvCxnSpPr>
          <p:nvPr/>
        </p:nvCxnSpPr>
        <p:spPr>
          <a:xfrm flipH="1">
            <a:off x="8763000" y="4724400"/>
            <a:ext cx="1005653" cy="76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CEB65DE1-6906-DBD2-B5B0-7652E1ADBE70}"/>
              </a:ext>
            </a:extLst>
          </p:cNvPr>
          <p:cNvCxnSpPr>
            <a:cxnSpLocks/>
          </p:cNvCxnSpPr>
          <p:nvPr/>
        </p:nvCxnSpPr>
        <p:spPr>
          <a:xfrm flipV="1">
            <a:off x="9011432" y="7338762"/>
            <a:ext cx="1656568" cy="762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7503D29E-250A-9E32-C4F1-962754853BD2}"/>
              </a:ext>
            </a:extLst>
          </p:cNvPr>
          <p:cNvSpPr txBox="1"/>
          <p:nvPr/>
        </p:nvSpPr>
        <p:spPr>
          <a:xfrm>
            <a:off x="7233746" y="7163389"/>
            <a:ext cx="238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Dry</a:t>
            </a:r>
            <a:r>
              <a:rPr lang="pl-PL" sz="1600" dirty="0"/>
              <a:t> </a:t>
            </a:r>
            <a:r>
              <a:rPr lang="pl-PL" sz="1600" dirty="0" err="1"/>
              <a:t>intrusion</a:t>
            </a:r>
            <a:r>
              <a:rPr lang="pl-PL" sz="1600" dirty="0"/>
              <a:t>, </a:t>
            </a:r>
            <a:r>
              <a:rPr lang="pl-PL" sz="1600" dirty="0" err="1"/>
              <a:t>low</a:t>
            </a:r>
            <a:r>
              <a:rPr lang="pl-PL" sz="1600" dirty="0"/>
              <a:t> </a:t>
            </a:r>
            <a:r>
              <a:rPr lang="pl-PL" sz="1600" dirty="0" err="1"/>
              <a:t>tropopause</a:t>
            </a:r>
            <a:r>
              <a:rPr lang="pl-PL" sz="1600" dirty="0"/>
              <a:t>  </a:t>
            </a:r>
          </a:p>
        </p:txBody>
      </p: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CF3014D5-8871-81F1-0FF5-B4383AB3519C}"/>
              </a:ext>
            </a:extLst>
          </p:cNvPr>
          <p:cNvCxnSpPr>
            <a:cxnSpLocks/>
          </p:cNvCxnSpPr>
          <p:nvPr/>
        </p:nvCxnSpPr>
        <p:spPr>
          <a:xfrm flipV="1">
            <a:off x="9265826" y="7810708"/>
            <a:ext cx="2773774" cy="3693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881FE077-D00D-FD14-F933-C9E615B63B74}"/>
              </a:ext>
            </a:extLst>
          </p:cNvPr>
          <p:cNvSpPr txBox="1"/>
          <p:nvPr/>
        </p:nvSpPr>
        <p:spPr>
          <a:xfrm>
            <a:off x="7222860" y="7923537"/>
            <a:ext cx="2267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Strong</a:t>
            </a:r>
            <a:r>
              <a:rPr lang="pl-PL" sz="1600" dirty="0"/>
              <a:t> wind in </a:t>
            </a:r>
            <a:r>
              <a:rPr lang="pl-PL" sz="1600" dirty="0" err="1"/>
              <a:t>whole</a:t>
            </a:r>
            <a:r>
              <a:rPr lang="pl-PL" sz="1600" dirty="0"/>
              <a:t> profile 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A4CE18FC-7D39-8F96-EB3C-F4805514E64F}"/>
              </a:ext>
            </a:extLst>
          </p:cNvPr>
          <p:cNvSpPr txBox="1"/>
          <p:nvPr/>
        </p:nvSpPr>
        <p:spPr>
          <a:xfrm>
            <a:off x="7142968" y="8420763"/>
            <a:ext cx="226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i="1" dirty="0" err="1"/>
              <a:t>Air</a:t>
            </a:r>
            <a:r>
              <a:rPr lang="pl-PL" sz="1400" i="1" dirty="0"/>
              <a:t> </a:t>
            </a:r>
            <a:r>
              <a:rPr lang="pl-PL" sz="1400" i="1" dirty="0" err="1"/>
              <a:t>sounding</a:t>
            </a:r>
            <a:r>
              <a:rPr lang="pl-PL" sz="1400" i="1" dirty="0"/>
              <a:t> from Łeba (</a:t>
            </a:r>
            <a:r>
              <a:rPr lang="pl-PL" sz="1400" i="1" dirty="0" err="1"/>
              <a:t>Polish</a:t>
            </a:r>
            <a:r>
              <a:rPr lang="pl-PL" sz="1400" i="1" dirty="0"/>
              <a:t> </a:t>
            </a:r>
            <a:r>
              <a:rPr lang="pl-PL" sz="1400" i="1" dirty="0" err="1"/>
              <a:t>coast</a:t>
            </a:r>
            <a:r>
              <a:rPr lang="pl-PL" sz="1400" i="1" dirty="0"/>
              <a:t> </a:t>
            </a:r>
            <a:r>
              <a:rPr lang="pl-PL" sz="1400" i="1" dirty="0" err="1"/>
              <a:t>station</a:t>
            </a:r>
            <a:r>
              <a:rPr lang="pl-PL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9774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41b720-5404-4d66-b2a9-245407d2cd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E16B1E4CF7D741A75CF35C9EE064DF" ma:contentTypeVersion="16" ma:contentTypeDescription="Create a new document." ma:contentTypeScope="" ma:versionID="1ae6ba7c7409f82c6fcac67611324df8">
  <xsd:schema xmlns:xsd="http://www.w3.org/2001/XMLSchema" xmlns:xs="http://www.w3.org/2001/XMLSchema" xmlns:p="http://schemas.microsoft.com/office/2006/metadata/properties" xmlns:ns3="1e41b720-5404-4d66-b2a9-245407d2cd3e" xmlns:ns4="06b08dc2-c207-4fd2-bf87-8e5cf14a1749" targetNamespace="http://schemas.microsoft.com/office/2006/metadata/properties" ma:root="true" ma:fieldsID="63308a22267c9fd860f893ea24d97ae5" ns3:_="" ns4:_="">
    <xsd:import namespace="1e41b720-5404-4d66-b2a9-245407d2cd3e"/>
    <xsd:import namespace="06b08dc2-c207-4fd2-bf87-8e5cf14a17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1b720-5404-4d66-b2a9-245407d2c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08dc2-c207-4fd2-bf87-8e5cf14a174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E879A7-2C85-4E72-9B09-3BFDB8E259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35CBC-A451-445C-9A21-A54071AFA7E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b08dc2-c207-4fd2-bf87-8e5cf14a1749"/>
    <ds:schemaRef ds:uri="http://purl.org/dc/elements/1.1/"/>
    <ds:schemaRef ds:uri="http://schemas.microsoft.com/office/2006/metadata/properties"/>
    <ds:schemaRef ds:uri="1e41b720-5404-4d66-b2a9-245407d2cd3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26E454-20C9-4591-B89C-BA82F6496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1b720-5404-4d66-b2a9-245407d2cd3e"/>
    <ds:schemaRef ds:uri="06b08dc2-c207-4fd2-bf87-8e5cf14a17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223</Words>
  <Application>Microsoft Office PowerPoint</Application>
  <PresentationFormat>Papier A3 (297x420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Rapid Cyclogenesis + Cold Front Conceptual Model 30.01.2022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EISAC – XII- E</dc:title>
  <dc:creator>ENVY</dc:creator>
  <cp:lastModifiedBy>Małgorzata Majchrzak</cp:lastModifiedBy>
  <cp:revision>63</cp:revision>
  <cp:lastPrinted>2018-10-29T13:59:04Z</cp:lastPrinted>
  <dcterms:created xsi:type="dcterms:W3CDTF">2015-08-11T10:37:51Z</dcterms:created>
  <dcterms:modified xsi:type="dcterms:W3CDTF">2023-10-18T11:40:39Z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0x01010099E16B1E4CF7D741A75CF35C9EE064DF</vt:lpwstr>
  </property>
</Properties>
</file>