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6"/>
  </p:notesMasterIdLst>
  <p:sldIdLst>
    <p:sldId id="309" r:id="rId5"/>
  </p:sldIdLst>
  <p:sldSz cx="12801600" cy="9601200" type="A3"/>
  <p:notesSz cx="9926638" cy="14355763"/>
  <p:defaultTextStyle>
    <a:defPPr>
      <a:defRPr lang="en-US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sistance Meteo" initials="AM" lastIdx="4" clrIdx="0">
    <p:extLst>
      <p:ext uri="{19B8F6BF-5375-455C-9EA6-DF929625EA0E}">
        <p15:presenceInfo xmlns:p15="http://schemas.microsoft.com/office/powerpoint/2012/main" userId="S-1-5-21-2025429265-796845957-682003330-37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968" y="28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154C849F-716F-45D5-92BD-616F2EA5F21B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1795463"/>
            <a:ext cx="645953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6908710"/>
            <a:ext cx="7941310" cy="5652582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94E6323F-C937-4086-B7C8-FD6CCCA78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36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6323F-C937-4086-B7C8-FD6CCCA78DD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65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9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77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70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61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18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8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6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2353628"/>
            <a:ext cx="5415676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347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19/10/2023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45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19/10/2023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53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19/10/2023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0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22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29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08702-65C0-4D9F-AD6A-4ECFA712DF9D}" type="datetimeFigureOut">
              <a:rPr lang="en-GB" smtClean="0"/>
              <a:pPr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84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123" y="146474"/>
            <a:ext cx="11521440" cy="11430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pl-PL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Active </a:t>
            </a:r>
            <a:r>
              <a:rPr lang="pl-PL" sz="3300" dirty="0" err="1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cold</a:t>
            </a:r>
            <a:r>
              <a:rPr lang="pl-PL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 front</a:t>
            </a:r>
            <a:r>
              <a:rPr lang="en-GB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 – [</a:t>
            </a:r>
            <a:r>
              <a:rPr lang="pl-PL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17.01.2022 06:00 UTC</a:t>
            </a:r>
            <a:r>
              <a:rPr lang="en-GB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]</a:t>
            </a:r>
            <a:endParaRPr lang="en-GB" sz="33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9231868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800" i="1" dirty="0"/>
              <a:t>Michał Kowalczuk, </a:t>
            </a:r>
            <a:r>
              <a:rPr lang="en-US" sz="1800" i="1" dirty="0"/>
              <a:t>Institute of Meteorology and Water Management </a:t>
            </a:r>
            <a:endParaRPr lang="en-GB" sz="1800" i="1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6369518" y="1066800"/>
            <a:ext cx="6019800" cy="227332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/>
              <a:t>The </a:t>
            </a:r>
            <a:r>
              <a:rPr lang="pl-PL" sz="2000" dirty="0" err="1"/>
              <a:t>cold</a:t>
            </a:r>
            <a:r>
              <a:rPr lang="pl-PL" sz="2000" dirty="0"/>
              <a:t> front in Poland drew </a:t>
            </a:r>
            <a:r>
              <a:rPr lang="pl-PL" sz="2000" dirty="0" err="1"/>
              <a:t>cold</a:t>
            </a:r>
            <a:r>
              <a:rPr lang="pl-PL" sz="2000" dirty="0"/>
              <a:t> and </a:t>
            </a:r>
            <a:r>
              <a:rPr lang="pl-PL" sz="2000" dirty="0" err="1"/>
              <a:t>unstable</a:t>
            </a:r>
            <a:r>
              <a:rPr lang="pl-PL" sz="2000" dirty="0"/>
              <a:t> </a:t>
            </a:r>
            <a:r>
              <a:rPr lang="pl-PL" sz="2000" dirty="0" err="1"/>
              <a:t>air</a:t>
            </a:r>
            <a:r>
              <a:rPr lang="pl-PL" sz="2000" dirty="0"/>
              <a:t> </a:t>
            </a:r>
            <a:r>
              <a:rPr lang="pl-PL" sz="2000" dirty="0" err="1"/>
              <a:t>into</a:t>
            </a:r>
            <a:r>
              <a:rPr lang="pl-PL" sz="2000" dirty="0"/>
              <a:t> Poland, </a:t>
            </a:r>
            <a:r>
              <a:rPr lang="pl-PL" sz="2000" dirty="0" err="1"/>
              <a:t>wchich</a:t>
            </a:r>
            <a:r>
              <a:rPr lang="pl-PL" sz="2000" dirty="0"/>
              <a:t> </a:t>
            </a:r>
            <a:r>
              <a:rPr lang="pl-PL" sz="2000" dirty="0" err="1"/>
              <a:t>caused</a:t>
            </a:r>
            <a:r>
              <a:rPr lang="pl-PL" sz="2000" dirty="0"/>
              <a:t>  the </a:t>
            </a:r>
            <a:r>
              <a:rPr lang="pl-PL" sz="2000" dirty="0" err="1"/>
              <a:t>strongest</a:t>
            </a:r>
            <a:r>
              <a:rPr lang="pl-PL" sz="2000" dirty="0"/>
              <a:t> „</a:t>
            </a:r>
            <a:r>
              <a:rPr lang="pl-PL" sz="2000" dirty="0" err="1"/>
              <a:t>winter</a:t>
            </a:r>
            <a:r>
              <a:rPr lang="pl-PL" sz="2000" dirty="0"/>
              <a:t>” </a:t>
            </a:r>
            <a:r>
              <a:rPr lang="pl-PL" sz="2000" dirty="0" err="1"/>
              <a:t>thunderstorms</a:t>
            </a:r>
            <a:r>
              <a:rPr lang="pl-PL" sz="2000" dirty="0"/>
              <a:t> in </a:t>
            </a:r>
            <a:r>
              <a:rPr lang="pl-PL" sz="2000" dirty="0" err="1"/>
              <a:t>polish</a:t>
            </a:r>
            <a:r>
              <a:rPr lang="pl-PL" sz="2000" dirty="0"/>
              <a:t> </a:t>
            </a:r>
            <a:r>
              <a:rPr lang="pl-PL" sz="2000" dirty="0" err="1"/>
              <a:t>history</a:t>
            </a:r>
            <a:r>
              <a:rPr lang="pl-PL" sz="2000" dirty="0"/>
              <a:t>. </a:t>
            </a:r>
          </a:p>
          <a:p>
            <a:pPr marL="0" indent="0">
              <a:buNone/>
            </a:pPr>
            <a:r>
              <a:rPr lang="pl-PL" sz="2000" dirty="0" err="1"/>
              <a:t>Strong</a:t>
            </a:r>
            <a:r>
              <a:rPr lang="pl-PL" sz="2000" dirty="0"/>
              <a:t> and </a:t>
            </a:r>
            <a:r>
              <a:rPr lang="pl-PL" sz="2000" dirty="0" err="1"/>
              <a:t>dynamic</a:t>
            </a:r>
            <a:r>
              <a:rPr lang="pl-PL" sz="2000" dirty="0"/>
              <a:t> </a:t>
            </a:r>
            <a:r>
              <a:rPr lang="pl-PL" sz="2000" dirty="0" err="1"/>
              <a:t>airflow</a:t>
            </a:r>
            <a:r>
              <a:rPr lang="pl-PL" sz="2000" dirty="0"/>
              <a:t> in </a:t>
            </a:r>
            <a:r>
              <a:rPr lang="pl-PL" sz="2000" dirty="0" err="1"/>
              <a:t>cyclone</a:t>
            </a:r>
            <a:r>
              <a:rPr lang="pl-PL" sz="2000" dirty="0"/>
              <a:t> </a:t>
            </a:r>
            <a:r>
              <a:rPr lang="pl-PL" sz="2000" dirty="0" err="1"/>
              <a:t>area</a:t>
            </a:r>
            <a:r>
              <a:rPr lang="pl-PL" sz="2000" dirty="0"/>
              <a:t> was one of </a:t>
            </a:r>
            <a:r>
              <a:rPr lang="pl-PL" sz="2000" dirty="0" err="1"/>
              <a:t>main</a:t>
            </a:r>
            <a:r>
              <a:rPr lang="pl-PL" sz="2000" dirty="0"/>
              <a:t> </a:t>
            </a:r>
            <a:r>
              <a:rPr lang="pl-PL" sz="2000" dirty="0" err="1"/>
              <a:t>storm</a:t>
            </a:r>
            <a:r>
              <a:rPr lang="pl-PL" sz="2000" dirty="0"/>
              <a:t>-developing </a:t>
            </a:r>
            <a:r>
              <a:rPr lang="pl-PL" sz="2000" dirty="0" err="1"/>
              <a:t>factors</a:t>
            </a:r>
            <a:r>
              <a:rPr lang="pl-PL" sz="2000" dirty="0"/>
              <a:t>. </a:t>
            </a:r>
            <a:r>
              <a:rPr lang="pl-PL" sz="2000" dirty="0" err="1"/>
              <a:t>Another</a:t>
            </a:r>
            <a:r>
              <a:rPr lang="pl-PL" sz="2000" dirty="0"/>
              <a:t> one was </a:t>
            </a:r>
            <a:r>
              <a:rPr lang="pl-PL" sz="2000" dirty="0" err="1"/>
              <a:t>thermal</a:t>
            </a:r>
            <a:r>
              <a:rPr lang="pl-PL" sz="2000" dirty="0"/>
              <a:t> </a:t>
            </a:r>
            <a:r>
              <a:rPr lang="pl-PL" sz="2000" dirty="0" err="1"/>
              <a:t>contrast</a:t>
            </a:r>
            <a:r>
              <a:rPr lang="pl-PL" sz="2000" dirty="0"/>
              <a:t> </a:t>
            </a:r>
            <a:r>
              <a:rPr lang="pl-PL" sz="2000" dirty="0" err="1"/>
              <a:t>between</a:t>
            </a:r>
            <a:r>
              <a:rPr lang="pl-PL" sz="2000" dirty="0"/>
              <a:t> </a:t>
            </a:r>
            <a:r>
              <a:rPr lang="pl-PL" sz="2000" dirty="0" err="1"/>
              <a:t>air</a:t>
            </a:r>
            <a:r>
              <a:rPr lang="pl-PL" sz="2000" dirty="0"/>
              <a:t> </a:t>
            </a:r>
            <a:r>
              <a:rPr lang="pl-PL" sz="2000" dirty="0" err="1"/>
              <a:t>masses</a:t>
            </a:r>
            <a:r>
              <a:rPr lang="pl-PL" sz="2000" dirty="0"/>
              <a:t>, </a:t>
            </a:r>
            <a:r>
              <a:rPr lang="pl-PL" sz="2000" dirty="0" err="1"/>
              <a:t>that</a:t>
            </a:r>
            <a:r>
              <a:rPr lang="pl-PL" sz="2000" dirty="0"/>
              <a:t> </a:t>
            </a:r>
            <a:r>
              <a:rPr lang="pl-PL" sz="2000" dirty="0" err="1"/>
              <a:t>is</a:t>
            </a:r>
            <a:r>
              <a:rPr lang="pl-PL" sz="2000" dirty="0"/>
              <a:t> </a:t>
            </a:r>
            <a:r>
              <a:rPr lang="pl-PL" sz="2000" dirty="0" err="1"/>
              <a:t>visible</a:t>
            </a:r>
            <a:r>
              <a:rPr lang="pl-PL" sz="2000" dirty="0"/>
              <a:t> on 850 </a:t>
            </a:r>
            <a:r>
              <a:rPr lang="pl-PL" sz="2000" dirty="0" err="1"/>
              <a:t>hPa</a:t>
            </a:r>
            <a:r>
              <a:rPr lang="pl-PL" sz="2000" dirty="0"/>
              <a:t> </a:t>
            </a:r>
            <a:r>
              <a:rPr lang="pl-PL" sz="2000" dirty="0" err="1"/>
              <a:t>temperature</a:t>
            </a:r>
            <a:r>
              <a:rPr lang="pl-PL" sz="2000" dirty="0"/>
              <a:t>.</a:t>
            </a: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>
              <a:latin typeface="+mn-lt"/>
            </a:endParaRPr>
          </a:p>
          <a:p>
            <a:endParaRPr lang="en-US" sz="1500" dirty="0"/>
          </a:p>
          <a:p>
            <a:endParaRPr lang="en-US" sz="1500" dirty="0">
              <a:latin typeface="+mn-lt"/>
            </a:endParaRPr>
          </a:p>
          <a:p>
            <a:endParaRPr lang="en-US" sz="1500" dirty="0"/>
          </a:p>
          <a:p>
            <a:endParaRPr lang="en-GB" sz="1500" dirty="0">
              <a:latin typeface="+mn-lt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2"/>
          </p:nvPr>
        </p:nvSpPr>
        <p:spPr>
          <a:xfrm>
            <a:off x="261395" y="6566885"/>
            <a:ext cx="4572000" cy="176630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 err="1"/>
              <a:t>Airmass</a:t>
            </a:r>
            <a:r>
              <a:rPr lang="pl-PL" sz="2000" dirty="0"/>
              <a:t> RGB + </a:t>
            </a:r>
            <a:r>
              <a:rPr lang="pl-PL" sz="2000" dirty="0" err="1"/>
              <a:t>Geopotential</a:t>
            </a:r>
            <a:r>
              <a:rPr lang="pl-PL" sz="2000" dirty="0"/>
              <a:t> 500 </a:t>
            </a:r>
            <a:r>
              <a:rPr lang="pl-PL" sz="2000" dirty="0" err="1"/>
              <a:t>hPa</a:t>
            </a:r>
            <a:r>
              <a:rPr lang="pl-PL" sz="2000" dirty="0"/>
              <a:t>:</a:t>
            </a:r>
          </a:p>
          <a:p>
            <a:pPr marL="0" indent="0">
              <a:buNone/>
            </a:pPr>
            <a:r>
              <a:rPr lang="pl-PL" sz="2000" dirty="0"/>
              <a:t>- </a:t>
            </a:r>
            <a:r>
              <a:rPr lang="pl-PL" sz="2000" dirty="0" err="1"/>
              <a:t>convenctive</a:t>
            </a:r>
            <a:r>
              <a:rPr lang="pl-PL" sz="2000" dirty="0"/>
              <a:t> </a:t>
            </a:r>
            <a:r>
              <a:rPr lang="pl-PL" sz="2000" dirty="0" err="1"/>
              <a:t>clouds</a:t>
            </a:r>
            <a:r>
              <a:rPr lang="pl-PL" sz="2000" dirty="0"/>
              <a:t> in </a:t>
            </a:r>
            <a:r>
              <a:rPr lang="pl-PL" sz="2000" dirty="0" err="1"/>
              <a:t>south</a:t>
            </a:r>
            <a:r>
              <a:rPr lang="pl-PL" sz="2000" dirty="0"/>
              <a:t>-east Poland</a:t>
            </a:r>
          </a:p>
          <a:p>
            <a:pPr marL="0" indent="0">
              <a:buNone/>
            </a:pPr>
            <a:r>
              <a:rPr lang="pl-PL" sz="2000" dirty="0"/>
              <a:t>- </a:t>
            </a:r>
            <a:r>
              <a:rPr lang="pl-PL" sz="2000" dirty="0" err="1"/>
              <a:t>sharp</a:t>
            </a:r>
            <a:r>
              <a:rPr lang="pl-PL" sz="2000" dirty="0"/>
              <a:t> </a:t>
            </a:r>
            <a:r>
              <a:rPr lang="pl-PL" sz="2000" dirty="0" err="1"/>
              <a:t>pressure</a:t>
            </a:r>
            <a:r>
              <a:rPr lang="pl-PL" sz="2000" dirty="0"/>
              <a:t> gradient </a:t>
            </a:r>
          </a:p>
          <a:p>
            <a:pPr marL="0" indent="0">
              <a:buNone/>
            </a:pPr>
            <a:r>
              <a:rPr lang="pl-PL" sz="2000" dirty="0"/>
              <a:t>- </a:t>
            </a:r>
            <a:r>
              <a:rPr lang="pl-PL" sz="2000" dirty="0" err="1"/>
              <a:t>dry</a:t>
            </a:r>
            <a:r>
              <a:rPr lang="pl-PL" sz="2000" dirty="0"/>
              <a:t> and </a:t>
            </a:r>
            <a:r>
              <a:rPr lang="pl-PL" sz="2000" dirty="0" err="1"/>
              <a:t>cool</a:t>
            </a:r>
            <a:r>
              <a:rPr lang="pl-PL" sz="2000" dirty="0"/>
              <a:t> </a:t>
            </a:r>
            <a:r>
              <a:rPr lang="pl-PL" sz="2000" dirty="0" err="1"/>
              <a:t>air</a:t>
            </a:r>
            <a:r>
              <a:rPr lang="pl-PL" sz="2000" dirty="0"/>
              <a:t> </a:t>
            </a:r>
            <a:r>
              <a:rPr lang="pl-PL" sz="2000" dirty="0" err="1"/>
              <a:t>behind</a:t>
            </a:r>
            <a:r>
              <a:rPr lang="pl-PL" sz="2000" dirty="0"/>
              <a:t> front</a:t>
            </a:r>
          </a:p>
          <a:p>
            <a:pPr marL="0" indent="0">
              <a:buNone/>
            </a:pPr>
            <a:r>
              <a:rPr lang="pl-PL" sz="2000" dirty="0"/>
              <a:t>- </a:t>
            </a:r>
            <a:r>
              <a:rPr lang="pl-PL" sz="2000" dirty="0" err="1"/>
              <a:t>thunderstorms</a:t>
            </a:r>
            <a:r>
              <a:rPr lang="pl-PL" sz="2000" dirty="0"/>
              <a:t> </a:t>
            </a:r>
            <a:r>
              <a:rPr lang="pl-PL" sz="2000" dirty="0" err="1"/>
              <a:t>observed</a:t>
            </a:r>
            <a:r>
              <a:rPr lang="pl-PL" sz="2000" dirty="0"/>
              <a:t> in Poland </a:t>
            </a:r>
            <a:r>
              <a:rPr lang="pl-PL" sz="2000" dirty="0" err="1"/>
              <a:t>during</a:t>
            </a:r>
            <a:r>
              <a:rPr lang="pl-PL" sz="2000" dirty="0"/>
              <a:t> the </a:t>
            </a:r>
            <a:r>
              <a:rPr lang="pl-PL" sz="2000" dirty="0" err="1"/>
              <a:t>day</a:t>
            </a:r>
            <a:endParaRPr lang="pl-PL" sz="2000" dirty="0"/>
          </a:p>
          <a:p>
            <a:pPr marL="0" indent="0">
              <a:buNone/>
            </a:pPr>
            <a:r>
              <a:rPr lang="pl-PL" sz="2000" dirty="0"/>
              <a:t>- </a:t>
            </a:r>
            <a:r>
              <a:rPr lang="pl-PL" sz="2000" dirty="0" err="1"/>
              <a:t>snowfall</a:t>
            </a:r>
            <a:r>
              <a:rPr lang="pl-PL" sz="2000" dirty="0"/>
              <a:t>, </a:t>
            </a:r>
            <a:r>
              <a:rPr lang="pl-PL" sz="2000" dirty="0" err="1"/>
              <a:t>rainfall</a:t>
            </a:r>
            <a:r>
              <a:rPr lang="pl-PL" sz="2000" dirty="0"/>
              <a:t> and </a:t>
            </a:r>
            <a:r>
              <a:rPr lang="pl-PL" sz="2000" dirty="0" err="1"/>
              <a:t>graupel</a:t>
            </a:r>
            <a:r>
              <a:rPr lang="pl-PL" sz="2000" dirty="0"/>
              <a:t> </a:t>
            </a:r>
            <a:r>
              <a:rPr lang="pl-PL" sz="2000" dirty="0" err="1"/>
              <a:t>observed</a:t>
            </a:r>
            <a:r>
              <a:rPr lang="pl-PL" sz="2000" dirty="0"/>
              <a:t> </a:t>
            </a:r>
            <a:endParaRPr lang="en-GB" sz="2000" dirty="0"/>
          </a:p>
        </p:txBody>
      </p:sp>
      <p:pic>
        <p:nvPicPr>
          <p:cNvPr id="18" name="Symbol zastępczy zawartości 17">
            <a:extLst>
              <a:ext uri="{FF2B5EF4-FFF2-40B4-BE49-F238E27FC236}">
                <a16:creationId xmlns:a16="http://schemas.microsoft.com/office/drawing/2014/main" id="{4A77A2BB-1C09-F3F9-85D1-B0381EBAFF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452301"/>
            <a:ext cx="4527082" cy="2596913"/>
          </a:xfr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34E8E655-EEC3-3DF8-5969-77A2780B5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552" y="6566885"/>
            <a:ext cx="4010792" cy="2465752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AE9B4C7-3548-8745-B957-BF6F53A838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33" y="1371600"/>
            <a:ext cx="5201334" cy="44958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2895629-19F6-A758-E0F3-341F569895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0972" y="6066631"/>
            <a:ext cx="3059233" cy="296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74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e41b720-5404-4d66-b2a9-245407d2cd3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E16B1E4CF7D741A75CF35C9EE064DF" ma:contentTypeVersion="16" ma:contentTypeDescription="Create a new document." ma:contentTypeScope="" ma:versionID="1ae6ba7c7409f82c6fcac67611324df8">
  <xsd:schema xmlns:xsd="http://www.w3.org/2001/XMLSchema" xmlns:xs="http://www.w3.org/2001/XMLSchema" xmlns:p="http://schemas.microsoft.com/office/2006/metadata/properties" xmlns:ns3="1e41b720-5404-4d66-b2a9-245407d2cd3e" xmlns:ns4="06b08dc2-c207-4fd2-bf87-8e5cf14a1749" targetNamespace="http://schemas.microsoft.com/office/2006/metadata/properties" ma:root="true" ma:fieldsID="63308a22267c9fd860f893ea24d97ae5" ns3:_="" ns4:_="">
    <xsd:import namespace="1e41b720-5404-4d66-b2a9-245407d2cd3e"/>
    <xsd:import namespace="06b08dc2-c207-4fd2-bf87-8e5cf14a17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1b720-5404-4d66-b2a9-245407d2cd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b08dc2-c207-4fd2-bf87-8e5cf14a1749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235CBC-A451-445C-9A21-A54071AFA7E1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6b08dc2-c207-4fd2-bf87-8e5cf14a1749"/>
    <ds:schemaRef ds:uri="http://purl.org/dc/elements/1.1/"/>
    <ds:schemaRef ds:uri="http://schemas.microsoft.com/office/2006/metadata/properties"/>
    <ds:schemaRef ds:uri="1e41b720-5404-4d66-b2a9-245407d2cd3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FE879A7-2C85-4E72-9B09-3BFDB8E259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26E454-20C9-4591-B89C-BA82F64961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41b720-5404-4d66-b2a9-245407d2cd3e"/>
    <ds:schemaRef ds:uri="06b08dc2-c207-4fd2-bf87-8e5cf14a17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</TotalTime>
  <Words>114</Words>
  <Application>Microsoft Office PowerPoint</Application>
  <PresentationFormat>Papier A3 (297x420 mm)</PresentationFormat>
  <Paragraphs>17</Paragraphs>
  <Slides>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Palatino Linotype</vt:lpstr>
      <vt:lpstr>Office Theme</vt:lpstr>
      <vt:lpstr>Active cold front – [17.01.2022 06:00 UTC]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EISAC – XII- E</dc:title>
  <dc:creator>ENVY</dc:creator>
  <cp:lastModifiedBy>Michał Kowalczuk</cp:lastModifiedBy>
  <cp:revision>62</cp:revision>
  <cp:lastPrinted>2018-10-29T13:59:04Z</cp:lastPrinted>
  <dcterms:created xsi:type="dcterms:W3CDTF">2015-08-11T10:37:51Z</dcterms:created>
  <dcterms:modified xsi:type="dcterms:W3CDTF">2023-10-19T17:52:20Z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0x01010099E16B1E4CF7D741A75CF35C9EE064DF</vt:lpwstr>
  </property>
</Properties>
</file>