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04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DB27-A1C0-45D0-B82E-F43A2B4E8B70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0C829-EB94-409E-A886-62463BAD2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Each of the stages</a:t>
            </a:r>
            <a:r>
              <a:rPr lang="en-GB" baseline="0" dirty="0" smtClean="0"/>
              <a:t> have its key questions to be asked.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D1769C-369F-4A3C-B00A-42B40519F2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18FB-3FB8-4831-A8A4-9F63C48B14C3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C1F6-8FF3-41BF-866B-4B2076CD7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etosvaara\Pictures\IE-SAC 2015\2015-08-17\DSC00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0" y="0"/>
            <a:ext cx="6048672" cy="1008112"/>
          </a:xfrm>
          <a:prstGeom prst="rect">
            <a:avLst/>
          </a:prstGeom>
          <a:solidFill>
            <a:schemeClr val="accent5">
              <a:lumMod val="75000"/>
              <a:alpha val="28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0" i="0" u="none" strike="noStrike" kern="120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BOOST MY Course</a:t>
            </a:r>
            <a:endParaRPr kumimoji="0" lang="en-GB" sz="5000" b="0" i="0" u="none" strike="noStrike" kern="1200" cap="all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3744416" cy="1440160"/>
          </a:xfrm>
          <a:solidFill>
            <a:schemeClr val="accent5">
              <a:lumMod val="75000"/>
              <a:alpha val="23000"/>
            </a:schemeClr>
          </a:solidFill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Workshop</a:t>
            </a:r>
          </a:p>
          <a:p>
            <a:pPr algn="l"/>
            <a:r>
              <a:rPr lang="en-GB" dirty="0" smtClean="0">
                <a:solidFill>
                  <a:schemeClr val="bg1"/>
                </a:solidFill>
              </a:rPr>
              <a:t>CALMet XI</a:t>
            </a:r>
          </a:p>
          <a:p>
            <a:pPr algn="l"/>
            <a:r>
              <a:rPr lang="en-GB" dirty="0" smtClean="0">
                <a:solidFill>
                  <a:schemeClr val="bg1"/>
                </a:solidFill>
              </a:rPr>
              <a:t>Seoul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139952" y="908720"/>
            <a:ext cx="4608512" cy="4968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4211960" y="952852"/>
            <a:ext cx="453650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HP Simplified" pitchFamily="34" charset="0"/>
              </a:rPr>
              <a:t>What </a:t>
            </a:r>
            <a:r>
              <a:rPr lang="en-GB" sz="2200" dirty="0">
                <a:latin typeface="HP Simplified" pitchFamily="34" charset="0"/>
              </a:rPr>
              <a:t>do you </a:t>
            </a:r>
            <a:r>
              <a:rPr lang="en-GB" sz="2200" b="1" dirty="0">
                <a:latin typeface="HP Simplified" pitchFamily="34" charset="0"/>
              </a:rPr>
              <a:t>expect </a:t>
            </a:r>
            <a:r>
              <a:rPr lang="en-GB" sz="2200" dirty="0">
                <a:latin typeface="HP Simplified" pitchFamily="34" charset="0"/>
              </a:rPr>
              <a:t>the </a:t>
            </a:r>
            <a:endParaRPr lang="en-GB" sz="2200" dirty="0" smtClean="0">
              <a:latin typeface="HP Simplified" pitchFamily="34" charset="0"/>
            </a:endParaRPr>
          </a:p>
          <a:p>
            <a:r>
              <a:rPr lang="en-GB" sz="2200" dirty="0" smtClean="0">
                <a:latin typeface="HP Simplified" pitchFamily="34" charset="0"/>
              </a:rPr>
              <a:t>course to</a:t>
            </a:r>
            <a:r>
              <a:rPr lang="en-GB" sz="2200" b="1" dirty="0" smtClean="0">
                <a:latin typeface="HP Simplified" pitchFamily="34" charset="0"/>
              </a:rPr>
              <a:t> achieve</a:t>
            </a:r>
            <a:r>
              <a:rPr lang="en-GB" sz="2200" dirty="0" smtClean="0">
                <a:latin typeface="HP Simplified" pitchFamily="34" charset="0"/>
              </a:rPr>
              <a:t>? </a:t>
            </a:r>
            <a:endParaRPr lang="en-GB" sz="2200" dirty="0">
              <a:latin typeface="HP Simplified" pitchFamily="34" charset="0"/>
            </a:endParaRPr>
          </a:p>
          <a:p>
            <a:r>
              <a:rPr lang="en-GB" sz="2200" dirty="0">
                <a:latin typeface="HP Simplified" pitchFamily="34" charset="0"/>
              </a:rPr>
              <a:t>What is its </a:t>
            </a:r>
            <a:r>
              <a:rPr lang="en-GB" sz="2200" b="1" dirty="0">
                <a:latin typeface="HP Simplified" pitchFamily="34" charset="0"/>
              </a:rPr>
              <a:t>purpose</a:t>
            </a:r>
            <a:r>
              <a:rPr lang="en-GB" sz="2200" dirty="0" smtClean="0">
                <a:latin typeface="HP Simplified" pitchFamily="34" charset="0"/>
              </a:rPr>
              <a:t>?</a:t>
            </a:r>
            <a:endParaRPr lang="en-US" sz="2200" dirty="0">
              <a:latin typeface="HP Simplified" pitchFamily="34" charset="0"/>
            </a:endParaRP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512" y="880566"/>
            <a:ext cx="3873624" cy="4996706"/>
          </a:xfrm>
        </p:spPr>
      </p:pic>
      <p:sp>
        <p:nvSpPr>
          <p:cNvPr id="6" name="TextBox 5"/>
          <p:cNvSpPr txBox="1"/>
          <p:nvPr/>
        </p:nvSpPr>
        <p:spPr>
          <a:xfrm>
            <a:off x="251520" y="5949280"/>
            <a:ext cx="377825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+mn-lt"/>
                <a:cs typeface="+mn-cs"/>
              </a:rPr>
              <a:t>Complete disassembly of a Pentax K1000 camera.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Image borrowed from bitrebel.com.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4235360" y="2132856"/>
            <a:ext cx="336097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HP Simplified" pitchFamily="34" charset="0"/>
              </a:rPr>
              <a:t>What are the course </a:t>
            </a:r>
            <a:r>
              <a:rPr lang="en-GB" sz="2200" b="1" dirty="0" smtClean="0">
                <a:latin typeface="HP Simplified" pitchFamily="34" charset="0"/>
              </a:rPr>
              <a:t>components</a:t>
            </a:r>
            <a:r>
              <a:rPr lang="en-GB" sz="2200" dirty="0" smtClean="0">
                <a:latin typeface="HP Simplified" pitchFamily="34" charset="0"/>
              </a:rPr>
              <a:t>? </a:t>
            </a:r>
          </a:p>
          <a:p>
            <a:r>
              <a:rPr lang="en-GB" sz="2200" dirty="0" smtClean="0">
                <a:latin typeface="HP Simplified" pitchFamily="34" charset="0"/>
              </a:rPr>
              <a:t>How do they </a:t>
            </a:r>
            <a:r>
              <a:rPr lang="en-GB" sz="2200" b="1" dirty="0" smtClean="0">
                <a:latin typeface="HP Simplified" pitchFamily="34" charset="0"/>
              </a:rPr>
              <a:t>fit together</a:t>
            </a:r>
            <a:r>
              <a:rPr lang="en-GB" sz="2200" dirty="0" smtClean="0">
                <a:latin typeface="HP Simplified" pitchFamily="34" charset="0"/>
              </a:rPr>
              <a:t>?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67544" y="260648"/>
            <a:ext cx="8018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Orator Std" pitchFamily="49" charset="0"/>
              </a:rPr>
              <a:t>Key questions</a:t>
            </a:r>
            <a:endParaRPr lang="en-US" sz="3600" dirty="0">
              <a:solidFill>
                <a:srgbClr val="FF0000"/>
              </a:solidFill>
              <a:latin typeface="Orator Std" pitchFamily="49" charset="0"/>
            </a:endParaRPr>
          </a:p>
          <a:p>
            <a:endParaRPr lang="en-US" sz="3600" dirty="0">
              <a:solidFill>
                <a:srgbClr val="FF0000"/>
              </a:solidFill>
              <a:latin typeface="Orator Std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Maja Kuna-Parrish (EUMETSAT)</a:t>
            </a:r>
          </a:p>
          <a:p>
            <a:pPr>
              <a:defRPr/>
            </a:pPr>
            <a:r>
              <a:rPr lang="en-US" dirty="0" smtClean="0"/>
              <a:t>EUMETCAL 2015</a:t>
            </a:r>
            <a:endParaRPr lang="en-US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211960" y="3617148"/>
            <a:ext cx="424847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HP Simplified" pitchFamily="34" charset="0"/>
              </a:rPr>
              <a:t>Do course evaluations give </a:t>
            </a:r>
          </a:p>
          <a:p>
            <a:r>
              <a:rPr lang="en-US" sz="2200" dirty="0" smtClean="0">
                <a:latin typeface="HP Simplified" pitchFamily="34" charset="0"/>
              </a:rPr>
              <a:t>you additional guidance for </a:t>
            </a:r>
            <a:r>
              <a:rPr lang="en-US" sz="2200" b="1" dirty="0" smtClean="0">
                <a:latin typeface="HP Simplified" pitchFamily="34" charset="0"/>
              </a:rPr>
              <a:t>future revisions</a:t>
            </a:r>
            <a:r>
              <a:rPr lang="en-US" sz="2200" dirty="0" smtClean="0">
                <a:latin typeface="HP Simplified" pitchFamily="34" charset="0"/>
              </a:rPr>
              <a:t>?</a:t>
            </a:r>
            <a:endParaRPr lang="en-US" sz="2200" dirty="0">
              <a:latin typeface="HP Simplified" pitchFamily="34" charset="0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7812360" y="4653136"/>
            <a:ext cx="1230768" cy="1080000"/>
            <a:chOff x="7418157" y="2276473"/>
            <a:chExt cx="1295400" cy="1136715"/>
          </a:xfrm>
        </p:grpSpPr>
        <p:sp>
          <p:nvSpPr>
            <p:cNvPr id="13" name="Oval 12"/>
            <p:cNvSpPr/>
            <p:nvPr/>
          </p:nvSpPr>
          <p:spPr>
            <a:xfrm>
              <a:off x="7451720" y="2276473"/>
              <a:ext cx="1136715" cy="1136715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HP Simplified" pitchFamily="34" charset="0"/>
              </a:endParaRP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7418157" y="2655294"/>
              <a:ext cx="1295400" cy="356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P Simplified" pitchFamily="34" charset="0"/>
                </a:rPr>
                <a:t>C</a:t>
              </a:r>
              <a:r>
                <a:rPr lang="en-US" sz="1200" b="1" dirty="0" smtClean="0">
                  <a:solidFill>
                    <a:schemeClr val="bg1"/>
                  </a:solidFill>
                  <a:latin typeface="HP Simplified" pitchFamily="34" charset="0"/>
                </a:rPr>
                <a:t>oncept</a:t>
              </a:r>
              <a:endParaRPr lang="en-US" sz="1200" b="1" dirty="0">
                <a:solidFill>
                  <a:schemeClr val="bg1"/>
                </a:solidFill>
                <a:latin typeface="HP Simplified" pitchFamily="34" charset="0"/>
              </a:endParaRPr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7632000" y="3356992"/>
            <a:ext cx="1584176" cy="1080000"/>
            <a:chOff x="5111720" y="4581525"/>
            <a:chExt cx="1584176" cy="1080000"/>
          </a:xfrm>
        </p:grpSpPr>
        <p:sp>
          <p:nvSpPr>
            <p:cNvPr id="16" name="Oval 15"/>
            <p:cNvSpPr/>
            <p:nvPr/>
          </p:nvSpPr>
          <p:spPr>
            <a:xfrm>
              <a:off x="5364163" y="4581525"/>
              <a:ext cx="1080000" cy="1080000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HP Simplified" pitchFamily="34" charset="0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5111720" y="4968533"/>
              <a:ext cx="15841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P Simplified" pitchFamily="34" charset="0"/>
                </a:rPr>
                <a:t>R</a:t>
              </a:r>
              <a:r>
                <a:rPr lang="en-US" sz="1200" b="1" dirty="0" smtClean="0">
                  <a:solidFill>
                    <a:schemeClr val="bg1"/>
                  </a:solidFill>
                  <a:latin typeface="HP Simplified" pitchFamily="34" charset="0"/>
                </a:rPr>
                <a:t>equirements</a:t>
              </a:r>
              <a:endParaRPr lang="en-US" sz="1200" b="1" dirty="0">
                <a:solidFill>
                  <a:schemeClr val="bg1"/>
                </a:solidFill>
                <a:latin typeface="HP Simplified" pitchFamily="34" charset="0"/>
              </a:endParaRPr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7062583" y="2132856"/>
            <a:ext cx="2693993" cy="1080000"/>
            <a:chOff x="2843808" y="2997200"/>
            <a:chExt cx="2693993" cy="1080000"/>
          </a:xfrm>
        </p:grpSpPr>
        <p:sp>
          <p:nvSpPr>
            <p:cNvPr id="19" name="Oval 18"/>
            <p:cNvSpPr/>
            <p:nvPr/>
          </p:nvSpPr>
          <p:spPr>
            <a:xfrm>
              <a:off x="3635375" y="2997200"/>
              <a:ext cx="1080000" cy="1080000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HP Simplified" pitchFamily="34" charset="0"/>
              </a:endParaRPr>
            </a:p>
          </p:txBody>
        </p:sp>
        <p:sp>
          <p:nvSpPr>
            <p:cNvPr id="20" name="TextBox 10"/>
            <p:cNvSpPr txBox="1">
              <a:spLocks noChangeArrowheads="1"/>
            </p:cNvSpPr>
            <p:nvPr/>
          </p:nvSpPr>
          <p:spPr bwMode="auto">
            <a:xfrm>
              <a:off x="2843808" y="3341464"/>
              <a:ext cx="269399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P Simplified" pitchFamily="34" charset="0"/>
                </a:rPr>
                <a:t>D</a:t>
              </a:r>
              <a:r>
                <a:rPr lang="en-US" sz="1200" b="1" dirty="0" smtClean="0">
                  <a:solidFill>
                    <a:schemeClr val="bg1"/>
                  </a:solidFill>
                  <a:latin typeface="HP Simplified" pitchFamily="34" charset="0"/>
                </a:rPr>
                <a:t>esign</a:t>
              </a:r>
              <a:endParaRPr lang="en-US" sz="1200" b="1" dirty="0">
                <a:solidFill>
                  <a:schemeClr val="bg1"/>
                </a:solidFill>
                <a:latin typeface="HP Simplified" pitchFamily="34" charset="0"/>
              </a:endParaRPr>
            </a:p>
          </p:txBody>
        </p:sp>
      </p:grpSp>
      <p:grpSp>
        <p:nvGrpSpPr>
          <p:cNvPr id="12" name="Group 14"/>
          <p:cNvGrpSpPr/>
          <p:nvPr/>
        </p:nvGrpSpPr>
        <p:grpSpPr>
          <a:xfrm>
            <a:off x="7740353" y="908720"/>
            <a:ext cx="1224137" cy="1080000"/>
            <a:chOff x="4902809" y="1052512"/>
            <a:chExt cx="1713981" cy="1440000"/>
          </a:xfrm>
        </p:grpSpPr>
        <p:sp>
          <p:nvSpPr>
            <p:cNvPr id="22" name="Oval 21"/>
            <p:cNvSpPr/>
            <p:nvPr/>
          </p:nvSpPr>
          <p:spPr>
            <a:xfrm>
              <a:off x="5003799" y="1052512"/>
              <a:ext cx="1512168" cy="14400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HP Simplified" pitchFamily="34" charset="0"/>
              </a:endParaRPr>
            </a:p>
          </p:txBody>
        </p:sp>
        <p:sp>
          <p:nvSpPr>
            <p:cNvPr id="23" name="TextBox 11"/>
            <p:cNvSpPr txBox="1">
              <a:spLocks noChangeArrowheads="1"/>
            </p:cNvSpPr>
            <p:nvPr/>
          </p:nvSpPr>
          <p:spPr bwMode="auto">
            <a:xfrm>
              <a:off x="4902809" y="1532565"/>
              <a:ext cx="1713981" cy="41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HP Simplified" pitchFamily="34" charset="0"/>
                </a:rPr>
                <a:t>I</a:t>
              </a:r>
              <a:r>
                <a:rPr lang="en-US" sz="1050" b="1" dirty="0" smtClean="0">
                  <a:solidFill>
                    <a:schemeClr val="bg1"/>
                  </a:solidFill>
                  <a:latin typeface="HP Simplified" pitchFamily="34" charset="0"/>
                </a:rPr>
                <a:t>mplementation</a:t>
              </a:r>
              <a:endParaRPr lang="en-US" sz="1050" b="1" dirty="0">
                <a:solidFill>
                  <a:schemeClr val="bg1"/>
                </a:solidFill>
                <a:latin typeface="HP Simplified" pitchFamily="34" charset="0"/>
              </a:endParaRPr>
            </a:p>
          </p:txBody>
        </p:sp>
      </p:grpSp>
      <p:sp>
        <p:nvSpPr>
          <p:cNvPr id="24" name="TextBox 5"/>
          <p:cNvSpPr txBox="1">
            <a:spLocks noChangeArrowheads="1"/>
          </p:cNvSpPr>
          <p:nvPr/>
        </p:nvSpPr>
        <p:spPr bwMode="auto">
          <a:xfrm>
            <a:off x="4211960" y="4869160"/>
            <a:ext cx="37444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HP Simplified" pitchFamily="34" charset="0"/>
              </a:rPr>
              <a:t>What </a:t>
            </a:r>
            <a:r>
              <a:rPr lang="en-US" sz="2200" b="1" dirty="0" smtClean="0">
                <a:latin typeface="HP Simplified" pitchFamily="34" charset="0"/>
              </a:rPr>
              <a:t>other</a:t>
            </a:r>
            <a:r>
              <a:rPr lang="en-US" sz="2200" dirty="0" smtClean="0">
                <a:latin typeface="HP Simplified" pitchFamily="34" charset="0"/>
              </a:rPr>
              <a:t> </a:t>
            </a:r>
            <a:r>
              <a:rPr lang="en-US" sz="2200" b="1" dirty="0" smtClean="0">
                <a:latin typeface="HP Simplified" pitchFamily="34" charset="0"/>
              </a:rPr>
              <a:t>instructional approach </a:t>
            </a:r>
            <a:r>
              <a:rPr lang="en-US" sz="2200" dirty="0" smtClean="0">
                <a:latin typeface="HP Simplified" pitchFamily="34" charset="0"/>
              </a:rPr>
              <a:t>can be used?</a:t>
            </a:r>
            <a:endParaRPr lang="en-US" sz="2200" dirty="0">
              <a:latin typeface="HP Simplifi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7" grpId="0"/>
      <p:bldP spid="11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91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EUMETSAT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Maja Kuna</dc:creator>
  <cp:lastModifiedBy>Vesa Nietosvaara</cp:lastModifiedBy>
  <cp:revision>6</cp:revision>
  <dcterms:created xsi:type="dcterms:W3CDTF">2015-06-16T04:49:16Z</dcterms:created>
  <dcterms:modified xsi:type="dcterms:W3CDTF">2015-09-08T02:46:28Z</dcterms:modified>
</cp:coreProperties>
</file>