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5ED2-FEB9-7441-8BD9-5CA1921FAA51}" type="datetimeFigureOut">
              <a:rPr lang="en-US" smtClean="0"/>
              <a:t>07/09/15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1533-0CC7-EB4B-92FB-BDA803B6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9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5ED2-FEB9-7441-8BD9-5CA1921FAA51}" type="datetimeFigureOut">
              <a:rPr lang="en-US" smtClean="0"/>
              <a:t>07/09/15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1533-0CC7-EB4B-92FB-BDA803B6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9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5ED2-FEB9-7441-8BD9-5CA1921FAA51}" type="datetimeFigureOut">
              <a:rPr lang="en-US" smtClean="0"/>
              <a:t>07/09/15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1533-0CC7-EB4B-92FB-BDA803B6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5ED2-FEB9-7441-8BD9-5CA1921FAA51}" type="datetimeFigureOut">
              <a:rPr lang="en-US" smtClean="0"/>
              <a:t>07/09/15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1533-0CC7-EB4B-92FB-BDA803B6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4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5ED2-FEB9-7441-8BD9-5CA1921FAA51}" type="datetimeFigureOut">
              <a:rPr lang="en-US" smtClean="0"/>
              <a:t>07/09/15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1533-0CC7-EB4B-92FB-BDA803B6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6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5ED2-FEB9-7441-8BD9-5CA1921FAA51}" type="datetimeFigureOut">
              <a:rPr lang="en-US" smtClean="0"/>
              <a:t>07/09/15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1533-0CC7-EB4B-92FB-BDA803B6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3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5ED2-FEB9-7441-8BD9-5CA1921FAA51}" type="datetimeFigureOut">
              <a:rPr lang="en-US" smtClean="0"/>
              <a:t>07/09/15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1533-0CC7-EB4B-92FB-BDA803B6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5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5ED2-FEB9-7441-8BD9-5CA1921FAA51}" type="datetimeFigureOut">
              <a:rPr lang="en-US" smtClean="0"/>
              <a:t>07/09/15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1533-0CC7-EB4B-92FB-BDA803B6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9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5ED2-FEB9-7441-8BD9-5CA1921FAA51}" type="datetimeFigureOut">
              <a:rPr lang="en-US" smtClean="0"/>
              <a:t>07/09/15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1533-0CC7-EB4B-92FB-BDA803B6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0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5ED2-FEB9-7441-8BD9-5CA1921FAA51}" type="datetimeFigureOut">
              <a:rPr lang="en-US" smtClean="0"/>
              <a:t>07/09/15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1533-0CC7-EB4B-92FB-BDA803B6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6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5ED2-FEB9-7441-8BD9-5CA1921FAA51}" type="datetimeFigureOut">
              <a:rPr lang="en-US" smtClean="0"/>
              <a:t>07/09/15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1533-0CC7-EB4B-92FB-BDA803B6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1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100000">
              <a:srgbClr val="0000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45ED2-FEB9-7441-8BD9-5CA1921FAA51}" type="datetimeFigureOut">
              <a:rPr lang="en-US" smtClean="0"/>
              <a:t>07/09/15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91533-0CC7-EB4B-92FB-BDA803B6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7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Demonstrating the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Quality of Training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CALMet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2015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905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100000">
              <a:srgbClr val="0000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F2F2"/>
                </a:solidFill>
              </a:rPr>
              <a:t>Prioritization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2F2F2"/>
                </a:solidFill>
              </a:rPr>
              <a:t>Rank the criteria	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2F2F2"/>
                </a:solidFill>
              </a:rPr>
              <a:t>  		Considering: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2F2F2"/>
                </a:solidFill>
              </a:rPr>
              <a:t>Importance to quality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2F2F2"/>
                </a:solidFill>
              </a:rPr>
              <a:t>Effort required to research (users)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2F2F2"/>
                </a:solidFill>
              </a:rPr>
              <a:t>Effort required to demonstrate (providers)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F2F2F2"/>
                </a:solidFill>
              </a:rPr>
              <a:t>Information we prefer to share (providers)</a:t>
            </a:r>
            <a:endParaRPr lang="en-US" sz="4400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555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4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2F2F2"/>
                </a:solidFill>
              </a:rPr>
              <a:t>How do we demonstrate the quality of training?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0632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 t</a:t>
            </a:r>
            <a:r>
              <a:rPr lang="en-US" dirty="0" smtClean="0">
                <a:solidFill>
                  <a:schemeClr val="bg1"/>
                </a:solidFill>
              </a:rPr>
              <a:t>akes </a:t>
            </a:r>
            <a:r>
              <a:rPr lang="en-US" dirty="0" smtClean="0">
                <a:solidFill>
                  <a:schemeClr val="bg1"/>
                </a:solidFill>
              </a:rPr>
              <a:t>time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h</a:t>
            </a:r>
            <a:r>
              <a:rPr lang="en-US" dirty="0" smtClean="0">
                <a:solidFill>
                  <a:schemeClr val="bg1"/>
                </a:solidFill>
              </a:rPr>
              <a:t>as </a:t>
            </a:r>
            <a:r>
              <a:rPr lang="en-US" dirty="0" smtClean="0">
                <a:solidFill>
                  <a:schemeClr val="bg1"/>
                </a:solidFill>
              </a:rPr>
              <a:t>intrinsic value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User connections bring benefits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Poster session activity for brainstorming solutions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79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</a:schemeClr>
            </a:gs>
            <a:gs pos="100000">
              <a:srgbClr val="0000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Quality is subjective.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It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cannot be objectively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determined.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/>
              </a:rPr>
              <a:t> 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True and False?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738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100000">
              <a:srgbClr val="0000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5723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2F2F2"/>
                </a:solidFill>
              </a:rPr>
              <a:t>Time is precious. </a:t>
            </a:r>
            <a:br>
              <a:rPr lang="en-US" dirty="0" smtClean="0">
                <a:solidFill>
                  <a:srgbClr val="F2F2F2"/>
                </a:solidFill>
              </a:rPr>
            </a:br>
            <a:r>
              <a:rPr lang="en-US" dirty="0" smtClean="0">
                <a:solidFill>
                  <a:srgbClr val="F2F2F2"/>
                </a:solidFill>
              </a:rPr>
              <a:t>Money is limited.</a:t>
            </a:r>
            <a:br>
              <a:rPr lang="en-US" dirty="0" smtClean="0">
                <a:solidFill>
                  <a:srgbClr val="F2F2F2"/>
                </a:solidFill>
              </a:rPr>
            </a:br>
            <a:r>
              <a:rPr lang="en-US" dirty="0" smtClean="0">
                <a:solidFill>
                  <a:srgbClr val="F2F2F2"/>
                </a:solidFill>
              </a:rPr>
              <a:t> </a:t>
            </a:r>
            <a:br>
              <a:rPr lang="en-US" dirty="0" smtClean="0">
                <a:solidFill>
                  <a:srgbClr val="F2F2F2"/>
                </a:solidFill>
              </a:rPr>
            </a:br>
            <a:r>
              <a:rPr lang="en-US" dirty="0" smtClean="0">
                <a:solidFill>
                  <a:srgbClr val="F2F2F2"/>
                </a:solidFill>
              </a:rPr>
              <a:t>Expertise is difficult to develop.</a:t>
            </a:r>
            <a:endParaRPr lang="en-US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162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rgbClr val="0000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F2F2"/>
                </a:solidFill>
              </a:rPr>
              <a:t>Reputation is our livelihood.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43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0066"/>
            </a:gs>
            <a:gs pos="100000">
              <a:srgbClr val="0000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2F2F2"/>
                </a:solidFill>
              </a:rPr>
              <a:t>Quality is not absolute.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06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2F2F2"/>
                </a:solidFill>
              </a:rPr>
              <a:t>Results are the measure of quality. </a:t>
            </a:r>
            <a:br>
              <a:rPr lang="en-US" dirty="0" smtClean="0">
                <a:solidFill>
                  <a:srgbClr val="F2F2F2"/>
                </a:solidFill>
              </a:rPr>
            </a:br>
            <a:r>
              <a:rPr lang="en-US" dirty="0" smtClean="0">
                <a:solidFill>
                  <a:srgbClr val="F2F2F2"/>
                </a:solidFill>
              </a:rPr>
              <a:t>Results are hard to measure.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49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100000">
              <a:srgbClr val="0000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F2F2"/>
                </a:solidFill>
              </a:rPr>
              <a:t>Then how do we set </a:t>
            </a:r>
            <a:br>
              <a:rPr lang="en-US" dirty="0" smtClean="0">
                <a:solidFill>
                  <a:srgbClr val="F2F2F2"/>
                </a:solidFill>
              </a:rPr>
            </a:br>
            <a:r>
              <a:rPr lang="en-US" dirty="0" smtClean="0">
                <a:solidFill>
                  <a:srgbClr val="F2F2F2"/>
                </a:solidFill>
              </a:rPr>
              <a:t>quality standards?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86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2F2F2"/>
                </a:solidFill>
              </a:rPr>
              <a:t>Our goal: </a:t>
            </a:r>
            <a:br>
              <a:rPr lang="en-US" dirty="0" smtClean="0">
                <a:solidFill>
                  <a:srgbClr val="F2F2F2"/>
                </a:solidFill>
              </a:rPr>
            </a:br>
            <a:r>
              <a:rPr lang="en-US" dirty="0" smtClean="0">
                <a:solidFill>
                  <a:srgbClr val="F2F2F2"/>
                </a:solidFill>
              </a:rPr>
              <a:t>Consistent, sharable quality criteria for every organization—large, small, global, regional, local</a:t>
            </a:r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65821" y="4561564"/>
            <a:ext cx="7118459" cy="159207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Does not preclude organization-specific criteria 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Does not constitute a requirement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63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423E"/>
            </a:gs>
            <a:gs pos="100000">
              <a:srgbClr val="0000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Categories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48732" y="1600200"/>
            <a:ext cx="7238068" cy="4525963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dirty="0" smtClean="0">
                <a:solidFill>
                  <a:srgbClr val="F2F2F2"/>
                </a:solidFill>
              </a:rPr>
              <a:t>Institutional Quality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>
                <a:solidFill>
                  <a:srgbClr val="F2F2F2"/>
                </a:solidFill>
              </a:rPr>
              <a:t>Process Quality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>
                <a:solidFill>
                  <a:srgbClr val="F2F2F2"/>
                </a:solidFill>
              </a:rPr>
              <a:t>Product Quality</a:t>
            </a:r>
            <a:endParaRPr lang="en-US" sz="4800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53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5513</TotalTime>
  <Words>90</Words>
  <Application>Microsoft Macintosh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Demonstrating the  Quality of Training</vt:lpstr>
      <vt:lpstr>Quality is subjective.  It cannot be objectively determined. </vt:lpstr>
      <vt:lpstr>Time is precious.  Money is limited.   Expertise is difficult to develop.</vt:lpstr>
      <vt:lpstr>Reputation is our livelihood.</vt:lpstr>
      <vt:lpstr>Quality is not absolute. </vt:lpstr>
      <vt:lpstr>Results are the measure of quality.  Results are hard to measure.</vt:lpstr>
      <vt:lpstr>Then how do we set  quality standards?</vt:lpstr>
      <vt:lpstr>Our goal:  Consistent, sharable quality criteria for every organization—large, small, global, regional, local</vt:lpstr>
      <vt:lpstr>Categories</vt:lpstr>
      <vt:lpstr>Prioritization</vt:lpstr>
      <vt:lpstr>How do we demonstrate the quality of training?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Demonstrating the Quality of Training</dc:title>
  <dc:creator>Patrick Parrish</dc:creator>
  <cp:lastModifiedBy>Patrick Parrish</cp:lastModifiedBy>
  <cp:revision>12</cp:revision>
  <dcterms:created xsi:type="dcterms:W3CDTF">2015-08-27T18:40:51Z</dcterms:created>
  <dcterms:modified xsi:type="dcterms:W3CDTF">2015-09-07T22:00:23Z</dcterms:modified>
</cp:coreProperties>
</file>