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91" r:id="rId9"/>
    <p:sldId id="292" r:id="rId10"/>
    <p:sldId id="281" r:id="rId11"/>
    <p:sldId id="262" r:id="rId12"/>
    <p:sldId id="272" r:id="rId13"/>
    <p:sldId id="296" r:id="rId14"/>
    <p:sldId id="294" r:id="rId15"/>
    <p:sldId id="273" r:id="rId16"/>
    <p:sldId id="277" r:id="rId17"/>
    <p:sldId id="283" r:id="rId18"/>
    <p:sldId id="288" r:id="rId19"/>
    <p:sldId id="289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k\Desktop\mutesi\Boo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A TREND GRAPH SHOWING </a:t>
            </a:r>
            <a:r>
              <a:rPr lang="en-US" sz="1200" dirty="0" smtClean="0"/>
              <a:t> </a:t>
            </a:r>
            <a:r>
              <a:rPr lang="en-US" sz="1100" dirty="0"/>
              <a:t>MEAN ANNUAL MAXIMUM TEMPERATURES AND MEAN ANNUAL BITTER ORANGE PRODUCTION</a:t>
            </a:r>
          </a:p>
        </c:rich>
      </c:tx>
      <c:layout>
        <c:manualLayout>
          <c:xMode val="edge"/>
          <c:yMode val="edge"/>
          <c:x val="8.4988243657043008E-2"/>
          <c:y val="0"/>
        </c:manualLayout>
      </c:layout>
    </c:title>
    <c:plotArea>
      <c:layout>
        <c:manualLayout>
          <c:layoutTarget val="inner"/>
          <c:xMode val="edge"/>
          <c:yMode val="edge"/>
          <c:x val="0.14003304042440287"/>
          <c:y val="0.21721664379108638"/>
          <c:w val="0.63153779044946112"/>
          <c:h val="0.68652267090466867"/>
        </c:manualLayout>
      </c:layout>
      <c:lineChart>
        <c:grouping val="standard"/>
        <c:ser>
          <c:idx val="0"/>
          <c:order val="0"/>
          <c:tx>
            <c:strRef>
              <c:f>Sheet1!$L$20</c:f>
              <c:strCache>
                <c:ptCount val="1"/>
                <c:pt idx="0">
                  <c:v>Normalized (Temperature)</c:v>
                </c:pt>
              </c:strCache>
            </c:strRef>
          </c:tx>
          <c:trendline>
            <c:trendlineType val="linear"/>
          </c:trendline>
          <c:cat>
            <c:numRef>
              <c:f>Sheet1!$K$21:$K$31</c:f>
              <c:numCache>
                <c:formatCode>General</c:formatCode>
                <c:ptCount val="1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</c:numCache>
            </c:numRef>
          </c:cat>
          <c:val>
            <c:numRef>
              <c:f>Sheet1!$L$21:$L$31</c:f>
              <c:numCache>
                <c:formatCode>General</c:formatCode>
                <c:ptCount val="11"/>
                <c:pt idx="0">
                  <c:v>0.128040973</c:v>
                </c:pt>
                <c:pt idx="1">
                  <c:v>-0.57618437899999997</c:v>
                </c:pt>
                <c:pt idx="2">
                  <c:v>-1.8613607000000001E-2</c:v>
                </c:pt>
                <c:pt idx="3">
                  <c:v>-0.92829705500000004</c:v>
                </c:pt>
                <c:pt idx="4">
                  <c:v>-0.57618437899999997</c:v>
                </c:pt>
                <c:pt idx="5">
                  <c:v>-0.40012804100000032</c:v>
                </c:pt>
                <c:pt idx="6">
                  <c:v>-0.40012804100000032</c:v>
                </c:pt>
                <c:pt idx="7">
                  <c:v>0.128040973</c:v>
                </c:pt>
                <c:pt idx="8">
                  <c:v>-0.92829705500000004</c:v>
                </c:pt>
                <c:pt idx="9">
                  <c:v>0.30409731099999998</c:v>
                </c:pt>
                <c:pt idx="10">
                  <c:v>0.65620998700000144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Sheet1!$M$20</c:f>
              <c:strCache>
                <c:ptCount val="1"/>
                <c:pt idx="0">
                  <c:v>Normalised prod</c:v>
                </c:pt>
              </c:strCache>
            </c:strRef>
          </c:tx>
          <c:trendline>
            <c:trendlineType val="linear"/>
          </c:trendline>
          <c:cat>
            <c:numRef>
              <c:f>Sheet1!$K$21:$K$31</c:f>
              <c:numCache>
                <c:formatCode>General</c:formatCode>
                <c:ptCount val="11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</c:numCache>
            </c:numRef>
          </c:cat>
          <c:val>
            <c:numRef>
              <c:f>Sheet1!$M$21:$M$31</c:f>
              <c:numCache>
                <c:formatCode>General</c:formatCode>
                <c:ptCount val="11"/>
                <c:pt idx="0">
                  <c:v>-1.5639063609999968</c:v>
                </c:pt>
                <c:pt idx="1">
                  <c:v>-1.3847087569999998</c:v>
                </c:pt>
                <c:pt idx="2">
                  <c:v>-0.45981789800000072</c:v>
                </c:pt>
                <c:pt idx="3">
                  <c:v>-0.66213777400000062</c:v>
                </c:pt>
                <c:pt idx="4">
                  <c:v>-0.28062029500000096</c:v>
                </c:pt>
                <c:pt idx="5">
                  <c:v>0.22228911000000043</c:v>
                </c:pt>
                <c:pt idx="6">
                  <c:v>0.63270942800000218</c:v>
                </c:pt>
                <c:pt idx="7">
                  <c:v>0.63270942800000218</c:v>
                </c:pt>
                <c:pt idx="8">
                  <c:v>1.4651112009999958</c:v>
                </c:pt>
                <c:pt idx="9">
                  <c:v>0.80034589599999995</c:v>
                </c:pt>
                <c:pt idx="10">
                  <c:v>0.59802602099999969</c:v>
                </c:pt>
              </c:numCache>
            </c:numRef>
          </c:val>
          <c:smooth val="1"/>
        </c:ser>
        <c:marker val="1"/>
        <c:axId val="56594816"/>
        <c:axId val="56596736"/>
      </c:lineChart>
      <c:catAx>
        <c:axId val="565948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100" dirty="0"/>
                  <a:t>Years</a:t>
                </a:r>
              </a:p>
            </c:rich>
          </c:tx>
          <c:layout>
            <c:manualLayout>
              <c:xMode val="edge"/>
              <c:yMode val="edge"/>
              <c:x val="0.40942176209455444"/>
              <c:y val="0.9226023135996908"/>
            </c:manualLayout>
          </c:layout>
        </c:title>
        <c:numFmt formatCode="General" sourceLinked="1"/>
        <c:tickLblPos val="nextTo"/>
        <c:crossAx val="56596736"/>
        <c:crosses val="autoZero"/>
        <c:auto val="1"/>
        <c:lblAlgn val="ctr"/>
        <c:lblOffset val="100"/>
      </c:catAx>
      <c:valAx>
        <c:axId val="56596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dirty="0" err="1"/>
                  <a:t>Normalised</a:t>
                </a:r>
                <a:r>
                  <a:rPr lang="en-US" sz="1000" dirty="0"/>
                  <a:t> values</a:t>
                </a:r>
              </a:p>
            </c:rich>
          </c:tx>
          <c:layout/>
        </c:title>
        <c:numFmt formatCode="General" sourceLinked="1"/>
        <c:tickLblPos val="nextTo"/>
        <c:crossAx val="5659481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en-US"/>
          </a:p>
        </c:txPr>
      </c:legendEntry>
      <c:layout>
        <c:manualLayout>
          <c:xMode val="edge"/>
          <c:yMode val="edge"/>
          <c:x val="0.76464680340883695"/>
          <c:y val="0.22030301384740725"/>
          <c:w val="0.20428323774343077"/>
          <c:h val="0.71469164630283399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0EFF8-23E5-42B5-B025-BB67643C19EB}" type="doc">
      <dgm:prSet loTypeId="urn:microsoft.com/office/officeart/2005/8/layout/cycle6" loCatId="cycle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5E4BF0B-E01D-46C8-921A-35E476762EA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i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NATIONAL METEOROLOGICAL CENTRE </a:t>
          </a:r>
          <a:endParaRPr lang="en-US" sz="1100" i="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C456201-13C9-4C3C-B61D-340835842D61}" type="parTrans" cxnId="{070E0670-251F-47E6-AF14-B94E7AA1D1B3}">
      <dgm:prSet/>
      <dgm:spPr/>
      <dgm:t>
        <a:bodyPr/>
        <a:lstStyle/>
        <a:p>
          <a:endParaRPr lang="en-US"/>
        </a:p>
      </dgm:t>
    </dgm:pt>
    <dgm:pt modelId="{0AA473C6-3884-4603-98D2-332A833FAF52}" type="sibTrans" cxnId="{070E0670-251F-47E6-AF14-B94E7AA1D1B3}">
      <dgm:prSet/>
      <dgm:spPr/>
      <dgm:t>
        <a:bodyPr/>
        <a:lstStyle/>
        <a:p>
          <a:endParaRPr lang="en-US"/>
        </a:p>
      </dgm:t>
    </dgm:pt>
    <dgm:pt modelId="{48ACCE46-9CAB-480E-91FD-6A9F1570B8F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100" b="1" i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UNMA HEADQUARTERS</a:t>
          </a:r>
          <a:endParaRPr lang="en-US" sz="1100" i="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6220E92-4A0C-48B1-A6DB-A5068DDE7950}" type="parTrans" cxnId="{4E784A2F-FA3D-4F4D-B9D1-E10B3E434D4A}">
      <dgm:prSet/>
      <dgm:spPr/>
      <dgm:t>
        <a:bodyPr/>
        <a:lstStyle/>
        <a:p>
          <a:endParaRPr lang="en-US"/>
        </a:p>
      </dgm:t>
    </dgm:pt>
    <dgm:pt modelId="{7B295CE1-D914-46A9-B800-1AFC0B1840FD}" type="sibTrans" cxnId="{4E784A2F-FA3D-4F4D-B9D1-E10B3E434D4A}">
      <dgm:prSet/>
      <dgm:spPr/>
      <dgm:t>
        <a:bodyPr/>
        <a:lstStyle/>
        <a:p>
          <a:endParaRPr lang="en-US"/>
        </a:p>
      </dgm:t>
    </dgm:pt>
    <dgm:pt modelId="{089D3A59-47AF-427F-AF5E-51463B6EE59B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CLIMATE CHANGE UNIT</a:t>
          </a:r>
          <a:endParaRPr lang="en-US" sz="1200" b="1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3F7F9A6-570E-432C-9E29-1DA5C9E57B6E}" type="parTrans" cxnId="{C060414C-02AD-4EA5-AE83-FE6DBEBB0633}">
      <dgm:prSet/>
      <dgm:spPr/>
      <dgm:t>
        <a:bodyPr/>
        <a:lstStyle/>
        <a:p>
          <a:endParaRPr lang="en-US"/>
        </a:p>
      </dgm:t>
    </dgm:pt>
    <dgm:pt modelId="{566B1197-A56E-49FD-8E5E-7D3E30F4DB55}" type="sibTrans" cxnId="{C060414C-02AD-4EA5-AE83-FE6DBEBB0633}">
      <dgm:prSet/>
      <dgm:spPr/>
      <dgm:t>
        <a:bodyPr/>
        <a:lstStyle/>
        <a:p>
          <a:endParaRPr lang="en-US"/>
        </a:p>
      </dgm:t>
    </dgm:pt>
    <dgm:pt modelId="{FDFD91F8-A1F2-4237-9745-64AE1DC5F48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i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NARO &amp; NGETAZARDI </a:t>
          </a:r>
          <a:endParaRPr lang="en-US" sz="1200" i="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11D2421-22AF-4D6A-9986-AC1086F755A0}" type="parTrans" cxnId="{D90C9EF8-5104-4965-8035-9287CA882E9A}">
      <dgm:prSet/>
      <dgm:spPr/>
      <dgm:t>
        <a:bodyPr/>
        <a:lstStyle/>
        <a:p>
          <a:endParaRPr lang="en-US"/>
        </a:p>
      </dgm:t>
    </dgm:pt>
    <dgm:pt modelId="{0B76AFF6-0EF9-411F-BE8C-2574CE895FF4}" type="sibTrans" cxnId="{D90C9EF8-5104-4965-8035-9287CA882E9A}">
      <dgm:prSet/>
      <dgm:spPr/>
      <dgm:t>
        <a:bodyPr/>
        <a:lstStyle/>
        <a:p>
          <a:endParaRPr lang="en-US"/>
        </a:p>
      </dgm:t>
    </dgm:pt>
    <dgm:pt modelId="{4A1E1FDB-91F4-4E80-A953-E713A6C8A2D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200" b="1" i="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E. A CIVIL AVIATION ACADEMY IN SOROTI </a:t>
          </a:r>
          <a:endParaRPr lang="en-US" sz="1200" i="0" dirty="0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656715B-7AE3-4D2C-B501-1E17E20F4447}" type="parTrans" cxnId="{488F8585-EAC2-4A25-8860-2243F8A969C8}">
      <dgm:prSet/>
      <dgm:spPr/>
      <dgm:t>
        <a:bodyPr/>
        <a:lstStyle/>
        <a:p>
          <a:endParaRPr lang="en-US"/>
        </a:p>
      </dgm:t>
    </dgm:pt>
    <dgm:pt modelId="{5A402A0F-5A64-4010-9372-63DF409D15FB}" type="sibTrans" cxnId="{488F8585-EAC2-4A25-8860-2243F8A969C8}">
      <dgm:prSet/>
      <dgm:spPr/>
      <dgm:t>
        <a:bodyPr/>
        <a:lstStyle/>
        <a:p>
          <a:endParaRPr lang="en-US"/>
        </a:p>
      </dgm:t>
    </dgm:pt>
    <dgm:pt modelId="{128B4339-AA28-49EC-BF01-3D6800D022ED}" type="pres">
      <dgm:prSet presAssocID="{E8B0EFF8-23E5-42B5-B025-BB67643C19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F5C92-DE7F-4460-B906-47CBFC525AA6}" type="pres">
      <dgm:prSet presAssocID="{15E4BF0B-E01D-46C8-921A-35E476762E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9A0C1-DE90-4591-B0DC-A7AD7A88D463}" type="pres">
      <dgm:prSet presAssocID="{15E4BF0B-E01D-46C8-921A-35E476762EA1}" presName="spNode" presStyleCnt="0"/>
      <dgm:spPr/>
      <dgm:t>
        <a:bodyPr/>
        <a:lstStyle/>
        <a:p>
          <a:endParaRPr lang="en-US"/>
        </a:p>
      </dgm:t>
    </dgm:pt>
    <dgm:pt modelId="{D93ADD98-1BB7-4C7C-9484-ED5CDDAB7E59}" type="pres">
      <dgm:prSet presAssocID="{0AA473C6-3884-4603-98D2-332A833FAF5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C41D2F6-ADFD-4CC1-AE79-A07969AF95E3}" type="pres">
      <dgm:prSet presAssocID="{48ACCE46-9CAB-480E-91FD-6A9F1570B8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99DD5-ACBF-4DC7-8EAA-C03F21202AFF}" type="pres">
      <dgm:prSet presAssocID="{48ACCE46-9CAB-480E-91FD-6A9F1570B8F6}" presName="spNode" presStyleCnt="0"/>
      <dgm:spPr/>
      <dgm:t>
        <a:bodyPr/>
        <a:lstStyle/>
        <a:p>
          <a:endParaRPr lang="en-US"/>
        </a:p>
      </dgm:t>
    </dgm:pt>
    <dgm:pt modelId="{7DBD1E96-1D73-4F8A-BD5B-58FE79054635}" type="pres">
      <dgm:prSet presAssocID="{7B295CE1-D914-46A9-B800-1AFC0B1840F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A2BF634-034C-418C-A66D-1D8CFC79E1CF}" type="pres">
      <dgm:prSet presAssocID="{089D3A59-47AF-427F-AF5E-51463B6EE5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7127E-041B-47B6-B744-1C24C6235E3D}" type="pres">
      <dgm:prSet presAssocID="{089D3A59-47AF-427F-AF5E-51463B6EE59B}" presName="spNode" presStyleCnt="0"/>
      <dgm:spPr/>
      <dgm:t>
        <a:bodyPr/>
        <a:lstStyle/>
        <a:p>
          <a:endParaRPr lang="en-US"/>
        </a:p>
      </dgm:t>
    </dgm:pt>
    <dgm:pt modelId="{E2FC5C10-0002-48EA-9253-4A18D6531E5C}" type="pres">
      <dgm:prSet presAssocID="{566B1197-A56E-49FD-8E5E-7D3E30F4DB5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08C21D0-65FA-4270-A0D5-B79325DA3540}" type="pres">
      <dgm:prSet presAssocID="{FDFD91F8-A1F2-4237-9745-64AE1DC5F4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D60A6-3F3C-4064-8503-D6E40FA13521}" type="pres">
      <dgm:prSet presAssocID="{FDFD91F8-A1F2-4237-9745-64AE1DC5F48C}" presName="spNode" presStyleCnt="0"/>
      <dgm:spPr/>
      <dgm:t>
        <a:bodyPr/>
        <a:lstStyle/>
        <a:p>
          <a:endParaRPr lang="en-US"/>
        </a:p>
      </dgm:t>
    </dgm:pt>
    <dgm:pt modelId="{461E46BB-1A8D-4C0B-AB34-06ECC855E56F}" type="pres">
      <dgm:prSet presAssocID="{0B76AFF6-0EF9-411F-BE8C-2574CE895FF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9A652CA-54AB-4B52-AD7B-505B17E77C31}" type="pres">
      <dgm:prSet presAssocID="{4A1E1FDB-91F4-4E80-A953-E713A6C8A2D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66783-F887-47F5-B0DC-3DFB3EB89010}" type="pres">
      <dgm:prSet presAssocID="{4A1E1FDB-91F4-4E80-A953-E713A6C8A2D2}" presName="spNode" presStyleCnt="0"/>
      <dgm:spPr/>
      <dgm:t>
        <a:bodyPr/>
        <a:lstStyle/>
        <a:p>
          <a:endParaRPr lang="en-US"/>
        </a:p>
      </dgm:t>
    </dgm:pt>
    <dgm:pt modelId="{1A88226D-A0A8-4096-AC77-D6B838D23C70}" type="pres">
      <dgm:prSet presAssocID="{5A402A0F-5A64-4010-9372-63DF409D15F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3519B21-85E3-4879-9746-F7A9FD8D8E32}" type="presOf" srcId="{E8B0EFF8-23E5-42B5-B025-BB67643C19EB}" destId="{128B4339-AA28-49EC-BF01-3D6800D022ED}" srcOrd="0" destOrd="0" presId="urn:microsoft.com/office/officeart/2005/8/layout/cycle6"/>
    <dgm:cxn modelId="{EEF69CA9-D789-4310-AAD1-85A915EEC3F3}" type="presOf" srcId="{5A402A0F-5A64-4010-9372-63DF409D15FB}" destId="{1A88226D-A0A8-4096-AC77-D6B838D23C70}" srcOrd="0" destOrd="0" presId="urn:microsoft.com/office/officeart/2005/8/layout/cycle6"/>
    <dgm:cxn modelId="{070E0670-251F-47E6-AF14-B94E7AA1D1B3}" srcId="{E8B0EFF8-23E5-42B5-B025-BB67643C19EB}" destId="{15E4BF0B-E01D-46C8-921A-35E476762EA1}" srcOrd="0" destOrd="0" parTransId="{4C456201-13C9-4C3C-B61D-340835842D61}" sibTransId="{0AA473C6-3884-4603-98D2-332A833FAF52}"/>
    <dgm:cxn modelId="{DDA3C9B0-0677-4BDA-91D5-9D7867EEF9CE}" type="presOf" srcId="{0AA473C6-3884-4603-98D2-332A833FAF52}" destId="{D93ADD98-1BB7-4C7C-9484-ED5CDDAB7E59}" srcOrd="0" destOrd="0" presId="urn:microsoft.com/office/officeart/2005/8/layout/cycle6"/>
    <dgm:cxn modelId="{6BB9BFBD-5620-41A9-84C8-FAF43410053B}" type="presOf" srcId="{0B76AFF6-0EF9-411F-BE8C-2574CE895FF4}" destId="{461E46BB-1A8D-4C0B-AB34-06ECC855E56F}" srcOrd="0" destOrd="0" presId="urn:microsoft.com/office/officeart/2005/8/layout/cycle6"/>
    <dgm:cxn modelId="{74380274-F876-4DA6-BDF9-F48F33A53F06}" type="presOf" srcId="{15E4BF0B-E01D-46C8-921A-35E476762EA1}" destId="{876F5C92-DE7F-4460-B906-47CBFC525AA6}" srcOrd="0" destOrd="0" presId="urn:microsoft.com/office/officeart/2005/8/layout/cycle6"/>
    <dgm:cxn modelId="{591DCCF8-F388-4A67-9A76-B3C52B6FAA34}" type="presOf" srcId="{4A1E1FDB-91F4-4E80-A953-E713A6C8A2D2}" destId="{29A652CA-54AB-4B52-AD7B-505B17E77C31}" srcOrd="0" destOrd="0" presId="urn:microsoft.com/office/officeart/2005/8/layout/cycle6"/>
    <dgm:cxn modelId="{4E784A2F-FA3D-4F4D-B9D1-E10B3E434D4A}" srcId="{E8B0EFF8-23E5-42B5-B025-BB67643C19EB}" destId="{48ACCE46-9CAB-480E-91FD-6A9F1570B8F6}" srcOrd="1" destOrd="0" parTransId="{E6220E92-4A0C-48B1-A6DB-A5068DDE7950}" sibTransId="{7B295CE1-D914-46A9-B800-1AFC0B1840FD}"/>
    <dgm:cxn modelId="{B905FCB7-D199-44D0-86E7-92D5DBCAE73A}" type="presOf" srcId="{48ACCE46-9CAB-480E-91FD-6A9F1570B8F6}" destId="{FC41D2F6-ADFD-4CC1-AE79-A07969AF95E3}" srcOrd="0" destOrd="0" presId="urn:microsoft.com/office/officeart/2005/8/layout/cycle6"/>
    <dgm:cxn modelId="{3253CDE1-7855-4767-9304-F35ADACCF3D7}" type="presOf" srcId="{7B295CE1-D914-46A9-B800-1AFC0B1840FD}" destId="{7DBD1E96-1D73-4F8A-BD5B-58FE79054635}" srcOrd="0" destOrd="0" presId="urn:microsoft.com/office/officeart/2005/8/layout/cycle6"/>
    <dgm:cxn modelId="{0DCB0B6C-F294-4841-8623-B2C1C4605B3D}" type="presOf" srcId="{089D3A59-47AF-427F-AF5E-51463B6EE59B}" destId="{FA2BF634-034C-418C-A66D-1D8CFC79E1CF}" srcOrd="0" destOrd="0" presId="urn:microsoft.com/office/officeart/2005/8/layout/cycle6"/>
    <dgm:cxn modelId="{D90C9EF8-5104-4965-8035-9287CA882E9A}" srcId="{E8B0EFF8-23E5-42B5-B025-BB67643C19EB}" destId="{FDFD91F8-A1F2-4237-9745-64AE1DC5F48C}" srcOrd="3" destOrd="0" parTransId="{A11D2421-22AF-4D6A-9986-AC1086F755A0}" sibTransId="{0B76AFF6-0EF9-411F-BE8C-2574CE895FF4}"/>
    <dgm:cxn modelId="{488F8585-EAC2-4A25-8860-2243F8A969C8}" srcId="{E8B0EFF8-23E5-42B5-B025-BB67643C19EB}" destId="{4A1E1FDB-91F4-4E80-A953-E713A6C8A2D2}" srcOrd="4" destOrd="0" parTransId="{7656715B-7AE3-4D2C-B501-1E17E20F4447}" sibTransId="{5A402A0F-5A64-4010-9372-63DF409D15FB}"/>
    <dgm:cxn modelId="{C060414C-02AD-4EA5-AE83-FE6DBEBB0633}" srcId="{E8B0EFF8-23E5-42B5-B025-BB67643C19EB}" destId="{089D3A59-47AF-427F-AF5E-51463B6EE59B}" srcOrd="2" destOrd="0" parTransId="{03F7F9A6-570E-432C-9E29-1DA5C9E57B6E}" sibTransId="{566B1197-A56E-49FD-8E5E-7D3E30F4DB55}"/>
    <dgm:cxn modelId="{F51594C8-65FE-4E9C-B4A6-1FFAEAE56E40}" type="presOf" srcId="{FDFD91F8-A1F2-4237-9745-64AE1DC5F48C}" destId="{908C21D0-65FA-4270-A0D5-B79325DA3540}" srcOrd="0" destOrd="0" presId="urn:microsoft.com/office/officeart/2005/8/layout/cycle6"/>
    <dgm:cxn modelId="{F9E10E91-19B6-4B95-8702-BFEC384BA06A}" type="presOf" srcId="{566B1197-A56E-49FD-8E5E-7D3E30F4DB55}" destId="{E2FC5C10-0002-48EA-9253-4A18D6531E5C}" srcOrd="0" destOrd="0" presId="urn:microsoft.com/office/officeart/2005/8/layout/cycle6"/>
    <dgm:cxn modelId="{A76E5C64-2B56-480C-80E1-ECCB386F02CB}" type="presParOf" srcId="{128B4339-AA28-49EC-BF01-3D6800D022ED}" destId="{876F5C92-DE7F-4460-B906-47CBFC525AA6}" srcOrd="0" destOrd="0" presId="urn:microsoft.com/office/officeart/2005/8/layout/cycle6"/>
    <dgm:cxn modelId="{87AF2FDF-87F6-43C8-A446-93F8F9076B33}" type="presParOf" srcId="{128B4339-AA28-49EC-BF01-3D6800D022ED}" destId="{47D9A0C1-DE90-4591-B0DC-A7AD7A88D463}" srcOrd="1" destOrd="0" presId="urn:microsoft.com/office/officeart/2005/8/layout/cycle6"/>
    <dgm:cxn modelId="{D6B79DDB-0F74-4867-868A-0C6F4303579A}" type="presParOf" srcId="{128B4339-AA28-49EC-BF01-3D6800D022ED}" destId="{D93ADD98-1BB7-4C7C-9484-ED5CDDAB7E59}" srcOrd="2" destOrd="0" presId="urn:microsoft.com/office/officeart/2005/8/layout/cycle6"/>
    <dgm:cxn modelId="{E06221C2-5F38-498E-8585-03676F7CB442}" type="presParOf" srcId="{128B4339-AA28-49EC-BF01-3D6800D022ED}" destId="{FC41D2F6-ADFD-4CC1-AE79-A07969AF95E3}" srcOrd="3" destOrd="0" presId="urn:microsoft.com/office/officeart/2005/8/layout/cycle6"/>
    <dgm:cxn modelId="{A36D279C-5031-4D0F-B989-1C5F14B68AF2}" type="presParOf" srcId="{128B4339-AA28-49EC-BF01-3D6800D022ED}" destId="{6FB99DD5-ACBF-4DC7-8EAA-C03F21202AFF}" srcOrd="4" destOrd="0" presId="urn:microsoft.com/office/officeart/2005/8/layout/cycle6"/>
    <dgm:cxn modelId="{93A88752-357F-41CD-894F-9C75FC17564B}" type="presParOf" srcId="{128B4339-AA28-49EC-BF01-3D6800D022ED}" destId="{7DBD1E96-1D73-4F8A-BD5B-58FE79054635}" srcOrd="5" destOrd="0" presId="urn:microsoft.com/office/officeart/2005/8/layout/cycle6"/>
    <dgm:cxn modelId="{E3500F54-4255-4563-B480-E00F1ECF7DB9}" type="presParOf" srcId="{128B4339-AA28-49EC-BF01-3D6800D022ED}" destId="{FA2BF634-034C-418C-A66D-1D8CFC79E1CF}" srcOrd="6" destOrd="0" presId="urn:microsoft.com/office/officeart/2005/8/layout/cycle6"/>
    <dgm:cxn modelId="{6A386355-292C-4570-8523-F4F77D572A80}" type="presParOf" srcId="{128B4339-AA28-49EC-BF01-3D6800D022ED}" destId="{F8D7127E-041B-47B6-B744-1C24C6235E3D}" srcOrd="7" destOrd="0" presId="urn:microsoft.com/office/officeart/2005/8/layout/cycle6"/>
    <dgm:cxn modelId="{F97D5233-318F-4E90-97BF-D024686066AE}" type="presParOf" srcId="{128B4339-AA28-49EC-BF01-3D6800D022ED}" destId="{E2FC5C10-0002-48EA-9253-4A18D6531E5C}" srcOrd="8" destOrd="0" presId="urn:microsoft.com/office/officeart/2005/8/layout/cycle6"/>
    <dgm:cxn modelId="{C1DA8DAE-E52B-4B5A-AD32-613BADA447F5}" type="presParOf" srcId="{128B4339-AA28-49EC-BF01-3D6800D022ED}" destId="{908C21D0-65FA-4270-A0D5-B79325DA3540}" srcOrd="9" destOrd="0" presId="urn:microsoft.com/office/officeart/2005/8/layout/cycle6"/>
    <dgm:cxn modelId="{5A081AB5-BD1C-4208-A47C-2E5F475E4D68}" type="presParOf" srcId="{128B4339-AA28-49EC-BF01-3D6800D022ED}" destId="{3D2D60A6-3F3C-4064-8503-D6E40FA13521}" srcOrd="10" destOrd="0" presId="urn:microsoft.com/office/officeart/2005/8/layout/cycle6"/>
    <dgm:cxn modelId="{FA6FD031-39E9-48FB-9CD7-6B4EF00A1EBF}" type="presParOf" srcId="{128B4339-AA28-49EC-BF01-3D6800D022ED}" destId="{461E46BB-1A8D-4C0B-AB34-06ECC855E56F}" srcOrd="11" destOrd="0" presId="urn:microsoft.com/office/officeart/2005/8/layout/cycle6"/>
    <dgm:cxn modelId="{3851673E-3E93-42E6-9B2A-40A7D428F372}" type="presParOf" srcId="{128B4339-AA28-49EC-BF01-3D6800D022ED}" destId="{29A652CA-54AB-4B52-AD7B-505B17E77C31}" srcOrd="12" destOrd="0" presId="urn:microsoft.com/office/officeart/2005/8/layout/cycle6"/>
    <dgm:cxn modelId="{DC9FD7B8-065B-47DC-88F5-036C357DAA69}" type="presParOf" srcId="{128B4339-AA28-49EC-BF01-3D6800D022ED}" destId="{91566783-F887-47F5-B0DC-3DFB3EB89010}" srcOrd="13" destOrd="0" presId="urn:microsoft.com/office/officeart/2005/8/layout/cycle6"/>
    <dgm:cxn modelId="{BAC24114-C201-42C2-A624-65337985BA59}" type="presParOf" srcId="{128B4339-AA28-49EC-BF01-3D6800D022ED}" destId="{1A88226D-A0A8-4096-AC77-D6B838D23C70}" srcOrd="14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5E675-6286-45E5-92F4-F853AD1D2ABF}" type="doc">
      <dgm:prSet loTypeId="urn:microsoft.com/office/officeart/2005/8/layout/arrow2" loCatId="process" qsTypeId="urn:microsoft.com/office/officeart/2005/8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79DB75-6314-4A1A-BC48-3A4F9E7B6F2E}">
      <dgm:prSet phldrT="[Text]"/>
      <dgm:spPr/>
      <dgm:t>
        <a:bodyPr/>
        <a:lstStyle/>
        <a:p>
          <a:r>
            <a:rPr lang="en-US" sz="3600" dirty="0" smtClean="0"/>
            <a:t>ENTRY</a:t>
          </a:r>
          <a:endParaRPr lang="en-US" sz="3600" dirty="0"/>
        </a:p>
      </dgm:t>
    </dgm:pt>
    <dgm:pt modelId="{EC69002B-2A36-474A-A975-86781C20AB94}" type="parTrans" cxnId="{49F011EB-2C12-493A-80A3-FA6E691936C0}">
      <dgm:prSet/>
      <dgm:spPr/>
      <dgm:t>
        <a:bodyPr/>
        <a:lstStyle/>
        <a:p>
          <a:endParaRPr lang="en-US"/>
        </a:p>
      </dgm:t>
    </dgm:pt>
    <dgm:pt modelId="{E6ABE9C3-C191-4B55-A90C-B7885B3ABBC9}" type="sibTrans" cxnId="{49F011EB-2C12-493A-80A3-FA6E691936C0}">
      <dgm:prSet/>
      <dgm:spPr/>
      <dgm:t>
        <a:bodyPr/>
        <a:lstStyle/>
        <a:p>
          <a:endParaRPr lang="en-US"/>
        </a:p>
      </dgm:t>
    </dgm:pt>
    <dgm:pt modelId="{183BFE94-DA20-4D8D-A2B0-EB280FBC18E5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Interviews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A9EEB53-B4D2-48E8-AD60-3EC3C1175E00}" type="parTrans" cxnId="{684FD22E-8B35-4661-897F-72778CDE7AEA}">
      <dgm:prSet/>
      <dgm:spPr/>
      <dgm:t>
        <a:bodyPr/>
        <a:lstStyle/>
        <a:p>
          <a:endParaRPr lang="en-US"/>
        </a:p>
      </dgm:t>
    </dgm:pt>
    <dgm:pt modelId="{DA6F888A-ACC6-4E4E-8137-F19953D6FC38}" type="sibTrans" cxnId="{684FD22E-8B35-4661-897F-72778CDE7AEA}">
      <dgm:prSet/>
      <dgm:spPr/>
      <dgm:t>
        <a:bodyPr/>
        <a:lstStyle/>
        <a:p>
          <a:endParaRPr lang="en-US"/>
        </a:p>
      </dgm:t>
    </dgm:pt>
    <dgm:pt modelId="{C2A35ADE-74A6-4ED0-A6A3-5EB1FC2EE753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Questionnaire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F82213-8518-4965-BC42-8175581307A6}" type="parTrans" cxnId="{C427B20A-8CFE-4357-9DD3-A636A3991F85}">
      <dgm:prSet/>
      <dgm:spPr/>
      <dgm:t>
        <a:bodyPr/>
        <a:lstStyle/>
        <a:p>
          <a:endParaRPr lang="en-US"/>
        </a:p>
      </dgm:t>
    </dgm:pt>
    <dgm:pt modelId="{7AEF40B7-C8DE-4EB4-8C24-F20F616B4A17}" type="sibTrans" cxnId="{C427B20A-8CFE-4357-9DD3-A636A3991F85}">
      <dgm:prSet/>
      <dgm:spPr/>
      <dgm:t>
        <a:bodyPr/>
        <a:lstStyle/>
        <a:p>
          <a:endParaRPr lang="en-US"/>
        </a:p>
      </dgm:t>
    </dgm:pt>
    <dgm:pt modelId="{FD343392-B731-4CEB-9BA9-DDFBE5800758}">
      <dgm:prSet phldrT="[Text]"/>
      <dgm:spPr/>
      <dgm:t>
        <a:bodyPr/>
        <a:lstStyle/>
        <a:p>
          <a:r>
            <a:rPr lang="en-US" dirty="0" smtClean="0"/>
            <a:t>SESSION</a:t>
          </a:r>
          <a:endParaRPr lang="en-US" dirty="0"/>
        </a:p>
      </dgm:t>
    </dgm:pt>
    <dgm:pt modelId="{22AFFB69-F5F8-4AE9-9268-E5AA7E192698}" type="parTrans" cxnId="{87A45881-A598-4E55-BBE1-69AA748F3FBD}">
      <dgm:prSet/>
      <dgm:spPr/>
      <dgm:t>
        <a:bodyPr/>
        <a:lstStyle/>
        <a:p>
          <a:endParaRPr lang="en-US"/>
        </a:p>
      </dgm:t>
    </dgm:pt>
    <dgm:pt modelId="{7E12CF10-F94D-4F65-9BBA-F37A6E743CB1}" type="sibTrans" cxnId="{87A45881-A598-4E55-BBE1-69AA748F3FBD}">
      <dgm:prSet/>
      <dgm:spPr/>
      <dgm:t>
        <a:bodyPr/>
        <a:lstStyle/>
        <a:p>
          <a:endParaRPr lang="en-US"/>
        </a:p>
      </dgm:t>
    </dgm:pt>
    <dgm:pt modelId="{005485E6-04D3-4E20-A16C-353BF33638E6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</a:rPr>
            <a:t>Listening to students</a:t>
          </a:r>
          <a:endParaRPr lang="en-US" sz="2000" b="1" dirty="0">
            <a:latin typeface="Verdana" pitchFamily="34" charset="0"/>
          </a:endParaRPr>
        </a:p>
      </dgm:t>
    </dgm:pt>
    <dgm:pt modelId="{CA042026-5E2C-4BDD-A641-52C48474B89B}" type="parTrans" cxnId="{151503A2-0FB8-4FFD-860D-E2F559EAB466}">
      <dgm:prSet/>
      <dgm:spPr/>
      <dgm:t>
        <a:bodyPr/>
        <a:lstStyle/>
        <a:p>
          <a:endParaRPr lang="en-US"/>
        </a:p>
      </dgm:t>
    </dgm:pt>
    <dgm:pt modelId="{9F5B5074-9026-4D14-97DE-B0BE31574977}" type="sibTrans" cxnId="{151503A2-0FB8-4FFD-860D-E2F559EAB466}">
      <dgm:prSet/>
      <dgm:spPr/>
      <dgm:t>
        <a:bodyPr/>
        <a:lstStyle/>
        <a:p>
          <a:endParaRPr lang="en-US"/>
        </a:p>
      </dgm:t>
    </dgm:pt>
    <dgm:pt modelId="{3296996E-D56C-4706-A532-27732DEC8592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</a:rPr>
            <a:t>Assignments</a:t>
          </a:r>
          <a:endParaRPr lang="en-US" sz="2000" b="1" dirty="0">
            <a:latin typeface="Verdana" pitchFamily="34" charset="0"/>
          </a:endParaRPr>
        </a:p>
      </dgm:t>
    </dgm:pt>
    <dgm:pt modelId="{642F6A43-7057-4614-A40E-AD07F63BE87D}" type="parTrans" cxnId="{E098940A-D088-49FD-B507-8E8C77371F1A}">
      <dgm:prSet/>
      <dgm:spPr/>
      <dgm:t>
        <a:bodyPr/>
        <a:lstStyle/>
        <a:p>
          <a:endParaRPr lang="en-US"/>
        </a:p>
      </dgm:t>
    </dgm:pt>
    <dgm:pt modelId="{9926762B-446E-4E63-ABB6-408EE43C182C}" type="sibTrans" cxnId="{E098940A-D088-49FD-B507-8E8C77371F1A}">
      <dgm:prSet/>
      <dgm:spPr/>
      <dgm:t>
        <a:bodyPr/>
        <a:lstStyle/>
        <a:p>
          <a:endParaRPr lang="en-US"/>
        </a:p>
      </dgm:t>
    </dgm:pt>
    <dgm:pt modelId="{6242645A-C154-45BA-B580-403E409B86AC}">
      <dgm:prSet phldrT="[Text]"/>
      <dgm:spPr/>
      <dgm:t>
        <a:bodyPr/>
        <a:lstStyle/>
        <a:p>
          <a:r>
            <a:rPr lang="en-US" sz="3600" dirty="0" smtClean="0"/>
            <a:t>EXIT</a:t>
          </a:r>
          <a:endParaRPr lang="en-US" sz="3600" dirty="0"/>
        </a:p>
      </dgm:t>
    </dgm:pt>
    <dgm:pt modelId="{26248C32-64CD-45B8-9CA1-AAF39B1CA0C1}" type="parTrans" cxnId="{E4F1C772-E6B4-4DC2-9504-AB95A95F30BC}">
      <dgm:prSet/>
      <dgm:spPr/>
      <dgm:t>
        <a:bodyPr/>
        <a:lstStyle/>
        <a:p>
          <a:endParaRPr lang="en-US"/>
        </a:p>
      </dgm:t>
    </dgm:pt>
    <dgm:pt modelId="{696472FC-60D9-4839-A41F-1A52D7521C68}" type="sibTrans" cxnId="{E4F1C772-E6B4-4DC2-9504-AB95A95F30BC}">
      <dgm:prSet/>
      <dgm:spPr/>
      <dgm:t>
        <a:bodyPr/>
        <a:lstStyle/>
        <a:p>
          <a:endParaRPr lang="en-US"/>
        </a:p>
      </dgm:t>
    </dgm:pt>
    <dgm:pt modelId="{FD24D61D-4D11-49D9-9BF9-B38E66D02B08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National examination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1E26B4B-B0A3-4B4F-AEE3-8168E019AEF7}" type="parTrans" cxnId="{9F2DF695-3911-49F2-9D68-0D6D4B0CB328}">
      <dgm:prSet/>
      <dgm:spPr/>
      <dgm:t>
        <a:bodyPr/>
        <a:lstStyle/>
        <a:p>
          <a:endParaRPr lang="en-US"/>
        </a:p>
      </dgm:t>
    </dgm:pt>
    <dgm:pt modelId="{FDCD9124-DBFB-4BA5-AFF4-D5A61C0DD592}" type="sibTrans" cxnId="{9F2DF695-3911-49F2-9D68-0D6D4B0CB328}">
      <dgm:prSet/>
      <dgm:spPr/>
      <dgm:t>
        <a:bodyPr/>
        <a:lstStyle/>
        <a:p>
          <a:endParaRPr lang="en-US"/>
        </a:p>
      </dgm:t>
    </dgm:pt>
    <dgm:pt modelId="{77CBC2BE-9F17-4526-9052-E7D7E8373E8F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Field/Industrial training 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8DC41BC-8002-4937-922F-81D6D14C253D}" type="parTrans" cxnId="{8F40C284-DE29-47E2-AB89-0A41C64A7F01}">
      <dgm:prSet/>
      <dgm:spPr/>
      <dgm:t>
        <a:bodyPr/>
        <a:lstStyle/>
        <a:p>
          <a:endParaRPr lang="en-US"/>
        </a:p>
      </dgm:t>
    </dgm:pt>
    <dgm:pt modelId="{9CA7F2C5-8488-4F07-BCA0-C692CD6E0D68}" type="sibTrans" cxnId="{8F40C284-DE29-47E2-AB89-0A41C64A7F01}">
      <dgm:prSet/>
      <dgm:spPr/>
      <dgm:t>
        <a:bodyPr/>
        <a:lstStyle/>
        <a:p>
          <a:endParaRPr lang="en-US"/>
        </a:p>
      </dgm:t>
    </dgm:pt>
    <dgm:pt modelId="{28A85376-55A9-4E09-B0B8-C0C46DF2EDAC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Think-do-feel table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BD98A52-8CB5-4F92-B3A0-C2FEC77AE259}" type="parTrans" cxnId="{88B6BF49-BCD5-4A05-B9CB-026A07B405E4}">
      <dgm:prSet/>
      <dgm:spPr/>
      <dgm:t>
        <a:bodyPr/>
        <a:lstStyle/>
        <a:p>
          <a:endParaRPr lang="en-US"/>
        </a:p>
      </dgm:t>
    </dgm:pt>
    <dgm:pt modelId="{2E0217A0-11D8-403F-9D7B-1C5B0295F0A9}" type="sibTrans" cxnId="{88B6BF49-BCD5-4A05-B9CB-026A07B405E4}">
      <dgm:prSet/>
      <dgm:spPr/>
      <dgm:t>
        <a:bodyPr/>
        <a:lstStyle/>
        <a:p>
          <a:endParaRPr lang="en-US"/>
        </a:p>
      </dgm:t>
    </dgm:pt>
    <dgm:pt modelId="{9C610D76-99EA-40E8-AFAB-B26DCB15C408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</a:rPr>
            <a:t>Practical tasks</a:t>
          </a:r>
          <a:endParaRPr lang="en-US" sz="2000" b="1" dirty="0">
            <a:latin typeface="Verdana" pitchFamily="34" charset="0"/>
          </a:endParaRPr>
        </a:p>
      </dgm:t>
    </dgm:pt>
    <dgm:pt modelId="{424D5484-C7F8-4FA5-9ABC-5B12732A9820}" type="parTrans" cxnId="{37B9243C-1ACD-4BEC-8218-7FE6E4D5F501}">
      <dgm:prSet/>
      <dgm:spPr/>
      <dgm:t>
        <a:bodyPr/>
        <a:lstStyle/>
        <a:p>
          <a:endParaRPr lang="en-US"/>
        </a:p>
      </dgm:t>
    </dgm:pt>
    <dgm:pt modelId="{E1DC88F7-7936-479A-8968-83043A57BCB9}" type="sibTrans" cxnId="{37B9243C-1ACD-4BEC-8218-7FE6E4D5F501}">
      <dgm:prSet/>
      <dgm:spPr/>
      <dgm:t>
        <a:bodyPr/>
        <a:lstStyle/>
        <a:p>
          <a:endParaRPr lang="en-US"/>
        </a:p>
      </dgm:t>
    </dgm:pt>
    <dgm:pt modelId="{AA8C01BF-09AE-4AB1-8433-11CB53AA8CD7}">
      <dgm:prSet phldrT="[Text]" custT="1"/>
      <dgm:spPr/>
      <dgm:t>
        <a:bodyPr/>
        <a:lstStyle/>
        <a:p>
          <a:r>
            <a:rPr lang="en-US" sz="2000" b="1" dirty="0" smtClean="0">
              <a:latin typeface="Verdana" pitchFamily="34" charset="0"/>
            </a:rPr>
            <a:t>Situational tests</a:t>
          </a:r>
          <a:endParaRPr lang="en-US" sz="2000" b="1" dirty="0">
            <a:latin typeface="Verdana" pitchFamily="34" charset="0"/>
          </a:endParaRPr>
        </a:p>
      </dgm:t>
    </dgm:pt>
    <dgm:pt modelId="{D518BB05-FE27-406A-9F70-5BEF1883C976}" type="parTrans" cxnId="{2032C1CB-8F1F-489F-9EB2-15306336E26A}">
      <dgm:prSet/>
      <dgm:spPr/>
      <dgm:t>
        <a:bodyPr/>
        <a:lstStyle/>
        <a:p>
          <a:endParaRPr lang="en-US"/>
        </a:p>
      </dgm:t>
    </dgm:pt>
    <dgm:pt modelId="{B1E2DC65-07AD-4A3E-9C9F-C7892652686E}" type="sibTrans" cxnId="{2032C1CB-8F1F-489F-9EB2-15306336E26A}">
      <dgm:prSet/>
      <dgm:spPr/>
      <dgm:t>
        <a:bodyPr/>
        <a:lstStyle/>
        <a:p>
          <a:endParaRPr lang="en-US"/>
        </a:p>
      </dgm:t>
    </dgm:pt>
    <dgm:pt modelId="{6B38AFC6-287B-4A1C-9A3F-5D9480092324}">
      <dgm:prSet phldrT="[Text]"/>
      <dgm:spPr/>
      <dgm:t>
        <a:bodyPr/>
        <a:lstStyle/>
        <a:p>
          <a:endParaRPr lang="en-US" sz="1900" dirty="0"/>
        </a:p>
      </dgm:t>
    </dgm:pt>
    <dgm:pt modelId="{A3A7164F-0EDB-469E-AEE4-D61021DC352B}" type="parTrans" cxnId="{D77F8CC5-EC1E-4910-9EEB-02B90F62D494}">
      <dgm:prSet/>
      <dgm:spPr/>
      <dgm:t>
        <a:bodyPr/>
        <a:lstStyle/>
        <a:p>
          <a:endParaRPr lang="en-US"/>
        </a:p>
      </dgm:t>
    </dgm:pt>
    <dgm:pt modelId="{D7D7A476-F0AC-4E40-8849-9E6905ED345C}" type="sibTrans" cxnId="{D77F8CC5-EC1E-4910-9EEB-02B90F62D494}">
      <dgm:prSet/>
      <dgm:spPr/>
      <dgm:t>
        <a:bodyPr/>
        <a:lstStyle/>
        <a:p>
          <a:endParaRPr lang="en-US"/>
        </a:p>
      </dgm:t>
    </dgm:pt>
    <dgm:pt modelId="{296B24CB-ABFB-4B47-9F14-DFCDF33574DD}">
      <dgm:prSet phldrT="[Text]" custT="1"/>
      <dgm:spPr/>
      <dgm:t>
        <a:bodyPr/>
        <a:lstStyle/>
        <a:p>
          <a:r>
            <a:rPr lang="en-US" sz="23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Project </a:t>
          </a:r>
          <a:endParaRPr lang="en-US" sz="23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00B76B0-36BE-47CB-86DC-1EB42B9531AF}" type="parTrans" cxnId="{D736308A-9ED4-42C3-83DB-E20ADC9C103F}">
      <dgm:prSet/>
      <dgm:spPr/>
      <dgm:t>
        <a:bodyPr/>
        <a:lstStyle/>
        <a:p>
          <a:endParaRPr lang="en-US"/>
        </a:p>
      </dgm:t>
    </dgm:pt>
    <dgm:pt modelId="{395AF1DB-73B3-4967-A7E7-1D322DA48DF2}" type="sibTrans" cxnId="{D736308A-9ED4-42C3-83DB-E20ADC9C103F}">
      <dgm:prSet/>
      <dgm:spPr/>
      <dgm:t>
        <a:bodyPr/>
        <a:lstStyle/>
        <a:p>
          <a:endParaRPr lang="en-US"/>
        </a:p>
      </dgm:t>
    </dgm:pt>
    <dgm:pt modelId="{13595CE8-3BE8-443D-B60B-B01CCDBBF72B}" type="pres">
      <dgm:prSet presAssocID="{2B45E675-6286-45E5-92F4-F853AD1D2AB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2B93A-D223-427E-B18C-2A8394947CC7}" type="pres">
      <dgm:prSet presAssocID="{2B45E675-6286-45E5-92F4-F853AD1D2ABF}" presName="arrow" presStyleLbl="bgShp" presStyleIdx="0" presStyleCnt="1" custLinFactNeighborX="-1958"/>
      <dgm:spPr/>
    </dgm:pt>
    <dgm:pt modelId="{1285DAF1-161C-47CF-9E60-0DD82817F916}" type="pres">
      <dgm:prSet presAssocID="{2B45E675-6286-45E5-92F4-F853AD1D2ABF}" presName="arrowDiagram3" presStyleCnt="0"/>
      <dgm:spPr/>
    </dgm:pt>
    <dgm:pt modelId="{F5A1C80D-AC6E-4992-B638-96273D42855A}" type="pres">
      <dgm:prSet presAssocID="{5279DB75-6314-4A1A-BC48-3A4F9E7B6F2E}" presName="bullet3a" presStyleLbl="node1" presStyleIdx="0" presStyleCnt="3"/>
      <dgm:spPr/>
    </dgm:pt>
    <dgm:pt modelId="{392888BE-CB3D-4FA6-96DC-73CBB7793235}" type="pres">
      <dgm:prSet presAssocID="{5279DB75-6314-4A1A-BC48-3A4F9E7B6F2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BDE49-E22F-4AAE-8C2D-D46A21444DB3}" type="pres">
      <dgm:prSet presAssocID="{FD343392-B731-4CEB-9BA9-DDFBE5800758}" presName="bullet3b" presStyleLbl="node1" presStyleIdx="1" presStyleCnt="3"/>
      <dgm:spPr/>
    </dgm:pt>
    <dgm:pt modelId="{367F5251-BC72-483E-9F15-FBFD4A2672DF}" type="pres">
      <dgm:prSet presAssocID="{FD343392-B731-4CEB-9BA9-DDFBE580075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59249-BE79-48B3-A172-E1CB27A910CF}" type="pres">
      <dgm:prSet presAssocID="{6242645A-C154-45BA-B580-403E409B86AC}" presName="bullet3c" presStyleLbl="node1" presStyleIdx="2" presStyleCnt="3" custLinFactNeighborX="-41659" custLinFactNeighborY="23181"/>
      <dgm:spPr/>
    </dgm:pt>
    <dgm:pt modelId="{57B3680C-0A0E-461D-9DBF-86407090155C}" type="pres">
      <dgm:prSet presAssocID="{6242645A-C154-45BA-B580-403E409B86A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1503A2-0FB8-4FFD-860D-E2F559EAB466}" srcId="{FD343392-B731-4CEB-9BA9-DDFBE5800758}" destId="{005485E6-04D3-4E20-A16C-353BF33638E6}" srcOrd="0" destOrd="0" parTransId="{CA042026-5E2C-4BDD-A641-52C48474B89B}" sibTransId="{9F5B5074-9026-4D14-97DE-B0BE31574977}"/>
    <dgm:cxn modelId="{E4F1C772-E6B4-4DC2-9504-AB95A95F30BC}" srcId="{2B45E675-6286-45E5-92F4-F853AD1D2ABF}" destId="{6242645A-C154-45BA-B580-403E409B86AC}" srcOrd="2" destOrd="0" parTransId="{26248C32-64CD-45B8-9CA1-AAF39B1CA0C1}" sibTransId="{696472FC-60D9-4839-A41F-1A52D7521C68}"/>
    <dgm:cxn modelId="{39D792F1-911B-416C-BD58-74AFC518CC90}" type="presOf" srcId="{6B38AFC6-287B-4A1C-9A3F-5D9480092324}" destId="{57B3680C-0A0E-461D-9DBF-86407090155C}" srcOrd="0" destOrd="4" presId="urn:microsoft.com/office/officeart/2005/8/layout/arrow2"/>
    <dgm:cxn modelId="{D1A16A53-1F00-4E4B-A442-41F8724FCCEB}" type="presOf" srcId="{9C610D76-99EA-40E8-AFAB-B26DCB15C408}" destId="{367F5251-BC72-483E-9F15-FBFD4A2672DF}" srcOrd="0" destOrd="3" presId="urn:microsoft.com/office/officeart/2005/8/layout/arrow2"/>
    <dgm:cxn modelId="{FCFAB8AB-4683-45E6-B845-56745D7B04BF}" type="presOf" srcId="{296B24CB-ABFB-4B47-9F14-DFCDF33574DD}" destId="{57B3680C-0A0E-461D-9DBF-86407090155C}" srcOrd="0" destOrd="3" presId="urn:microsoft.com/office/officeart/2005/8/layout/arrow2"/>
    <dgm:cxn modelId="{7BD1CB24-000A-4E2F-B67A-F8C89B0CC92F}" type="presOf" srcId="{C2A35ADE-74A6-4ED0-A6A3-5EB1FC2EE753}" destId="{392888BE-CB3D-4FA6-96DC-73CBB7793235}" srcOrd="0" destOrd="2" presId="urn:microsoft.com/office/officeart/2005/8/layout/arrow2"/>
    <dgm:cxn modelId="{20F226AC-FDB6-467A-8412-0AB6FA964B64}" type="presOf" srcId="{5279DB75-6314-4A1A-BC48-3A4F9E7B6F2E}" destId="{392888BE-CB3D-4FA6-96DC-73CBB7793235}" srcOrd="0" destOrd="0" presId="urn:microsoft.com/office/officeart/2005/8/layout/arrow2"/>
    <dgm:cxn modelId="{C427B20A-8CFE-4357-9DD3-A636A3991F85}" srcId="{5279DB75-6314-4A1A-BC48-3A4F9E7B6F2E}" destId="{C2A35ADE-74A6-4ED0-A6A3-5EB1FC2EE753}" srcOrd="1" destOrd="0" parTransId="{1BF82213-8518-4965-BC42-8175581307A6}" sibTransId="{7AEF40B7-C8DE-4EB4-8C24-F20F616B4A17}"/>
    <dgm:cxn modelId="{15523E79-DA4E-44C2-AB5F-ED826DBEB42F}" type="presOf" srcId="{183BFE94-DA20-4D8D-A2B0-EB280FBC18E5}" destId="{392888BE-CB3D-4FA6-96DC-73CBB7793235}" srcOrd="0" destOrd="1" presId="urn:microsoft.com/office/officeart/2005/8/layout/arrow2"/>
    <dgm:cxn modelId="{87A45881-A598-4E55-BBE1-69AA748F3FBD}" srcId="{2B45E675-6286-45E5-92F4-F853AD1D2ABF}" destId="{FD343392-B731-4CEB-9BA9-DDFBE5800758}" srcOrd="1" destOrd="0" parTransId="{22AFFB69-F5F8-4AE9-9268-E5AA7E192698}" sibTransId="{7E12CF10-F94D-4F65-9BBA-F37A6E743CB1}"/>
    <dgm:cxn modelId="{A62A0C5A-ADED-40D9-A555-D98BB5E81688}" type="presOf" srcId="{FD24D61D-4D11-49D9-9BF9-B38E66D02B08}" destId="{57B3680C-0A0E-461D-9DBF-86407090155C}" srcOrd="0" destOrd="1" presId="urn:microsoft.com/office/officeart/2005/8/layout/arrow2"/>
    <dgm:cxn modelId="{88B6BF49-BCD5-4A05-B9CB-026A07B405E4}" srcId="{5279DB75-6314-4A1A-BC48-3A4F9E7B6F2E}" destId="{28A85376-55A9-4E09-B0B8-C0C46DF2EDAC}" srcOrd="2" destOrd="0" parTransId="{0BD98A52-8CB5-4F92-B3A0-C2FEC77AE259}" sibTransId="{2E0217A0-11D8-403F-9D7B-1C5B0295F0A9}"/>
    <dgm:cxn modelId="{563371F2-8030-4AAD-AD72-4800422398E2}" type="presOf" srcId="{28A85376-55A9-4E09-B0B8-C0C46DF2EDAC}" destId="{392888BE-CB3D-4FA6-96DC-73CBB7793235}" srcOrd="0" destOrd="3" presId="urn:microsoft.com/office/officeart/2005/8/layout/arrow2"/>
    <dgm:cxn modelId="{9E68236A-6BD9-4555-9535-9D7D82EC1577}" type="presOf" srcId="{3296996E-D56C-4706-A532-27732DEC8592}" destId="{367F5251-BC72-483E-9F15-FBFD4A2672DF}" srcOrd="0" destOrd="2" presId="urn:microsoft.com/office/officeart/2005/8/layout/arrow2"/>
    <dgm:cxn modelId="{8F40C284-DE29-47E2-AB89-0A41C64A7F01}" srcId="{6242645A-C154-45BA-B580-403E409B86AC}" destId="{77CBC2BE-9F17-4526-9052-E7D7E8373E8F}" srcOrd="1" destOrd="0" parTransId="{88DC41BC-8002-4937-922F-81D6D14C253D}" sibTransId="{9CA7F2C5-8488-4F07-BCA0-C692CD6E0D68}"/>
    <dgm:cxn modelId="{9F2DF695-3911-49F2-9D68-0D6D4B0CB328}" srcId="{6242645A-C154-45BA-B580-403E409B86AC}" destId="{FD24D61D-4D11-49D9-9BF9-B38E66D02B08}" srcOrd="0" destOrd="0" parTransId="{21E26B4B-B0A3-4B4F-AEE3-8168E019AEF7}" sibTransId="{FDCD9124-DBFB-4BA5-AFF4-D5A61C0DD592}"/>
    <dgm:cxn modelId="{2032C1CB-8F1F-489F-9EB2-15306336E26A}" srcId="{FD343392-B731-4CEB-9BA9-DDFBE5800758}" destId="{AA8C01BF-09AE-4AB1-8433-11CB53AA8CD7}" srcOrd="3" destOrd="0" parTransId="{D518BB05-FE27-406A-9F70-5BEF1883C976}" sibTransId="{B1E2DC65-07AD-4A3E-9C9F-C7892652686E}"/>
    <dgm:cxn modelId="{5A9754E4-BADA-453A-82E4-B30DAB9D96C4}" type="presOf" srcId="{FD343392-B731-4CEB-9BA9-DDFBE5800758}" destId="{367F5251-BC72-483E-9F15-FBFD4A2672DF}" srcOrd="0" destOrd="0" presId="urn:microsoft.com/office/officeart/2005/8/layout/arrow2"/>
    <dgm:cxn modelId="{E098940A-D088-49FD-B507-8E8C77371F1A}" srcId="{FD343392-B731-4CEB-9BA9-DDFBE5800758}" destId="{3296996E-D56C-4706-A532-27732DEC8592}" srcOrd="1" destOrd="0" parTransId="{642F6A43-7057-4614-A40E-AD07F63BE87D}" sibTransId="{9926762B-446E-4E63-ABB6-408EE43C182C}"/>
    <dgm:cxn modelId="{684FD22E-8B35-4661-897F-72778CDE7AEA}" srcId="{5279DB75-6314-4A1A-BC48-3A4F9E7B6F2E}" destId="{183BFE94-DA20-4D8D-A2B0-EB280FBC18E5}" srcOrd="0" destOrd="0" parTransId="{3A9EEB53-B4D2-48E8-AD60-3EC3C1175E00}" sibTransId="{DA6F888A-ACC6-4E4E-8137-F19953D6FC38}"/>
    <dgm:cxn modelId="{D77F8CC5-EC1E-4910-9EEB-02B90F62D494}" srcId="{6242645A-C154-45BA-B580-403E409B86AC}" destId="{6B38AFC6-287B-4A1C-9A3F-5D9480092324}" srcOrd="3" destOrd="0" parTransId="{A3A7164F-0EDB-469E-AEE4-D61021DC352B}" sibTransId="{D7D7A476-F0AC-4E40-8849-9E6905ED345C}"/>
    <dgm:cxn modelId="{D736308A-9ED4-42C3-83DB-E20ADC9C103F}" srcId="{6242645A-C154-45BA-B580-403E409B86AC}" destId="{296B24CB-ABFB-4B47-9F14-DFCDF33574DD}" srcOrd="2" destOrd="0" parTransId="{100B76B0-36BE-47CB-86DC-1EB42B9531AF}" sibTransId="{395AF1DB-73B3-4967-A7E7-1D322DA48DF2}"/>
    <dgm:cxn modelId="{B4642190-822C-4A22-B4DB-1A38D7AAEB7B}" type="presOf" srcId="{005485E6-04D3-4E20-A16C-353BF33638E6}" destId="{367F5251-BC72-483E-9F15-FBFD4A2672DF}" srcOrd="0" destOrd="1" presId="urn:microsoft.com/office/officeart/2005/8/layout/arrow2"/>
    <dgm:cxn modelId="{BA1C6130-9785-45F5-A85B-648103296E93}" type="presOf" srcId="{AA8C01BF-09AE-4AB1-8433-11CB53AA8CD7}" destId="{367F5251-BC72-483E-9F15-FBFD4A2672DF}" srcOrd="0" destOrd="4" presId="urn:microsoft.com/office/officeart/2005/8/layout/arrow2"/>
    <dgm:cxn modelId="{49F011EB-2C12-493A-80A3-FA6E691936C0}" srcId="{2B45E675-6286-45E5-92F4-F853AD1D2ABF}" destId="{5279DB75-6314-4A1A-BC48-3A4F9E7B6F2E}" srcOrd="0" destOrd="0" parTransId="{EC69002B-2A36-474A-A975-86781C20AB94}" sibTransId="{E6ABE9C3-C191-4B55-A90C-B7885B3ABBC9}"/>
    <dgm:cxn modelId="{0D5C250A-DF3B-4BFE-8EAA-E311224F2AA8}" type="presOf" srcId="{6242645A-C154-45BA-B580-403E409B86AC}" destId="{57B3680C-0A0E-461D-9DBF-86407090155C}" srcOrd="0" destOrd="0" presId="urn:microsoft.com/office/officeart/2005/8/layout/arrow2"/>
    <dgm:cxn modelId="{37B9243C-1ACD-4BEC-8218-7FE6E4D5F501}" srcId="{FD343392-B731-4CEB-9BA9-DDFBE5800758}" destId="{9C610D76-99EA-40E8-AFAB-B26DCB15C408}" srcOrd="2" destOrd="0" parTransId="{424D5484-C7F8-4FA5-9ABC-5B12732A9820}" sibTransId="{E1DC88F7-7936-479A-8968-83043A57BCB9}"/>
    <dgm:cxn modelId="{14A4A005-E3BA-4BF7-BFEE-F68E9829B89E}" type="presOf" srcId="{2B45E675-6286-45E5-92F4-F853AD1D2ABF}" destId="{13595CE8-3BE8-443D-B60B-B01CCDBBF72B}" srcOrd="0" destOrd="0" presId="urn:microsoft.com/office/officeart/2005/8/layout/arrow2"/>
    <dgm:cxn modelId="{E32A960F-7EAB-47C5-A21A-5005D784BE88}" type="presOf" srcId="{77CBC2BE-9F17-4526-9052-E7D7E8373E8F}" destId="{57B3680C-0A0E-461D-9DBF-86407090155C}" srcOrd="0" destOrd="2" presId="urn:microsoft.com/office/officeart/2005/8/layout/arrow2"/>
    <dgm:cxn modelId="{37F786EC-D1B9-4DFF-BC18-6F177078DD4C}" type="presParOf" srcId="{13595CE8-3BE8-443D-B60B-B01CCDBBF72B}" destId="{4E62B93A-D223-427E-B18C-2A8394947CC7}" srcOrd="0" destOrd="0" presId="urn:microsoft.com/office/officeart/2005/8/layout/arrow2"/>
    <dgm:cxn modelId="{340E5A62-C9D1-42FB-BED8-FEF870181FA8}" type="presParOf" srcId="{13595CE8-3BE8-443D-B60B-B01CCDBBF72B}" destId="{1285DAF1-161C-47CF-9E60-0DD82817F916}" srcOrd="1" destOrd="0" presId="urn:microsoft.com/office/officeart/2005/8/layout/arrow2"/>
    <dgm:cxn modelId="{FA93C3E3-D09A-4718-BBE3-51E064ECB079}" type="presParOf" srcId="{1285DAF1-161C-47CF-9E60-0DD82817F916}" destId="{F5A1C80D-AC6E-4992-B638-96273D42855A}" srcOrd="0" destOrd="0" presId="urn:microsoft.com/office/officeart/2005/8/layout/arrow2"/>
    <dgm:cxn modelId="{A79A10ED-BC80-4073-A0EC-5565BD01ACF1}" type="presParOf" srcId="{1285DAF1-161C-47CF-9E60-0DD82817F916}" destId="{392888BE-CB3D-4FA6-96DC-73CBB7793235}" srcOrd="1" destOrd="0" presId="urn:microsoft.com/office/officeart/2005/8/layout/arrow2"/>
    <dgm:cxn modelId="{25D30423-4702-4A05-8FD4-E2C6C22E3936}" type="presParOf" srcId="{1285DAF1-161C-47CF-9E60-0DD82817F916}" destId="{AEBBDE49-E22F-4AAE-8C2D-D46A21444DB3}" srcOrd="2" destOrd="0" presId="urn:microsoft.com/office/officeart/2005/8/layout/arrow2"/>
    <dgm:cxn modelId="{181E20AE-398E-4552-A7DD-D6F0452CD1D5}" type="presParOf" srcId="{1285DAF1-161C-47CF-9E60-0DD82817F916}" destId="{367F5251-BC72-483E-9F15-FBFD4A2672DF}" srcOrd="3" destOrd="0" presId="urn:microsoft.com/office/officeart/2005/8/layout/arrow2"/>
    <dgm:cxn modelId="{029FB4FC-D87B-4F05-BFF9-B494183B7E66}" type="presParOf" srcId="{1285DAF1-161C-47CF-9E60-0DD82817F916}" destId="{87159249-BE79-48B3-A172-E1CB27A910CF}" srcOrd="4" destOrd="0" presId="urn:microsoft.com/office/officeart/2005/8/layout/arrow2"/>
    <dgm:cxn modelId="{4502D7D9-EE67-4C30-95C0-9FAF7A899F28}" type="presParOf" srcId="{1285DAF1-161C-47CF-9E60-0DD82817F916}" destId="{57B3680C-0A0E-461D-9DBF-86407090155C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6E7C4-E85A-4AEA-9AC9-6DE71B99252E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744DE-29D5-42D6-8EFF-9F6C4C2E7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44DE-29D5-42D6-8EFF-9F6C4C2E70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44DE-29D5-42D6-8EFF-9F6C4C2E70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744DE-29D5-42D6-8EFF-9F6C4C2E70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9F135D-31B9-4593-91A1-800ABA036DF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761223-89F8-4D8E-9ECD-4F6F1EC4F275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EA18FD-BBA8-497A-93D7-5BA145F0D61D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792B99-3F14-414D-9F77-E95C00E6AE22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D90A5C-5017-48AA-B0E9-24BA4BB9E7E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A8C5D6-646F-4C07-8829-F9EA109B4A2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05D4B0-B096-4FFB-B246-B225336D1E36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132376-8A3F-46DB-8AF1-AC00A633A6D7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DDB67-D72C-4E35-AC9B-1FD43A487040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8C1B19-D7B6-4AC1-9C88-A8FE04F1C6AE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76CD09-3B79-46A7-B423-C6CDCBE5CF26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84DC16-788A-491E-8857-1B73A025709C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D02C35-858C-488B-9241-39433D0E3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saluamos@yahoo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229600" cy="617220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THE IMPACT OF HARMONIZING COMPETENCY -BASED TRAINING AND ASSESSMENT AT NMTS, UGANDA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>
                <a:solidFill>
                  <a:srgbClr val="C00000"/>
                </a:solidFill>
                <a:latin typeface="Cambria" pitchFamily="18" charset="0"/>
              </a:rPr>
              <a:t>By: </a:t>
            </a:r>
            <a:r>
              <a:rPr lang="en-US" sz="3100" b="1" i="1" dirty="0" err="1" smtClean="0">
                <a:solidFill>
                  <a:srgbClr val="C00000"/>
                </a:solidFill>
                <a:latin typeface="Cambria" pitchFamily="18" charset="0"/>
              </a:rPr>
              <a:t>Asalu</a:t>
            </a:r>
            <a:r>
              <a:rPr lang="en-US" sz="3100" b="1" i="1" dirty="0" smtClean="0">
                <a:solidFill>
                  <a:srgbClr val="C00000"/>
                </a:solidFill>
                <a:latin typeface="Cambria" pitchFamily="18" charset="0"/>
              </a:rPr>
              <a:t> Amos </a:t>
            </a:r>
            <a:br>
              <a:rPr lang="en-US" sz="3100" b="1" i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en-US" sz="3100" b="1" i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  <a:hlinkClick r:id="rId2"/>
              </a:rPr>
              <a:t>asaluamos@yahoo.co.uk</a:t>
            </a:r>
            <a:r>
              <a:rPr lang="en-US" sz="3100" b="1" i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en-US" sz="3100" b="1" i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en-US" sz="31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" name="Picture 2" descr="C:\Users\Nenks\Desktop\pptn\DSC_9751.JPG 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333" y="3048000"/>
            <a:ext cx="1938867" cy="1963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228600" y="6305550"/>
            <a:ext cx="2133600" cy="476250"/>
          </a:xfrm>
        </p:spPr>
        <p:txBody>
          <a:bodyPr/>
          <a:lstStyle/>
          <a:p>
            <a:fld id="{61C98027-8ACE-49A4-9BF4-7163AA7530AA}" type="datetime1">
              <a:rPr lang="en-US" sz="1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pPr/>
              <a:t>9/8/2015</a:t>
            </a:fld>
            <a:endParaRPr 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0" y="6305550"/>
            <a:ext cx="3352800" cy="47625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CALMET- XI Workshop at Seoul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z="16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pPr/>
              <a:t>1</a:t>
            </a:fld>
            <a:endParaRPr lang="en-US" sz="1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81000" y="0"/>
            <a:ext cx="9525000" cy="6934200"/>
            <a:chOff x="-381000" y="0"/>
            <a:chExt cx="9525000" cy="6934200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5122" name="Picture 2" descr="C:\Users\Nenks\Desktop\pptn\IMG_20150427_07164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 flipH="1">
                <a:off x="2362202" y="76200"/>
                <a:ext cx="2209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PRESENTATIONS</a:t>
                </a:r>
                <a:endPara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-381000" y="2667000"/>
              <a:ext cx="4175760" cy="4267200"/>
              <a:chOff x="-419100" y="-914400"/>
              <a:chExt cx="5219700" cy="6858000"/>
            </a:xfrm>
          </p:grpSpPr>
          <p:pic>
            <p:nvPicPr>
              <p:cNvPr id="5" name="Picture 2" descr="C:\Users\Nenks\Desktop\pptn\IMG_20150424_14494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33400" y="-914400"/>
                <a:ext cx="4267200" cy="6858000"/>
              </a:xfrm>
              <a:prstGeom prst="parallelogram">
                <a:avLst/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6" name="Rectangle 2"/>
              <p:cNvSpPr/>
              <p:nvPr/>
            </p:nvSpPr>
            <p:spPr>
              <a:xfrm>
                <a:off x="-419100" y="-791936"/>
                <a:ext cx="2857500" cy="2057974"/>
              </a:xfrm>
              <a:prstGeom prst="parallelogram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RESEARCH&amp;  ONLINE LEARNING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8000" y="3124200"/>
              <a:ext cx="4114800" cy="3810000"/>
              <a:chOff x="4572000" y="1207008"/>
              <a:chExt cx="4114800" cy="6019800"/>
            </a:xfrm>
          </p:grpSpPr>
          <p:pic>
            <p:nvPicPr>
              <p:cNvPr id="9" name="Picture 2" descr="C:\Users\Nenks\Desktop\pptn\IMG_20150227_142457.jpg"/>
              <p:cNvPicPr>
                <a:picLocks noChangeAspect="1" noChangeArrowheads="1"/>
              </p:cNvPicPr>
              <p:nvPr/>
            </p:nvPicPr>
            <p:blipFill>
              <a:blip r:embed="rId5">
                <a:lum bright="40000"/>
              </a:blip>
              <a:srcRect/>
              <a:stretch>
                <a:fillRect/>
              </a:stretch>
            </p:blipFill>
            <p:spPr bwMode="auto">
              <a:xfrm>
                <a:off x="4572000" y="1207008"/>
                <a:ext cx="4114800" cy="6019800"/>
              </a:xfrm>
              <a:prstGeom prst="ellipse">
                <a:avLst/>
              </a:prstGeom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7904" y="5300472"/>
                <a:ext cx="2222096" cy="1021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WEATHER OBSERVATIONS </a:t>
                </a:r>
                <a:endParaRPr lang="en-US" b="1" dirty="0">
                  <a:solidFill>
                    <a:srgbClr val="C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486400" y="0"/>
              <a:ext cx="3657600" cy="3886200"/>
              <a:chOff x="5486400" y="0"/>
              <a:chExt cx="3657600" cy="3886200"/>
            </a:xfrm>
          </p:grpSpPr>
          <p:graphicFrame>
            <p:nvGraphicFramePr>
              <p:cNvPr id="12" name="Chart 11"/>
              <p:cNvGraphicFramePr/>
              <p:nvPr/>
            </p:nvGraphicFramePr>
            <p:xfrm>
              <a:off x="5486400" y="0"/>
              <a:ext cx="3657600" cy="27622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3" name="TextBox 12"/>
              <p:cNvSpPr txBox="1"/>
              <p:nvPr/>
            </p:nvSpPr>
            <p:spPr>
              <a:xfrm rot="16200000" flipH="1">
                <a:off x="7423666" y="2482334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DATA ANALYSIS</a:t>
                </a:r>
                <a:endParaRPr lang="en-US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7DA7-350A-4766-9BD9-89B6752CA021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6200" y="4184094"/>
            <a:ext cx="2819400" cy="282630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Determine planting dates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 weather data to agricultural practices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 mapping techniques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524000"/>
            <a:ext cx="2362200" cy="277689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Analyze flight charts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Brief pilots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aerodrome forecasts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Get flight experiences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-191691"/>
            <a:ext cx="4495800" cy="25538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Observe &amp;Make Weather reports</a:t>
            </a:r>
          </a:p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 weather</a:t>
            </a:r>
          </a:p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Analyze charts</a:t>
            </a:r>
          </a:p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Forecast weather</a:t>
            </a:r>
          </a:p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Broadcast weather</a:t>
            </a:r>
          </a:p>
          <a:p>
            <a:pPr algn="ctr">
              <a:buFont typeface="Wingdings" pitchFamily="2" charset="2"/>
              <a:buChar char="§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Facilitate  public on study tours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0" y="914400"/>
            <a:ext cx="2895600" cy="37469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Data entry, processing &amp; storage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Use weather data management software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 weather outlook bulletins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Apply GIS techniques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76600" y="3551872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  <a:latin typeface="Cambria" pitchFamily="18" charset="0"/>
              </a:rPr>
              <a:t>OUT OF NMTS ( Field Training)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38600" y="2954536"/>
            <a:ext cx="533400" cy="626864"/>
          </a:xfrm>
          <a:prstGeom prst="dodecagon">
            <a:avLst/>
          </a:prstGeom>
          <a:solidFill>
            <a:srgbClr val="FF000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305D-F7DE-49AB-8757-0AFEA4111861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4495800"/>
            <a:ext cx="3200400" cy="24857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Analyze climate change causes, impacts, adaptation and mitigation techniques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Sensitize public </a:t>
            </a:r>
            <a:endParaRPr lang="en-US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86836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Tripartite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Assessment</a:t>
            </a:r>
            <a:endParaRPr lang="en-US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-152400"/>
          <a:ext cx="10363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12440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itchFamily="18" charset="0"/>
              </a:rPr>
              <a:t>By teachers: 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24601" y="1676402"/>
            <a:ext cx="2819400" cy="4636530"/>
            <a:chOff x="5813425" y="2971801"/>
            <a:chExt cx="5521324" cy="3449719"/>
          </a:xfrm>
        </p:grpSpPr>
        <p:sp>
          <p:nvSpPr>
            <p:cNvPr id="9" name="Bent Arrow 8"/>
            <p:cNvSpPr/>
            <p:nvPr/>
          </p:nvSpPr>
          <p:spPr>
            <a:xfrm rot="16200000" flipH="1" flipV="1">
              <a:off x="8847391" y="3519233"/>
              <a:ext cx="2437890" cy="1343025"/>
            </a:xfrm>
            <a:prstGeom prst="bentArrow">
              <a:avLst/>
            </a:prstGeom>
            <a:solidFill>
              <a:srgbClr val="FFFF00"/>
            </a:solidFill>
            <a:ln w="3175">
              <a:prstDash val="sysDot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:\Program Files\Microsoft Office\MEDIA\CAGCAT10\j0149481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3425" y="5126213"/>
              <a:ext cx="5521324" cy="119059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857998" y="6146726"/>
              <a:ext cx="4476749" cy="2747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  <a:latin typeface="Algerian" pitchFamily="82" charset="0"/>
                </a:rPr>
                <a:t>World of work</a:t>
              </a:r>
              <a:endParaRPr lang="en-US" dirty="0">
                <a:solidFill>
                  <a:srgbClr val="C00000"/>
                </a:solidFill>
                <a:latin typeface="Algerian" pitchFamily="82" charset="0"/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A401-05AC-46A7-863B-D2DE4D45F6A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/>
          <a:p>
            <a:r>
              <a:rPr lang="en-US" dirty="0" smtClean="0"/>
              <a:t>CALMET- XI Workshop at Seoul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498080" cy="838200"/>
          </a:xfrm>
        </p:spPr>
        <p:txBody>
          <a:bodyPr/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Assessment tools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2971800"/>
          <a:ext cx="79248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1787"/>
                <a:gridCol w="1690982"/>
                <a:gridCol w="2950831"/>
                <a:gridCol w="19812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INDUSTRIAL TRAINING AREA IDENTIFICATION TOOL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BRAIN STORMING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 tasks/competencies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914400"/>
          <a:ext cx="7924800" cy="1742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1600"/>
                <a:gridCol w="2641600"/>
                <a:gridCol w="2641600"/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ambria" pitchFamily="18" charset="0"/>
                        </a:rPr>
                        <a:t>PRACTICAL LESSON IDENTIFICATION TOOL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b="1" i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BRAIN STORMING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Lecturer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Course unit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Title of practical lesson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123951" y="4648200"/>
          <a:ext cx="7867649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688"/>
                <a:gridCol w="2797979"/>
                <a:gridCol w="417698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STUDENT’S </a:t>
                      </a:r>
                      <a:r>
                        <a:rPr lang="en-US" b="1" baseline="0" dirty="0" smtClean="0"/>
                        <a:t> SKILL CONFIDENCE TOOL </a:t>
                      </a:r>
                    </a:p>
                    <a:p>
                      <a:pPr algn="ctr"/>
                      <a:r>
                        <a:rPr lang="en-US" baseline="0" dirty="0" smtClean="0"/>
                        <a:t>(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 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STUDENT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  of skills acquired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area of 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914400"/>
            <a:ext cx="533400" cy="626864"/>
          </a:xfrm>
          <a:prstGeom prst="dodecagon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971800"/>
            <a:ext cx="533400" cy="626864"/>
          </a:xfrm>
          <a:prstGeom prst="dodecagon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4648200"/>
            <a:ext cx="533400" cy="626864"/>
          </a:xfrm>
          <a:prstGeom prst="dodecagon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1801-181E-420D-A6DD-0719E494CB78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381000"/>
          <a:ext cx="8001000" cy="579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/>
                <a:gridCol w="4229100"/>
                <a:gridCol w="1600200"/>
                <a:gridCol w="1371600"/>
              </a:tblGrid>
              <a:tr h="68512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FIELD TRAINING STUDENT’S </a:t>
                      </a:r>
                      <a:r>
                        <a:rPr lang="en-US" b="1" baseline="0" dirty="0" smtClean="0"/>
                        <a:t> SKILL CONFIDENCE TOOL</a:t>
                      </a:r>
                    </a:p>
                    <a:p>
                      <a:pPr algn="ctr"/>
                      <a:r>
                        <a:rPr lang="en-US" baseline="0" dirty="0" smtClean="0"/>
                        <a:t>(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FOR 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 ACADEMIC 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i="1" baseline="0" dirty="0" smtClean="0">
                          <a:solidFill>
                            <a:srgbClr val="FF0000"/>
                          </a:solidFill>
                        </a:rPr>
                        <a:t>FIELD ASSESSOR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120">
                <a:tc>
                  <a:txBody>
                    <a:bodyPr/>
                    <a:lstStyle/>
                    <a:p>
                      <a:r>
                        <a:rPr lang="en-US" dirty="0" smtClean="0"/>
                        <a:t>No.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</a:t>
                      </a:r>
                    </a:p>
                    <a:p>
                      <a:r>
                        <a:rPr lang="en-US" dirty="0" smtClean="0"/>
                        <a:t>(out of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 attitude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under</a:t>
                      </a:r>
                      <a:r>
                        <a:rPr lang="en-US" baseline="0" dirty="0" smtClean="0"/>
                        <a:t> minimum supervision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9784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r>
                        <a:rPr lang="en-US" baseline="0" dirty="0" smtClean="0"/>
                        <a:t> of met. Knowledge to tasks given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&amp;</a:t>
                      </a:r>
                      <a:r>
                        <a:rPr lang="en-US" baseline="0" dirty="0" smtClean="0"/>
                        <a:t> written communication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Handling uncertainties/ emergencies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935">
                <a:tc>
                  <a:txBody>
                    <a:bodyPr/>
                    <a:lstStyle/>
                    <a:p>
                      <a:r>
                        <a:rPr lang="en-US" dirty="0" smtClean="0"/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potential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9784">
                <a:tc>
                  <a:txBody>
                    <a:bodyPr/>
                    <a:lstStyle/>
                    <a:p>
                      <a:r>
                        <a:rPr lang="en-US" dirty="0" smtClean="0"/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Managing met.</a:t>
                      </a:r>
                      <a:r>
                        <a:rPr lang="en-US" baseline="0" dirty="0" smtClean="0"/>
                        <a:t> Tools and matched technologies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9784">
                <a:tc>
                  <a:txBody>
                    <a:bodyPr/>
                    <a:lstStyle/>
                    <a:p>
                      <a:r>
                        <a:rPr lang="en-US" dirty="0" smtClean="0"/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Willingness to acquire new knowledge &amp; 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381000"/>
            <a:ext cx="533400" cy="626864"/>
          </a:xfrm>
          <a:prstGeom prst="dodecagon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2A82-14A4-4626-922C-896AC6BF277A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9248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Results</a:t>
            </a:r>
            <a:endParaRPr lang="en-US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80010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>
                <a:solidFill>
                  <a:srgbClr val="C00000"/>
                </a:solidFill>
                <a:latin typeface="Cambria" pitchFamily="18" charset="0"/>
              </a:rPr>
              <a:t>Teachers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are </a:t>
            </a:r>
            <a:r>
              <a:rPr lang="en-US" sz="3600" b="1" i="1" dirty="0">
                <a:solidFill>
                  <a:srgbClr val="C00000"/>
                </a:solidFill>
                <a:latin typeface="Cambria" pitchFamily="18" charset="0"/>
              </a:rPr>
              <a:t>able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to</a:t>
            </a:r>
            <a:endParaRPr lang="en-US" sz="3600" b="1" i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Train </a:t>
            </a: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within the syllabi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Focused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  <a:endParaRPr lang="en-US" sz="3600" dirty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Train with interest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Motivated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 </a:t>
            </a:r>
            <a:endParaRPr lang="en-US" sz="3600" dirty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Train confidently/basing on </a:t>
            </a:r>
            <a:endParaRPr lang="en-US" sz="3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competences </a:t>
            </a: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Competent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  <a:endParaRPr lang="en-US" sz="3600" dirty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endParaRPr lang="en-US" sz="3600" b="1" i="1" dirty="0">
              <a:solidFill>
                <a:srgbClr val="C00000"/>
              </a:solidFill>
              <a:latin typeface="Cambria" pitchFamily="18" charset="0"/>
            </a:endParaRPr>
          </a:p>
          <a:p>
            <a:endParaRPr lang="en-US" sz="2800" dirty="0">
              <a:latin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7732-0CB4-43E6-998F-562F425D55BD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Cambria" pitchFamily="18" charset="0"/>
              </a:rPr>
              <a:t>Results Cont’d………….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  <a:ea typeface="Segoe UI" pitchFamily="34" charset="0"/>
                <a:cs typeface="Times New Roman" pitchFamily="18" charset="0"/>
              </a:rPr>
              <a:t>Students are able to: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Do many tasks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Multifunctional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Create jobs for themselves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creative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Initiate projects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Innovative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Make devices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Inventive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Make wonderful presentations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Confident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Get award in Dip Meteorology (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Competitive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05550"/>
            <a:ext cx="2133600" cy="476250"/>
          </a:xfrm>
        </p:spPr>
        <p:txBody>
          <a:bodyPr/>
          <a:lstStyle/>
          <a:p>
            <a:fld id="{28C0D996-588E-4224-BF1E-1CC69C283E91}" type="datetime1">
              <a:rPr lang="en-US" b="1" smtClean="0">
                <a:solidFill>
                  <a:schemeClr val="bg2"/>
                </a:solidFill>
              </a:rPr>
              <a:pPr/>
              <a:t>9/8/2015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305550"/>
            <a:ext cx="2590800" cy="47625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CALMET- XI Workshop at Seoul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b="1" smtClean="0">
                <a:solidFill>
                  <a:schemeClr val="bg2"/>
                </a:solidFill>
              </a:rPr>
              <a:pPr/>
              <a:t>16</a:t>
            </a:fld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nks\Desktop\pptn\IMG_20150422_13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SELF – DRIVEN LEARNING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E1C-3648-4225-8794-B68AB7D30650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C:\Documents and Settings\03\Desktop\pptn\Photo\DSC_0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9100" y="0"/>
            <a:ext cx="6184900" cy="3581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895600" y="3581400"/>
            <a:ext cx="6324600" cy="3276600"/>
            <a:chOff x="0" y="-163286"/>
            <a:chExt cx="9144000" cy="7021286"/>
          </a:xfrm>
        </p:grpSpPr>
        <p:pic>
          <p:nvPicPr>
            <p:cNvPr id="10" name="Picture 2" descr="C:\Users\Nenks\Desktop\pptn\IMG_20150602_14322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-163286"/>
              <a:ext cx="9144000" cy="702128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638800" y="0"/>
              <a:ext cx="3429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3200" b="1" i="1" dirty="0" smtClean="0">
                  <a:solidFill>
                    <a:schemeClr val="accent5">
                      <a:lumMod val="75000"/>
                    </a:schemeClr>
                  </a:solidFill>
                  <a:latin typeface="Verdana" pitchFamily="34" charset="0"/>
                </a:rPr>
                <a:t>Listening to students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nks\Desktop\pptn\DSC_0000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76800" y="220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 descr="C:\Users\Nenks\Desktop\pptn\IMG_20150323_091114_3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506" y="609601"/>
            <a:ext cx="5597494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228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INVENTIVE &amp; SELF - MOTIVATED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1550-B078-4551-869B-178808FA233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nks\Desktop\pptn\vlcsnap-2015-06-12-14h33m37s2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724400" cy="6400800"/>
          </a:xfrm>
          <a:prstGeom prst="rect">
            <a:avLst/>
          </a:prstGeom>
          <a:noFill/>
        </p:spPr>
      </p:pic>
      <p:pic>
        <p:nvPicPr>
          <p:cNvPr id="3" name="Picture 3" descr="C:\Users\Nenks\Desktop\pptn\vlcsnap-2015-06-12-14h30m48s6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95300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76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CONFIDENT &amp; COMPETITIVE</a:t>
            </a:r>
            <a:endParaRPr lang="en-US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E318D-2742-42B5-B794-0E16F1EF87B7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94308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Content</a:t>
            </a:r>
            <a:endParaRPr lang="en-US" b="1" dirty="0">
              <a:solidFill>
                <a:srgbClr val="002060"/>
              </a:solidFill>
              <a:latin typeface="Cambria" pitchFamily="18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Introduction</a:t>
            </a:r>
          </a:p>
          <a:p>
            <a:pPr marL="514350" indent="-5143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Purpose</a:t>
            </a:r>
            <a:endParaRPr lang="en-US" sz="4000" b="1" dirty="0">
              <a:solidFill>
                <a:srgbClr val="C00000"/>
              </a:solidFill>
              <a:latin typeface="Cambria" pitchFamily="18" charset="0"/>
            </a:endParaRPr>
          </a:p>
          <a:p>
            <a:pPr marL="514350" indent="-514350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Objectives</a:t>
            </a:r>
            <a:endParaRPr lang="en-US" sz="4000" b="1" dirty="0">
              <a:solidFill>
                <a:srgbClr val="C00000"/>
              </a:solidFill>
              <a:latin typeface="Cambria" pitchFamily="18" charset="0"/>
            </a:endParaRP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Methodology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Action Activities at &amp; out of NMTS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Assessment </a:t>
            </a:r>
          </a:p>
          <a:p>
            <a:pPr marL="514350" indent="-514350">
              <a:buNone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Results</a:t>
            </a:r>
          </a:p>
          <a:p>
            <a:pPr marL="514350" indent="-514350">
              <a:buNone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</a:rPr>
              <a:t>Limitation</a:t>
            </a:r>
          </a:p>
          <a:p>
            <a:pPr marL="514350" indent="-514350"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Conclusion/re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</a:rPr>
              <a:t>commendation</a:t>
            </a:r>
            <a:endParaRPr lang="en-US" sz="4000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305550"/>
            <a:ext cx="2133600" cy="476250"/>
          </a:xfrm>
        </p:spPr>
        <p:txBody>
          <a:bodyPr/>
          <a:lstStyle/>
          <a:p>
            <a:fld id="{C161100F-8269-4854-B470-5DDC23290DA8}" type="datetime1">
              <a:rPr lang="en-US" b="1" smtClean="0">
                <a:solidFill>
                  <a:schemeClr val="bg2"/>
                </a:solidFill>
              </a:rPr>
              <a:pPr/>
              <a:t>9/8/2015</a:t>
            </a:fld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305550"/>
            <a:ext cx="2514600" cy="476250"/>
          </a:xfrm>
        </p:spPr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CALMET- XI Workshop at Seoul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b="1" smtClean="0">
                <a:solidFill>
                  <a:schemeClr val="bg2"/>
                </a:solidFill>
              </a:rPr>
              <a:pPr/>
              <a:t>2</a:t>
            </a:fld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900" b="1" dirty="0" smtClean="0">
                <a:solidFill>
                  <a:srgbClr val="002060"/>
                </a:solidFill>
                <a:latin typeface="Cambria" pitchFamily="18" charset="0"/>
              </a:rPr>
              <a:t>Limitations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447800"/>
            <a:ext cx="7498080" cy="4800600"/>
          </a:xfrm>
        </p:spPr>
        <p:txBody>
          <a:bodyPr/>
          <a:lstStyle/>
          <a:p>
            <a:pPr marL="514350" lvl="0" indent="-514350">
              <a:buNone/>
            </a:pPr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Expensive (field assessment</a:t>
            </a:r>
            <a:r>
              <a:rPr lang="en-US" sz="3600" dirty="0" smtClean="0">
                <a:solidFill>
                  <a:srgbClr val="FF0000"/>
                </a:solidFill>
                <a:latin typeface="Cambria" pitchFamily="18" charset="0"/>
              </a:rPr>
              <a:t>). </a:t>
            </a:r>
            <a:endParaRPr lang="en-US" sz="3600" dirty="0">
              <a:solidFill>
                <a:srgbClr val="FF0000"/>
              </a:solidFill>
              <a:latin typeface="Cambria" pitchFamily="18" charset="0"/>
            </a:endParaRPr>
          </a:p>
          <a:p>
            <a:pPr marL="514350" lvl="0" indent="-514350">
              <a:buNone/>
            </a:pPr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Student </a:t>
            </a:r>
            <a:r>
              <a:rPr lang="en-US" sz="3600" dirty="0" smtClean="0">
                <a:solidFill>
                  <a:srgbClr val="FF0000"/>
                </a:solidFill>
                <a:latin typeface="Cambria" pitchFamily="18" charset="0"/>
              </a:rPr>
              <a:t>Mobility.</a:t>
            </a:r>
            <a:endParaRPr lang="en-US" sz="3600" dirty="0">
              <a:solidFill>
                <a:srgbClr val="FF0000"/>
              </a:solidFill>
              <a:latin typeface="Cambria" pitchFamily="18" charset="0"/>
            </a:endParaRPr>
          </a:p>
          <a:p>
            <a:pPr marL="514350" lvl="0" indent="-514350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itchFamily="18" charset="0"/>
              </a:rPr>
              <a:t>Shortage </a:t>
            </a:r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of training equipment at the </a:t>
            </a:r>
            <a:endParaRPr lang="en-US" sz="3600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514350" lvl="0" indent="-514350">
              <a:buNone/>
            </a:pPr>
            <a:r>
              <a:rPr lang="en-US" sz="3600" dirty="0" smtClean="0">
                <a:solidFill>
                  <a:srgbClr val="FF0000"/>
                </a:solidFill>
                <a:latin typeface="Cambria" pitchFamily="18" charset="0"/>
              </a:rPr>
              <a:t>industrial Training Centers. </a:t>
            </a:r>
            <a:endParaRPr lang="en-US" sz="3600" dirty="0">
              <a:solidFill>
                <a:srgbClr val="FF0000"/>
              </a:solidFill>
              <a:latin typeface="Cambria" pitchFamily="18" charset="0"/>
            </a:endParaRPr>
          </a:p>
          <a:p>
            <a:pPr marL="514350" lvl="0" indent="-514350">
              <a:buNone/>
            </a:pPr>
            <a:r>
              <a:rPr lang="en-US" sz="3600" dirty="0">
                <a:solidFill>
                  <a:srgbClr val="FF0000"/>
                </a:solidFill>
                <a:latin typeface="Cambria" pitchFamily="18" charset="0"/>
              </a:rPr>
              <a:t>Shortage of well trained </a:t>
            </a:r>
            <a:r>
              <a:rPr lang="en-US" sz="3600" dirty="0" smtClean="0">
                <a:solidFill>
                  <a:srgbClr val="FF0000"/>
                </a:solidFill>
                <a:latin typeface="Cambria" pitchFamily="18" charset="0"/>
              </a:rPr>
              <a:t>trainers.</a:t>
            </a:r>
            <a:endParaRPr lang="en-US" sz="3600" dirty="0">
              <a:solidFill>
                <a:srgbClr val="FF0000"/>
              </a:solidFill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17A52-8374-4836-BF6F-7529A0E262F3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Conclusion/recommendation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495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4400" dirty="0" smtClean="0">
                <a:solidFill>
                  <a:srgbClr val="0070C0"/>
                </a:solidFill>
                <a:latin typeface="Cambria" pitchFamily="18" charset="0"/>
              </a:rPr>
              <a:t>Personnel to offer/deliver services at meteorological/hydrological institutions in Uganda should be subjected to a harmonized competency- based training and assessment.</a:t>
            </a:r>
          </a:p>
          <a:p>
            <a:pPr marL="0" indent="0">
              <a:buNone/>
            </a:pPr>
            <a:endParaRPr lang="en-US" sz="73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14400" dirty="0" smtClean="0">
                <a:solidFill>
                  <a:srgbClr val="FF0000"/>
                </a:solidFill>
                <a:latin typeface="Cambria" pitchFamily="18" charset="0"/>
              </a:rPr>
              <a:t>Competence Based Training and Tripartite assessment is recommended for all Meteorological Training Institution.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B5D89-D240-4E11-921D-5855E028E8EB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THANK YOU</a:t>
            </a:r>
            <a:br>
              <a:rPr lang="en-US" sz="4000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</a:br>
            <a:r>
              <a:rPr lang="en-US" sz="4000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  <a:t>MERCI</a:t>
            </a:r>
            <a:br>
              <a:rPr lang="en-US" sz="4000" dirty="0" smtClean="0">
                <a:solidFill>
                  <a:srgbClr val="002060"/>
                </a:solidFill>
                <a:latin typeface="Cambria" pitchFamily="18" charset="0"/>
                <a:cs typeface="Aharoni" pitchFamily="2" charset="-79"/>
              </a:rPr>
            </a:b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Bell MT" pitchFamily="18" charset="0"/>
                <a:cs typeface="Aharoni" pitchFamily="2" charset="-79"/>
              </a:rPr>
              <a:t/>
            </a:r>
            <a:b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Bell MT" pitchFamily="18" charset="0"/>
                <a:cs typeface="Aharoni" pitchFamily="2" charset="-79"/>
              </a:rPr>
            </a:b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Bell MT" pitchFamily="18" charset="0"/>
                <a:cs typeface="Aharoni" pitchFamily="2" charset="-79"/>
              </a:rPr>
              <a:t/>
            </a:r>
            <a:b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Bell MT" pitchFamily="18" charset="0"/>
                <a:cs typeface="Aharoni" pitchFamily="2" charset="-79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CALMET XI-WORKSHOP </a:t>
            </a:r>
            <a:b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 7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-11</a:t>
            </a:r>
            <a:r>
              <a:rPr lang="en-US" sz="2400" b="1" baseline="30000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TH </a:t>
            </a: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, SEPTEMBER, 2015</a:t>
            </a:r>
            <a:b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KMA, SEOUL</a:t>
            </a:r>
            <a:b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REPUBLIC OF KOREA</a:t>
            </a:r>
            <a:br>
              <a:rPr lang="en-US" sz="2400" b="1" dirty="0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endParaRPr lang="en-US" sz="2400" b="1" dirty="0">
              <a:solidFill>
                <a:srgbClr val="FF0000"/>
              </a:solidFill>
              <a:latin typeface="Cambria" pitchFamily="18" charset="0"/>
              <a:cs typeface="Tahom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FC5B8-56D4-464D-A300-23FDB7AEC00E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696200" cy="9144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Introduction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8229600" cy="609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Competency based training developed at NMTS has the following attributes:</a:t>
            </a:r>
          </a:p>
          <a:p>
            <a:pPr>
              <a:buNone/>
            </a:pPr>
            <a:r>
              <a:rPr lang="en-US" sz="3500" b="1" i="1" dirty="0" smtClean="0">
                <a:solidFill>
                  <a:srgbClr val="C00000"/>
                </a:solidFill>
                <a:latin typeface="Cambria" pitchFamily="18" charset="0"/>
              </a:rPr>
              <a:t>S</a:t>
            </a:r>
            <a:r>
              <a:rPr lang="en-US" sz="3500" b="1" i="1" dirty="0" smtClean="0">
                <a:solidFill>
                  <a:srgbClr val="FF0000"/>
                </a:solidFill>
                <a:latin typeface="Cambria" pitchFamily="18" charset="0"/>
              </a:rPr>
              <a:t>tudent centered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i.e.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engages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 trainees throughout the learning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process.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Puts the learner at the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forefront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Defines the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role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of the trainer and the learner.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Exposes a learner to a variety of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learning 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Options .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Uses the exhaustive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tripartite assessment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methodology to ensure competences learnt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by the learner have been achieved fully.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A5B-1A03-4F30-B73B-BC02DE66FC58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52400"/>
            <a:ext cx="794308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866888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To equip trainees with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competencies for </a:t>
            </a:r>
          </a:p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effective service delivery 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at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meteorological/ hydrological and other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related institutions. </a:t>
            </a:r>
          </a:p>
          <a:p>
            <a:pPr>
              <a:buNone/>
            </a:pPr>
            <a:endParaRPr lang="en-US" sz="3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To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minimize performance gaps 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noted at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Met stations in Uganda which were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attributed to the nature of training 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undertook by the personnel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</a:rPr>
              <a:t>. </a:t>
            </a: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This study is </a:t>
            </a:r>
          </a:p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providing a solution to these gaps.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DC8F-2277-4413-9F27-0F1BD0A736B9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866888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Objectives</a:t>
            </a:r>
            <a:endParaRPr lang="en-U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0"/>
            <a:ext cx="8458200" cy="6477000"/>
          </a:xfrm>
        </p:spPr>
        <p:txBody>
          <a:bodyPr anchor="ctr"/>
          <a:lstStyle/>
          <a:p>
            <a:pPr lvl="0"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To produce;  </a:t>
            </a:r>
          </a:p>
          <a:p>
            <a:pPr marL="742950" lvl="0" indent="-742950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Competent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 marL="742950" lvl="0" indent="-742950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Self motivated</a:t>
            </a:r>
          </a:p>
          <a:p>
            <a:pPr marL="742950" lvl="0" indent="-742950">
              <a:buFont typeface="+mj-lt"/>
              <a:buAutoNum type="arabicPeriod"/>
            </a:pPr>
            <a:endParaRPr lang="en-US" sz="36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742950" lvl="0" indent="-742950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All round 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meteorological technicians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D651-3D83-456A-BF16-B40A3098037D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562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By teachers</a:t>
            </a:r>
            <a:endParaRPr lang="en-US" sz="3600" b="1" i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Brainstorming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Action mapping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Theory &amp; Practical teaching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Tasking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Students listening to give a learner 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freedom to express themselves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Supervision, Assessment &amp; Rewarding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Institution to institution dialoguing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  <a:latin typeface="Cambria" pitchFamily="18" charset="0"/>
              </a:rPr>
              <a:t>Follow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06353-9919-47D1-8FCE-8BE0A3C8B034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Methodology cont’d………..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7866888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Cambria" pitchFamily="18" charset="0"/>
              </a:rPr>
              <a:t>By students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Group studies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Student 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presentations</a:t>
            </a:r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Cambria" pitchFamily="18" charset="0"/>
              </a:rPr>
              <a:t>Hands on </a:t>
            </a: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practices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ICT/GIS learning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Online learning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Role modeling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Research projects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Field training</a:t>
            </a:r>
          </a:p>
          <a:p>
            <a:pPr>
              <a:buNone/>
            </a:pPr>
            <a:endParaRPr lang="en-US" sz="3600" dirty="0" smtClean="0">
              <a:solidFill>
                <a:srgbClr val="0070C0"/>
              </a:solidFill>
              <a:latin typeface="Cambria" pitchFamily="18" charset="0"/>
            </a:endParaRPr>
          </a:p>
          <a:p>
            <a:endParaRPr lang="en-US" sz="3600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None/>
            </a:pPr>
            <a:endParaRPr lang="en-US" sz="360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D379-28AB-4203-97BF-956E0D9B45D0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76200"/>
            <a:ext cx="74980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Cambria" pitchFamily="18" charset="0"/>
              </a:rPr>
              <a:t>Action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36280" cy="472440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Cambria" pitchFamily="18" charset="0"/>
              </a:rPr>
              <a:t>At NMTS</a:t>
            </a:r>
          </a:p>
          <a:p>
            <a:pPr marL="596646" indent="-514350">
              <a:buFont typeface="+mj-lt"/>
              <a:buAutoNum type="arabicPeriod"/>
            </a:pPr>
            <a:endParaRPr lang="en-US" sz="66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596646" indent="-514350">
              <a:buNone/>
            </a:pPr>
            <a:r>
              <a:rPr lang="en-US" sz="6600" b="1" dirty="0" smtClean="0">
                <a:solidFill>
                  <a:srgbClr val="C00000"/>
                </a:solidFill>
                <a:latin typeface="Cambria" pitchFamily="18" charset="0"/>
              </a:rPr>
              <a:t>Out of NMTS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0F85-1810-43B0-9029-F0DB33BD2575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Cambria" pitchFamily="18" charset="0"/>
              </a:rPr>
              <a:t>At NMTS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43088" cy="5334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000" b="1" i="1" dirty="0" smtClean="0">
                <a:solidFill>
                  <a:srgbClr val="C00000"/>
                </a:solidFill>
                <a:latin typeface="Cambria" pitchFamily="18" charset="0"/>
              </a:rPr>
              <a:t>Students</a:t>
            </a:r>
            <a:endParaRPr lang="en-US" sz="4000" dirty="0" smtClean="0">
              <a:latin typeface="Cambria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Do practical exercises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Analyze weather charts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Draw weather instruments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Make manual weather instrument models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Design conceptual models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Make weather charts &amp; world reports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Produce simple weather publications</a:t>
            </a:r>
          </a:p>
          <a:p>
            <a:pPr>
              <a:buNone/>
            </a:pPr>
            <a:r>
              <a:rPr lang="en-US" sz="3600" dirty="0" smtClean="0">
                <a:solidFill>
                  <a:srgbClr val="0070C0"/>
                </a:solidFill>
                <a:latin typeface="Cambria" pitchFamily="18" charset="0"/>
              </a:rPr>
              <a:t>Some are shown below: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52400"/>
            <a:ext cx="533400" cy="626864"/>
          </a:xfrm>
          <a:prstGeom prst="dodecagon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sz="24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5136-4E4D-4124-BE90-C8976FB3A7B2}" type="datetime1">
              <a:rPr lang="en-US" smtClean="0"/>
              <a:pPr/>
              <a:t>9/8/2015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CALMET- XI Workshop at Seoul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C35-858C-488B-9241-39433D0E34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1455</TotalTime>
  <Words>850</Words>
  <Application>Microsoft Office PowerPoint</Application>
  <PresentationFormat>On-screen Show (4:3)</PresentationFormat>
  <Paragraphs>273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THE IMPACT OF HARMONIZING COMPETENCY -BASED TRAINING AND ASSESSMENT AT NMTS, UGANDA    By: Asalu Amos  asaluamos@yahoo.co.uk </vt:lpstr>
      <vt:lpstr>Content</vt:lpstr>
      <vt:lpstr>Introduction</vt:lpstr>
      <vt:lpstr>Purpose</vt:lpstr>
      <vt:lpstr>Objectives</vt:lpstr>
      <vt:lpstr>Methodology</vt:lpstr>
      <vt:lpstr>Methodology cont’d………..</vt:lpstr>
      <vt:lpstr>Action Activities</vt:lpstr>
      <vt:lpstr>At NMTS</vt:lpstr>
      <vt:lpstr>Slide 10</vt:lpstr>
      <vt:lpstr>Slide 11</vt:lpstr>
      <vt:lpstr>Tripartite Assessment</vt:lpstr>
      <vt:lpstr>Assessment tools</vt:lpstr>
      <vt:lpstr>Slide 14</vt:lpstr>
      <vt:lpstr>Results</vt:lpstr>
      <vt:lpstr>Results Cont’d………….</vt:lpstr>
      <vt:lpstr>Slide 17</vt:lpstr>
      <vt:lpstr>Slide 18</vt:lpstr>
      <vt:lpstr>Slide 19</vt:lpstr>
      <vt:lpstr>Limitations</vt:lpstr>
      <vt:lpstr>Conclusion/recommendation</vt:lpstr>
      <vt:lpstr>THANK YOU MERCI   CALMET XI-WORKSHOP   7TH-11TH , SEPTEMBER, 2015 KMA, SEOUL REPUBLIC OF KOREA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HARMONIZING COMPETENCY -BASED TRAINING AND ASSESSMENT AT NATIONAL METEOROLOGICAL TRAINING SCHOOL IN UGANDA    By: Asalu Amos,  asaluamos@yahoo.co.uk</dc:title>
  <dc:creator>Nenks</dc:creator>
  <cp:lastModifiedBy>Amos</cp:lastModifiedBy>
  <cp:revision>175</cp:revision>
  <dcterms:created xsi:type="dcterms:W3CDTF">2015-08-26T05:22:16Z</dcterms:created>
  <dcterms:modified xsi:type="dcterms:W3CDTF">2015-09-08T13:43:59Z</dcterms:modified>
</cp:coreProperties>
</file>