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71" r:id="rId3"/>
    <p:sldId id="261" r:id="rId4"/>
    <p:sldId id="264" r:id="rId5"/>
    <p:sldId id="257" r:id="rId6"/>
    <p:sldId id="265" r:id="rId7"/>
    <p:sldId id="266" r:id="rId8"/>
    <p:sldId id="268" r:id="rId9"/>
    <p:sldId id="269" r:id="rId10"/>
    <p:sldId id="258" r:id="rId11"/>
    <p:sldId id="260"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5" autoAdjust="0"/>
    <p:restoredTop sz="89343" autoAdjust="0"/>
  </p:normalViewPr>
  <p:slideViewPr>
    <p:cSldViewPr>
      <p:cViewPr>
        <p:scale>
          <a:sx n="97" d="100"/>
          <a:sy n="97" d="100"/>
        </p:scale>
        <p:origin x="-2244" y="-5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01A0F-098D-4F3C-A6A6-239B3B2952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zh-CN" altLang="en-US"/>
        </a:p>
      </dgm:t>
    </dgm:pt>
    <dgm:pt modelId="{8BCAE767-1DFC-4B19-9570-4A1D800B5106}">
      <dgm:prSet phldrT="[文本]" custT="1"/>
      <dgm:spPr/>
      <dgm:t>
        <a:bodyPr/>
        <a:lstStyle/>
        <a:p>
          <a:pPr algn="l"/>
          <a:r>
            <a:rPr lang="en-US" altLang="zh-CN" sz="2800" dirty="0" smtClean="0"/>
            <a:t>1. Background</a:t>
          </a:r>
          <a:endParaRPr lang="zh-CN" altLang="en-US" sz="2800" dirty="0"/>
        </a:p>
      </dgm:t>
    </dgm:pt>
    <dgm:pt modelId="{149E1273-17EA-4BE1-B65D-44B6290CB8E1}" type="parTrans" cxnId="{C7C89479-8843-4D1C-A624-DED5CF0A95F8}">
      <dgm:prSet/>
      <dgm:spPr/>
      <dgm:t>
        <a:bodyPr/>
        <a:lstStyle/>
        <a:p>
          <a:endParaRPr lang="zh-CN" altLang="en-US" sz="2800"/>
        </a:p>
      </dgm:t>
    </dgm:pt>
    <dgm:pt modelId="{27CA39DE-5CA4-45AB-A145-A1558633EE75}" type="sibTrans" cxnId="{C7C89479-8843-4D1C-A624-DED5CF0A95F8}">
      <dgm:prSet custT="1"/>
      <dgm:spPr/>
      <dgm:t>
        <a:bodyPr/>
        <a:lstStyle/>
        <a:p>
          <a:endParaRPr lang="zh-CN" altLang="en-US" sz="2800"/>
        </a:p>
      </dgm:t>
    </dgm:pt>
    <dgm:pt modelId="{15220C13-74AB-401D-8ADB-5F7312558631}">
      <dgm:prSet phldrT="[文本]" custT="1"/>
      <dgm:spPr/>
      <dgm:t>
        <a:bodyPr/>
        <a:lstStyle/>
        <a:p>
          <a:r>
            <a:rPr lang="en-US" altLang="zh-CN" sz="2400" dirty="0" smtClean="0"/>
            <a:t>Counselors need to </a:t>
          </a:r>
          <a:r>
            <a:rPr lang="en-US" altLang="zh-CN" sz="2400" dirty="0" smtClean="0">
              <a:solidFill>
                <a:srgbClr val="FF0000"/>
              </a:solidFill>
            </a:rPr>
            <a:t>interact</a:t>
          </a:r>
          <a:r>
            <a:rPr lang="en-US" altLang="zh-CN" sz="2400" dirty="0" smtClean="0"/>
            <a:t> at any time</a:t>
          </a:r>
          <a:endParaRPr lang="zh-CN" altLang="en-US" sz="2400" dirty="0"/>
        </a:p>
      </dgm:t>
    </dgm:pt>
    <dgm:pt modelId="{938EBA24-0267-4474-BB75-FD366F1F8969}" type="parTrans" cxnId="{6266F252-229F-4DF9-972F-A6A0F2C7ACB3}">
      <dgm:prSet/>
      <dgm:spPr/>
      <dgm:t>
        <a:bodyPr/>
        <a:lstStyle/>
        <a:p>
          <a:endParaRPr lang="zh-CN" altLang="en-US" sz="2800"/>
        </a:p>
      </dgm:t>
    </dgm:pt>
    <dgm:pt modelId="{BF1A9F66-E447-4B72-92F0-384BC598181C}" type="sibTrans" cxnId="{6266F252-229F-4DF9-972F-A6A0F2C7ACB3}">
      <dgm:prSet/>
      <dgm:spPr/>
      <dgm:t>
        <a:bodyPr/>
        <a:lstStyle/>
        <a:p>
          <a:endParaRPr lang="zh-CN" altLang="en-US" sz="2800"/>
        </a:p>
      </dgm:t>
    </dgm:pt>
    <dgm:pt modelId="{CF53AC3E-681A-475F-96C6-F8EB0BC746BC}">
      <dgm:prSet phldrT="[文本]" custT="1"/>
      <dgm:spPr/>
      <dgm:t>
        <a:bodyPr/>
        <a:lstStyle/>
        <a:p>
          <a:pPr algn="l"/>
          <a:r>
            <a:rPr lang="en-US" altLang="zh-CN" sz="2800" dirty="0" smtClean="0"/>
            <a:t>2. Solving ideas</a:t>
          </a:r>
          <a:endParaRPr lang="zh-CN" altLang="en-US" sz="2800" dirty="0"/>
        </a:p>
      </dgm:t>
    </dgm:pt>
    <dgm:pt modelId="{7A640CFD-F7F7-409E-A98F-683BF8954924}" type="parTrans" cxnId="{5E53AEDF-47E9-481F-B9E2-065B9EB56DEE}">
      <dgm:prSet/>
      <dgm:spPr/>
      <dgm:t>
        <a:bodyPr/>
        <a:lstStyle/>
        <a:p>
          <a:endParaRPr lang="zh-CN" altLang="en-US" sz="2800"/>
        </a:p>
      </dgm:t>
    </dgm:pt>
    <dgm:pt modelId="{D462AEBC-09C1-40BD-BF00-112424D142FC}" type="sibTrans" cxnId="{5E53AEDF-47E9-481F-B9E2-065B9EB56DEE}">
      <dgm:prSet custT="1"/>
      <dgm:spPr/>
      <dgm:t>
        <a:bodyPr/>
        <a:lstStyle/>
        <a:p>
          <a:endParaRPr lang="zh-CN" altLang="en-US" sz="2800"/>
        </a:p>
      </dgm:t>
    </dgm:pt>
    <dgm:pt modelId="{13C9C1CE-A11E-4338-8EE3-E802DD0E1FDA}">
      <dgm:prSet phldrT="[文本]" custT="1"/>
      <dgm:spPr/>
      <dgm:t>
        <a:bodyPr/>
        <a:lstStyle/>
        <a:p>
          <a:r>
            <a:rPr lang="en-US" altLang="zh-CN" sz="2400" dirty="0" smtClean="0"/>
            <a:t>Create a “Specific Web Page” for counselor</a:t>
          </a:r>
          <a:endParaRPr lang="zh-CN" altLang="en-US" sz="2400" dirty="0"/>
        </a:p>
      </dgm:t>
    </dgm:pt>
    <dgm:pt modelId="{97A67E4D-25B9-4060-AA10-5D623D352758}" type="parTrans" cxnId="{2FAD9138-1407-4CA3-A534-11577B58482D}">
      <dgm:prSet/>
      <dgm:spPr/>
      <dgm:t>
        <a:bodyPr/>
        <a:lstStyle/>
        <a:p>
          <a:endParaRPr lang="zh-CN" altLang="en-US" sz="2800"/>
        </a:p>
      </dgm:t>
    </dgm:pt>
    <dgm:pt modelId="{0EEBCEA3-F218-4DD2-97CF-5CBBD1BC090E}" type="sibTrans" cxnId="{2FAD9138-1407-4CA3-A534-11577B58482D}">
      <dgm:prSet/>
      <dgm:spPr/>
      <dgm:t>
        <a:bodyPr/>
        <a:lstStyle/>
        <a:p>
          <a:endParaRPr lang="zh-CN" altLang="en-US" sz="2800"/>
        </a:p>
      </dgm:t>
    </dgm:pt>
    <dgm:pt modelId="{A58A3E86-DF21-4055-BA40-112DB8D2F771}">
      <dgm:prSet phldrT="[文本]" custT="1"/>
      <dgm:spPr/>
      <dgm:t>
        <a:bodyPr/>
        <a:lstStyle/>
        <a:p>
          <a:pPr algn="l"/>
          <a:r>
            <a:rPr lang="en-US" altLang="zh-CN" sz="2800" dirty="0" smtClean="0"/>
            <a:t>3. Present situation</a:t>
          </a:r>
          <a:endParaRPr lang="zh-CN" altLang="en-US" sz="2800" dirty="0"/>
        </a:p>
      </dgm:t>
    </dgm:pt>
    <dgm:pt modelId="{10627C82-3786-4211-9271-2D0ED33BC3A3}" type="parTrans" cxnId="{3A83A6F3-F26D-488B-B5B6-2B4806CD361D}">
      <dgm:prSet/>
      <dgm:spPr/>
      <dgm:t>
        <a:bodyPr/>
        <a:lstStyle/>
        <a:p>
          <a:endParaRPr lang="zh-CN" altLang="en-US" sz="2800"/>
        </a:p>
      </dgm:t>
    </dgm:pt>
    <dgm:pt modelId="{3AEEE6F4-7B1E-452B-B3A8-A39FBA628A4D}" type="sibTrans" cxnId="{3A83A6F3-F26D-488B-B5B6-2B4806CD361D}">
      <dgm:prSet custT="1"/>
      <dgm:spPr/>
      <dgm:t>
        <a:bodyPr/>
        <a:lstStyle/>
        <a:p>
          <a:endParaRPr lang="zh-CN" altLang="en-US" sz="2800"/>
        </a:p>
      </dgm:t>
    </dgm:pt>
    <dgm:pt modelId="{440E83BC-9330-47D0-89BA-84C00A29A008}">
      <dgm:prSet phldrT="[文本]" custT="1"/>
      <dgm:spPr/>
      <dgm:t>
        <a:bodyPr/>
        <a:lstStyle/>
        <a:p>
          <a:r>
            <a:rPr lang="en-US" altLang="zh-CN" sz="2400" dirty="0" smtClean="0"/>
            <a:t>Intend to create a “Specific Web Page” for counselor </a:t>
          </a:r>
          <a:endParaRPr lang="zh-CN" altLang="en-US" sz="2400" dirty="0"/>
        </a:p>
      </dgm:t>
    </dgm:pt>
    <dgm:pt modelId="{CAEFA274-3FF4-49AB-8589-206C09F74587}" type="parTrans" cxnId="{765BD4D3-B17D-463C-B638-1C16F27A7D74}">
      <dgm:prSet/>
      <dgm:spPr/>
      <dgm:t>
        <a:bodyPr/>
        <a:lstStyle/>
        <a:p>
          <a:endParaRPr lang="zh-CN" altLang="en-US" sz="2800"/>
        </a:p>
      </dgm:t>
    </dgm:pt>
    <dgm:pt modelId="{C2A6C834-7DAA-4EF8-86EA-D0AE41D7710C}" type="sibTrans" cxnId="{765BD4D3-B17D-463C-B638-1C16F27A7D74}">
      <dgm:prSet/>
      <dgm:spPr/>
      <dgm:t>
        <a:bodyPr/>
        <a:lstStyle/>
        <a:p>
          <a:endParaRPr lang="zh-CN" altLang="en-US" sz="2800"/>
        </a:p>
      </dgm:t>
    </dgm:pt>
    <dgm:pt modelId="{F3FD0E73-B071-4154-BB9E-A0C2F01BA48C}">
      <dgm:prSet phldrT="[文本]" custT="1"/>
      <dgm:spPr/>
      <dgm:t>
        <a:bodyPr/>
        <a:lstStyle/>
        <a:p>
          <a:endParaRPr lang="zh-CN" altLang="en-US" sz="2800" dirty="0"/>
        </a:p>
      </dgm:t>
    </dgm:pt>
    <dgm:pt modelId="{FE03CB42-333A-4130-A98B-18D78A0A17EE}" type="parTrans" cxnId="{0D1B1A9E-77F4-44D4-9BB3-D820F30683A1}">
      <dgm:prSet/>
      <dgm:spPr/>
      <dgm:t>
        <a:bodyPr/>
        <a:lstStyle/>
        <a:p>
          <a:endParaRPr lang="zh-CN" altLang="en-US" sz="2800"/>
        </a:p>
      </dgm:t>
    </dgm:pt>
    <dgm:pt modelId="{E33082BC-09C7-4F7E-8E90-E7059250F2D8}" type="sibTrans" cxnId="{0D1B1A9E-77F4-44D4-9BB3-D820F30683A1}">
      <dgm:prSet/>
      <dgm:spPr/>
      <dgm:t>
        <a:bodyPr/>
        <a:lstStyle/>
        <a:p>
          <a:endParaRPr lang="zh-CN" altLang="en-US" sz="2800"/>
        </a:p>
      </dgm:t>
    </dgm:pt>
    <dgm:pt modelId="{877B77B0-2BB8-4CD7-9DDD-8DEC44848663}">
      <dgm:prSet phldrT="[文本]" custT="1"/>
      <dgm:spPr/>
      <dgm:t>
        <a:bodyPr/>
        <a:lstStyle/>
        <a:p>
          <a:pPr algn="l"/>
          <a:r>
            <a:rPr lang="en-US" altLang="zh-CN" sz="2800" dirty="0" smtClean="0"/>
            <a:t>4. Future plans</a:t>
          </a:r>
          <a:endParaRPr lang="zh-CN" altLang="en-US" sz="2800" dirty="0"/>
        </a:p>
      </dgm:t>
    </dgm:pt>
    <dgm:pt modelId="{954F7A28-34F9-48F6-98A9-92A73227F49E}" type="parTrans" cxnId="{22963733-9DE5-490E-BDF2-54E0DA2D5FFE}">
      <dgm:prSet/>
      <dgm:spPr/>
      <dgm:t>
        <a:bodyPr/>
        <a:lstStyle/>
        <a:p>
          <a:endParaRPr lang="zh-CN" altLang="en-US" sz="2800"/>
        </a:p>
      </dgm:t>
    </dgm:pt>
    <dgm:pt modelId="{46E6CF59-2103-4026-BA58-A48B4E329A7C}" type="sibTrans" cxnId="{22963733-9DE5-490E-BDF2-54E0DA2D5FFE}">
      <dgm:prSet/>
      <dgm:spPr/>
      <dgm:t>
        <a:bodyPr/>
        <a:lstStyle/>
        <a:p>
          <a:endParaRPr lang="zh-CN" altLang="en-US" sz="2800"/>
        </a:p>
      </dgm:t>
    </dgm:pt>
    <dgm:pt modelId="{7AF824A6-CEC6-4572-9FEE-C5F9B9B4858C}">
      <dgm:prSet custT="1"/>
      <dgm:spPr/>
      <dgm:t>
        <a:bodyPr/>
        <a:lstStyle/>
        <a:p>
          <a:r>
            <a:rPr lang="en-US" altLang="zh-CN" sz="2400" dirty="0" smtClean="0">
              <a:solidFill>
                <a:srgbClr val="FF0000"/>
              </a:solidFill>
            </a:rPr>
            <a:t>Existing Web Page into the use of the needs of counselors</a:t>
          </a:r>
          <a:endParaRPr lang="zh-CN" altLang="en-US" sz="2400" dirty="0">
            <a:solidFill>
              <a:srgbClr val="FF0000"/>
            </a:solidFill>
          </a:endParaRPr>
        </a:p>
      </dgm:t>
    </dgm:pt>
    <dgm:pt modelId="{C8B643C1-A853-4B3A-A538-2D500959BADC}" type="parTrans" cxnId="{0201D5B6-4513-4B73-BB6D-94380248EC37}">
      <dgm:prSet/>
      <dgm:spPr/>
      <dgm:t>
        <a:bodyPr/>
        <a:lstStyle/>
        <a:p>
          <a:endParaRPr lang="zh-CN" altLang="en-US" sz="2800"/>
        </a:p>
      </dgm:t>
    </dgm:pt>
    <dgm:pt modelId="{E3C68F41-4C0C-417C-948B-DD5185E5F23D}" type="sibTrans" cxnId="{0201D5B6-4513-4B73-BB6D-94380248EC37}">
      <dgm:prSet/>
      <dgm:spPr/>
      <dgm:t>
        <a:bodyPr/>
        <a:lstStyle/>
        <a:p>
          <a:endParaRPr lang="zh-CN" altLang="en-US" sz="2800"/>
        </a:p>
      </dgm:t>
    </dgm:pt>
    <dgm:pt modelId="{E82F96DB-1472-4E65-B03C-E4A657D27622}" type="pres">
      <dgm:prSet presAssocID="{99D01A0F-098D-4F3C-A6A6-239B3B29526C}" presName="Name0" presStyleCnt="0">
        <dgm:presLayoutVars>
          <dgm:dir/>
          <dgm:animLvl val="lvl"/>
          <dgm:resizeHandles/>
        </dgm:presLayoutVars>
      </dgm:prSet>
      <dgm:spPr/>
      <dgm:t>
        <a:bodyPr/>
        <a:lstStyle/>
        <a:p>
          <a:endParaRPr lang="zh-CN" altLang="en-US"/>
        </a:p>
      </dgm:t>
    </dgm:pt>
    <dgm:pt modelId="{14EF04A7-05E5-453F-8A06-D01F2D456652}" type="pres">
      <dgm:prSet presAssocID="{8BCAE767-1DFC-4B19-9570-4A1D800B5106}" presName="linNode" presStyleCnt="0"/>
      <dgm:spPr/>
    </dgm:pt>
    <dgm:pt modelId="{0D58F621-E0BB-4A1F-91B3-9CBD85B43D39}" type="pres">
      <dgm:prSet presAssocID="{8BCAE767-1DFC-4B19-9570-4A1D800B5106}" presName="parentShp" presStyleLbl="node1" presStyleIdx="0" presStyleCnt="4">
        <dgm:presLayoutVars>
          <dgm:bulletEnabled val="1"/>
        </dgm:presLayoutVars>
      </dgm:prSet>
      <dgm:spPr/>
      <dgm:t>
        <a:bodyPr/>
        <a:lstStyle/>
        <a:p>
          <a:endParaRPr lang="zh-CN" altLang="en-US"/>
        </a:p>
      </dgm:t>
    </dgm:pt>
    <dgm:pt modelId="{5CB3EC59-06E8-4E72-8B0A-3410A026D812}" type="pres">
      <dgm:prSet presAssocID="{8BCAE767-1DFC-4B19-9570-4A1D800B5106}" presName="childShp" presStyleLbl="bgAccFollowNode1" presStyleIdx="0" presStyleCnt="4">
        <dgm:presLayoutVars>
          <dgm:bulletEnabled val="1"/>
        </dgm:presLayoutVars>
      </dgm:prSet>
      <dgm:spPr/>
      <dgm:t>
        <a:bodyPr/>
        <a:lstStyle/>
        <a:p>
          <a:endParaRPr lang="zh-CN" altLang="en-US"/>
        </a:p>
      </dgm:t>
    </dgm:pt>
    <dgm:pt modelId="{7737D7B9-E5C6-4259-BA84-45568B6AEE90}" type="pres">
      <dgm:prSet presAssocID="{27CA39DE-5CA4-45AB-A145-A1558633EE75}" presName="spacing" presStyleCnt="0"/>
      <dgm:spPr/>
    </dgm:pt>
    <dgm:pt modelId="{F444B39D-483A-4B60-8BC9-F45C0B3D92CB}" type="pres">
      <dgm:prSet presAssocID="{CF53AC3E-681A-475F-96C6-F8EB0BC746BC}" presName="linNode" presStyleCnt="0"/>
      <dgm:spPr/>
    </dgm:pt>
    <dgm:pt modelId="{A97CA45E-53BD-4083-85B9-3F47765BEE93}" type="pres">
      <dgm:prSet presAssocID="{CF53AC3E-681A-475F-96C6-F8EB0BC746BC}" presName="parentShp" presStyleLbl="node1" presStyleIdx="1" presStyleCnt="4">
        <dgm:presLayoutVars>
          <dgm:bulletEnabled val="1"/>
        </dgm:presLayoutVars>
      </dgm:prSet>
      <dgm:spPr/>
      <dgm:t>
        <a:bodyPr/>
        <a:lstStyle/>
        <a:p>
          <a:endParaRPr lang="zh-CN" altLang="en-US"/>
        </a:p>
      </dgm:t>
    </dgm:pt>
    <dgm:pt modelId="{E39A2437-4601-4E67-8F97-6CEDE00E1D8E}" type="pres">
      <dgm:prSet presAssocID="{CF53AC3E-681A-475F-96C6-F8EB0BC746BC}" presName="childShp" presStyleLbl="bgAccFollowNode1" presStyleIdx="1" presStyleCnt="4">
        <dgm:presLayoutVars>
          <dgm:bulletEnabled val="1"/>
        </dgm:presLayoutVars>
      </dgm:prSet>
      <dgm:spPr/>
      <dgm:t>
        <a:bodyPr/>
        <a:lstStyle/>
        <a:p>
          <a:endParaRPr lang="zh-CN" altLang="en-US"/>
        </a:p>
      </dgm:t>
    </dgm:pt>
    <dgm:pt modelId="{88F8E19B-EBFB-4D79-B994-5605966B4410}" type="pres">
      <dgm:prSet presAssocID="{D462AEBC-09C1-40BD-BF00-112424D142FC}" presName="spacing" presStyleCnt="0"/>
      <dgm:spPr/>
    </dgm:pt>
    <dgm:pt modelId="{A04D742A-44C0-4130-8C88-A7D4816E7392}" type="pres">
      <dgm:prSet presAssocID="{A58A3E86-DF21-4055-BA40-112DB8D2F771}" presName="linNode" presStyleCnt="0"/>
      <dgm:spPr/>
    </dgm:pt>
    <dgm:pt modelId="{7CA0F54E-D00F-4BCB-B19E-7FE544F88318}" type="pres">
      <dgm:prSet presAssocID="{A58A3E86-DF21-4055-BA40-112DB8D2F771}" presName="parentShp" presStyleLbl="node1" presStyleIdx="2" presStyleCnt="4" custScaleX="105622">
        <dgm:presLayoutVars>
          <dgm:bulletEnabled val="1"/>
        </dgm:presLayoutVars>
      </dgm:prSet>
      <dgm:spPr/>
      <dgm:t>
        <a:bodyPr/>
        <a:lstStyle/>
        <a:p>
          <a:endParaRPr lang="zh-CN" altLang="en-US"/>
        </a:p>
      </dgm:t>
    </dgm:pt>
    <dgm:pt modelId="{E90A5783-53B2-4AD4-B103-A8703A9B179F}" type="pres">
      <dgm:prSet presAssocID="{A58A3E86-DF21-4055-BA40-112DB8D2F771}" presName="childShp" presStyleLbl="bgAccFollowNode1" presStyleIdx="2" presStyleCnt="4">
        <dgm:presLayoutVars>
          <dgm:bulletEnabled val="1"/>
        </dgm:presLayoutVars>
      </dgm:prSet>
      <dgm:spPr/>
      <dgm:t>
        <a:bodyPr/>
        <a:lstStyle/>
        <a:p>
          <a:endParaRPr lang="zh-CN" altLang="en-US"/>
        </a:p>
      </dgm:t>
    </dgm:pt>
    <dgm:pt modelId="{66EB8BC1-FD35-4F04-B765-598208968465}" type="pres">
      <dgm:prSet presAssocID="{3AEEE6F4-7B1E-452B-B3A8-A39FBA628A4D}" presName="spacing" presStyleCnt="0"/>
      <dgm:spPr/>
    </dgm:pt>
    <dgm:pt modelId="{FE4BAFF7-1659-4316-8A68-4A9AF4A789D2}" type="pres">
      <dgm:prSet presAssocID="{877B77B0-2BB8-4CD7-9DDD-8DEC44848663}" presName="linNode" presStyleCnt="0"/>
      <dgm:spPr/>
    </dgm:pt>
    <dgm:pt modelId="{4E25B2F9-7116-4E8B-A3AC-E88495D310BE}" type="pres">
      <dgm:prSet presAssocID="{877B77B0-2BB8-4CD7-9DDD-8DEC44848663}" presName="parentShp" presStyleLbl="node1" presStyleIdx="3" presStyleCnt="4">
        <dgm:presLayoutVars>
          <dgm:bulletEnabled val="1"/>
        </dgm:presLayoutVars>
      </dgm:prSet>
      <dgm:spPr/>
      <dgm:t>
        <a:bodyPr/>
        <a:lstStyle/>
        <a:p>
          <a:endParaRPr lang="zh-CN" altLang="en-US"/>
        </a:p>
      </dgm:t>
    </dgm:pt>
    <dgm:pt modelId="{F55B66BC-4DBB-4C6F-95E3-C41C01A498E6}" type="pres">
      <dgm:prSet presAssocID="{877B77B0-2BB8-4CD7-9DDD-8DEC44848663}" presName="childShp" presStyleLbl="bgAccFollowNode1" presStyleIdx="3" presStyleCnt="4">
        <dgm:presLayoutVars>
          <dgm:bulletEnabled val="1"/>
        </dgm:presLayoutVars>
      </dgm:prSet>
      <dgm:spPr/>
      <dgm:t>
        <a:bodyPr/>
        <a:lstStyle/>
        <a:p>
          <a:endParaRPr lang="zh-CN" altLang="en-US"/>
        </a:p>
      </dgm:t>
    </dgm:pt>
  </dgm:ptLst>
  <dgm:cxnLst>
    <dgm:cxn modelId="{C6811856-5437-4990-9FB0-9AFF7F5434A0}" type="presOf" srcId="{877B77B0-2BB8-4CD7-9DDD-8DEC44848663}" destId="{4E25B2F9-7116-4E8B-A3AC-E88495D310BE}" srcOrd="0" destOrd="0" presId="urn:microsoft.com/office/officeart/2005/8/layout/vList6"/>
    <dgm:cxn modelId="{0201D5B6-4513-4B73-BB6D-94380248EC37}" srcId="{A58A3E86-DF21-4055-BA40-112DB8D2F771}" destId="{7AF824A6-CEC6-4572-9FEE-C5F9B9B4858C}" srcOrd="0" destOrd="0" parTransId="{C8B643C1-A853-4B3A-A538-2D500959BADC}" sibTransId="{E3C68F41-4C0C-417C-948B-DD5185E5F23D}"/>
    <dgm:cxn modelId="{CBF167B6-35A6-4FB9-92ED-4A7718BAEC21}" type="presOf" srcId="{8BCAE767-1DFC-4B19-9570-4A1D800B5106}" destId="{0D58F621-E0BB-4A1F-91B3-9CBD85B43D39}" srcOrd="0" destOrd="0" presId="urn:microsoft.com/office/officeart/2005/8/layout/vList6"/>
    <dgm:cxn modelId="{22963733-9DE5-490E-BDF2-54E0DA2D5FFE}" srcId="{99D01A0F-098D-4F3C-A6A6-239B3B29526C}" destId="{877B77B0-2BB8-4CD7-9DDD-8DEC44848663}" srcOrd="3" destOrd="0" parTransId="{954F7A28-34F9-48F6-98A9-92A73227F49E}" sibTransId="{46E6CF59-2103-4026-BA58-A48B4E329A7C}"/>
    <dgm:cxn modelId="{5E53AEDF-47E9-481F-B9E2-065B9EB56DEE}" srcId="{99D01A0F-098D-4F3C-A6A6-239B3B29526C}" destId="{CF53AC3E-681A-475F-96C6-F8EB0BC746BC}" srcOrd="1" destOrd="0" parTransId="{7A640CFD-F7F7-409E-A98F-683BF8954924}" sibTransId="{D462AEBC-09C1-40BD-BF00-112424D142FC}"/>
    <dgm:cxn modelId="{3A83A6F3-F26D-488B-B5B6-2B4806CD361D}" srcId="{99D01A0F-098D-4F3C-A6A6-239B3B29526C}" destId="{A58A3E86-DF21-4055-BA40-112DB8D2F771}" srcOrd="2" destOrd="0" parTransId="{10627C82-3786-4211-9271-2D0ED33BC3A3}" sibTransId="{3AEEE6F4-7B1E-452B-B3A8-A39FBA628A4D}"/>
    <dgm:cxn modelId="{E0D92746-387B-416D-9FBB-637844231B08}" type="presOf" srcId="{CF53AC3E-681A-475F-96C6-F8EB0BC746BC}" destId="{A97CA45E-53BD-4083-85B9-3F47765BEE93}" srcOrd="0" destOrd="0" presId="urn:microsoft.com/office/officeart/2005/8/layout/vList6"/>
    <dgm:cxn modelId="{1E4F2817-9A8D-47C8-B1B8-C0E2521C67D6}" type="presOf" srcId="{440E83BC-9330-47D0-89BA-84C00A29A008}" destId="{F55B66BC-4DBB-4C6F-95E3-C41C01A498E6}" srcOrd="0" destOrd="0" presId="urn:microsoft.com/office/officeart/2005/8/layout/vList6"/>
    <dgm:cxn modelId="{C7C89479-8843-4D1C-A624-DED5CF0A95F8}" srcId="{99D01A0F-098D-4F3C-A6A6-239B3B29526C}" destId="{8BCAE767-1DFC-4B19-9570-4A1D800B5106}" srcOrd="0" destOrd="0" parTransId="{149E1273-17EA-4BE1-B65D-44B6290CB8E1}" sibTransId="{27CA39DE-5CA4-45AB-A145-A1558633EE75}"/>
    <dgm:cxn modelId="{5572DAFD-B4C0-4BA7-8BF3-A343B3B57945}" type="presOf" srcId="{A58A3E86-DF21-4055-BA40-112DB8D2F771}" destId="{7CA0F54E-D00F-4BCB-B19E-7FE544F88318}" srcOrd="0" destOrd="0" presId="urn:microsoft.com/office/officeart/2005/8/layout/vList6"/>
    <dgm:cxn modelId="{AD1A0F00-C583-4FC8-BDEC-0419391BDC36}" type="presOf" srcId="{99D01A0F-098D-4F3C-A6A6-239B3B29526C}" destId="{E82F96DB-1472-4E65-B03C-E4A657D27622}" srcOrd="0" destOrd="0" presId="urn:microsoft.com/office/officeart/2005/8/layout/vList6"/>
    <dgm:cxn modelId="{0D1B1A9E-77F4-44D4-9BB3-D820F30683A1}" srcId="{877B77B0-2BB8-4CD7-9DDD-8DEC44848663}" destId="{F3FD0E73-B071-4154-BB9E-A0C2F01BA48C}" srcOrd="1" destOrd="0" parTransId="{FE03CB42-333A-4130-A98B-18D78A0A17EE}" sibTransId="{E33082BC-09C7-4F7E-8E90-E7059250F2D8}"/>
    <dgm:cxn modelId="{765BD4D3-B17D-463C-B638-1C16F27A7D74}" srcId="{877B77B0-2BB8-4CD7-9DDD-8DEC44848663}" destId="{440E83BC-9330-47D0-89BA-84C00A29A008}" srcOrd="0" destOrd="0" parTransId="{CAEFA274-3FF4-49AB-8589-206C09F74587}" sibTransId="{C2A6C834-7DAA-4EF8-86EA-D0AE41D7710C}"/>
    <dgm:cxn modelId="{7182A539-AC54-4B6D-AE79-FC2CFAD70B76}" type="presOf" srcId="{7AF824A6-CEC6-4572-9FEE-C5F9B9B4858C}" destId="{E90A5783-53B2-4AD4-B103-A8703A9B179F}" srcOrd="0" destOrd="0" presId="urn:microsoft.com/office/officeart/2005/8/layout/vList6"/>
    <dgm:cxn modelId="{13E2E4FE-4263-4C83-A823-B3BB783DCA0F}" type="presOf" srcId="{F3FD0E73-B071-4154-BB9E-A0C2F01BA48C}" destId="{F55B66BC-4DBB-4C6F-95E3-C41C01A498E6}" srcOrd="0" destOrd="1" presId="urn:microsoft.com/office/officeart/2005/8/layout/vList6"/>
    <dgm:cxn modelId="{2FAD9138-1407-4CA3-A534-11577B58482D}" srcId="{CF53AC3E-681A-475F-96C6-F8EB0BC746BC}" destId="{13C9C1CE-A11E-4338-8EE3-E802DD0E1FDA}" srcOrd="0" destOrd="0" parTransId="{97A67E4D-25B9-4060-AA10-5D623D352758}" sibTransId="{0EEBCEA3-F218-4DD2-97CF-5CBBD1BC090E}"/>
    <dgm:cxn modelId="{2BB2767A-6689-49AB-B540-62671371C5CD}" type="presOf" srcId="{13C9C1CE-A11E-4338-8EE3-E802DD0E1FDA}" destId="{E39A2437-4601-4E67-8F97-6CEDE00E1D8E}" srcOrd="0" destOrd="0" presId="urn:microsoft.com/office/officeart/2005/8/layout/vList6"/>
    <dgm:cxn modelId="{93AE7291-F527-401D-979E-1A0E2C0CDAB2}" type="presOf" srcId="{15220C13-74AB-401D-8ADB-5F7312558631}" destId="{5CB3EC59-06E8-4E72-8B0A-3410A026D812}" srcOrd="0" destOrd="0" presId="urn:microsoft.com/office/officeart/2005/8/layout/vList6"/>
    <dgm:cxn modelId="{6266F252-229F-4DF9-972F-A6A0F2C7ACB3}" srcId="{8BCAE767-1DFC-4B19-9570-4A1D800B5106}" destId="{15220C13-74AB-401D-8ADB-5F7312558631}" srcOrd="0" destOrd="0" parTransId="{938EBA24-0267-4474-BB75-FD366F1F8969}" sibTransId="{BF1A9F66-E447-4B72-92F0-384BC598181C}"/>
    <dgm:cxn modelId="{FE9CEDC2-209E-47D8-9031-DAC545BA039E}" type="presParOf" srcId="{E82F96DB-1472-4E65-B03C-E4A657D27622}" destId="{14EF04A7-05E5-453F-8A06-D01F2D456652}" srcOrd="0" destOrd="0" presId="urn:microsoft.com/office/officeart/2005/8/layout/vList6"/>
    <dgm:cxn modelId="{3D480789-53FA-4EAC-AB9B-DCC940D13C25}" type="presParOf" srcId="{14EF04A7-05E5-453F-8A06-D01F2D456652}" destId="{0D58F621-E0BB-4A1F-91B3-9CBD85B43D39}" srcOrd="0" destOrd="0" presId="urn:microsoft.com/office/officeart/2005/8/layout/vList6"/>
    <dgm:cxn modelId="{7E52ABD7-E255-44FE-8BE1-71BFFC126C34}" type="presParOf" srcId="{14EF04A7-05E5-453F-8A06-D01F2D456652}" destId="{5CB3EC59-06E8-4E72-8B0A-3410A026D812}" srcOrd="1" destOrd="0" presId="urn:microsoft.com/office/officeart/2005/8/layout/vList6"/>
    <dgm:cxn modelId="{8694F9BF-684A-4682-BC33-C2A1835B776B}" type="presParOf" srcId="{E82F96DB-1472-4E65-B03C-E4A657D27622}" destId="{7737D7B9-E5C6-4259-BA84-45568B6AEE90}" srcOrd="1" destOrd="0" presId="urn:microsoft.com/office/officeart/2005/8/layout/vList6"/>
    <dgm:cxn modelId="{784243A3-4704-4B44-868D-F220D37FF2A4}" type="presParOf" srcId="{E82F96DB-1472-4E65-B03C-E4A657D27622}" destId="{F444B39D-483A-4B60-8BC9-F45C0B3D92CB}" srcOrd="2" destOrd="0" presId="urn:microsoft.com/office/officeart/2005/8/layout/vList6"/>
    <dgm:cxn modelId="{D5A891AC-EE3C-4280-8445-D984465B1BCA}" type="presParOf" srcId="{F444B39D-483A-4B60-8BC9-F45C0B3D92CB}" destId="{A97CA45E-53BD-4083-85B9-3F47765BEE93}" srcOrd="0" destOrd="0" presId="urn:microsoft.com/office/officeart/2005/8/layout/vList6"/>
    <dgm:cxn modelId="{CB59DDD7-BD52-4A14-9846-68853F1B4EAB}" type="presParOf" srcId="{F444B39D-483A-4B60-8BC9-F45C0B3D92CB}" destId="{E39A2437-4601-4E67-8F97-6CEDE00E1D8E}" srcOrd="1" destOrd="0" presId="urn:microsoft.com/office/officeart/2005/8/layout/vList6"/>
    <dgm:cxn modelId="{FA10F8E1-D069-4F4D-B766-7D3D4A038E8F}" type="presParOf" srcId="{E82F96DB-1472-4E65-B03C-E4A657D27622}" destId="{88F8E19B-EBFB-4D79-B994-5605966B4410}" srcOrd="3" destOrd="0" presId="urn:microsoft.com/office/officeart/2005/8/layout/vList6"/>
    <dgm:cxn modelId="{6364D51E-DD17-4A3B-80DA-AC36E471615B}" type="presParOf" srcId="{E82F96DB-1472-4E65-B03C-E4A657D27622}" destId="{A04D742A-44C0-4130-8C88-A7D4816E7392}" srcOrd="4" destOrd="0" presId="urn:microsoft.com/office/officeart/2005/8/layout/vList6"/>
    <dgm:cxn modelId="{F6D0B891-13C5-4CEA-8C5A-558A26D7B40E}" type="presParOf" srcId="{A04D742A-44C0-4130-8C88-A7D4816E7392}" destId="{7CA0F54E-D00F-4BCB-B19E-7FE544F88318}" srcOrd="0" destOrd="0" presId="urn:microsoft.com/office/officeart/2005/8/layout/vList6"/>
    <dgm:cxn modelId="{3C36AB00-BFB5-49C9-85B9-80769B3DC89F}" type="presParOf" srcId="{A04D742A-44C0-4130-8C88-A7D4816E7392}" destId="{E90A5783-53B2-4AD4-B103-A8703A9B179F}" srcOrd="1" destOrd="0" presId="urn:microsoft.com/office/officeart/2005/8/layout/vList6"/>
    <dgm:cxn modelId="{0416A8FB-0DA8-4BAA-AAF5-AB98567D329C}" type="presParOf" srcId="{E82F96DB-1472-4E65-B03C-E4A657D27622}" destId="{66EB8BC1-FD35-4F04-B765-598208968465}" srcOrd="5" destOrd="0" presId="urn:microsoft.com/office/officeart/2005/8/layout/vList6"/>
    <dgm:cxn modelId="{28B49C62-BB8F-4C0D-9554-5A63E7989F1F}" type="presParOf" srcId="{E82F96DB-1472-4E65-B03C-E4A657D27622}" destId="{FE4BAFF7-1659-4316-8A68-4A9AF4A789D2}" srcOrd="6" destOrd="0" presId="urn:microsoft.com/office/officeart/2005/8/layout/vList6"/>
    <dgm:cxn modelId="{1DF91FD3-90C5-4626-864D-FCB541C60059}" type="presParOf" srcId="{FE4BAFF7-1659-4316-8A68-4A9AF4A789D2}" destId="{4E25B2F9-7116-4E8B-A3AC-E88495D310BE}" srcOrd="0" destOrd="0" presId="urn:microsoft.com/office/officeart/2005/8/layout/vList6"/>
    <dgm:cxn modelId="{F62B28CE-CB08-46B3-8418-B1C86993C6E8}" type="presParOf" srcId="{FE4BAFF7-1659-4316-8A68-4A9AF4A789D2}" destId="{F55B66BC-4DBB-4C6F-95E3-C41C01A498E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49B7A-3F77-47CC-9BDF-FE54A4E4EFBA}"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zh-CN" altLang="en-US"/>
        </a:p>
      </dgm:t>
    </dgm:pt>
    <dgm:pt modelId="{ABF4E47D-587A-4C58-B432-265BD662FAD2}">
      <dgm:prSet phldrT="[文本]" custT="1"/>
      <dgm:spPr/>
      <dgm:t>
        <a:bodyPr/>
        <a:lstStyle/>
        <a:p>
          <a:r>
            <a:rPr lang="en-US" altLang="zh-CN" sz="1800" b="1" dirty="0" smtClean="0"/>
            <a:t>document</a:t>
          </a:r>
          <a:endParaRPr lang="zh-CN" altLang="en-US" sz="1800" b="1" dirty="0"/>
        </a:p>
      </dgm:t>
    </dgm:pt>
    <dgm:pt modelId="{CE2FA061-5F71-422D-9A74-FAE6A3796A02}" type="parTrans" cxnId="{56BF2C25-DFC3-4FB0-8259-ABEC0C0E3840}">
      <dgm:prSet/>
      <dgm:spPr/>
      <dgm:t>
        <a:bodyPr/>
        <a:lstStyle/>
        <a:p>
          <a:endParaRPr lang="zh-CN" altLang="en-US" sz="2800"/>
        </a:p>
      </dgm:t>
    </dgm:pt>
    <dgm:pt modelId="{9061FDAC-2AD6-49AF-A958-F8BC30FE4411}" type="sibTrans" cxnId="{56BF2C25-DFC3-4FB0-8259-ABEC0C0E3840}">
      <dgm:prSet/>
      <dgm:spPr/>
      <dgm:t>
        <a:bodyPr/>
        <a:lstStyle/>
        <a:p>
          <a:endParaRPr lang="zh-CN" altLang="en-US" sz="2800"/>
        </a:p>
      </dgm:t>
    </dgm:pt>
    <dgm:pt modelId="{4B686411-4BA8-4A9A-80C6-2D660E3CE28B}">
      <dgm:prSet phldrT="[文本]" custT="1"/>
      <dgm:spPr/>
      <dgm:t>
        <a:bodyPr/>
        <a:lstStyle/>
        <a:p>
          <a:r>
            <a:rPr lang="en-US" altLang="zh-CN" sz="1800" b="1" dirty="0" smtClean="0"/>
            <a:t>skills</a:t>
          </a:r>
          <a:endParaRPr lang="zh-CN" altLang="en-US" sz="1800" b="1" dirty="0"/>
        </a:p>
      </dgm:t>
    </dgm:pt>
    <dgm:pt modelId="{C46E1C04-6CB3-418C-A532-CD061E1718B3}" type="parTrans" cxnId="{9366F34A-3E2E-4A16-8085-9A74B5B74B8A}">
      <dgm:prSet/>
      <dgm:spPr/>
      <dgm:t>
        <a:bodyPr/>
        <a:lstStyle/>
        <a:p>
          <a:endParaRPr lang="zh-CN" altLang="en-US" sz="2800"/>
        </a:p>
      </dgm:t>
    </dgm:pt>
    <dgm:pt modelId="{C4DA0E1D-8823-4E82-B049-6F8E1843E149}" type="sibTrans" cxnId="{9366F34A-3E2E-4A16-8085-9A74B5B74B8A}">
      <dgm:prSet/>
      <dgm:spPr/>
      <dgm:t>
        <a:bodyPr/>
        <a:lstStyle/>
        <a:p>
          <a:endParaRPr lang="zh-CN" altLang="en-US" sz="2800"/>
        </a:p>
      </dgm:t>
    </dgm:pt>
    <dgm:pt modelId="{278C930F-487C-440F-8C2A-75A516ABF454}">
      <dgm:prSet phldrT="[文本]" custT="1"/>
      <dgm:spPr/>
      <dgm:t>
        <a:bodyPr/>
        <a:lstStyle/>
        <a:p>
          <a:r>
            <a:rPr lang="en-US" altLang="zh-CN" sz="1800" b="1" dirty="0" smtClean="0"/>
            <a:t>Share</a:t>
          </a:r>
          <a:endParaRPr lang="zh-CN" altLang="en-US" sz="1800" b="1" dirty="0"/>
        </a:p>
      </dgm:t>
    </dgm:pt>
    <dgm:pt modelId="{EB10FC76-8094-4AB2-A312-2C2351486144}" type="parTrans" cxnId="{BDC8512E-A922-4211-982A-618CADBDFD34}">
      <dgm:prSet/>
      <dgm:spPr/>
      <dgm:t>
        <a:bodyPr/>
        <a:lstStyle/>
        <a:p>
          <a:endParaRPr lang="zh-CN" altLang="en-US" sz="2800"/>
        </a:p>
      </dgm:t>
    </dgm:pt>
    <dgm:pt modelId="{B7218C4C-600F-47EF-B507-2C599879DC4B}" type="sibTrans" cxnId="{BDC8512E-A922-4211-982A-618CADBDFD34}">
      <dgm:prSet/>
      <dgm:spPr/>
      <dgm:t>
        <a:bodyPr/>
        <a:lstStyle/>
        <a:p>
          <a:endParaRPr lang="zh-CN" altLang="en-US" sz="2800"/>
        </a:p>
      </dgm:t>
    </dgm:pt>
    <dgm:pt modelId="{C5C99438-386B-4D5C-BB4A-22BC2AE4A675}">
      <dgm:prSet phldrT="[文本]" custT="1"/>
      <dgm:spPr/>
      <dgm:t>
        <a:bodyPr/>
        <a:lstStyle/>
        <a:p>
          <a:r>
            <a:rPr lang="en-US" altLang="zh-CN" sz="1800" b="1" dirty="0" smtClean="0"/>
            <a:t>Pre-training</a:t>
          </a:r>
          <a:br>
            <a:rPr lang="en-US" altLang="zh-CN" sz="1800" b="1" dirty="0" smtClean="0"/>
          </a:br>
          <a:r>
            <a:rPr lang="en-US" altLang="zh-CN" sz="1800" b="1" dirty="0" smtClean="0"/>
            <a:t>platform</a:t>
          </a:r>
          <a:endParaRPr lang="zh-CN" altLang="en-US" sz="1800" b="1" dirty="0"/>
        </a:p>
      </dgm:t>
    </dgm:pt>
    <dgm:pt modelId="{9E89ECE6-D85B-4B05-A242-3F36159FACB1}" type="parTrans" cxnId="{A0A836FE-4EDC-4F8D-AFF8-9B4FC0F542F4}">
      <dgm:prSet/>
      <dgm:spPr/>
      <dgm:t>
        <a:bodyPr/>
        <a:lstStyle/>
        <a:p>
          <a:endParaRPr lang="zh-CN" altLang="en-US" sz="2800"/>
        </a:p>
      </dgm:t>
    </dgm:pt>
    <dgm:pt modelId="{F14A946C-C401-4C6B-BADB-4D8AEBC64A6F}" type="sibTrans" cxnId="{A0A836FE-4EDC-4F8D-AFF8-9B4FC0F542F4}">
      <dgm:prSet/>
      <dgm:spPr/>
      <dgm:t>
        <a:bodyPr/>
        <a:lstStyle/>
        <a:p>
          <a:endParaRPr lang="zh-CN" altLang="en-US" sz="2800"/>
        </a:p>
      </dgm:t>
    </dgm:pt>
    <dgm:pt modelId="{32B464E6-05DC-4230-91F8-411460448DDC}" type="pres">
      <dgm:prSet presAssocID="{5E049B7A-3F77-47CC-9BDF-FE54A4E4EFBA}" presName="Name0" presStyleCnt="0">
        <dgm:presLayoutVars>
          <dgm:chMax val="7"/>
          <dgm:chPref val="7"/>
          <dgm:dir/>
          <dgm:animLvl val="lvl"/>
        </dgm:presLayoutVars>
      </dgm:prSet>
      <dgm:spPr/>
      <dgm:t>
        <a:bodyPr/>
        <a:lstStyle/>
        <a:p>
          <a:endParaRPr lang="zh-CN" altLang="en-US"/>
        </a:p>
      </dgm:t>
    </dgm:pt>
    <dgm:pt modelId="{2A601180-2961-45FF-8887-482244AAC87A}" type="pres">
      <dgm:prSet presAssocID="{ABF4E47D-587A-4C58-B432-265BD662FAD2}" presName="Accent1" presStyleCnt="0"/>
      <dgm:spPr/>
    </dgm:pt>
    <dgm:pt modelId="{CBEFB1A8-DC38-4096-B734-4337DC8387C3}" type="pres">
      <dgm:prSet presAssocID="{ABF4E47D-587A-4C58-B432-265BD662FAD2}" presName="Accent" presStyleLbl="node1" presStyleIdx="0" presStyleCnt="4" custLinFactX="26954" custLinFactNeighborX="100000" custLinFactNeighborY="-4304"/>
      <dgm:spPr/>
    </dgm:pt>
    <dgm:pt modelId="{732F56BA-CFA4-49C9-8E65-08BD2A2D04A5}" type="pres">
      <dgm:prSet presAssocID="{ABF4E47D-587A-4C58-B432-265BD662FAD2}" presName="Parent1" presStyleLbl="revTx" presStyleIdx="0" presStyleCnt="4" custScaleX="139518" custScaleY="52776" custLinFactX="100000" custLinFactNeighborX="116109" custLinFactNeighborY="12368">
        <dgm:presLayoutVars>
          <dgm:chMax val="1"/>
          <dgm:chPref val="1"/>
          <dgm:bulletEnabled val="1"/>
        </dgm:presLayoutVars>
      </dgm:prSet>
      <dgm:spPr/>
      <dgm:t>
        <a:bodyPr/>
        <a:lstStyle/>
        <a:p>
          <a:endParaRPr lang="zh-CN" altLang="en-US"/>
        </a:p>
      </dgm:t>
    </dgm:pt>
    <dgm:pt modelId="{6D9F7644-E1AD-4AD4-B9D0-3527FEBD144D}" type="pres">
      <dgm:prSet presAssocID="{4B686411-4BA8-4A9A-80C6-2D660E3CE28B}" presName="Accent2" presStyleCnt="0"/>
      <dgm:spPr/>
    </dgm:pt>
    <dgm:pt modelId="{23163972-485C-4229-83D7-61242B00D127}" type="pres">
      <dgm:prSet presAssocID="{4B686411-4BA8-4A9A-80C6-2D660E3CE28B}" presName="Accent" presStyleLbl="node1" presStyleIdx="1" presStyleCnt="4" custLinFactX="40637" custLinFactNeighborX="100000" custLinFactNeighborY="-3721"/>
      <dgm:spPr>
        <a:blipFill rotWithShape="0">
          <a:blip xmlns:r="http://schemas.openxmlformats.org/officeDocument/2006/relationships" r:embed="rId1"/>
          <a:stretch>
            <a:fillRect/>
          </a:stretch>
        </a:blipFill>
      </dgm:spPr>
      <dgm:t>
        <a:bodyPr/>
        <a:lstStyle/>
        <a:p>
          <a:endParaRPr lang="zh-CN" altLang="en-US"/>
        </a:p>
      </dgm:t>
    </dgm:pt>
    <dgm:pt modelId="{0AA84F52-F3ED-4D68-A96B-4EBD0E641A0B}" type="pres">
      <dgm:prSet presAssocID="{4B686411-4BA8-4A9A-80C6-2D660E3CE28B}" presName="Parent2" presStyleLbl="revTx" presStyleIdx="1" presStyleCnt="4" custLinFactX="100000" custLinFactNeighborX="146333" custLinFactNeighborY="-15500">
        <dgm:presLayoutVars>
          <dgm:chMax val="1"/>
          <dgm:chPref val="1"/>
          <dgm:bulletEnabled val="1"/>
        </dgm:presLayoutVars>
      </dgm:prSet>
      <dgm:spPr/>
      <dgm:t>
        <a:bodyPr/>
        <a:lstStyle/>
        <a:p>
          <a:endParaRPr lang="zh-CN" altLang="en-US"/>
        </a:p>
      </dgm:t>
    </dgm:pt>
    <dgm:pt modelId="{08920F03-1D7E-4949-A4BC-8D3DA16E54F9}" type="pres">
      <dgm:prSet presAssocID="{278C930F-487C-440F-8C2A-75A516ABF454}" presName="Accent3" presStyleCnt="0"/>
      <dgm:spPr/>
    </dgm:pt>
    <dgm:pt modelId="{B1FFCD67-392C-46CE-9EA7-2734B2148C7C}" type="pres">
      <dgm:prSet presAssocID="{278C930F-487C-440F-8C2A-75A516ABF454}" presName="Accent" presStyleLbl="node1" presStyleIdx="2" presStyleCnt="4" custScaleX="90602" custScaleY="87249" custLinFactX="22255" custLinFactNeighborX="100000" custLinFactNeighborY="-4667"/>
      <dgm:spPr/>
    </dgm:pt>
    <dgm:pt modelId="{334360D6-B910-4F34-B50B-FA1C01F12D62}" type="pres">
      <dgm:prSet presAssocID="{278C930F-487C-440F-8C2A-75A516ABF454}" presName="Parent3" presStyleLbl="revTx" presStyleIdx="2" presStyleCnt="4" custLinFactX="100000" custLinFactNeighborX="130032" custLinFactNeighborY="-19757">
        <dgm:presLayoutVars>
          <dgm:chMax val="1"/>
          <dgm:chPref val="1"/>
          <dgm:bulletEnabled val="1"/>
        </dgm:presLayoutVars>
      </dgm:prSet>
      <dgm:spPr/>
      <dgm:t>
        <a:bodyPr/>
        <a:lstStyle/>
        <a:p>
          <a:endParaRPr lang="zh-CN" altLang="en-US"/>
        </a:p>
      </dgm:t>
    </dgm:pt>
    <dgm:pt modelId="{6D441F74-FBFA-4E85-8E39-30C5D4DD18AC}" type="pres">
      <dgm:prSet presAssocID="{C5C99438-386B-4D5C-BB4A-22BC2AE4A675}" presName="Accent4" presStyleCnt="0"/>
      <dgm:spPr/>
    </dgm:pt>
    <dgm:pt modelId="{5C469B80-1564-4CEE-AE6A-3B5D4E4784CD}" type="pres">
      <dgm:prSet presAssocID="{C5C99438-386B-4D5C-BB4A-22BC2AE4A675}" presName="Accent" presStyleLbl="node1" presStyleIdx="3" presStyleCnt="4" custAng="313438" custLinFactX="76157" custLinFactNeighborX="100000" custLinFactNeighborY="-801"/>
      <dgm:spPr/>
    </dgm:pt>
    <dgm:pt modelId="{4CBD0A58-6850-4D36-831C-CFACCEBA118E}" type="pres">
      <dgm:prSet presAssocID="{C5C99438-386B-4D5C-BB4A-22BC2AE4A675}" presName="Parent4" presStyleLbl="revTx" presStyleIdx="3" presStyleCnt="4" custScaleX="182416" custScaleY="115651" custLinFactX="107217" custLinFactNeighborX="200000" custLinFactNeighborY="-17244">
        <dgm:presLayoutVars>
          <dgm:chMax val="1"/>
          <dgm:chPref val="1"/>
          <dgm:bulletEnabled val="1"/>
        </dgm:presLayoutVars>
      </dgm:prSet>
      <dgm:spPr/>
      <dgm:t>
        <a:bodyPr/>
        <a:lstStyle/>
        <a:p>
          <a:endParaRPr lang="zh-CN" altLang="en-US"/>
        </a:p>
      </dgm:t>
    </dgm:pt>
  </dgm:ptLst>
  <dgm:cxnLst>
    <dgm:cxn modelId="{0EAB6C4C-70AF-4E0F-9301-B368F7CF750D}" type="presOf" srcId="{ABF4E47D-587A-4C58-B432-265BD662FAD2}" destId="{732F56BA-CFA4-49C9-8E65-08BD2A2D04A5}" srcOrd="0" destOrd="0" presId="urn:microsoft.com/office/officeart/2009/layout/CircleArrowProcess"/>
    <dgm:cxn modelId="{A27D8F0A-CFB2-4E32-81A7-E1E3FD709F34}" type="presOf" srcId="{4B686411-4BA8-4A9A-80C6-2D660E3CE28B}" destId="{0AA84F52-F3ED-4D68-A96B-4EBD0E641A0B}" srcOrd="0" destOrd="0" presId="urn:microsoft.com/office/officeart/2009/layout/CircleArrowProcess"/>
    <dgm:cxn modelId="{A0A836FE-4EDC-4F8D-AFF8-9B4FC0F542F4}" srcId="{5E049B7A-3F77-47CC-9BDF-FE54A4E4EFBA}" destId="{C5C99438-386B-4D5C-BB4A-22BC2AE4A675}" srcOrd="3" destOrd="0" parTransId="{9E89ECE6-D85B-4B05-A242-3F36159FACB1}" sibTransId="{F14A946C-C401-4C6B-BADB-4D8AEBC64A6F}"/>
    <dgm:cxn modelId="{9366F34A-3E2E-4A16-8085-9A74B5B74B8A}" srcId="{5E049B7A-3F77-47CC-9BDF-FE54A4E4EFBA}" destId="{4B686411-4BA8-4A9A-80C6-2D660E3CE28B}" srcOrd="1" destOrd="0" parTransId="{C46E1C04-6CB3-418C-A532-CD061E1718B3}" sibTransId="{C4DA0E1D-8823-4E82-B049-6F8E1843E149}"/>
    <dgm:cxn modelId="{56BF2C25-DFC3-4FB0-8259-ABEC0C0E3840}" srcId="{5E049B7A-3F77-47CC-9BDF-FE54A4E4EFBA}" destId="{ABF4E47D-587A-4C58-B432-265BD662FAD2}" srcOrd="0" destOrd="0" parTransId="{CE2FA061-5F71-422D-9A74-FAE6A3796A02}" sibTransId="{9061FDAC-2AD6-49AF-A958-F8BC30FE4411}"/>
    <dgm:cxn modelId="{79DAF48A-28F4-4C4B-9ED1-36E629E84BB5}" type="presOf" srcId="{278C930F-487C-440F-8C2A-75A516ABF454}" destId="{334360D6-B910-4F34-B50B-FA1C01F12D62}" srcOrd="0" destOrd="0" presId="urn:microsoft.com/office/officeart/2009/layout/CircleArrowProcess"/>
    <dgm:cxn modelId="{BDC8512E-A922-4211-982A-618CADBDFD34}" srcId="{5E049B7A-3F77-47CC-9BDF-FE54A4E4EFBA}" destId="{278C930F-487C-440F-8C2A-75A516ABF454}" srcOrd="2" destOrd="0" parTransId="{EB10FC76-8094-4AB2-A312-2C2351486144}" sibTransId="{B7218C4C-600F-47EF-B507-2C599879DC4B}"/>
    <dgm:cxn modelId="{25C96EB1-02DF-4C65-BBF2-7A0655BF400A}" type="presOf" srcId="{C5C99438-386B-4D5C-BB4A-22BC2AE4A675}" destId="{4CBD0A58-6850-4D36-831C-CFACCEBA118E}" srcOrd="0" destOrd="0" presId="urn:microsoft.com/office/officeart/2009/layout/CircleArrowProcess"/>
    <dgm:cxn modelId="{BDAADB93-0F6A-4F40-87EE-08169EE927E8}" type="presOf" srcId="{5E049B7A-3F77-47CC-9BDF-FE54A4E4EFBA}" destId="{32B464E6-05DC-4230-91F8-411460448DDC}" srcOrd="0" destOrd="0" presId="urn:microsoft.com/office/officeart/2009/layout/CircleArrowProcess"/>
    <dgm:cxn modelId="{F33B9ECF-4C39-4CD8-ADCD-96E5DF2EC1CF}" type="presParOf" srcId="{32B464E6-05DC-4230-91F8-411460448DDC}" destId="{2A601180-2961-45FF-8887-482244AAC87A}" srcOrd="0" destOrd="0" presId="urn:microsoft.com/office/officeart/2009/layout/CircleArrowProcess"/>
    <dgm:cxn modelId="{1C0FD77E-66B9-43EC-8764-ADCD58FBA9CD}" type="presParOf" srcId="{2A601180-2961-45FF-8887-482244AAC87A}" destId="{CBEFB1A8-DC38-4096-B734-4337DC8387C3}" srcOrd="0" destOrd="0" presId="urn:microsoft.com/office/officeart/2009/layout/CircleArrowProcess"/>
    <dgm:cxn modelId="{277C9A21-9CE3-4000-BEC3-4F42F8AFF214}" type="presParOf" srcId="{32B464E6-05DC-4230-91F8-411460448DDC}" destId="{732F56BA-CFA4-49C9-8E65-08BD2A2D04A5}" srcOrd="1" destOrd="0" presId="urn:microsoft.com/office/officeart/2009/layout/CircleArrowProcess"/>
    <dgm:cxn modelId="{FE47928A-9452-4E70-89DF-E8761BDB31B2}" type="presParOf" srcId="{32B464E6-05DC-4230-91F8-411460448DDC}" destId="{6D9F7644-E1AD-4AD4-B9D0-3527FEBD144D}" srcOrd="2" destOrd="0" presId="urn:microsoft.com/office/officeart/2009/layout/CircleArrowProcess"/>
    <dgm:cxn modelId="{E1DC6CDE-26DE-4668-B85A-AC1522B30A9D}" type="presParOf" srcId="{6D9F7644-E1AD-4AD4-B9D0-3527FEBD144D}" destId="{23163972-485C-4229-83D7-61242B00D127}" srcOrd="0" destOrd="0" presId="urn:microsoft.com/office/officeart/2009/layout/CircleArrowProcess"/>
    <dgm:cxn modelId="{E2CA928A-3214-496D-AD8F-37B595A686EF}" type="presParOf" srcId="{32B464E6-05DC-4230-91F8-411460448DDC}" destId="{0AA84F52-F3ED-4D68-A96B-4EBD0E641A0B}" srcOrd="3" destOrd="0" presId="urn:microsoft.com/office/officeart/2009/layout/CircleArrowProcess"/>
    <dgm:cxn modelId="{F66E0181-DA85-4AC3-8A19-72E5E7BF33ED}" type="presParOf" srcId="{32B464E6-05DC-4230-91F8-411460448DDC}" destId="{08920F03-1D7E-4949-A4BC-8D3DA16E54F9}" srcOrd="4" destOrd="0" presId="urn:microsoft.com/office/officeart/2009/layout/CircleArrowProcess"/>
    <dgm:cxn modelId="{AA7E07E0-7ADF-4AE7-8F97-B2676A008451}" type="presParOf" srcId="{08920F03-1D7E-4949-A4BC-8D3DA16E54F9}" destId="{B1FFCD67-392C-46CE-9EA7-2734B2148C7C}" srcOrd="0" destOrd="0" presId="urn:microsoft.com/office/officeart/2009/layout/CircleArrowProcess"/>
    <dgm:cxn modelId="{AF7371C8-CC41-4A8A-B8BA-7E8D8A9BDF06}" type="presParOf" srcId="{32B464E6-05DC-4230-91F8-411460448DDC}" destId="{334360D6-B910-4F34-B50B-FA1C01F12D62}" srcOrd="5" destOrd="0" presId="urn:microsoft.com/office/officeart/2009/layout/CircleArrowProcess"/>
    <dgm:cxn modelId="{A4F09127-8AB5-4E86-B5FA-0507E58DC936}" type="presParOf" srcId="{32B464E6-05DC-4230-91F8-411460448DDC}" destId="{6D441F74-FBFA-4E85-8E39-30C5D4DD18AC}" srcOrd="6" destOrd="0" presId="urn:microsoft.com/office/officeart/2009/layout/CircleArrowProcess"/>
    <dgm:cxn modelId="{5B595E0E-7E31-445C-8607-8E1D91481313}" type="presParOf" srcId="{6D441F74-FBFA-4E85-8E39-30C5D4DD18AC}" destId="{5C469B80-1564-4CEE-AE6A-3B5D4E4784CD}" srcOrd="0" destOrd="0" presId="urn:microsoft.com/office/officeart/2009/layout/CircleArrowProcess"/>
    <dgm:cxn modelId="{263E99E7-9951-425D-807D-EB84D8EAC5C7}" type="presParOf" srcId="{32B464E6-05DC-4230-91F8-411460448DDC}" destId="{4CBD0A58-6850-4D36-831C-CFACCEBA118E}"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3EC59-06E8-4E72-8B0A-3410A026D812}">
      <dsp:nvSpPr>
        <dsp:cNvPr id="0" name=""/>
        <dsp:cNvSpPr/>
      </dsp:nvSpPr>
      <dsp:spPr>
        <a:xfrm>
          <a:off x="3291839" y="1325"/>
          <a:ext cx="4937760" cy="1051932"/>
        </a:xfrm>
        <a:prstGeom prst="rightArrow">
          <a:avLst>
            <a:gd name="adj1" fmla="val 75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smtClean="0"/>
            <a:t>Counselors need to </a:t>
          </a:r>
          <a:r>
            <a:rPr lang="en-US" altLang="zh-CN" sz="2400" kern="1200" dirty="0" smtClean="0">
              <a:solidFill>
                <a:srgbClr val="FF0000"/>
              </a:solidFill>
            </a:rPr>
            <a:t>interact</a:t>
          </a:r>
          <a:r>
            <a:rPr lang="en-US" altLang="zh-CN" sz="2400" kern="1200" dirty="0" smtClean="0"/>
            <a:t> at any time</a:t>
          </a:r>
          <a:endParaRPr lang="zh-CN" altLang="en-US" sz="2400" kern="1200" dirty="0"/>
        </a:p>
      </dsp:txBody>
      <dsp:txXfrm>
        <a:off x="3291839" y="132817"/>
        <a:ext cx="4543286" cy="788949"/>
      </dsp:txXfrm>
    </dsp:sp>
    <dsp:sp modelId="{0D58F621-E0BB-4A1F-91B3-9CBD85B43D39}">
      <dsp:nvSpPr>
        <dsp:cNvPr id="0" name=""/>
        <dsp:cNvSpPr/>
      </dsp:nvSpPr>
      <dsp:spPr>
        <a:xfrm>
          <a:off x="0" y="1325"/>
          <a:ext cx="3291840" cy="105193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altLang="zh-CN" sz="2800" kern="1200" dirty="0" smtClean="0"/>
            <a:t>1. Background</a:t>
          </a:r>
          <a:endParaRPr lang="zh-CN" altLang="en-US" sz="2800" kern="1200" dirty="0"/>
        </a:p>
      </dsp:txBody>
      <dsp:txXfrm>
        <a:off x="51351" y="52676"/>
        <a:ext cx="3189138" cy="949230"/>
      </dsp:txXfrm>
    </dsp:sp>
    <dsp:sp modelId="{E39A2437-4601-4E67-8F97-6CEDE00E1D8E}">
      <dsp:nvSpPr>
        <dsp:cNvPr id="0" name=""/>
        <dsp:cNvSpPr/>
      </dsp:nvSpPr>
      <dsp:spPr>
        <a:xfrm>
          <a:off x="3291839" y="1158452"/>
          <a:ext cx="4937760" cy="1051932"/>
        </a:xfrm>
        <a:prstGeom prst="rightArrow">
          <a:avLst>
            <a:gd name="adj1" fmla="val 75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smtClean="0"/>
            <a:t>Create a “Specific Web Page” for counselor</a:t>
          </a:r>
          <a:endParaRPr lang="zh-CN" altLang="en-US" sz="2400" kern="1200" dirty="0"/>
        </a:p>
      </dsp:txBody>
      <dsp:txXfrm>
        <a:off x="3291839" y="1289944"/>
        <a:ext cx="4543286" cy="788949"/>
      </dsp:txXfrm>
    </dsp:sp>
    <dsp:sp modelId="{A97CA45E-53BD-4083-85B9-3F47765BEE93}">
      <dsp:nvSpPr>
        <dsp:cNvPr id="0" name=""/>
        <dsp:cNvSpPr/>
      </dsp:nvSpPr>
      <dsp:spPr>
        <a:xfrm>
          <a:off x="0" y="1158452"/>
          <a:ext cx="3291840" cy="105193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altLang="zh-CN" sz="2800" kern="1200" dirty="0" smtClean="0"/>
            <a:t>2. Solving ideas</a:t>
          </a:r>
          <a:endParaRPr lang="zh-CN" altLang="en-US" sz="2800" kern="1200" dirty="0"/>
        </a:p>
      </dsp:txBody>
      <dsp:txXfrm>
        <a:off x="51351" y="1209803"/>
        <a:ext cx="3189138" cy="949230"/>
      </dsp:txXfrm>
    </dsp:sp>
    <dsp:sp modelId="{E90A5783-53B2-4AD4-B103-A8703A9B179F}">
      <dsp:nvSpPr>
        <dsp:cNvPr id="0" name=""/>
        <dsp:cNvSpPr/>
      </dsp:nvSpPr>
      <dsp:spPr>
        <a:xfrm>
          <a:off x="3400779" y="2315578"/>
          <a:ext cx="4826853" cy="1051932"/>
        </a:xfrm>
        <a:prstGeom prst="rightArrow">
          <a:avLst>
            <a:gd name="adj1" fmla="val 75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smtClean="0">
              <a:solidFill>
                <a:srgbClr val="FF0000"/>
              </a:solidFill>
            </a:rPr>
            <a:t>Existing Web Page into the use of the needs of counselors</a:t>
          </a:r>
          <a:endParaRPr lang="zh-CN" altLang="en-US" sz="2400" kern="1200" dirty="0">
            <a:solidFill>
              <a:srgbClr val="FF0000"/>
            </a:solidFill>
          </a:endParaRPr>
        </a:p>
      </dsp:txBody>
      <dsp:txXfrm>
        <a:off x="3400779" y="2447070"/>
        <a:ext cx="4432379" cy="788949"/>
      </dsp:txXfrm>
    </dsp:sp>
    <dsp:sp modelId="{7CA0F54E-D00F-4BCB-B19E-7FE544F88318}">
      <dsp:nvSpPr>
        <dsp:cNvPr id="0" name=""/>
        <dsp:cNvSpPr/>
      </dsp:nvSpPr>
      <dsp:spPr>
        <a:xfrm>
          <a:off x="1967" y="2315578"/>
          <a:ext cx="3398812" cy="105193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altLang="zh-CN" sz="2800" kern="1200" dirty="0" smtClean="0"/>
            <a:t>3. Present situation</a:t>
          </a:r>
          <a:endParaRPr lang="zh-CN" altLang="en-US" sz="2800" kern="1200" dirty="0"/>
        </a:p>
      </dsp:txBody>
      <dsp:txXfrm>
        <a:off x="53318" y="2366929"/>
        <a:ext cx="3296110" cy="949230"/>
      </dsp:txXfrm>
    </dsp:sp>
    <dsp:sp modelId="{F55B66BC-4DBB-4C6F-95E3-C41C01A498E6}">
      <dsp:nvSpPr>
        <dsp:cNvPr id="0" name=""/>
        <dsp:cNvSpPr/>
      </dsp:nvSpPr>
      <dsp:spPr>
        <a:xfrm>
          <a:off x="3291839" y="3472704"/>
          <a:ext cx="4937760" cy="1051932"/>
        </a:xfrm>
        <a:prstGeom prst="rightArrow">
          <a:avLst>
            <a:gd name="adj1" fmla="val 75000"/>
            <a:gd name="adj2" fmla="val 50000"/>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smtClean="0"/>
            <a:t>Intend to create a “Specific Web Page” for counselor </a:t>
          </a:r>
          <a:endParaRPr lang="zh-CN" altLang="en-US" sz="2400" kern="1200" dirty="0"/>
        </a:p>
        <a:p>
          <a:pPr marL="285750" lvl="1" indent="-285750" algn="l" defTabSz="1244600">
            <a:lnSpc>
              <a:spcPct val="90000"/>
            </a:lnSpc>
            <a:spcBef>
              <a:spcPct val="0"/>
            </a:spcBef>
            <a:spcAft>
              <a:spcPct val="15000"/>
            </a:spcAft>
            <a:buChar char="••"/>
          </a:pPr>
          <a:endParaRPr lang="zh-CN" altLang="en-US" sz="2800" kern="1200" dirty="0"/>
        </a:p>
      </dsp:txBody>
      <dsp:txXfrm>
        <a:off x="3291839" y="3604196"/>
        <a:ext cx="4543286" cy="788949"/>
      </dsp:txXfrm>
    </dsp:sp>
    <dsp:sp modelId="{4E25B2F9-7116-4E8B-A3AC-E88495D310BE}">
      <dsp:nvSpPr>
        <dsp:cNvPr id="0" name=""/>
        <dsp:cNvSpPr/>
      </dsp:nvSpPr>
      <dsp:spPr>
        <a:xfrm>
          <a:off x="0" y="3472704"/>
          <a:ext cx="3291840" cy="105193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a:lnSpc>
              <a:spcPct val="90000"/>
            </a:lnSpc>
            <a:spcBef>
              <a:spcPct val="0"/>
            </a:spcBef>
            <a:spcAft>
              <a:spcPct val="35000"/>
            </a:spcAft>
          </a:pPr>
          <a:r>
            <a:rPr lang="en-US" altLang="zh-CN" sz="2800" kern="1200" dirty="0" smtClean="0"/>
            <a:t>4. Future plans</a:t>
          </a:r>
          <a:endParaRPr lang="zh-CN" altLang="en-US" sz="2800" kern="1200" dirty="0"/>
        </a:p>
      </dsp:txBody>
      <dsp:txXfrm>
        <a:off x="51351" y="3524055"/>
        <a:ext cx="3189138" cy="949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FB1A8-DC38-4096-B734-4337DC8387C3}">
      <dsp:nvSpPr>
        <dsp:cNvPr id="0" name=""/>
        <dsp:cNvSpPr/>
      </dsp:nvSpPr>
      <dsp:spPr>
        <a:xfrm>
          <a:off x="4832188" y="-65960"/>
          <a:ext cx="1532378" cy="153253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F56BA-CFA4-49C9-8E65-08BD2A2D04A5}">
      <dsp:nvSpPr>
        <dsp:cNvPr id="0" name=""/>
        <dsp:cNvSpPr/>
      </dsp:nvSpPr>
      <dsp:spPr>
        <a:xfrm>
          <a:off x="4904192" y="708562"/>
          <a:ext cx="1193093" cy="2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b="1" kern="1200" dirty="0" smtClean="0"/>
            <a:t>document</a:t>
          </a:r>
          <a:endParaRPr lang="zh-CN" altLang="en-US" sz="1800" b="1" kern="1200" dirty="0"/>
        </a:p>
      </dsp:txBody>
      <dsp:txXfrm>
        <a:off x="4904192" y="708562"/>
        <a:ext cx="1193093" cy="225634"/>
      </dsp:txXfrm>
    </dsp:sp>
    <dsp:sp modelId="{23163972-485C-4229-83D7-61242B00D127}">
      <dsp:nvSpPr>
        <dsp:cNvPr id="0" name=""/>
        <dsp:cNvSpPr/>
      </dsp:nvSpPr>
      <dsp:spPr>
        <a:xfrm>
          <a:off x="4616155" y="823643"/>
          <a:ext cx="1532378" cy="1532534"/>
        </a:xfrm>
        <a:prstGeom prst="leftCircularArrow">
          <a:avLst>
            <a:gd name="adj1" fmla="val 10980"/>
            <a:gd name="adj2" fmla="val 1142322"/>
            <a:gd name="adj3" fmla="val 6300000"/>
            <a:gd name="adj4" fmla="val 18900000"/>
            <a:gd name="adj5" fmla="val 12500"/>
          </a:avLst>
        </a:prstGeom>
        <a:blipFill rotWithShape="0">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84F52-F3ED-4D68-A96B-4EBD0E641A0B}">
      <dsp:nvSpPr>
        <dsp:cNvPr id="0" name=""/>
        <dsp:cNvSpPr/>
      </dsp:nvSpPr>
      <dsp:spPr>
        <a:xfrm>
          <a:off x="4904190" y="1370762"/>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b="1" kern="1200" dirty="0" smtClean="0"/>
            <a:t>skills</a:t>
          </a:r>
          <a:endParaRPr lang="zh-CN" altLang="en-US" sz="1800" b="1" kern="1200" dirty="0"/>
        </a:p>
      </dsp:txBody>
      <dsp:txXfrm>
        <a:off x="4904190" y="1370762"/>
        <a:ext cx="855153" cy="427532"/>
      </dsp:txXfrm>
    </dsp:sp>
    <dsp:sp modelId="{B1FFCD67-392C-46CE-9EA7-2734B2148C7C}">
      <dsp:nvSpPr>
        <dsp:cNvPr id="0" name=""/>
        <dsp:cNvSpPr/>
      </dsp:nvSpPr>
      <dsp:spPr>
        <a:xfrm>
          <a:off x="4832188" y="1790772"/>
          <a:ext cx="1388365" cy="1337120"/>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360D6-B910-4F34-B50B-FA1C01F12D62}">
      <dsp:nvSpPr>
        <dsp:cNvPr id="0" name=""/>
        <dsp:cNvSpPr/>
      </dsp:nvSpPr>
      <dsp:spPr>
        <a:xfrm>
          <a:off x="5192225" y="2234857"/>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b="1" kern="1200" dirty="0" smtClean="0"/>
            <a:t>Share</a:t>
          </a:r>
          <a:endParaRPr lang="zh-CN" altLang="en-US" sz="1800" b="1" kern="1200" dirty="0"/>
        </a:p>
      </dsp:txBody>
      <dsp:txXfrm>
        <a:off x="5192225" y="2234857"/>
        <a:ext cx="855153" cy="427532"/>
      </dsp:txXfrm>
    </dsp:sp>
    <dsp:sp modelId="{5C469B80-1564-4CEE-AE6A-3B5D4E4784CD}">
      <dsp:nvSpPr>
        <dsp:cNvPr id="0" name=""/>
        <dsp:cNvSpPr/>
      </dsp:nvSpPr>
      <dsp:spPr>
        <a:xfrm rot="313438">
          <a:off x="4889411" y="2736307"/>
          <a:ext cx="1316505" cy="1317142"/>
        </a:xfrm>
        <a:prstGeom prst="blockArc">
          <a:avLst>
            <a:gd name="adj1" fmla="val 0"/>
            <a:gd name="adj2" fmla="val 18900000"/>
            <a:gd name="adj3" fmla="val 1274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D0A58-6850-4D36-831C-CFACCEBA118E}">
      <dsp:nvSpPr>
        <dsp:cNvPr id="0" name=""/>
        <dsp:cNvSpPr/>
      </dsp:nvSpPr>
      <dsp:spPr>
        <a:xfrm>
          <a:off x="5072451" y="3094438"/>
          <a:ext cx="1559937" cy="49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b="1" kern="1200" dirty="0" smtClean="0"/>
            <a:t>Pre-training</a:t>
          </a:r>
          <a:br>
            <a:rPr lang="en-US" altLang="zh-CN" sz="1800" b="1" kern="1200" dirty="0" smtClean="0"/>
          </a:br>
          <a:r>
            <a:rPr lang="en-US" altLang="zh-CN" sz="1800" b="1" kern="1200" dirty="0" smtClean="0"/>
            <a:t>platform</a:t>
          </a:r>
          <a:endParaRPr lang="zh-CN" altLang="en-US" sz="1800" b="1" kern="1200" dirty="0"/>
        </a:p>
      </dsp:txBody>
      <dsp:txXfrm>
        <a:off x="5072451" y="3094438"/>
        <a:ext cx="1559937" cy="4944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5AD1BE-6FE8-4A6C-A67D-3AE5882CE158}" type="datetimeFigureOut">
              <a:rPr lang="zh-CN" altLang="en-US" smtClean="0"/>
              <a:t>2015/9/1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417E6-F6A4-42CC-A0C7-8097F09A5F8A}" type="slidenum">
              <a:rPr lang="zh-CN" altLang="en-US" smtClean="0"/>
              <a:t>‹#›</a:t>
            </a:fld>
            <a:endParaRPr lang="zh-CN" altLang="en-US"/>
          </a:p>
        </p:txBody>
      </p:sp>
    </p:spTree>
    <p:extLst>
      <p:ext uri="{BB962C8B-B14F-4D97-AF65-F5344CB8AC3E}">
        <p14:creationId xmlns:p14="http://schemas.microsoft.com/office/powerpoint/2010/main" val="278875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题目：</a:t>
            </a:r>
            <a:r>
              <a:rPr lang="zh-CN" altLang="zh-CN" sz="1200" kern="1200" dirty="0" smtClean="0">
                <a:solidFill>
                  <a:schemeClr val="tx1"/>
                </a:solidFill>
                <a:effectLst/>
                <a:latin typeface="+mn-lt"/>
                <a:ea typeface="+mn-ea"/>
                <a:cs typeface="+mn-cs"/>
              </a:rPr>
              <a:t>利用“专题”指导上岗和自学——学习点“辅导员”培训为例</a:t>
            </a:r>
          </a:p>
        </p:txBody>
      </p:sp>
      <p:sp>
        <p:nvSpPr>
          <p:cNvPr id="4" name="灯片编号占位符 3"/>
          <p:cNvSpPr>
            <a:spLocks noGrp="1"/>
          </p:cNvSpPr>
          <p:nvPr>
            <p:ph type="sldNum" sz="quarter" idx="10"/>
          </p:nvPr>
        </p:nvSpPr>
        <p:spPr/>
        <p:txBody>
          <a:bodyPr/>
          <a:lstStyle/>
          <a:p>
            <a:fld id="{951417E6-F6A4-42CC-A0C7-8097F09A5F8A}" type="slidenum">
              <a:rPr lang="zh-CN" altLang="en-US" smtClean="0"/>
              <a:t>1</a:t>
            </a:fld>
            <a:endParaRPr lang="zh-CN" altLang="en-US"/>
          </a:p>
        </p:txBody>
      </p:sp>
    </p:spTree>
    <p:extLst>
      <p:ext uri="{BB962C8B-B14F-4D97-AF65-F5344CB8AC3E}">
        <p14:creationId xmlns:p14="http://schemas.microsoft.com/office/powerpoint/2010/main" val="342182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4</a:t>
            </a:r>
            <a:r>
              <a:rPr lang="zh-CN" altLang="en-US" dirty="0" smtClean="0"/>
              <a:t>、未来打算</a:t>
            </a:r>
            <a:r>
              <a:rPr lang="en-US" altLang="zh-CN" dirty="0" smtClean="0"/>
              <a:t>:</a:t>
            </a:r>
            <a:r>
              <a:rPr lang="zh-CN" altLang="en-US" dirty="0" smtClean="0"/>
              <a:t>促进建立（</a:t>
            </a:r>
            <a:r>
              <a:rPr lang="en-US" altLang="zh-CN" dirty="0" smtClean="0"/>
              <a:t>Future plans: to promote the establishment of</a:t>
            </a:r>
            <a:r>
              <a:rPr lang="zh-CN" altLang="en-US" dirty="0" smtClean="0"/>
              <a:t>）</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Intend to create a </a:t>
            </a:r>
            <a:r>
              <a:rPr lang="zh-CN" altLang="en-US" dirty="0" smtClean="0"/>
              <a:t>“</a:t>
            </a:r>
            <a:r>
              <a:rPr lang="en-US" altLang="zh-CN" dirty="0" smtClean="0"/>
              <a:t>Specific Web Page</a:t>
            </a:r>
            <a:r>
              <a:rPr lang="zh-CN" altLang="en-US" dirty="0" smtClean="0"/>
              <a:t>”</a:t>
            </a:r>
            <a:r>
              <a:rPr lang="en-US" altLang="zh-CN" dirty="0" smtClean="0"/>
              <a:t> for counselor </a:t>
            </a:r>
          </a:p>
          <a:p>
            <a:endParaRPr lang="en-US" altLang="zh-CN" dirty="0" smtClean="0"/>
          </a:p>
          <a:p>
            <a:r>
              <a:rPr lang="zh-CN" altLang="en-US" dirty="0" smtClean="0"/>
              <a:t>两个专题的</a:t>
            </a:r>
            <a:r>
              <a:rPr lang="en-US" altLang="zh-CN" dirty="0" smtClean="0"/>
              <a:t>VS</a:t>
            </a:r>
          </a:p>
          <a:p>
            <a:r>
              <a:rPr lang="zh-CN" altLang="en-US" dirty="0" smtClean="0"/>
              <a:t>目前“远程示范点”栏目</a:t>
            </a:r>
            <a:r>
              <a:rPr lang="en-US" altLang="zh-CN" dirty="0" smtClean="0"/>
              <a:t>……</a:t>
            </a:r>
            <a:r>
              <a:rPr lang="zh-CN" altLang="en-US" dirty="0" smtClean="0"/>
              <a:t>侧重宣传，通报示范点建设全貌（</a:t>
            </a:r>
            <a:r>
              <a:rPr lang="en-US" altLang="zh-CN" dirty="0" smtClean="0"/>
              <a:t>Focus on publicity, informed the full situation</a:t>
            </a:r>
            <a:r>
              <a:rPr lang="zh-CN" altLang="en-US" dirty="0" smtClean="0"/>
              <a:t>）（</a:t>
            </a:r>
            <a:r>
              <a:rPr lang="en-US" altLang="zh-CN" dirty="0" smtClean="0"/>
              <a:t>In use</a:t>
            </a:r>
            <a:r>
              <a:rPr lang="zh-CN" altLang="en-US" dirty="0" smtClean="0"/>
              <a:t>）</a:t>
            </a:r>
            <a:endParaRPr lang="en-US" altLang="zh-CN" dirty="0" smtClean="0"/>
          </a:p>
          <a:p>
            <a:r>
              <a:rPr lang="zh-CN" altLang="en-US" dirty="0" smtClean="0"/>
              <a:t>新拟的</a:t>
            </a:r>
            <a:r>
              <a:rPr lang="en-US" altLang="zh-CN" dirty="0" smtClean="0"/>
              <a:t>——</a:t>
            </a:r>
            <a:r>
              <a:rPr lang="zh-CN" altLang="en-US" dirty="0" smtClean="0"/>
              <a:t>“辅导员专题”</a:t>
            </a:r>
            <a:r>
              <a:rPr lang="en-US" altLang="zh-CN" dirty="0" smtClean="0"/>
              <a:t>……</a:t>
            </a:r>
            <a:r>
              <a:rPr lang="zh-CN" altLang="en-US" dirty="0" smtClean="0"/>
              <a:t>侧重在辅导员实用，及时交流（</a:t>
            </a:r>
            <a:r>
              <a:rPr lang="en-US" altLang="zh-CN" dirty="0" smtClean="0"/>
              <a:t>Focus on practical, timely communication</a:t>
            </a:r>
            <a:r>
              <a:rPr lang="zh-CN" altLang="en-US" dirty="0" smtClean="0"/>
              <a:t>）</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51417E6-F6A4-42CC-A0C7-8097F09A5F8A}" type="slidenum">
              <a:rPr lang="zh-CN" altLang="en-US" smtClean="0"/>
              <a:t>10</a:t>
            </a:fld>
            <a:endParaRPr lang="zh-CN" altLang="en-US"/>
          </a:p>
        </p:txBody>
      </p:sp>
    </p:spTree>
    <p:extLst>
      <p:ext uri="{BB962C8B-B14F-4D97-AF65-F5344CB8AC3E}">
        <p14:creationId xmlns:p14="http://schemas.microsoft.com/office/powerpoint/2010/main" val="285109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期待：下次交流辅导员专题的实际使用情况</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951417E6-F6A4-42CC-A0C7-8097F09A5F8A}" type="slidenum">
              <a:rPr lang="zh-CN" altLang="en-US" smtClean="0"/>
              <a:t>11</a:t>
            </a:fld>
            <a:endParaRPr lang="zh-CN" altLang="en-US"/>
          </a:p>
        </p:txBody>
      </p:sp>
    </p:spTree>
    <p:extLst>
      <p:ext uri="{BB962C8B-B14F-4D97-AF65-F5344CB8AC3E}">
        <p14:creationId xmlns:p14="http://schemas.microsoft.com/office/powerpoint/2010/main" val="394775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问小冀：</a:t>
            </a:r>
            <a:endParaRPr lang="en-US" altLang="zh-CN"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第一条中，用“</a:t>
            </a:r>
            <a:r>
              <a:rPr lang="en-US" altLang="zh-CN" sz="1200" dirty="0" smtClean="0"/>
              <a:t>interact</a:t>
            </a:r>
            <a:r>
              <a:rPr lang="zh-CN" altLang="en-US" sz="1200" dirty="0" smtClean="0"/>
              <a:t>”好还是“</a:t>
            </a:r>
            <a:r>
              <a:rPr lang="en-US" altLang="zh-CN" sz="1200" kern="1200" dirty="0" smtClean="0">
                <a:solidFill>
                  <a:schemeClr val="tx1"/>
                </a:solidFill>
                <a:effectLst/>
                <a:latin typeface="+mn-lt"/>
                <a:ea typeface="+mn-ea"/>
                <a:cs typeface="+mn-cs"/>
              </a:rPr>
              <a:t>communicate</a:t>
            </a:r>
            <a:r>
              <a:rPr lang="zh-CN" altLang="en-US" sz="1200" dirty="0" smtClean="0"/>
              <a:t>”好？这里想表达“交流互动”的意思。</a:t>
            </a:r>
            <a:endParaRPr lang="en-US" altLang="zh-CN"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第三条中，改为“</a:t>
            </a:r>
            <a:r>
              <a:rPr lang="en-US" altLang="zh-CN" dirty="0" smtClean="0"/>
              <a:t>Current Specific Web Page</a:t>
            </a:r>
            <a:r>
              <a:rPr lang="en-US" altLang="zh-CN" sz="1200" kern="1200" dirty="0" smtClean="0">
                <a:solidFill>
                  <a:schemeClr val="tx1"/>
                </a:solidFill>
                <a:effectLst/>
                <a:latin typeface="+mn-lt"/>
                <a:ea typeface="+mn-ea"/>
                <a:cs typeface="+mn-cs"/>
              </a:rPr>
              <a:t> serving both grassroot station e-learning demonstrate sites and counselors </a:t>
            </a:r>
            <a:r>
              <a:rPr lang="zh-CN" altLang="en-US" dirty="0" smtClean="0"/>
              <a:t>”好吧？</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r>
              <a:rPr lang="zh-CN" altLang="en-US" dirty="0" smtClean="0"/>
              <a:t>以下备查：</a:t>
            </a:r>
            <a:endParaRPr lang="en-US" altLang="zh-CN" dirty="0" smtClean="0"/>
          </a:p>
          <a:p>
            <a:r>
              <a:rPr lang="zh-CN" altLang="en-US" dirty="0" smtClean="0"/>
              <a:t>要点：</a:t>
            </a:r>
            <a:endParaRPr lang="en-US" altLang="zh-CN" dirty="0" smtClean="0"/>
          </a:p>
          <a:p>
            <a:r>
              <a:rPr lang="en-US" altLang="zh-CN" dirty="0" smtClean="0"/>
              <a:t>1.</a:t>
            </a:r>
            <a:r>
              <a:rPr lang="zh-CN" altLang="en-US" dirty="0" smtClean="0"/>
              <a:t>背景：问题的提出，辅导员队伍需要随时交互</a:t>
            </a:r>
            <a:endParaRPr lang="en-US" altLang="zh-CN" dirty="0" smtClean="0"/>
          </a:p>
          <a:p>
            <a:r>
              <a:rPr lang="en-US" altLang="zh-CN" dirty="0" smtClean="0"/>
              <a:t>2.</a:t>
            </a:r>
            <a:r>
              <a:rPr lang="zh-CN" altLang="en-US" dirty="0" smtClean="0"/>
              <a:t>解决问题的思路：策划面向辅导员的培训专题</a:t>
            </a:r>
            <a:endParaRPr lang="en-US" altLang="zh-CN" dirty="0" smtClean="0"/>
          </a:p>
          <a:p>
            <a:r>
              <a:rPr lang="en-US" altLang="zh-CN" dirty="0" smtClean="0"/>
              <a:t>3.</a:t>
            </a:r>
            <a:r>
              <a:rPr lang="zh-CN" altLang="en-US" dirty="0" smtClean="0"/>
              <a:t>目前现状：示范点专栏兼顾辅导员专题的作用</a:t>
            </a:r>
            <a:endParaRPr lang="en-US" altLang="zh-CN" dirty="0" smtClean="0"/>
          </a:p>
          <a:p>
            <a:r>
              <a:rPr lang="en-US" altLang="zh-CN" dirty="0" smtClean="0"/>
              <a:t>4.</a:t>
            </a:r>
            <a:r>
              <a:rPr lang="zh-CN" altLang="en-US" dirty="0" smtClean="0"/>
              <a:t>打算：促进辅导员培训专题的建立和使用</a:t>
            </a:r>
            <a:endParaRPr lang="en-US" altLang="zh-CN" dirty="0" smtClean="0"/>
          </a:p>
          <a:p>
            <a:endParaRPr lang="en-US" altLang="zh-CN" dirty="0" smtClean="0"/>
          </a:p>
          <a:p>
            <a:pPr marL="0" indent="0">
              <a:buNone/>
            </a:pPr>
            <a:endParaRPr lang="en-US" altLang="zh-CN"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951417E6-F6A4-42CC-A0C7-8097F09A5F8A}" type="slidenum">
              <a:rPr lang="zh-CN" altLang="en-US" smtClean="0"/>
              <a:t>2</a:t>
            </a:fld>
            <a:endParaRPr lang="zh-CN" altLang="en-US"/>
          </a:p>
        </p:txBody>
      </p:sp>
    </p:spTree>
    <p:extLst>
      <p:ext uri="{BB962C8B-B14F-4D97-AF65-F5344CB8AC3E}">
        <p14:creationId xmlns:p14="http://schemas.microsoft.com/office/powerpoint/2010/main" val="416696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r>
              <a:rPr lang="en-US" altLang="zh-CN" dirty="0" smtClean="0"/>
              <a:t>1</a:t>
            </a:r>
            <a:r>
              <a:rPr lang="zh-CN" altLang="en-US" dirty="0" smtClean="0"/>
              <a:t>、背景：三级体系；基层台站中</a:t>
            </a:r>
            <a:r>
              <a:rPr lang="en-US" altLang="zh-CN" dirty="0" smtClean="0"/>
              <a:t>108</a:t>
            </a:r>
            <a:r>
              <a:rPr lang="zh-CN" altLang="en-US" dirty="0" smtClean="0"/>
              <a:t>个点有辅导员</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smtClean="0">
              <a:solidFill>
                <a:prstClr val="black"/>
              </a:solidFill>
              <a:latin typeface="幼圆" pitchFamily="49" charset="-122"/>
              <a:ea typeface="幼圆" pitchFamily="49" charset="-122"/>
            </a:endParaRPr>
          </a:p>
          <a:p>
            <a:endParaRPr lang="en-US" altLang="zh-CN" sz="1200" b="0" dirty="0" smtClean="0">
              <a:solidFill>
                <a:prstClr val="black"/>
              </a:solidFill>
              <a:latin typeface="幼圆" pitchFamily="49" charset="-122"/>
              <a:ea typeface="幼圆" pitchFamily="49" charset="-122"/>
            </a:endParaRPr>
          </a:p>
          <a:p>
            <a:endParaRPr lang="en-US" altLang="zh-CN" sz="1200" b="0" dirty="0" smtClean="0">
              <a:solidFill>
                <a:prstClr val="black"/>
              </a:solidFill>
              <a:latin typeface="幼圆" pitchFamily="49" charset="-122"/>
              <a:ea typeface="幼圆" pitchFamily="49" charset="-122"/>
            </a:endParaRPr>
          </a:p>
          <a:p>
            <a:endParaRPr lang="en-US" altLang="zh-CN" b="0" dirty="0" smtClean="0"/>
          </a:p>
          <a:p>
            <a:endParaRPr lang="zh-CN" altLang="en-US" dirty="0"/>
          </a:p>
        </p:txBody>
      </p:sp>
      <p:sp>
        <p:nvSpPr>
          <p:cNvPr id="4" name="灯片编号占位符 3"/>
          <p:cNvSpPr>
            <a:spLocks noGrp="1"/>
          </p:cNvSpPr>
          <p:nvPr>
            <p:ph type="sldNum" sz="quarter" idx="10"/>
          </p:nvPr>
        </p:nvSpPr>
        <p:spPr/>
        <p:txBody>
          <a:bodyPr/>
          <a:lstStyle/>
          <a:p>
            <a:fld id="{A762AF9B-EE5B-4FCC-A54C-16DD76C16CC1}"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45855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辅导员作用：交流和督促。上级和同事之间的沟通；组织本学习点的同事一起学习</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主站，二级站，基层学习点</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本学习点的同事</a:t>
            </a:r>
            <a:endParaRPr lang="en-US" altLang="zh-CN" dirty="0" smtClean="0"/>
          </a:p>
          <a:p>
            <a:r>
              <a:rPr lang="zh-CN" altLang="en-US" dirty="0" smtClean="0"/>
              <a:t>要求各学习点的辅导员组织和辅导本单位职工利用气象远程教育网自主学习。</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951417E6-F6A4-42CC-A0C7-8097F09A5F8A}" type="slidenum">
              <a:rPr lang="zh-CN" altLang="en-US" smtClean="0"/>
              <a:t>4</a:t>
            </a:fld>
            <a:endParaRPr lang="zh-CN" altLang="en-US"/>
          </a:p>
        </p:txBody>
      </p:sp>
    </p:spTree>
    <p:extLst>
      <p:ext uri="{BB962C8B-B14F-4D97-AF65-F5344CB8AC3E}">
        <p14:creationId xmlns:p14="http://schemas.microsoft.com/office/powerpoint/2010/main" val="239709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辅导员培训情况：面授在</a:t>
            </a:r>
            <a:r>
              <a:rPr lang="en-US" altLang="zh-CN" dirty="0" smtClean="0"/>
              <a:t>CMATC</a:t>
            </a:r>
            <a:r>
              <a:rPr lang="zh-CN" altLang="en-US" dirty="0" smtClean="0"/>
              <a:t>，一年一次</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存在问题：他们需要及时的指导。</a:t>
            </a:r>
            <a:r>
              <a:rPr lang="en-US" altLang="zh-CN" dirty="0" smtClean="0"/>
              <a:t>……</a:t>
            </a:r>
            <a:r>
              <a:rPr lang="zh-CN" altLang="en-US" dirty="0" smtClean="0"/>
              <a:t>原因：人员更换，没有关注</a:t>
            </a:r>
            <a:r>
              <a:rPr lang="en-US" altLang="zh-CN" dirty="0" smtClean="0"/>
              <a:t>(</a:t>
            </a:r>
            <a:r>
              <a:rPr lang="zh-CN" altLang="en-US" dirty="0" smtClean="0"/>
              <a:t>最后改为</a:t>
            </a:r>
            <a:r>
              <a:rPr lang="en-US" altLang="zh-CN" dirty="0" smtClean="0"/>
              <a:t>’</a:t>
            </a:r>
            <a:r>
              <a:rPr lang="zh-CN" altLang="en-US" dirty="0" smtClean="0"/>
              <a:t>错失了</a:t>
            </a:r>
            <a:r>
              <a:rPr lang="en-US" altLang="zh-CN" dirty="0" smtClean="0"/>
              <a:t>’)</a:t>
            </a:r>
            <a:r>
              <a:rPr lang="zh-CN" altLang="en-US" dirty="0" smtClean="0"/>
              <a:t>最新通知，实际工作中的具体问题需要及时得到解答</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解决思路：在网站给他们建立一个家园</a:t>
            </a:r>
            <a:r>
              <a:rPr lang="en-US" altLang="zh-CN" dirty="0" smtClean="0"/>
              <a:t>——</a:t>
            </a:r>
            <a:r>
              <a:rPr lang="zh-CN" altLang="en-US" dirty="0" smtClean="0"/>
              <a:t>培训专题的策划</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951417E6-F6A4-42CC-A0C7-8097F09A5F8A}" type="slidenum">
              <a:rPr lang="zh-CN" altLang="en-US" smtClean="0"/>
              <a:t>5</a:t>
            </a:fld>
            <a:endParaRPr lang="zh-CN" altLang="en-US"/>
          </a:p>
        </p:txBody>
      </p:sp>
    </p:spTree>
    <p:extLst>
      <p:ext uri="{BB962C8B-B14F-4D97-AF65-F5344CB8AC3E}">
        <p14:creationId xmlns:p14="http://schemas.microsoft.com/office/powerpoint/2010/main" val="239709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solidFill>
                <a:effectLst/>
                <a:latin typeface="+mn-lt"/>
                <a:ea typeface="+mn-ea"/>
                <a:cs typeface="+mn-cs"/>
              </a:rPr>
              <a:t>问小冀：</a:t>
            </a:r>
            <a:endParaRPr lang="en-US" altLang="zh-CN"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第一条中的“</a:t>
            </a:r>
            <a:r>
              <a:rPr lang="en-US" altLang="zh-CN" sz="1200" kern="1200" dirty="0" smtClean="0">
                <a:solidFill>
                  <a:schemeClr val="tx1"/>
                </a:solidFill>
                <a:effectLst/>
                <a:latin typeface="+mn-lt"/>
                <a:ea typeface="+mn-ea"/>
                <a:cs typeface="+mn-cs"/>
              </a:rPr>
              <a:t>a kind</a:t>
            </a:r>
            <a:r>
              <a:rPr lang="zh-CN" altLang="en-US" sz="1200" kern="1200" dirty="0" smtClean="0">
                <a:solidFill>
                  <a:schemeClr val="tx1"/>
                </a:solidFill>
                <a:effectLst/>
                <a:latin typeface="+mn-lt"/>
                <a:ea typeface="+mn-ea"/>
                <a:cs typeface="+mn-cs"/>
              </a:rPr>
              <a:t>”改为“</a:t>
            </a:r>
            <a:r>
              <a:rPr lang="en-US" altLang="zh-CN" sz="1200" kern="1200" dirty="0" smtClean="0">
                <a:solidFill>
                  <a:schemeClr val="tx1"/>
                </a:solidFill>
                <a:effectLst/>
                <a:latin typeface="+mn-lt"/>
                <a:ea typeface="+mn-ea"/>
                <a:cs typeface="+mn-cs"/>
              </a:rPr>
              <a:t>a column</a:t>
            </a:r>
            <a:r>
              <a:rPr lang="zh-CN" altLang="en-US" sz="1200" kern="1200" dirty="0" smtClean="0">
                <a:solidFill>
                  <a:schemeClr val="tx1"/>
                </a:solidFill>
                <a:effectLst/>
                <a:latin typeface="+mn-lt"/>
                <a:ea typeface="+mn-ea"/>
                <a:cs typeface="+mn-cs"/>
              </a:rPr>
              <a:t>”更好？</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第二条中的“</a:t>
            </a:r>
            <a:r>
              <a:rPr lang="en-US" altLang="zh-CN" sz="1200" kern="1200" dirty="0" smtClean="0">
                <a:solidFill>
                  <a:schemeClr val="tx1"/>
                </a:solidFill>
                <a:effectLst/>
                <a:latin typeface="+mn-lt"/>
                <a:ea typeface="+mn-ea"/>
                <a:cs typeface="+mn-cs"/>
              </a:rPr>
              <a:t>training to counselors</a:t>
            </a:r>
            <a:r>
              <a:rPr lang="zh-CN" altLang="en-US" sz="1200" kern="1200" dirty="0" smtClean="0">
                <a:solidFill>
                  <a:schemeClr val="tx1"/>
                </a:solidFill>
                <a:effectLst/>
                <a:latin typeface="+mn-lt"/>
                <a:ea typeface="+mn-ea"/>
                <a:cs typeface="+mn-cs"/>
              </a:rPr>
              <a:t>”改为“</a:t>
            </a:r>
            <a:r>
              <a:rPr lang="en-US" altLang="zh-CN" sz="1200" kern="1200" dirty="0" smtClean="0">
                <a:solidFill>
                  <a:schemeClr val="tx1"/>
                </a:solidFill>
                <a:effectLst/>
                <a:latin typeface="+mn-lt"/>
                <a:ea typeface="+mn-ea"/>
                <a:cs typeface="+mn-cs"/>
              </a:rPr>
              <a:t>counselors’ training</a:t>
            </a:r>
            <a:r>
              <a:rPr lang="zh-CN" altLang="en-US" sz="1200" kern="1200" dirty="0" smtClean="0">
                <a:solidFill>
                  <a:schemeClr val="tx1"/>
                </a:solidFill>
                <a:effectLst/>
                <a:latin typeface="+mn-lt"/>
                <a:ea typeface="+mn-ea"/>
                <a:cs typeface="+mn-cs"/>
              </a:rPr>
              <a:t>”更好？</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以下备查：</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、策划辅导员培训专题（即</a:t>
            </a:r>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解决思路）</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上述</a:t>
            </a:r>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点来自摘要中。</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摘要中原文：</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“专题”是中国气象局气象远程教育网学习资源建设的一个栏目，以网页形式呈现，汇总了与该专题主题相关的在线学习资源。</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"Specific Web Page" is a kind of learning resources which are constructed by the China Meteorological Distance Education Network. It is presented in the form of web pages, and includes some  online-study resources on related topics.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本文尝试用“专题”实现针对辅导员培训的四方面在线服务，发挥干部学院的指导职能，搭建辅导员培训的学习和交流平台。</a:t>
            </a:r>
            <a:r>
              <a:rPr lang="en-US" altLang="zh-CN" sz="1200" kern="1200" dirty="0" smtClean="0">
                <a:solidFill>
                  <a:schemeClr val="tx1"/>
                </a:solidFill>
                <a:effectLst/>
                <a:latin typeface="+mn-lt"/>
                <a:ea typeface="+mn-ea"/>
                <a:cs typeface="+mn-cs"/>
              </a:rPr>
              <a:t>This paper attempts to utilize “Specific Web Page” to accomplish the online services of training to counselors in four aspects, plays a guiding role of CMATC, and creates a learning and communicating platform for the training of counselors.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951417E6-F6A4-42CC-A0C7-8097F09A5F8A}" type="slidenum">
              <a:rPr lang="zh-CN" altLang="en-US" smtClean="0"/>
              <a:t>6</a:t>
            </a:fld>
            <a:endParaRPr lang="zh-CN" altLang="en-US"/>
          </a:p>
        </p:txBody>
      </p:sp>
    </p:spTree>
    <p:extLst>
      <p:ext uri="{BB962C8B-B14F-4D97-AF65-F5344CB8AC3E}">
        <p14:creationId xmlns:p14="http://schemas.microsoft.com/office/powerpoint/2010/main" val="239709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续上页：</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四方面的在线服务包括：</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呈现辅导员必备知识；</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提供完成岗位职责所需技能的学习资源；</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辅导员参加面授培训的预培训平台；</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辅导员之间、辅导员与干部学院远程培训管理员之间的交流分享平台。</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four aspects of online services include: 1-Presenting counselor’s requisite knowledge; 2-Providing the resources of required skills which need to complete job responsibilities; 3-Offering a pre-training platform to counselors who will attend face-to-face trainings; 4-Providing a communication platform for counselors and e-learning administrators from CMATC.</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951417E6-F6A4-42CC-A0C7-8097F09A5F8A}" type="slidenum">
              <a:rPr lang="zh-CN" altLang="en-US" smtClean="0"/>
              <a:t>7</a:t>
            </a:fld>
            <a:endParaRPr lang="zh-CN" altLang="en-US"/>
          </a:p>
        </p:txBody>
      </p:sp>
    </p:spTree>
    <p:extLst>
      <p:ext uri="{BB962C8B-B14F-4D97-AF65-F5344CB8AC3E}">
        <p14:creationId xmlns:p14="http://schemas.microsoft.com/office/powerpoint/2010/main" val="46422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辅导员专题策划：</a:t>
            </a:r>
            <a:r>
              <a:rPr lang="en-US" altLang="zh-CN" sz="1200" dirty="0" smtClean="0">
                <a:solidFill>
                  <a:srgbClr val="FF0000"/>
                </a:solidFill>
              </a:rPr>
              <a:t>exchange share’ Instructor post responsibilities </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辅导员工作相关文件：示范点建设评估指标，针对辅导员发布的有关通知，</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辅导员工作相关技能：</a:t>
            </a:r>
            <a:r>
              <a:rPr lang="zh-CN" altLang="zh-CN" sz="1200" kern="1200" dirty="0" smtClean="0">
                <a:solidFill>
                  <a:schemeClr val="tx1"/>
                </a:solidFill>
                <a:effectLst/>
                <a:latin typeface="+mn-lt"/>
                <a:ea typeface="+mn-ea"/>
                <a:cs typeface="+mn-cs"/>
              </a:rPr>
              <a:t>辅导员岗位职责涉及工作的操作方面的培训课件或者问题解答。</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辅导员工作交流分享：工作体会，案例，成绩展示</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辅导员参加面授培训的预培训平台</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“专题”是开放的，辅导员可以上传相关内容</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Establish training topics for Counselors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(”Specific Web Page” for counselor)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Planning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3+1</a:t>
            </a:r>
            <a:r>
              <a:rPr lang="zh-CN" altLang="en-US" dirty="0" smtClean="0"/>
              <a:t>个主要栏目：</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3 major columns</a:t>
            </a:r>
            <a:r>
              <a:rPr lang="zh-CN" altLang="en-US" dirty="0" smtClean="0"/>
              <a:t>：</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Counselor work related documents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Counselor work related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Counselor work exchange share</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辅导员参加面授培训的预培训平台</a:t>
            </a:r>
            <a:r>
              <a:rPr lang="en-US" altLang="zh-CN" sz="1200" kern="1200" dirty="0" smtClean="0">
                <a:solidFill>
                  <a:schemeClr val="tx1"/>
                </a:solidFill>
                <a:effectLst/>
                <a:latin typeface="+mn-lt"/>
                <a:ea typeface="+mn-ea"/>
                <a:cs typeface="+mn-cs"/>
              </a:rPr>
              <a:t>(</a:t>
            </a:r>
            <a:r>
              <a:rPr lang="en-US" altLang="zh-CN" dirty="0" smtClean="0"/>
              <a:t>Offering a pre-training platform to counselors who will attend face-to-face trainings)(When necessary)</a:t>
            </a:r>
          </a:p>
        </p:txBody>
      </p:sp>
      <p:sp>
        <p:nvSpPr>
          <p:cNvPr id="4" name="灯片编号占位符 3"/>
          <p:cNvSpPr>
            <a:spLocks noGrp="1"/>
          </p:cNvSpPr>
          <p:nvPr>
            <p:ph type="sldNum" sz="quarter" idx="10"/>
          </p:nvPr>
        </p:nvSpPr>
        <p:spPr/>
        <p:txBody>
          <a:bodyPr/>
          <a:lstStyle/>
          <a:p>
            <a:fld id="{951417E6-F6A4-42CC-A0C7-8097F09A5F8A}" type="slidenum">
              <a:rPr lang="zh-CN" altLang="en-US" smtClean="0"/>
              <a:t>8</a:t>
            </a:fld>
            <a:endParaRPr lang="zh-CN" altLang="en-US"/>
          </a:p>
        </p:txBody>
      </p:sp>
    </p:spTree>
    <p:extLst>
      <p:ext uri="{BB962C8B-B14F-4D97-AF65-F5344CB8AC3E}">
        <p14:creationId xmlns:p14="http://schemas.microsoft.com/office/powerpoint/2010/main" val="464224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1" dirty="0" smtClean="0"/>
          </a:p>
          <a:p>
            <a:r>
              <a:rPr lang="en-US" altLang="zh-CN" dirty="0" smtClean="0"/>
              <a:t>3</a:t>
            </a:r>
            <a:r>
              <a:rPr lang="zh-CN" altLang="en-US" dirty="0" smtClean="0"/>
              <a:t>、目前情况：示范点专题网页</a:t>
            </a:r>
            <a:endParaRPr lang="en-US" altLang="zh-CN" dirty="0" smtClean="0"/>
          </a:p>
          <a:p>
            <a:endParaRPr lang="en-US" altLang="zh-CN" dirty="0" smtClean="0"/>
          </a:p>
          <a:p>
            <a:r>
              <a:rPr lang="zh-CN" altLang="en-US" dirty="0" smtClean="0"/>
              <a:t>目前现状</a:t>
            </a:r>
            <a:r>
              <a:rPr lang="en-US" altLang="zh-CN" dirty="0" smtClean="0"/>
              <a:t>……</a:t>
            </a:r>
            <a:r>
              <a:rPr lang="zh-CN" altLang="en-US" dirty="0" smtClean="0"/>
              <a:t>在“示范点”专栏里面部分实现了辅导员的需求，</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smtClean="0">
              <a:solidFill>
                <a:prstClr val="black"/>
              </a:solidFill>
              <a:latin typeface="幼圆" pitchFamily="49" charset="-122"/>
              <a:ea typeface="幼圆" pitchFamily="49" charset="-122"/>
            </a:endParaRPr>
          </a:p>
          <a:p>
            <a:endParaRPr lang="en-US" altLang="zh-CN" dirty="0" smtClean="0"/>
          </a:p>
          <a:p>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951417E6-F6A4-42CC-A0C7-8097F09A5F8A}" type="slidenum">
              <a:rPr lang="zh-CN" altLang="en-US" smtClean="0"/>
              <a:t>9</a:t>
            </a:fld>
            <a:endParaRPr lang="zh-CN" altLang="en-US"/>
          </a:p>
        </p:txBody>
      </p:sp>
    </p:spTree>
    <p:extLst>
      <p:ext uri="{BB962C8B-B14F-4D97-AF65-F5344CB8AC3E}">
        <p14:creationId xmlns:p14="http://schemas.microsoft.com/office/powerpoint/2010/main" val="46422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2015/9/1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2015/9/1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2015/9/1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2015/9/1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2015/9/1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2015/9/1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30820CF-B880-4189-942D-D702A7CBA730}" type="datetimeFigureOut">
              <a:rPr lang="zh-CN" altLang="en-US" smtClean="0"/>
              <a:t>2015/9/1</a:t>
            </a:fld>
            <a:endParaRPr lang="zh-CN"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CN"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huixinli2011@sina.com" TargetMode="External"/><Relationship Id="rId4" Type="http://schemas.openxmlformats.org/officeDocument/2006/relationships/hyperlink" Target="mailto:gaogao@cma.gov.cn"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764704"/>
            <a:ext cx="7772400" cy="2592287"/>
          </a:xfrm>
        </p:spPr>
        <p:txBody>
          <a:bodyPr>
            <a:normAutofit fontScale="90000"/>
          </a:bodyPr>
          <a:lstStyle/>
          <a:p>
            <a:r>
              <a:rPr lang="en-US" altLang="zh-CN" sz="4000" b="1" dirty="0" smtClean="0"/>
              <a:t>Using “Specific Web Page” to guide post and self-study</a:t>
            </a:r>
            <a:r>
              <a:rPr lang="en-US" altLang="zh-CN" dirty="0" smtClean="0"/>
              <a:t/>
            </a:r>
            <a:br>
              <a:rPr lang="en-US" altLang="zh-CN" dirty="0" smtClean="0"/>
            </a:br>
            <a:r>
              <a:rPr lang="en-US" altLang="zh-CN" dirty="0" smtClean="0"/>
              <a:t>_</a:t>
            </a:r>
            <a:r>
              <a:rPr lang="en-US" altLang="zh-CN" sz="2700" b="1" dirty="0" smtClean="0"/>
              <a:t>“</a:t>
            </a:r>
            <a:r>
              <a:rPr lang="en-US" altLang="zh-CN" sz="2700" b="1" dirty="0" smtClean="0"/>
              <a:t>counselor” training case as an example</a:t>
            </a:r>
            <a:endParaRPr lang="zh-CN" altLang="zh-CN" sz="2700" b="1" dirty="0"/>
          </a:p>
        </p:txBody>
      </p:sp>
      <p:sp>
        <p:nvSpPr>
          <p:cNvPr id="3" name="副标题 2"/>
          <p:cNvSpPr>
            <a:spLocks noGrp="1"/>
          </p:cNvSpPr>
          <p:nvPr>
            <p:ph type="subTitle" idx="1"/>
          </p:nvPr>
        </p:nvSpPr>
        <p:spPr>
          <a:xfrm>
            <a:off x="1763688" y="4005064"/>
            <a:ext cx="6840760" cy="1944216"/>
          </a:xfrm>
        </p:spPr>
        <p:txBody>
          <a:bodyPr>
            <a:normAutofit/>
          </a:bodyPr>
          <a:lstStyle/>
          <a:p>
            <a:pPr algn="ctr"/>
            <a:r>
              <a:rPr lang="en-US" altLang="zh-CN" dirty="0" smtClean="0"/>
              <a:t>Gao </a:t>
            </a:r>
            <a:r>
              <a:rPr lang="en-US" altLang="zh-CN" dirty="0" err="1"/>
              <a:t>Jie</a:t>
            </a:r>
            <a:r>
              <a:rPr lang="en-US" altLang="zh-CN" dirty="0"/>
              <a:t> </a:t>
            </a:r>
            <a:r>
              <a:rPr lang="en-US" altLang="zh-CN" dirty="0" smtClean="0"/>
              <a:t>&amp; Li Hui-</a:t>
            </a:r>
            <a:r>
              <a:rPr lang="en-US" altLang="zh-CN" dirty="0" err="1" smtClean="0"/>
              <a:t>xin</a:t>
            </a:r>
            <a:endParaRPr lang="en-US" altLang="zh-CN" dirty="0" smtClean="0"/>
          </a:p>
          <a:p>
            <a:pPr algn="ctr"/>
            <a:r>
              <a:rPr lang="en-US" altLang="zh-CN" dirty="0" smtClean="0"/>
              <a:t>China </a:t>
            </a:r>
            <a:r>
              <a:rPr lang="en-US" altLang="zh-CN" dirty="0"/>
              <a:t>Meteorological Administration Training Center(CMATC)</a:t>
            </a:r>
          </a:p>
          <a:p>
            <a:pPr algn="ctr"/>
            <a:r>
              <a:rPr lang="en-US" altLang="zh-CN" dirty="0" smtClean="0"/>
              <a:t>2015-09</a:t>
            </a:r>
            <a:endParaRPr lang="zh-CN" altLang="zh-CN" dirty="0"/>
          </a:p>
        </p:txBody>
      </p:sp>
      <p:pic>
        <p:nvPicPr>
          <p:cNvPr id="5" name="Picture 2" descr="E:\业务办公\气象知识\气象发展\校徽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86" y="4437112"/>
            <a:ext cx="1011275" cy="1023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242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2528"/>
            <a:ext cx="8229600" cy="1642194"/>
          </a:xfrm>
        </p:spPr>
        <p:txBody>
          <a:bodyPr>
            <a:normAutofit/>
          </a:bodyPr>
          <a:lstStyle/>
          <a:p>
            <a:pPr algn="l">
              <a:spcBef>
                <a:spcPts val="0"/>
              </a:spcBef>
              <a:defRPr/>
            </a:pPr>
            <a:r>
              <a:rPr lang="en-US" altLang="zh-CN" sz="3200" b="1" dirty="0" smtClean="0"/>
              <a:t>4.Future plans</a:t>
            </a:r>
            <a:endParaRPr lang="zh-CN" altLang="en-US" sz="3200" b="1" dirty="0"/>
          </a:p>
        </p:txBody>
      </p:sp>
      <p:sp>
        <p:nvSpPr>
          <p:cNvPr id="3" name="内容占位符 2"/>
          <p:cNvSpPr>
            <a:spLocks noGrp="1"/>
          </p:cNvSpPr>
          <p:nvPr>
            <p:ph idx="1"/>
          </p:nvPr>
        </p:nvSpPr>
        <p:spPr>
          <a:xfrm>
            <a:off x="3923928" y="1700808"/>
            <a:ext cx="1368152" cy="1368152"/>
          </a:xfrm>
        </p:spPr>
        <p:txBody>
          <a:bodyPr>
            <a:normAutofit fontScale="77500" lnSpcReduction="20000"/>
          </a:bodyPr>
          <a:lstStyle/>
          <a:p>
            <a:pPr marL="0" indent="0">
              <a:buNone/>
            </a:pPr>
            <a:r>
              <a:rPr lang="en-US" altLang="zh-CN" sz="8800" b="1" dirty="0" smtClean="0"/>
              <a:t>VS</a:t>
            </a:r>
            <a:endParaRPr lang="zh-CN" altLang="en-US" sz="8800" b="1"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292722"/>
            <a:ext cx="3004507" cy="24243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251520" y="1740370"/>
            <a:ext cx="3600400" cy="14773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scene3d>
            <a:camera prst="orthographicFront"/>
            <a:lightRig rig="threePt" dir="t"/>
          </a:scene3d>
          <a:sp3d>
            <a:bevelT prst="angle"/>
          </a:sp3d>
        </p:spPr>
        <p:txBody>
          <a:bodyPr wrap="square" rtlCol="0">
            <a:spAutoFit/>
          </a:bodyPr>
          <a:lstStyle/>
          <a:p>
            <a:pPr algn="ctr"/>
            <a:r>
              <a:rPr lang="en-US" altLang="zh-CN" sz="3000" dirty="0"/>
              <a:t>Planning </a:t>
            </a:r>
            <a:br>
              <a:rPr lang="en-US" altLang="zh-CN" sz="3000" dirty="0"/>
            </a:br>
            <a:r>
              <a:rPr lang="en-US" altLang="zh-CN" sz="3000" dirty="0" smtClean="0"/>
              <a:t>“Specific </a:t>
            </a:r>
            <a:r>
              <a:rPr lang="en-US" altLang="zh-CN" sz="3000" dirty="0"/>
              <a:t>Web </a:t>
            </a:r>
            <a:r>
              <a:rPr lang="en-US" altLang="zh-CN" sz="3000" dirty="0" smtClean="0"/>
              <a:t>Page”</a:t>
            </a:r>
            <a:r>
              <a:rPr lang="en-US" altLang="zh-CN" sz="3000" dirty="0"/>
              <a:t/>
            </a:r>
            <a:br>
              <a:rPr lang="en-US" altLang="zh-CN" sz="3000" dirty="0"/>
            </a:br>
            <a:r>
              <a:rPr lang="en-US" altLang="zh-CN" sz="3000" dirty="0"/>
              <a:t>for counselor</a:t>
            </a:r>
            <a:endParaRPr lang="zh-CN" altLang="en-US" sz="3000" dirty="0"/>
          </a:p>
        </p:txBody>
      </p:sp>
      <p:sp>
        <p:nvSpPr>
          <p:cNvPr id="6" name="TextBox 5"/>
          <p:cNvSpPr txBox="1"/>
          <p:nvPr/>
        </p:nvSpPr>
        <p:spPr>
          <a:xfrm>
            <a:off x="4203697" y="5733256"/>
            <a:ext cx="4734701" cy="1015663"/>
          </a:xfrm>
          <a:prstGeom prst="rect">
            <a:avLst/>
          </a:prstGeom>
          <a:solidFill>
            <a:srgbClr val="FFFF00"/>
          </a:solidFill>
        </p:spPr>
        <p:txBody>
          <a:bodyPr wrap="square" rtlCol="0">
            <a:spAutoFit/>
          </a:bodyPr>
          <a:lstStyle/>
          <a:p>
            <a:pPr algn="ctr"/>
            <a:r>
              <a:rPr lang="en-US" altLang="zh-CN" sz="3000" dirty="0"/>
              <a:t>Focus on publicity, informed the full situation</a:t>
            </a:r>
            <a:endParaRPr lang="zh-CN" altLang="en-US" sz="3000" dirty="0"/>
          </a:p>
        </p:txBody>
      </p:sp>
      <p:sp>
        <p:nvSpPr>
          <p:cNvPr id="7" name="TextBox 6"/>
          <p:cNvSpPr txBox="1"/>
          <p:nvPr/>
        </p:nvSpPr>
        <p:spPr>
          <a:xfrm>
            <a:off x="232120" y="3463840"/>
            <a:ext cx="3835824" cy="1477328"/>
          </a:xfrm>
          <a:prstGeom prst="rect">
            <a:avLst/>
          </a:prstGeom>
          <a:solidFill>
            <a:srgbClr val="FFFF00"/>
          </a:solidFill>
        </p:spPr>
        <p:txBody>
          <a:bodyPr wrap="square" rtlCol="0">
            <a:spAutoFit/>
          </a:bodyPr>
          <a:lstStyle/>
          <a:p>
            <a:pPr algn="ctr"/>
            <a:r>
              <a:rPr lang="en-US" altLang="zh-CN" sz="3000" dirty="0"/>
              <a:t>Focus on practical, timely </a:t>
            </a:r>
            <a:r>
              <a:rPr lang="en-US" altLang="zh-CN" sz="3000" dirty="0"/>
              <a:t>c</a:t>
            </a:r>
            <a:r>
              <a:rPr lang="en-US" altLang="zh-CN" sz="3000" dirty="0" smtClean="0"/>
              <a:t>ommunication</a:t>
            </a:r>
            <a:endParaRPr lang="zh-CN" altLang="en-US" sz="3000" dirty="0"/>
          </a:p>
        </p:txBody>
      </p:sp>
      <p:sp>
        <p:nvSpPr>
          <p:cNvPr id="8" name="TextBox 7"/>
          <p:cNvSpPr txBox="1"/>
          <p:nvPr/>
        </p:nvSpPr>
        <p:spPr>
          <a:xfrm>
            <a:off x="4249616" y="3717032"/>
            <a:ext cx="4648536" cy="2062103"/>
          </a:xfrm>
          <a:prstGeom prst="rect">
            <a:avLst/>
          </a:prstGeom>
          <a:noFill/>
        </p:spPr>
        <p:txBody>
          <a:bodyPr wrap="square" rtlCol="0">
            <a:spAutoFit/>
          </a:bodyPr>
          <a:lstStyle/>
          <a:p>
            <a:r>
              <a:rPr lang="en-US" altLang="zh-CN" sz="3000" dirty="0" smtClean="0"/>
              <a:t>Specific web page for “</a:t>
            </a:r>
            <a:r>
              <a:rPr lang="en-US" altLang="zh-CN" sz="3200" dirty="0"/>
              <a:t>the Chinese </a:t>
            </a:r>
            <a:r>
              <a:rPr lang="en-US" altLang="zh-CN" sz="3200" dirty="0" smtClean="0"/>
              <a:t>grass-root </a:t>
            </a:r>
            <a:r>
              <a:rPr lang="en-US" altLang="zh-CN" sz="3200" dirty="0"/>
              <a:t>station e-learning demonstration </a:t>
            </a:r>
            <a:r>
              <a:rPr lang="en-US" altLang="zh-CN" sz="3200" dirty="0" smtClean="0"/>
              <a:t>sites</a:t>
            </a:r>
            <a:r>
              <a:rPr lang="en-US" altLang="zh-CN" sz="3000" dirty="0" smtClean="0"/>
              <a:t>”</a:t>
            </a:r>
            <a:endParaRPr lang="zh-CN" altLang="en-US" dirty="0"/>
          </a:p>
        </p:txBody>
      </p:sp>
      <p:sp>
        <p:nvSpPr>
          <p:cNvPr id="9" name="矩形 8"/>
          <p:cNvSpPr/>
          <p:nvPr/>
        </p:nvSpPr>
        <p:spPr>
          <a:xfrm>
            <a:off x="320936" y="1031112"/>
            <a:ext cx="8577216" cy="523220"/>
          </a:xfrm>
          <a:prstGeom prst="rect">
            <a:avLst/>
          </a:prstGeom>
        </p:spPr>
        <p:txBody>
          <a:bodyPr wrap="square">
            <a:spAutoFit/>
          </a:bodyPr>
          <a:lstStyle/>
          <a:p>
            <a:r>
              <a:rPr lang="en-US" altLang="zh-CN" sz="2800" dirty="0" smtClean="0"/>
              <a:t>Intend </a:t>
            </a:r>
            <a:r>
              <a:rPr lang="en-US" altLang="zh-CN" sz="2800" dirty="0"/>
              <a:t>to create a “Specific Web Page” for counselor</a:t>
            </a:r>
            <a:endParaRPr lang="zh-CN" altLang="en-US" sz="2800" dirty="0"/>
          </a:p>
        </p:txBody>
      </p:sp>
    </p:spTree>
    <p:extLst>
      <p:ext uri="{BB962C8B-B14F-4D97-AF65-F5344CB8AC3E}">
        <p14:creationId xmlns:p14="http://schemas.microsoft.com/office/powerpoint/2010/main" val="1993640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8218" y="2267744"/>
            <a:ext cx="3682688" cy="1143000"/>
          </a:xfrm>
        </p:spPr>
        <p:txBody>
          <a:bodyPr>
            <a:normAutofit/>
          </a:bodyPr>
          <a:lstStyle/>
          <a:p>
            <a:r>
              <a:rPr lang="en-US" altLang="zh-CN" sz="3200" b="1" dirty="0"/>
              <a:t>Look forward </a:t>
            </a:r>
            <a:r>
              <a:rPr lang="en-US" altLang="zh-CN" sz="3200" b="1" dirty="0" smtClean="0"/>
              <a:t>to:</a:t>
            </a:r>
            <a:endParaRPr lang="zh-CN" altLang="en-US" sz="3200" b="1" dirty="0"/>
          </a:p>
        </p:txBody>
      </p:sp>
      <p:sp>
        <p:nvSpPr>
          <p:cNvPr id="3" name="内容占位符 2"/>
          <p:cNvSpPr>
            <a:spLocks noGrp="1"/>
          </p:cNvSpPr>
          <p:nvPr>
            <p:ph idx="1"/>
          </p:nvPr>
        </p:nvSpPr>
        <p:spPr>
          <a:xfrm>
            <a:off x="346210" y="3315840"/>
            <a:ext cx="7610166" cy="1828800"/>
          </a:xfrm>
        </p:spPr>
        <p:txBody>
          <a:bodyPr>
            <a:normAutofit/>
          </a:bodyPr>
          <a:lstStyle/>
          <a:p>
            <a:pPr marL="0" indent="0" algn="ctr">
              <a:buNone/>
            </a:pPr>
            <a:r>
              <a:rPr lang="en-US" altLang="zh-CN" sz="3000" dirty="0"/>
              <a:t>To exchange the application of the “Specific Web Page” for counselor </a:t>
            </a:r>
            <a:r>
              <a:rPr lang="en-US" altLang="zh-CN" sz="3000" dirty="0" smtClean="0"/>
              <a:t>next </a:t>
            </a:r>
            <a:r>
              <a:rPr lang="en-US" altLang="zh-CN" sz="3000" dirty="0"/>
              <a:t>time</a:t>
            </a:r>
            <a:endParaRPr lang="zh-CN" altLang="en-US" sz="3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314" y="4077072"/>
            <a:ext cx="2026814" cy="20882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标题 1"/>
          <p:cNvSpPr txBox="1">
            <a:spLocks/>
          </p:cNvSpPr>
          <p:nvPr/>
        </p:nvSpPr>
        <p:spPr>
          <a:xfrm>
            <a:off x="323528" y="112474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t>Thank you for your attention</a:t>
            </a:r>
            <a:endParaRPr lang="zh-CN" altLang="en-US" dirty="0"/>
          </a:p>
        </p:txBody>
      </p:sp>
      <p:sp>
        <p:nvSpPr>
          <p:cNvPr id="4" name="矩形 3"/>
          <p:cNvSpPr/>
          <p:nvPr/>
        </p:nvSpPr>
        <p:spPr>
          <a:xfrm>
            <a:off x="1331640" y="5085184"/>
            <a:ext cx="5796136" cy="954107"/>
          </a:xfrm>
          <a:prstGeom prst="rect">
            <a:avLst/>
          </a:prstGeom>
        </p:spPr>
        <p:txBody>
          <a:bodyPr wrap="square">
            <a:spAutoFit/>
          </a:bodyPr>
          <a:lstStyle/>
          <a:p>
            <a:r>
              <a:rPr lang="en-US" altLang="zh-CN" sz="2800" dirty="0"/>
              <a:t>Gao </a:t>
            </a:r>
            <a:r>
              <a:rPr lang="en-US" altLang="zh-CN" sz="2800" dirty="0" err="1"/>
              <a:t>Jie</a:t>
            </a:r>
            <a:r>
              <a:rPr lang="en-US" altLang="zh-CN" sz="2800" dirty="0"/>
              <a:t> : </a:t>
            </a:r>
            <a:r>
              <a:rPr lang="en-US" altLang="zh-CN" sz="2800" dirty="0">
                <a:hlinkClick r:id="rId4"/>
              </a:rPr>
              <a:t>gaogao@cma.gov.cn</a:t>
            </a:r>
            <a:endParaRPr lang="en-US" altLang="zh-CN" sz="2800" dirty="0"/>
          </a:p>
          <a:p>
            <a:r>
              <a:rPr lang="en-US" altLang="zh-CN" sz="2800" dirty="0"/>
              <a:t>Li Hui-</a:t>
            </a:r>
            <a:r>
              <a:rPr lang="en-US" altLang="zh-CN" sz="2800" dirty="0" err="1"/>
              <a:t>xin</a:t>
            </a:r>
            <a:r>
              <a:rPr lang="en-US" altLang="zh-CN" sz="2800" dirty="0"/>
              <a:t>: </a:t>
            </a:r>
            <a:r>
              <a:rPr lang="en-US" altLang="zh-CN" sz="2800" dirty="0" smtClean="0">
                <a:hlinkClick r:id="rId5"/>
              </a:rPr>
              <a:t>huixinli2011@sina.com</a:t>
            </a:r>
            <a:endParaRPr lang="zh-CN" altLang="en-US" sz="2800" dirty="0"/>
          </a:p>
        </p:txBody>
      </p:sp>
    </p:spTree>
    <p:extLst>
      <p:ext uri="{BB962C8B-B14F-4D97-AF65-F5344CB8AC3E}">
        <p14:creationId xmlns:p14="http://schemas.microsoft.com/office/powerpoint/2010/main" val="77214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9816"/>
            <a:ext cx="8229600" cy="1143000"/>
          </a:xfrm>
        </p:spPr>
        <p:txBody>
          <a:bodyPr/>
          <a:lstStyle/>
          <a:p>
            <a:r>
              <a:rPr lang="en-US" altLang="zh-CN" dirty="0" smtClean="0"/>
              <a:t>Content Points </a:t>
            </a:r>
            <a:endParaRPr lang="zh-CN" altLang="en-US" strike="sngStrike" dirty="0">
              <a:solidFill>
                <a:srgbClr val="FF0000"/>
              </a:solidFill>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754255985"/>
              </p:ext>
            </p:extLst>
          </p:nvPr>
        </p:nvGraphicFramePr>
        <p:xfrm>
          <a:off x="467544" y="177281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692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35896" y="5746030"/>
            <a:ext cx="1592812"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n-US" altLang="zh-CN" b="1" dirty="0">
                <a:solidFill>
                  <a:srgbClr val="00B050"/>
                </a:solidFill>
              </a:rPr>
              <a:t>Provincial training centers</a:t>
            </a:r>
          </a:p>
        </p:txBody>
      </p:sp>
      <p:sp>
        <p:nvSpPr>
          <p:cNvPr id="5" name="矩形 4"/>
          <p:cNvSpPr/>
          <p:nvPr/>
        </p:nvSpPr>
        <p:spPr>
          <a:xfrm>
            <a:off x="5431160" y="5746030"/>
            <a:ext cx="2021160" cy="646331"/>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0800000" scaled="1"/>
            <a:tileRect/>
          </a:grad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b="1" dirty="0">
                <a:solidFill>
                  <a:srgbClr val="0070C0"/>
                </a:solidFill>
              </a:rPr>
              <a:t>County stations</a:t>
            </a:r>
          </a:p>
          <a:p>
            <a:pPr algn="ctr"/>
            <a:r>
              <a:rPr lang="en-US" altLang="zh-CN" b="1" dirty="0" smtClean="0">
                <a:solidFill>
                  <a:srgbClr val="0070C0"/>
                </a:solidFill>
              </a:rPr>
              <a:t>(more </a:t>
            </a:r>
            <a:r>
              <a:rPr lang="en-US" altLang="zh-CN" b="1" dirty="0">
                <a:solidFill>
                  <a:srgbClr val="0070C0"/>
                </a:solidFill>
              </a:rPr>
              <a:t>than </a:t>
            </a:r>
            <a:r>
              <a:rPr lang="en-US" altLang="zh-CN" b="1" dirty="0" smtClean="0">
                <a:solidFill>
                  <a:srgbClr val="0070C0"/>
                </a:solidFill>
              </a:rPr>
              <a:t>2000)</a:t>
            </a:r>
            <a:endParaRPr lang="en-US" altLang="zh-CN" b="1" dirty="0">
              <a:solidFill>
                <a:srgbClr val="0070C0"/>
              </a:solidFill>
            </a:endParaRPr>
          </a:p>
        </p:txBody>
      </p:sp>
      <p:sp>
        <p:nvSpPr>
          <p:cNvPr id="2" name="矩形 1"/>
          <p:cNvSpPr/>
          <p:nvPr/>
        </p:nvSpPr>
        <p:spPr>
          <a:xfrm>
            <a:off x="583474" y="5589240"/>
            <a:ext cx="2870678"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n-US" altLang="zh-CN" b="1" dirty="0">
                <a:solidFill>
                  <a:srgbClr val="7030A0"/>
                </a:solidFill>
              </a:rPr>
              <a:t>China Meteorological </a:t>
            </a:r>
            <a:r>
              <a:rPr lang="en-US" altLang="zh-CN" b="1" dirty="0" smtClean="0">
                <a:solidFill>
                  <a:srgbClr val="7030A0"/>
                </a:solidFill>
              </a:rPr>
              <a:t>Administration</a:t>
            </a:r>
            <a:br>
              <a:rPr lang="en-US" altLang="zh-CN" b="1" dirty="0" smtClean="0">
                <a:solidFill>
                  <a:srgbClr val="7030A0"/>
                </a:solidFill>
              </a:rPr>
            </a:br>
            <a:r>
              <a:rPr lang="en-US" altLang="zh-CN" b="1" dirty="0" smtClean="0">
                <a:solidFill>
                  <a:srgbClr val="7030A0"/>
                </a:solidFill>
              </a:rPr>
              <a:t> </a:t>
            </a:r>
            <a:r>
              <a:rPr lang="en-US" altLang="zh-CN" b="1" dirty="0">
                <a:solidFill>
                  <a:srgbClr val="7030A0"/>
                </a:solidFill>
              </a:rPr>
              <a:t>Training Centre </a:t>
            </a:r>
            <a:endParaRPr lang="en-US" altLang="zh-CN" b="1" dirty="0" smtClean="0">
              <a:solidFill>
                <a:srgbClr val="7030A0"/>
              </a:solidFill>
            </a:endParaRPr>
          </a:p>
          <a:p>
            <a:pPr algn="ctr"/>
            <a:r>
              <a:rPr lang="zh-CN" altLang="en-US" b="1" dirty="0" smtClean="0">
                <a:solidFill>
                  <a:srgbClr val="7030A0"/>
                </a:solidFill>
              </a:rPr>
              <a:t>（</a:t>
            </a:r>
            <a:r>
              <a:rPr lang="en-US" altLang="zh-CN" b="1" dirty="0" smtClean="0">
                <a:solidFill>
                  <a:srgbClr val="7030A0"/>
                </a:solidFill>
              </a:rPr>
              <a:t>CMATC</a:t>
            </a:r>
            <a:r>
              <a:rPr lang="zh-CN" altLang="en-US" b="1" dirty="0" smtClean="0">
                <a:solidFill>
                  <a:srgbClr val="7030A0"/>
                </a:solidFill>
              </a:rPr>
              <a:t>）</a:t>
            </a:r>
            <a:endParaRPr lang="zh-CN" altLang="zh-CN" b="1" dirty="0">
              <a:solidFill>
                <a:srgbClr val="7030A0"/>
              </a:solidFill>
              <a:ea typeface="幼圆" pitchFamily="49"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665" y="3657798"/>
            <a:ext cx="835293" cy="2088232"/>
          </a:xfrm>
          <a:prstGeom prst="rect">
            <a:avLst/>
          </a:prstGeom>
          <a:ln>
            <a:noFill/>
          </a:ln>
          <a:effectLst>
            <a:softEdge rad="112500"/>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46" y="1484784"/>
            <a:ext cx="828138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467544" y="332656"/>
            <a:ext cx="6192688" cy="584775"/>
          </a:xfrm>
          <a:prstGeom prst="rect">
            <a:avLst/>
          </a:prstGeom>
        </p:spPr>
        <p:txBody>
          <a:bodyPr wrap="square">
            <a:spAutoFit/>
          </a:bodyPr>
          <a:lstStyle/>
          <a:p>
            <a:r>
              <a:rPr lang="en-US" altLang="zh-CN" sz="3200" b="1" dirty="0" smtClean="0"/>
              <a:t>1.Background</a:t>
            </a:r>
          </a:p>
        </p:txBody>
      </p:sp>
      <p:sp>
        <p:nvSpPr>
          <p:cNvPr id="3" name="TextBox 2"/>
          <p:cNvSpPr txBox="1"/>
          <p:nvPr/>
        </p:nvSpPr>
        <p:spPr>
          <a:xfrm>
            <a:off x="7848676" y="5927490"/>
            <a:ext cx="1133644" cy="46487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none" rtlCol="0">
            <a:spAutoFit/>
          </a:bodyPr>
          <a:lstStyle/>
          <a:p>
            <a:pPr algn="ctr">
              <a:lnSpc>
                <a:spcPct val="150000"/>
              </a:lnSpc>
            </a:pPr>
            <a:r>
              <a:rPr lang="en-US" altLang="zh-CN" dirty="0"/>
              <a:t>Counselor</a:t>
            </a:r>
            <a:endParaRPr lang="zh-CN" altLang="en-US" dirty="0"/>
          </a:p>
        </p:txBody>
      </p:sp>
      <p:sp>
        <p:nvSpPr>
          <p:cNvPr id="9" name="圆角矩形标注 8"/>
          <p:cNvSpPr/>
          <p:nvPr/>
        </p:nvSpPr>
        <p:spPr>
          <a:xfrm>
            <a:off x="5959610" y="409019"/>
            <a:ext cx="3132348" cy="1219781"/>
          </a:xfrm>
          <a:prstGeom prst="wedgeRoundRectCallout">
            <a:avLst>
              <a:gd name="adj1" fmla="val 7854"/>
              <a:gd name="adj2" fmla="val 131408"/>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108 </a:t>
            </a:r>
            <a:r>
              <a:rPr lang="en-US" altLang="zh-CN" dirty="0" smtClean="0">
                <a:solidFill>
                  <a:schemeClr val="tx1"/>
                </a:solidFill>
              </a:rPr>
              <a:t>grass-root </a:t>
            </a:r>
            <a:r>
              <a:rPr lang="en-US" altLang="zh-CN" dirty="0">
                <a:solidFill>
                  <a:schemeClr val="tx1"/>
                </a:solidFill>
              </a:rPr>
              <a:t>station e-learning demonstrate site.</a:t>
            </a:r>
          </a:p>
          <a:p>
            <a:pPr algn="ctr"/>
            <a:r>
              <a:rPr lang="en-US" altLang="zh-CN" dirty="0">
                <a:solidFill>
                  <a:schemeClr val="tx1"/>
                </a:solidFill>
              </a:rPr>
              <a:t>Each learning point has a counselor.</a:t>
            </a:r>
            <a:endParaRPr lang="zh-CN" altLang="en-US" dirty="0">
              <a:solidFill>
                <a:schemeClr val="tx1"/>
              </a:solidFill>
            </a:endParaRPr>
          </a:p>
        </p:txBody>
      </p:sp>
      <p:sp>
        <p:nvSpPr>
          <p:cNvPr id="4" name="矩形 3"/>
          <p:cNvSpPr/>
          <p:nvPr/>
        </p:nvSpPr>
        <p:spPr>
          <a:xfrm>
            <a:off x="64747" y="940403"/>
            <a:ext cx="6376994" cy="461665"/>
          </a:xfrm>
          <a:prstGeom prst="rect">
            <a:avLst/>
          </a:prstGeom>
        </p:spPr>
        <p:txBody>
          <a:bodyPr wrap="square">
            <a:spAutoFit/>
          </a:bodyPr>
          <a:lstStyle/>
          <a:p>
            <a:r>
              <a:rPr lang="en-US" altLang="zh-CN" sz="2400" dirty="0" smtClean="0"/>
              <a:t>CMA Three-tier Distance Learning Network</a:t>
            </a:r>
            <a:endParaRPr lang="zh-CN" altLang="en-US" sz="2400" dirty="0"/>
          </a:p>
        </p:txBody>
      </p:sp>
    </p:spTree>
    <p:extLst>
      <p:ext uri="{BB962C8B-B14F-4D97-AF65-F5344CB8AC3E}">
        <p14:creationId xmlns:p14="http://schemas.microsoft.com/office/powerpoint/2010/main" val="1255668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1498" y="130622"/>
            <a:ext cx="8229600" cy="1426170"/>
          </a:xfrm>
        </p:spPr>
        <p:txBody>
          <a:bodyPr>
            <a:normAutofit/>
          </a:bodyPr>
          <a:lstStyle/>
          <a:p>
            <a:pPr algn="l"/>
            <a:r>
              <a:rPr lang="en-US" altLang="zh-CN" sz="3200" b="1" dirty="0">
                <a:latin typeface="+mn-lt"/>
                <a:ea typeface="+mn-ea"/>
                <a:cs typeface="+mn-cs"/>
              </a:rPr>
              <a:t>Counselor </a:t>
            </a:r>
            <a:r>
              <a:rPr lang="en-US" altLang="zh-CN" sz="3200" b="1" dirty="0" smtClean="0">
                <a:latin typeface="+mn-lt"/>
                <a:ea typeface="+mn-ea"/>
                <a:cs typeface="+mn-cs"/>
              </a:rPr>
              <a:t>role</a:t>
            </a:r>
            <a:endParaRPr lang="zh-CN" altLang="en-US" sz="2800" dirty="0">
              <a:latin typeface="+mn-lt"/>
              <a:ea typeface="+mn-ea"/>
              <a:cs typeface="+mn-cs"/>
            </a:endParaRPr>
          </a:p>
        </p:txBody>
      </p:sp>
      <p:pic>
        <p:nvPicPr>
          <p:cNvPr id="1032"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50637" y="4351529"/>
            <a:ext cx="4285859" cy="238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gj\AppData\Local\Microsoft\Windows\Temporary Internet Files\Content.IE5\KK16ZHPC\blue-tick-glowing-check-mark-icon-332659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368" y="2852936"/>
            <a:ext cx="2199104" cy="2199104"/>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7424" y="2737097"/>
            <a:ext cx="776288" cy="1123951"/>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512" y="2665089"/>
            <a:ext cx="776288" cy="1123951"/>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9576" y="3745209"/>
            <a:ext cx="776288" cy="1123951"/>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7464" y="3745209"/>
            <a:ext cx="776288" cy="1123951"/>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3752" y="3717032"/>
            <a:ext cx="776288" cy="1123951"/>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2525" y="1556792"/>
            <a:ext cx="552875" cy="864096"/>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2414" y="2655764"/>
            <a:ext cx="651018" cy="845244"/>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1344" y="3769948"/>
            <a:ext cx="560264" cy="811180"/>
          </a:xfrm>
          <a:prstGeom prst="rect">
            <a:avLst/>
          </a:prstGeom>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07448" y="2363826"/>
            <a:ext cx="570086" cy="142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47607" y="1988840"/>
            <a:ext cx="2653335"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rtlCol="0">
            <a:spAutoFit/>
          </a:bodyPr>
          <a:lstStyle/>
          <a:p>
            <a:r>
              <a:rPr lang="en-US" altLang="zh-CN" sz="2800" dirty="0"/>
              <a:t>His colleagues</a:t>
            </a:r>
            <a:endParaRPr lang="zh-CN" altLang="en-US" sz="2800" dirty="0"/>
          </a:p>
        </p:txBody>
      </p:sp>
      <p:sp>
        <p:nvSpPr>
          <p:cNvPr id="19" name="TextBox 18"/>
          <p:cNvSpPr txBox="1"/>
          <p:nvPr/>
        </p:nvSpPr>
        <p:spPr>
          <a:xfrm>
            <a:off x="755120" y="1764105"/>
            <a:ext cx="1728192"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rtlCol="0">
            <a:spAutoFit/>
          </a:bodyPr>
          <a:lstStyle/>
          <a:p>
            <a:r>
              <a:rPr lang="en-US" altLang="zh-CN" sz="2800" dirty="0"/>
              <a:t>CMATC</a:t>
            </a:r>
            <a:endParaRPr lang="zh-CN" altLang="en-US" sz="2800" dirty="0"/>
          </a:p>
        </p:txBody>
      </p:sp>
      <p:sp>
        <p:nvSpPr>
          <p:cNvPr id="4" name="矩形 3"/>
          <p:cNvSpPr/>
          <p:nvPr/>
        </p:nvSpPr>
        <p:spPr>
          <a:xfrm>
            <a:off x="637522" y="3919069"/>
            <a:ext cx="1990262"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a:spAutoFit/>
          </a:bodyPr>
          <a:lstStyle/>
          <a:p>
            <a:r>
              <a:rPr lang="en-US" altLang="zh-CN" sz="2800" dirty="0"/>
              <a:t>His </a:t>
            </a:r>
            <a:r>
              <a:rPr lang="en-US" altLang="zh-CN" sz="2800" dirty="0" smtClean="0"/>
              <a:t>leaders</a:t>
            </a:r>
            <a:endParaRPr lang="zh-CN" altLang="en-US" sz="2800" dirty="0"/>
          </a:p>
        </p:txBody>
      </p:sp>
      <p:sp>
        <p:nvSpPr>
          <p:cNvPr id="5" name="TextBox 4"/>
          <p:cNvSpPr txBox="1"/>
          <p:nvPr/>
        </p:nvSpPr>
        <p:spPr>
          <a:xfrm>
            <a:off x="333890" y="2618909"/>
            <a:ext cx="2509918"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none" rtlCol="0">
            <a:spAutoFit/>
          </a:bodyPr>
          <a:lstStyle/>
          <a:p>
            <a:pPr algn="ctr"/>
            <a:r>
              <a:rPr lang="en-US" altLang="zh-CN" sz="2800" dirty="0"/>
              <a:t>Provincial </a:t>
            </a:r>
            <a:r>
              <a:rPr lang="en-US" altLang="zh-CN" sz="2800" dirty="0" smtClean="0"/>
              <a:t/>
            </a:r>
            <a:br>
              <a:rPr lang="en-US" altLang="zh-CN" sz="2800" dirty="0" smtClean="0"/>
            </a:br>
            <a:r>
              <a:rPr lang="en-US" altLang="zh-CN" sz="2800" dirty="0" smtClean="0"/>
              <a:t>training centers</a:t>
            </a:r>
            <a:endParaRPr lang="en-US" altLang="zh-CN" sz="2800" dirty="0"/>
          </a:p>
        </p:txBody>
      </p:sp>
      <p:sp>
        <p:nvSpPr>
          <p:cNvPr id="9" name="TextBox 8"/>
          <p:cNvSpPr txBox="1"/>
          <p:nvPr/>
        </p:nvSpPr>
        <p:spPr>
          <a:xfrm>
            <a:off x="1979713" y="5694347"/>
            <a:ext cx="3684330" cy="83099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p:spPr>
        <p:txBody>
          <a:bodyPr wrap="square" rtlCol="0">
            <a:spAutoFit/>
          </a:bodyPr>
          <a:lstStyle/>
          <a:p>
            <a:pPr algn="ctr"/>
            <a:r>
              <a:rPr lang="en-US" altLang="zh-CN" sz="2400" dirty="0"/>
              <a:t>Group learning</a:t>
            </a:r>
          </a:p>
          <a:p>
            <a:pPr algn="ctr"/>
            <a:r>
              <a:rPr lang="en-US" altLang="zh-CN" sz="2400" dirty="0"/>
              <a:t>Using CMATC website</a:t>
            </a:r>
          </a:p>
        </p:txBody>
      </p:sp>
      <p:sp>
        <p:nvSpPr>
          <p:cNvPr id="10" name="下箭头 9"/>
          <p:cNvSpPr/>
          <p:nvPr/>
        </p:nvSpPr>
        <p:spPr>
          <a:xfrm flipH="1">
            <a:off x="3779912" y="4797152"/>
            <a:ext cx="468744" cy="79208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62246" y="1007932"/>
            <a:ext cx="4838697" cy="523220"/>
          </a:xfrm>
          <a:prstGeom prst="rect">
            <a:avLst/>
          </a:prstGeom>
        </p:spPr>
        <p:txBody>
          <a:bodyPr wrap="none">
            <a:spAutoFit/>
          </a:bodyPr>
          <a:lstStyle/>
          <a:p>
            <a:r>
              <a:rPr lang="en-US" altLang="zh-CN" sz="2800" dirty="0"/>
              <a:t>c</a:t>
            </a:r>
            <a:r>
              <a:rPr lang="en-US" altLang="zh-CN" sz="2800" dirty="0" smtClean="0"/>
              <a:t>ommunication </a:t>
            </a:r>
            <a:r>
              <a:rPr lang="en-US" altLang="zh-CN" sz="2800" dirty="0"/>
              <a:t>and supervision</a:t>
            </a:r>
            <a:endParaRPr lang="zh-CN" altLang="en-US" sz="2800" dirty="0"/>
          </a:p>
        </p:txBody>
      </p:sp>
    </p:spTree>
    <p:extLst>
      <p:ext uri="{BB962C8B-B14F-4D97-AF65-F5344CB8AC3E}">
        <p14:creationId xmlns:p14="http://schemas.microsoft.com/office/powerpoint/2010/main" val="360439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4664"/>
            <a:ext cx="8229600" cy="1143000"/>
          </a:xfrm>
        </p:spPr>
        <p:txBody>
          <a:bodyPr>
            <a:normAutofit/>
          </a:bodyPr>
          <a:lstStyle/>
          <a:p>
            <a:pPr algn="l"/>
            <a:r>
              <a:rPr lang="en-US" altLang="zh-CN" sz="3200" b="1" dirty="0">
                <a:latin typeface="+mn-lt"/>
                <a:ea typeface="+mn-ea"/>
                <a:cs typeface="+mn-cs"/>
              </a:rPr>
              <a:t>Counselor  training</a:t>
            </a:r>
            <a:endParaRPr lang="zh-CN" altLang="en-US" sz="3200" b="1" dirty="0">
              <a:latin typeface="+mn-lt"/>
              <a:ea typeface="+mn-ea"/>
              <a:cs typeface="+mn-cs"/>
            </a:endParaRPr>
          </a:p>
        </p:txBody>
      </p:sp>
      <p:sp>
        <p:nvSpPr>
          <p:cNvPr id="4" name="内容占位符 3"/>
          <p:cNvSpPr>
            <a:spLocks noGrp="1"/>
          </p:cNvSpPr>
          <p:nvPr>
            <p:ph idx="1"/>
          </p:nvPr>
        </p:nvSpPr>
        <p:spPr>
          <a:xfrm>
            <a:off x="457198" y="1398413"/>
            <a:ext cx="8507289" cy="5126931"/>
          </a:xfrm>
        </p:spPr>
        <p:txBody>
          <a:bodyPr>
            <a:normAutofit lnSpcReduction="10000"/>
          </a:bodyPr>
          <a:lstStyle/>
          <a:p>
            <a:pPr>
              <a:spcBef>
                <a:spcPts val="0"/>
              </a:spcBef>
            </a:pPr>
            <a:r>
              <a:rPr lang="en-US" altLang="zh-CN" sz="2800" dirty="0" smtClean="0"/>
              <a:t>Face-to-face </a:t>
            </a:r>
            <a:r>
              <a:rPr lang="en-US" altLang="zh-CN" sz="2800" dirty="0"/>
              <a:t>training </a:t>
            </a:r>
            <a:r>
              <a:rPr lang="en-US" altLang="zh-CN" sz="2800" dirty="0" smtClean="0"/>
              <a:t>is held in CMATC,</a:t>
            </a:r>
          </a:p>
          <a:p>
            <a:pPr marL="0" indent="0">
              <a:spcBef>
                <a:spcPts val="0"/>
              </a:spcBef>
              <a:buNone/>
            </a:pPr>
            <a:r>
              <a:rPr lang="en-US" altLang="zh-CN" sz="2800" dirty="0" smtClean="0"/>
              <a:t>    once a </a:t>
            </a:r>
            <a:r>
              <a:rPr lang="en-US" altLang="zh-CN" sz="2800" dirty="0" smtClean="0"/>
              <a:t>year</a:t>
            </a:r>
            <a:endParaRPr lang="en-US" altLang="zh-CN" sz="2800" dirty="0" smtClean="0"/>
          </a:p>
          <a:p>
            <a:pPr>
              <a:spcBef>
                <a:spcPts val="0"/>
              </a:spcBef>
            </a:pPr>
            <a:r>
              <a:rPr lang="en-US" altLang="zh-CN" sz="2800" b="1" dirty="0" smtClean="0"/>
              <a:t>Problems:</a:t>
            </a:r>
            <a:r>
              <a:rPr lang="en-US" altLang="zh-CN" sz="2800" dirty="0" smtClean="0"/>
              <a:t> Counselors still </a:t>
            </a:r>
            <a:r>
              <a:rPr lang="en-US" altLang="zh-CN" sz="2800" dirty="0"/>
              <a:t>need </a:t>
            </a:r>
            <a:r>
              <a:rPr lang="en-US" altLang="zh-CN" sz="2800" dirty="0" smtClean="0"/>
              <a:t>guidance </a:t>
            </a:r>
            <a:r>
              <a:rPr lang="en-US" altLang="zh-CN" sz="2800" dirty="0"/>
              <a:t>in </a:t>
            </a:r>
            <a:r>
              <a:rPr lang="en-US" altLang="zh-CN" sz="2800" dirty="0" smtClean="0"/>
              <a:t>time,</a:t>
            </a:r>
            <a:endParaRPr lang="en-US" altLang="zh-CN" sz="2800" dirty="0"/>
          </a:p>
          <a:p>
            <a:pPr marL="0" indent="0">
              <a:spcBef>
                <a:spcPts val="0"/>
              </a:spcBef>
              <a:buNone/>
            </a:pPr>
            <a:r>
              <a:rPr lang="en-US" altLang="zh-CN" sz="2800" dirty="0"/>
              <a:t> </a:t>
            </a:r>
            <a:r>
              <a:rPr lang="en-US" altLang="zh-CN" sz="2800" dirty="0" smtClean="0"/>
              <a:t>   due </a:t>
            </a:r>
            <a:r>
              <a:rPr lang="en-US" altLang="zh-CN" sz="2800" dirty="0"/>
              <a:t>to</a:t>
            </a:r>
            <a:r>
              <a:rPr lang="en-US" altLang="zh-CN" sz="2800" dirty="0" smtClean="0"/>
              <a:t>: </a:t>
            </a:r>
          </a:p>
          <a:p>
            <a:pPr>
              <a:spcBef>
                <a:spcPts val="0"/>
              </a:spcBef>
            </a:pPr>
            <a:endParaRPr lang="en-US" altLang="zh-CN" sz="2800" dirty="0" smtClean="0"/>
          </a:p>
          <a:p>
            <a:pPr>
              <a:spcBef>
                <a:spcPts val="0"/>
              </a:spcBef>
            </a:pPr>
            <a:endParaRPr lang="en-US" altLang="zh-CN" sz="2800" dirty="0" smtClean="0"/>
          </a:p>
          <a:p>
            <a:pPr>
              <a:spcBef>
                <a:spcPts val="0"/>
              </a:spcBef>
            </a:pPr>
            <a:endParaRPr lang="en-US" altLang="zh-CN" sz="2800" dirty="0"/>
          </a:p>
          <a:p>
            <a:pPr>
              <a:spcBef>
                <a:spcPts val="0"/>
              </a:spcBef>
            </a:pPr>
            <a:endParaRPr lang="en-US" altLang="zh-CN" sz="2800" dirty="0" smtClean="0"/>
          </a:p>
          <a:p>
            <a:pPr>
              <a:spcBef>
                <a:spcPts val="0"/>
              </a:spcBef>
            </a:pPr>
            <a:endParaRPr lang="en-US" altLang="zh-CN" sz="2800" dirty="0" smtClean="0"/>
          </a:p>
          <a:p>
            <a:pPr>
              <a:spcBef>
                <a:spcPts val="0"/>
              </a:spcBef>
            </a:pPr>
            <a:r>
              <a:rPr lang="en-US" altLang="zh-CN" sz="2800" dirty="0" smtClean="0"/>
              <a:t>Solving ideas: To </a:t>
            </a:r>
            <a:r>
              <a:rPr lang="en-US" altLang="zh-CN" sz="2800" dirty="0"/>
              <a:t>build a </a:t>
            </a:r>
            <a:r>
              <a:rPr lang="en-US" altLang="zh-CN" sz="2800" dirty="0" smtClean="0"/>
              <a:t>“online home” </a:t>
            </a:r>
            <a:r>
              <a:rPr lang="en-US" altLang="zh-CN" sz="2800" dirty="0"/>
              <a:t>for them at the CMATC website </a:t>
            </a:r>
            <a:r>
              <a:rPr lang="en-US" altLang="zh-CN" sz="2800" dirty="0" smtClean="0"/>
              <a:t>(“Specific </a:t>
            </a:r>
            <a:r>
              <a:rPr lang="en-US" altLang="zh-CN" sz="2800" dirty="0"/>
              <a:t>Web Page” for counselor</a:t>
            </a:r>
            <a:r>
              <a:rPr lang="en-US" altLang="zh-CN" sz="2800" dirty="0" smtClean="0"/>
              <a:t>)</a:t>
            </a:r>
            <a:endParaRPr lang="en-US" altLang="zh-CN" sz="28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8405" y="977948"/>
            <a:ext cx="438051" cy="109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6357" y="1049956"/>
            <a:ext cx="438051" cy="109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7203" y="977948"/>
            <a:ext cx="535157" cy="133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4129" y="1014030"/>
            <a:ext cx="360359" cy="90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2320" y="329876"/>
            <a:ext cx="366043" cy="91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5058" y="401884"/>
            <a:ext cx="354324" cy="88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20510" y="617908"/>
            <a:ext cx="267914" cy="66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5066" y="617908"/>
            <a:ext cx="221390" cy="55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827584" y="2996952"/>
            <a:ext cx="7292926" cy="1815882"/>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0800000" scaled="1"/>
          </a:gradFill>
        </p:spPr>
        <p:txBody>
          <a:bodyPr wrap="square">
            <a:spAutoFit/>
          </a:bodyPr>
          <a:lstStyle/>
          <a:p>
            <a:r>
              <a:rPr lang="en-US" altLang="zh-CN" sz="2800" dirty="0" smtClean="0"/>
              <a:t>1.personnel replacement.</a:t>
            </a:r>
            <a:endParaRPr lang="en-US" altLang="zh-CN" sz="2800" dirty="0"/>
          </a:p>
          <a:p>
            <a:r>
              <a:rPr lang="en-US" altLang="zh-CN" sz="2800" dirty="0" smtClean="0"/>
              <a:t>2.Miss the </a:t>
            </a:r>
            <a:r>
              <a:rPr lang="en-US" altLang="zh-CN" sz="2800" dirty="0"/>
              <a:t>latest </a:t>
            </a:r>
            <a:r>
              <a:rPr lang="en-US" altLang="zh-CN" sz="2800" dirty="0" smtClean="0"/>
              <a:t>notice.</a:t>
            </a:r>
            <a:endParaRPr lang="en-US" altLang="zh-CN" sz="2800" dirty="0"/>
          </a:p>
          <a:p>
            <a:r>
              <a:rPr lang="en-US" altLang="zh-CN" sz="2800" dirty="0" smtClean="0"/>
              <a:t>3.Some </a:t>
            </a:r>
            <a:r>
              <a:rPr lang="en-US" altLang="zh-CN" sz="2800" dirty="0"/>
              <a:t>specific problems </a:t>
            </a:r>
            <a:r>
              <a:rPr lang="en-US" altLang="zh-CN" sz="2800" dirty="0" smtClean="0"/>
              <a:t>usually occur </a:t>
            </a:r>
            <a:r>
              <a:rPr lang="en-US" altLang="zh-CN" sz="2800" dirty="0"/>
              <a:t>in practical work </a:t>
            </a:r>
            <a:r>
              <a:rPr lang="en-US" altLang="zh-CN" sz="2800" dirty="0" smtClean="0"/>
              <a:t>,they need </a:t>
            </a:r>
            <a:r>
              <a:rPr lang="en-US" altLang="zh-CN" sz="2800" dirty="0"/>
              <a:t>to be solved in time</a:t>
            </a:r>
          </a:p>
        </p:txBody>
      </p:sp>
    </p:spTree>
    <p:extLst>
      <p:ext uri="{BB962C8B-B14F-4D97-AF65-F5344CB8AC3E}">
        <p14:creationId xmlns:p14="http://schemas.microsoft.com/office/powerpoint/2010/main" val="3669961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404664"/>
            <a:ext cx="8784976" cy="1152128"/>
          </a:xfrm>
        </p:spPr>
        <p:txBody>
          <a:bodyPr>
            <a:normAutofit/>
          </a:bodyPr>
          <a:lstStyle/>
          <a:p>
            <a:pPr algn="l"/>
            <a:r>
              <a:rPr lang="en-US" altLang="zh-CN" sz="3200" b="1" dirty="0" smtClean="0">
                <a:latin typeface="+mn-lt"/>
                <a:ea typeface="+mn-ea"/>
                <a:cs typeface="+mn-cs"/>
              </a:rPr>
              <a:t>2.Planning </a:t>
            </a:r>
            <a:r>
              <a:rPr lang="en-US" altLang="zh-CN" sz="3200" b="1" dirty="0" smtClean="0"/>
              <a:t>“</a:t>
            </a:r>
            <a:r>
              <a:rPr lang="en-US" altLang="zh-CN" sz="3200" b="1" dirty="0" smtClean="0">
                <a:latin typeface="+mn-lt"/>
                <a:ea typeface="+mn-ea"/>
                <a:cs typeface="+mn-cs"/>
              </a:rPr>
              <a:t>Specific </a:t>
            </a:r>
            <a:r>
              <a:rPr lang="en-US" altLang="zh-CN" sz="3200" b="1" dirty="0">
                <a:latin typeface="+mn-lt"/>
                <a:ea typeface="+mn-ea"/>
                <a:cs typeface="+mn-cs"/>
              </a:rPr>
              <a:t>Web Page” for </a:t>
            </a:r>
            <a:r>
              <a:rPr lang="en-US" altLang="zh-CN" sz="3200" b="1" dirty="0" smtClean="0">
                <a:latin typeface="+mn-lt"/>
                <a:ea typeface="+mn-ea"/>
                <a:cs typeface="+mn-cs"/>
              </a:rPr>
              <a:t>counselors</a:t>
            </a:r>
            <a:endParaRPr lang="zh-CN" altLang="en-US" sz="3200" dirty="0"/>
          </a:p>
        </p:txBody>
      </p:sp>
      <p:sp>
        <p:nvSpPr>
          <p:cNvPr id="4" name="内容占位符 3"/>
          <p:cNvSpPr>
            <a:spLocks noGrp="1"/>
          </p:cNvSpPr>
          <p:nvPr>
            <p:ph idx="1"/>
          </p:nvPr>
        </p:nvSpPr>
        <p:spPr>
          <a:xfrm>
            <a:off x="467544" y="1412776"/>
            <a:ext cx="8424936" cy="4968552"/>
          </a:xfrm>
        </p:spPr>
        <p:txBody>
          <a:bodyPr>
            <a:normAutofit fontScale="92500" lnSpcReduction="10000"/>
          </a:bodyPr>
          <a:lstStyle/>
          <a:p>
            <a:r>
              <a:rPr lang="en-US" altLang="zh-CN" sz="3000" dirty="0" smtClean="0"/>
              <a:t>“Specific </a:t>
            </a:r>
            <a:r>
              <a:rPr lang="en-US" altLang="zh-CN" sz="3000" dirty="0"/>
              <a:t>Web </a:t>
            </a:r>
            <a:r>
              <a:rPr lang="en-US" altLang="zh-CN" sz="3000" dirty="0" smtClean="0"/>
              <a:t>Page” </a:t>
            </a:r>
            <a:r>
              <a:rPr lang="en-US" altLang="zh-CN" sz="3000" dirty="0"/>
              <a:t>is a </a:t>
            </a:r>
            <a:r>
              <a:rPr lang="en-US" altLang="zh-CN" sz="3000" dirty="0" smtClean="0"/>
              <a:t>web </a:t>
            </a:r>
            <a:r>
              <a:rPr lang="en-US" altLang="zh-CN" sz="2800" dirty="0" smtClean="0"/>
              <a:t>column</a:t>
            </a:r>
            <a:r>
              <a:rPr lang="en-US" altLang="zh-CN" sz="3000" dirty="0" smtClean="0"/>
              <a:t> </a:t>
            </a:r>
            <a:r>
              <a:rPr lang="en-US" altLang="zh-CN" sz="3000" dirty="0"/>
              <a:t>of learning resources which are </a:t>
            </a:r>
            <a:r>
              <a:rPr lang="en-US" altLang="zh-CN" sz="3000" dirty="0" smtClean="0"/>
              <a:t>from the “</a:t>
            </a:r>
            <a:r>
              <a:rPr lang="en-US" altLang="zh-CN" sz="3000" b="1" dirty="0" smtClean="0"/>
              <a:t>China </a:t>
            </a:r>
            <a:r>
              <a:rPr lang="en-US" altLang="zh-CN" sz="3000" b="1" dirty="0"/>
              <a:t>Meteorological Distance Education </a:t>
            </a:r>
            <a:r>
              <a:rPr lang="en-US" altLang="zh-CN" sz="3000" b="1" dirty="0" smtClean="0"/>
              <a:t>Network and Resource-sharing Platform(CMA-MDERP)”</a:t>
            </a:r>
            <a:r>
              <a:rPr lang="en-US" altLang="zh-CN" sz="3000" dirty="0" smtClean="0"/>
              <a:t>.</a:t>
            </a:r>
          </a:p>
          <a:p>
            <a:r>
              <a:rPr lang="en-US" altLang="zh-CN" sz="3000" dirty="0" smtClean="0"/>
              <a:t>It </a:t>
            </a:r>
            <a:r>
              <a:rPr lang="en-US" altLang="zh-CN" sz="3000" dirty="0"/>
              <a:t>is presented in the form of web pages, </a:t>
            </a:r>
            <a:r>
              <a:rPr lang="en-US" altLang="zh-CN" sz="3000" dirty="0" smtClean="0"/>
              <a:t>including some online-study </a:t>
            </a:r>
            <a:r>
              <a:rPr lang="en-US" altLang="zh-CN" sz="3000" dirty="0"/>
              <a:t>resources on related topics. </a:t>
            </a:r>
          </a:p>
          <a:p>
            <a:r>
              <a:rPr lang="en-US" altLang="zh-CN" sz="3000" dirty="0" smtClean="0"/>
              <a:t>It is </a:t>
            </a:r>
            <a:r>
              <a:rPr lang="en-US" altLang="zh-CN" sz="3000" dirty="0"/>
              <a:t>a utilization attempt to </a:t>
            </a:r>
            <a:r>
              <a:rPr lang="en-US" altLang="zh-CN" sz="3000" dirty="0" smtClean="0"/>
              <a:t>accomplish </a:t>
            </a:r>
            <a:r>
              <a:rPr lang="en-US" altLang="zh-CN" sz="3000" dirty="0"/>
              <a:t>the online services of </a:t>
            </a:r>
            <a:r>
              <a:rPr lang="en-US" altLang="zh-CN" sz="3000" dirty="0" smtClean="0"/>
              <a:t>counselors’ training</a:t>
            </a:r>
            <a:r>
              <a:rPr lang="en-US" altLang="zh-CN" sz="3000" dirty="0" smtClean="0">
                <a:solidFill>
                  <a:srgbClr val="FF0000"/>
                </a:solidFill>
              </a:rPr>
              <a:t> </a:t>
            </a:r>
            <a:r>
              <a:rPr lang="en-US" altLang="zh-CN" sz="3000" dirty="0"/>
              <a:t>in four </a:t>
            </a:r>
            <a:r>
              <a:rPr lang="en-US" altLang="zh-CN" sz="3000" dirty="0" smtClean="0"/>
              <a:t>aspects.</a:t>
            </a:r>
          </a:p>
          <a:p>
            <a:r>
              <a:rPr lang="en-US" altLang="zh-CN" sz="3000" dirty="0" smtClean="0"/>
              <a:t>It plays </a:t>
            </a:r>
            <a:r>
              <a:rPr lang="en-US" altLang="zh-CN" sz="3000" dirty="0"/>
              <a:t>a guiding role of CMATC, and creates a learning and communicating platform for the </a:t>
            </a:r>
            <a:r>
              <a:rPr lang="en-US" altLang="zh-CN" sz="3000" dirty="0" smtClean="0"/>
              <a:t>counselor training , learning activity management and learning feedback collection. </a:t>
            </a:r>
            <a:endParaRPr lang="zh-CN" altLang="en-US" dirty="0"/>
          </a:p>
        </p:txBody>
      </p:sp>
    </p:spTree>
    <p:extLst>
      <p:ext uri="{BB962C8B-B14F-4D97-AF65-F5344CB8AC3E}">
        <p14:creationId xmlns:p14="http://schemas.microsoft.com/office/powerpoint/2010/main" val="159314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64704"/>
            <a:ext cx="8435280" cy="4525963"/>
          </a:xfrm>
        </p:spPr>
        <p:txBody>
          <a:bodyPr/>
          <a:lstStyle/>
          <a:p>
            <a:pPr marL="0" indent="0">
              <a:spcBef>
                <a:spcPts val="0"/>
              </a:spcBef>
              <a:buNone/>
              <a:defRPr/>
            </a:pPr>
            <a:r>
              <a:rPr lang="en-US" altLang="zh-CN" b="1" dirty="0">
                <a:latin typeface="+mj-lt"/>
                <a:ea typeface="+mj-ea"/>
                <a:cs typeface="+mj-cs"/>
              </a:rPr>
              <a:t>The four aspects of online </a:t>
            </a:r>
            <a:r>
              <a:rPr lang="en-US" altLang="zh-CN" b="1" dirty="0" smtClean="0">
                <a:latin typeface="+mj-lt"/>
                <a:ea typeface="+mj-ea"/>
                <a:cs typeface="+mj-cs"/>
              </a:rPr>
              <a:t>services:</a:t>
            </a:r>
            <a:r>
              <a:rPr lang="en-US" altLang="zh-CN" dirty="0" smtClean="0"/>
              <a:t/>
            </a:r>
            <a:br>
              <a:rPr lang="en-US" altLang="zh-CN" dirty="0" smtClean="0"/>
            </a:br>
            <a:endParaRPr lang="zh-CN" altLang="en-US" dirty="0"/>
          </a:p>
          <a:p>
            <a:endParaRPr lang="zh-CN" altLang="en-US" dirty="0"/>
          </a:p>
        </p:txBody>
      </p:sp>
      <p:sp>
        <p:nvSpPr>
          <p:cNvPr id="6" name="矩形 5"/>
          <p:cNvSpPr/>
          <p:nvPr/>
        </p:nvSpPr>
        <p:spPr>
          <a:xfrm>
            <a:off x="585296" y="1268760"/>
            <a:ext cx="7992888" cy="3970318"/>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0800000" scaled="1"/>
          </a:gradFill>
        </p:spPr>
        <p:txBody>
          <a:bodyPr wrap="square">
            <a:spAutoFit/>
          </a:bodyPr>
          <a:lstStyle/>
          <a:p>
            <a:pPr>
              <a:defRPr/>
            </a:pPr>
            <a:r>
              <a:rPr lang="en-US" altLang="zh-CN" sz="2800" dirty="0"/>
              <a:t>1.Providing </a:t>
            </a:r>
            <a:r>
              <a:rPr lang="en-US" altLang="zh-CN" sz="2800" dirty="0" smtClean="0"/>
              <a:t>counselors’ </a:t>
            </a:r>
            <a:r>
              <a:rPr lang="en-US" altLang="zh-CN" sz="2800" dirty="0"/>
              <a:t>requisite </a:t>
            </a:r>
            <a:r>
              <a:rPr lang="en-US" altLang="zh-CN" sz="2800" dirty="0" smtClean="0"/>
              <a:t>post responsibilities </a:t>
            </a:r>
            <a:r>
              <a:rPr lang="en-US" altLang="zh-CN" sz="2800" dirty="0" smtClean="0"/>
              <a:t>knowledge </a:t>
            </a:r>
            <a:r>
              <a:rPr lang="en-US" altLang="zh-CN" sz="2800" dirty="0"/>
              <a:t/>
            </a:r>
            <a:br>
              <a:rPr lang="en-US" altLang="zh-CN" sz="2800" dirty="0"/>
            </a:br>
            <a:r>
              <a:rPr lang="en-US" altLang="zh-CN" sz="2800" dirty="0"/>
              <a:t>2.Providing the resources of required skills which </a:t>
            </a:r>
            <a:r>
              <a:rPr lang="en-US" altLang="zh-CN" sz="2800" dirty="0" smtClean="0"/>
              <a:t>are need </a:t>
            </a:r>
            <a:r>
              <a:rPr lang="en-US" altLang="zh-CN" sz="2800" dirty="0"/>
              <a:t>to complete job </a:t>
            </a:r>
            <a:r>
              <a:rPr lang="en-US" altLang="zh-CN" sz="2800" dirty="0" smtClean="0"/>
              <a:t>responsibilities </a:t>
            </a:r>
            <a:r>
              <a:rPr lang="en-US" altLang="zh-CN" sz="2800" dirty="0"/>
              <a:t/>
            </a:r>
            <a:br>
              <a:rPr lang="en-US" altLang="zh-CN" sz="2800" dirty="0"/>
            </a:br>
            <a:r>
              <a:rPr lang="en-US" altLang="zh-CN" sz="2800" dirty="0"/>
              <a:t>3.Offering a pre-training platform to counselors who will attend face-to-face </a:t>
            </a:r>
            <a:r>
              <a:rPr lang="en-US" altLang="zh-CN" sz="2800" dirty="0" smtClean="0"/>
              <a:t>trainings </a:t>
            </a:r>
            <a:r>
              <a:rPr lang="en-US" altLang="zh-CN" sz="2800" dirty="0"/>
              <a:t/>
            </a:r>
            <a:br>
              <a:rPr lang="en-US" altLang="zh-CN" sz="2800" dirty="0"/>
            </a:br>
            <a:r>
              <a:rPr lang="en-US" altLang="zh-CN" sz="2800" dirty="0"/>
              <a:t>4.Providing a communication platform for counselors and e-learning administrators from </a:t>
            </a:r>
            <a:r>
              <a:rPr lang="en-US" altLang="zh-CN" sz="2800" dirty="0" smtClean="0"/>
              <a:t>CMATC</a:t>
            </a:r>
            <a:endParaRPr lang="zh-CN" altLang="en-US" sz="2800"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1268" y="4941168"/>
            <a:ext cx="5537076" cy="1644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8355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332656"/>
            <a:ext cx="8676456" cy="1570186"/>
          </a:xfrm>
        </p:spPr>
        <p:txBody>
          <a:bodyPr>
            <a:normAutofit/>
          </a:bodyPr>
          <a:lstStyle/>
          <a:p>
            <a:pPr algn="l"/>
            <a:r>
              <a:rPr lang="en-US" altLang="zh-CN" sz="3200" b="1" dirty="0"/>
              <a:t>About  the </a:t>
            </a:r>
            <a:r>
              <a:rPr lang="en-US" altLang="zh-CN" sz="3200" b="1" dirty="0" smtClean="0"/>
              <a:t>“Specific </a:t>
            </a:r>
            <a:r>
              <a:rPr lang="en-US" altLang="zh-CN" sz="3200" b="1" dirty="0"/>
              <a:t>Web Page” for counselor(Plan)</a:t>
            </a:r>
            <a:endParaRPr lang="zh-CN" altLang="en-US" sz="3200" b="1" dirty="0"/>
          </a:p>
        </p:txBody>
      </p:sp>
      <p:sp>
        <p:nvSpPr>
          <p:cNvPr id="3" name="内容占位符 2"/>
          <p:cNvSpPr>
            <a:spLocks noGrp="1"/>
          </p:cNvSpPr>
          <p:nvPr>
            <p:ph idx="1"/>
          </p:nvPr>
        </p:nvSpPr>
        <p:spPr>
          <a:xfrm>
            <a:off x="395536" y="1844824"/>
            <a:ext cx="6408712" cy="4176464"/>
          </a:xfrm>
        </p:spPr>
        <p:txBody>
          <a:bodyPr>
            <a:normAutofit/>
          </a:bodyPr>
          <a:lstStyle/>
          <a:p>
            <a:pPr marL="0" indent="0">
              <a:spcBef>
                <a:spcPts val="0"/>
              </a:spcBef>
              <a:buNone/>
              <a:defRPr/>
            </a:pPr>
            <a:r>
              <a:rPr lang="en-US" altLang="zh-CN" sz="3000" dirty="0"/>
              <a:t>3+1 major columns</a:t>
            </a:r>
            <a:r>
              <a:rPr lang="zh-CN" altLang="en-US" sz="3000" dirty="0"/>
              <a:t>：</a:t>
            </a:r>
          </a:p>
          <a:p>
            <a:endParaRPr lang="zh-CN" altLang="en-US" dirty="0"/>
          </a:p>
          <a:p>
            <a:endParaRPr lang="zh-CN" altLang="en-US" dirty="0"/>
          </a:p>
        </p:txBody>
      </p:sp>
      <p:graphicFrame>
        <p:nvGraphicFramePr>
          <p:cNvPr id="4" name="图示 3"/>
          <p:cNvGraphicFramePr/>
          <p:nvPr>
            <p:extLst>
              <p:ext uri="{D42A27DB-BD31-4B8C-83A1-F6EECF244321}">
                <p14:modId xmlns:p14="http://schemas.microsoft.com/office/powerpoint/2010/main" val="1918526803"/>
              </p:ext>
            </p:extLst>
          </p:nvPr>
        </p:nvGraphicFramePr>
        <p:xfrm>
          <a:off x="2260096" y="1918738"/>
          <a:ext cx="68644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323528" y="2582902"/>
            <a:ext cx="6552728" cy="3323987"/>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0800000" scaled="1"/>
          </a:gradFill>
        </p:spPr>
        <p:txBody>
          <a:bodyPr wrap="square">
            <a:spAutoFit/>
          </a:bodyPr>
          <a:lstStyle/>
          <a:p>
            <a:pPr>
              <a:spcBef>
                <a:spcPts val="0"/>
              </a:spcBef>
              <a:defRPr/>
            </a:pPr>
            <a:r>
              <a:rPr lang="en-US" altLang="zh-CN" sz="3000" dirty="0" smtClean="0"/>
              <a:t>1. Counselor </a:t>
            </a:r>
            <a:r>
              <a:rPr lang="en-US" altLang="zh-CN" sz="3000" dirty="0"/>
              <a:t>work related </a:t>
            </a:r>
            <a:r>
              <a:rPr lang="en-US" altLang="zh-CN" sz="3000" dirty="0" smtClean="0"/>
              <a:t>documents</a:t>
            </a:r>
            <a:endParaRPr lang="en-US" altLang="zh-CN" sz="3000" dirty="0"/>
          </a:p>
          <a:p>
            <a:pPr>
              <a:spcBef>
                <a:spcPts val="0"/>
              </a:spcBef>
              <a:defRPr/>
            </a:pPr>
            <a:r>
              <a:rPr lang="en-US" altLang="zh-CN" sz="3000" dirty="0" smtClean="0"/>
              <a:t>2. Counselor </a:t>
            </a:r>
            <a:r>
              <a:rPr lang="en-US" altLang="zh-CN" sz="3000" dirty="0"/>
              <a:t>work related skills</a:t>
            </a:r>
          </a:p>
          <a:p>
            <a:pPr>
              <a:spcBef>
                <a:spcPts val="0"/>
              </a:spcBef>
              <a:defRPr/>
            </a:pPr>
            <a:r>
              <a:rPr lang="en-US" altLang="zh-CN" sz="3000" dirty="0" smtClean="0"/>
              <a:t>3. Counselor work communications</a:t>
            </a:r>
            <a:endParaRPr lang="en-US" altLang="zh-CN" sz="3000" dirty="0">
              <a:solidFill>
                <a:srgbClr val="FF0000"/>
              </a:solidFill>
            </a:endParaRPr>
          </a:p>
          <a:p>
            <a:pPr>
              <a:spcBef>
                <a:spcPts val="0"/>
              </a:spcBef>
              <a:defRPr/>
            </a:pPr>
            <a:r>
              <a:rPr lang="en-US" altLang="zh-CN" sz="3000" smtClean="0"/>
              <a:t/>
            </a:r>
            <a:br>
              <a:rPr lang="en-US" altLang="zh-CN" sz="3000" smtClean="0"/>
            </a:br>
            <a:r>
              <a:rPr lang="en-US" altLang="zh-CN" sz="3000" smtClean="0"/>
              <a:t>+</a:t>
            </a:r>
            <a:r>
              <a:rPr lang="en-US" altLang="zh-CN" sz="3000" dirty="0" smtClean="0"/>
              <a:t>1. Offering </a:t>
            </a:r>
            <a:r>
              <a:rPr lang="en-US" altLang="zh-CN" sz="3000" dirty="0"/>
              <a:t>a pre-training platform to counselors who will attend face-to-face trainings(When necessary)</a:t>
            </a:r>
          </a:p>
        </p:txBody>
      </p:sp>
    </p:spTree>
    <p:extLst>
      <p:ext uri="{BB962C8B-B14F-4D97-AF65-F5344CB8AC3E}">
        <p14:creationId xmlns:p14="http://schemas.microsoft.com/office/powerpoint/2010/main" val="779203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48680"/>
            <a:ext cx="8229600" cy="1152128"/>
          </a:xfrm>
        </p:spPr>
        <p:txBody>
          <a:bodyPr>
            <a:normAutofit/>
          </a:bodyPr>
          <a:lstStyle/>
          <a:p>
            <a:pPr algn="l"/>
            <a:r>
              <a:rPr lang="en-US" altLang="zh-CN" sz="3200" b="1" dirty="0" smtClean="0"/>
              <a:t>3.Present </a:t>
            </a:r>
            <a:r>
              <a:rPr lang="en-US" altLang="zh-CN" sz="3200" b="1" dirty="0"/>
              <a:t>situation</a:t>
            </a:r>
            <a:endParaRPr lang="zh-CN" altLang="en-US" sz="3200" b="1" dirty="0"/>
          </a:p>
        </p:txBody>
      </p:sp>
      <p:sp>
        <p:nvSpPr>
          <p:cNvPr id="3" name="内容占位符 2"/>
          <p:cNvSpPr>
            <a:spLocks noGrp="1"/>
          </p:cNvSpPr>
          <p:nvPr>
            <p:ph idx="1"/>
          </p:nvPr>
        </p:nvSpPr>
        <p:spPr>
          <a:xfrm>
            <a:off x="106324" y="2996953"/>
            <a:ext cx="9037676" cy="33843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Autofit/>
          </a:bodyPr>
          <a:lstStyle/>
          <a:p>
            <a:pPr marL="0" indent="0">
              <a:spcBef>
                <a:spcPts val="0"/>
              </a:spcBef>
              <a:buNone/>
              <a:defRPr/>
            </a:pPr>
            <a:r>
              <a:rPr lang="en-US" altLang="zh-CN" sz="2600" dirty="0"/>
              <a:t> </a:t>
            </a:r>
            <a:r>
              <a:rPr lang="en-US" altLang="zh-CN" sz="2600" dirty="0" smtClean="0"/>
              <a:t>accomplished </a:t>
            </a:r>
            <a:r>
              <a:rPr lang="en-US" altLang="zh-CN" sz="2600" dirty="0"/>
              <a:t>3 major </a:t>
            </a:r>
            <a:r>
              <a:rPr lang="en-US" altLang="zh-CN" sz="2600" dirty="0" smtClean="0"/>
              <a:t>columns obviously</a:t>
            </a:r>
            <a:r>
              <a:rPr lang="zh-CN" altLang="en-US" sz="2600" dirty="0" smtClean="0"/>
              <a:t>：</a:t>
            </a:r>
            <a:endParaRPr lang="zh-CN" altLang="en-US" sz="2600" dirty="0"/>
          </a:p>
          <a:p>
            <a:pPr>
              <a:spcBef>
                <a:spcPts val="0"/>
              </a:spcBef>
              <a:defRPr/>
            </a:pPr>
            <a:r>
              <a:rPr lang="en-US" altLang="zh-CN" sz="2600" dirty="0"/>
              <a:t>Work related documents</a:t>
            </a:r>
          </a:p>
          <a:p>
            <a:pPr>
              <a:spcBef>
                <a:spcPts val="0"/>
              </a:spcBef>
              <a:defRPr/>
            </a:pPr>
            <a:r>
              <a:rPr lang="en-US" altLang="zh-CN" sz="2600" dirty="0"/>
              <a:t>Work related skills</a:t>
            </a:r>
          </a:p>
          <a:p>
            <a:pPr>
              <a:spcBef>
                <a:spcPts val="0"/>
              </a:spcBef>
              <a:defRPr/>
            </a:pPr>
            <a:r>
              <a:rPr lang="en-US" altLang="zh-CN" sz="2600" dirty="0"/>
              <a:t>Work </a:t>
            </a:r>
            <a:r>
              <a:rPr lang="en-US" altLang="zh-CN" sz="2600" dirty="0" smtClean="0"/>
              <a:t>communications</a:t>
            </a:r>
            <a:endParaRPr lang="en-US" altLang="zh-CN" sz="2600" dirty="0"/>
          </a:p>
          <a:p>
            <a:pPr marL="0" indent="0">
              <a:spcBef>
                <a:spcPts val="0"/>
              </a:spcBef>
              <a:buNone/>
              <a:defRPr/>
            </a:pPr>
            <a:endParaRPr lang="en-US" altLang="zh-CN" sz="2600" dirty="0" smtClean="0"/>
          </a:p>
          <a:p>
            <a:pPr marL="0" indent="0">
              <a:spcBef>
                <a:spcPts val="0"/>
              </a:spcBef>
              <a:buNone/>
              <a:defRPr/>
            </a:pPr>
            <a:r>
              <a:rPr lang="en-US" altLang="zh-CN" sz="2600" dirty="0" smtClean="0"/>
              <a:t>IM(QQ) </a:t>
            </a:r>
            <a:r>
              <a:rPr lang="en-US" altLang="zh-CN" sz="2600" dirty="0"/>
              <a:t>and phone calls are the main tools for communication now.</a:t>
            </a:r>
          </a:p>
          <a:p>
            <a:pPr marL="0" indent="0">
              <a:buNone/>
            </a:pPr>
            <a:endParaRPr lang="zh-CN" altLang="en-US" sz="3000"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7384"/>
            <a:ext cx="3673580" cy="29641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extBox 3"/>
          <p:cNvSpPr txBox="1"/>
          <p:nvPr/>
        </p:nvSpPr>
        <p:spPr>
          <a:xfrm>
            <a:off x="323528" y="1517013"/>
            <a:ext cx="3600400" cy="1323439"/>
          </a:xfrm>
          <a:prstGeom prst="rect">
            <a:avLst/>
          </a:prstGeom>
          <a:noFill/>
        </p:spPr>
        <p:txBody>
          <a:bodyPr wrap="square" rtlCol="0">
            <a:spAutoFit/>
          </a:bodyPr>
          <a:lstStyle/>
          <a:p>
            <a:r>
              <a:rPr lang="en-US" altLang="zh-CN" sz="2000" dirty="0"/>
              <a:t>Specific web page for </a:t>
            </a:r>
            <a:r>
              <a:rPr lang="en-US" altLang="zh-CN" sz="2000" i="1" dirty="0"/>
              <a:t>“the Chinese </a:t>
            </a:r>
            <a:r>
              <a:rPr lang="en-US" altLang="zh-CN" sz="2000" i="1" dirty="0" smtClean="0"/>
              <a:t>grass-root </a:t>
            </a:r>
            <a:r>
              <a:rPr lang="en-US" altLang="zh-CN" sz="2000" i="1" dirty="0"/>
              <a:t>station </a:t>
            </a:r>
            <a:r>
              <a:rPr lang="en-US" altLang="zh-CN" sz="2000" i="1" dirty="0" smtClean="0"/>
              <a:t/>
            </a:r>
            <a:br>
              <a:rPr lang="en-US" altLang="zh-CN" sz="2000" i="1" dirty="0" smtClean="0"/>
            </a:br>
            <a:r>
              <a:rPr lang="en-US" altLang="zh-CN" sz="2000" i="1" dirty="0" smtClean="0"/>
              <a:t>e-learning demonstration </a:t>
            </a:r>
            <a:r>
              <a:rPr lang="en-US" altLang="zh-CN" sz="2000" i="1" dirty="0"/>
              <a:t>sites</a:t>
            </a:r>
            <a:r>
              <a:rPr lang="en-US" altLang="zh-CN" sz="2000" i="1" dirty="0" smtClean="0"/>
              <a:t>”</a:t>
            </a:r>
            <a:br>
              <a:rPr lang="en-US" altLang="zh-CN" sz="2000" i="1" dirty="0" smtClean="0"/>
            </a:br>
            <a:r>
              <a:rPr lang="zh-CN" altLang="en-US" sz="2000" dirty="0"/>
              <a:t>（</a:t>
            </a:r>
            <a:r>
              <a:rPr lang="en-US" altLang="zh-CN" sz="2000" dirty="0"/>
              <a:t>In use</a:t>
            </a:r>
            <a:r>
              <a:rPr lang="zh-CN" altLang="en-US" sz="2000" dirty="0" smtClean="0"/>
              <a:t>）</a:t>
            </a:r>
            <a:endParaRPr lang="zh-CN" altLang="en-US" sz="2000" dirty="0"/>
          </a:p>
        </p:txBody>
      </p:sp>
      <p:sp>
        <p:nvSpPr>
          <p:cNvPr id="6" name="右箭头 5"/>
          <p:cNvSpPr/>
          <p:nvPr/>
        </p:nvSpPr>
        <p:spPr>
          <a:xfrm>
            <a:off x="3923928" y="2348880"/>
            <a:ext cx="1008112" cy="137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nvSpPr>
        <p:spPr>
          <a:xfrm>
            <a:off x="2195735" y="2624138"/>
            <a:ext cx="144000" cy="3126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427984" y="3717032"/>
            <a:ext cx="4716016" cy="830997"/>
          </a:xfrm>
          <a:prstGeom prst="rect">
            <a:avLst/>
          </a:prstGeom>
          <a:solidFill>
            <a:srgbClr val="FFFF00"/>
          </a:solidFill>
        </p:spPr>
        <p:txBody>
          <a:bodyPr wrap="square" rtlCol="0">
            <a:spAutoFit/>
          </a:bodyPr>
          <a:lstStyle/>
          <a:p>
            <a:r>
              <a:rPr lang="en-US" altLang="zh-CN" sz="2400" dirty="0"/>
              <a:t>Limited by energy and conditions,</a:t>
            </a:r>
          </a:p>
          <a:p>
            <a:pPr algn="ctr"/>
            <a:r>
              <a:rPr lang="en-US" altLang="zh-CN" sz="2400" dirty="0"/>
              <a:t>Only this now</a:t>
            </a:r>
            <a:endParaRPr lang="zh-CN" altLang="en-US" sz="2400" dirty="0"/>
          </a:p>
        </p:txBody>
      </p:sp>
      <p:sp>
        <p:nvSpPr>
          <p:cNvPr id="11" name="上箭头 10"/>
          <p:cNvSpPr/>
          <p:nvPr/>
        </p:nvSpPr>
        <p:spPr>
          <a:xfrm>
            <a:off x="7188757" y="3008803"/>
            <a:ext cx="263563" cy="5642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94413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透明">
  <a:themeElements>
    <a:clrScheme name="透明">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经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透明">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1498</TotalTime>
  <Words>1307</Words>
  <Application>Microsoft Office PowerPoint</Application>
  <PresentationFormat>全屏显示(4:3)</PresentationFormat>
  <Paragraphs>168</Paragraphs>
  <Slides>11</Slides>
  <Notes>11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透明</vt:lpstr>
      <vt:lpstr>Using “Specific Web Page” to guide post and self-study _“counselor” training case as an example</vt:lpstr>
      <vt:lpstr>Content Points </vt:lpstr>
      <vt:lpstr>PowerPoint 演示文稿</vt:lpstr>
      <vt:lpstr>Counselor role</vt:lpstr>
      <vt:lpstr>Counselor  training</vt:lpstr>
      <vt:lpstr>2.Planning “Specific Web Page” for counselors</vt:lpstr>
      <vt:lpstr>PowerPoint 演示文稿</vt:lpstr>
      <vt:lpstr>About  the “Specific Web Page” for counselor(Plan)</vt:lpstr>
      <vt:lpstr>3.Present situation</vt:lpstr>
      <vt:lpstr>4.Future plans</vt:lpstr>
      <vt:lpstr>Look forward 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timu</dc:title>
  <dc:creator>gj</dc:creator>
  <cp:lastModifiedBy>高婕</cp:lastModifiedBy>
  <cp:revision>182</cp:revision>
  <dcterms:created xsi:type="dcterms:W3CDTF">2015-08-05T06:16:20Z</dcterms:created>
  <dcterms:modified xsi:type="dcterms:W3CDTF">2015-09-01T08:26:03Z</dcterms:modified>
</cp:coreProperties>
</file>