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  <p:sldMasterId id="2147483650" r:id="rId2"/>
  </p:sldMasterIdLst>
  <p:notesMasterIdLst>
    <p:notesMasterId r:id="rId11"/>
  </p:notesMasterIdLst>
  <p:handoutMasterIdLst>
    <p:handoutMasterId r:id="rId12"/>
  </p:handoutMasterIdLst>
  <p:sldIdLst>
    <p:sldId id="376" r:id="rId3"/>
    <p:sldId id="431" r:id="rId4"/>
    <p:sldId id="447" r:id="rId5"/>
    <p:sldId id="439" r:id="rId6"/>
    <p:sldId id="444" r:id="rId7"/>
    <p:sldId id="424" r:id="rId8"/>
    <p:sldId id="440" r:id="rId9"/>
    <p:sldId id="389" r:id="rId10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rick Parrish" initials="P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87" autoAdjust="0"/>
    <p:restoredTop sz="87891" autoAdjust="0"/>
  </p:normalViewPr>
  <p:slideViewPr>
    <p:cSldViewPr>
      <p:cViewPr>
        <p:scale>
          <a:sx n="100" d="100"/>
          <a:sy n="100" d="100"/>
        </p:scale>
        <p:origin x="-288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80"/>
    </p:cViewPr>
  </p:sorterViewPr>
  <p:notesViewPr>
    <p:cSldViewPr>
      <p:cViewPr varScale="1">
        <p:scale>
          <a:sx n="65" d="100"/>
          <a:sy n="65" d="100"/>
        </p:scale>
        <p:origin x="-3102" y="-120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Times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Times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Times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Times" charset="0"/>
              </a:defRPr>
            </a:lvl1pPr>
          </a:lstStyle>
          <a:p>
            <a:fld id="{14F6802B-EE29-42EA-BB81-E09576FD90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4602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Times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Times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Times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Times" charset="0"/>
              </a:defRPr>
            </a:lvl1pPr>
          </a:lstStyle>
          <a:p>
            <a:fld id="{52373FAA-1FB3-4805-BB5F-655D3827DBA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4306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73FAA-1FB3-4805-BB5F-655D3827DBAA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192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73FAA-1FB3-4805-BB5F-655D3827DBAA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761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73FAA-1FB3-4805-BB5F-655D3827DBAA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7613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73FAA-1FB3-4805-BB5F-655D3827DBAA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7613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73FAA-1FB3-4805-BB5F-655D3827DBAA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317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73FAA-1FB3-4805-BB5F-655D3827DBAA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7613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73FAA-1FB3-4805-BB5F-655D3827DBAA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818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1" descr="wmo_ppt_2012.ps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3211513"/>
            <a:ext cx="7921625" cy="1730375"/>
          </a:xfrm>
        </p:spPr>
        <p:txBody>
          <a:bodyPr/>
          <a:lstStyle>
            <a:lvl1pPr algn="ctr">
              <a:defRPr sz="40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 dirty="0" smtClean="0"/>
          </a:p>
        </p:txBody>
      </p:sp>
      <p:sp>
        <p:nvSpPr>
          <p:cNvPr id="3891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5106988"/>
            <a:ext cx="7921625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dirty="0" smtClean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843213" y="6467475"/>
            <a:ext cx="2520950" cy="331788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95963" y="6467475"/>
            <a:ext cx="1152525" cy="331788"/>
          </a:xfrm>
        </p:spPr>
        <p:txBody>
          <a:bodyPr/>
          <a:lstStyle>
            <a:lvl1pPr>
              <a:defRPr/>
            </a:lvl1pPr>
          </a:lstStyle>
          <a:p>
            <a:fld id="{384B1A90-27CE-4A65-90C6-1DE1E7B69B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5488" y="188913"/>
            <a:ext cx="1889125" cy="5907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3350" y="188913"/>
            <a:ext cx="5519738" cy="5907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F0FFA9-28F8-473F-8A91-979882581D8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270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052513"/>
            <a:ext cx="4281488" cy="489743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453188"/>
            <a:ext cx="4465637" cy="312737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867400" y="6478588"/>
            <a:ext cx="1152525" cy="312737"/>
          </a:xfrm>
        </p:spPr>
        <p:txBody>
          <a:bodyPr/>
          <a:lstStyle>
            <a:lvl1pPr>
              <a:defRPr/>
            </a:lvl1pPr>
          </a:lstStyle>
          <a:p>
            <a:fld id="{530DC6A7-5167-4619-9E2D-9462EBD6BA4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260405" y="1054127"/>
            <a:ext cx="4279790" cy="490537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790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35597-67A5-4C38-94B3-D8FE525D8A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3922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0F560-48CB-4FFF-8A94-C4B0D66B270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5310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05579-02BA-451C-A53C-A02468D170C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8149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316412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316413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4B0B9B-9001-43CB-883E-70DF8A72D44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9899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B05DD-9F26-406B-A3F2-F441C7F1591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9543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5FADC7-6554-4E0E-A943-3B2A5EACC4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6454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8C1E1-D2C8-4C77-A16D-CC51B7D99F7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08981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A7EBCB-E49B-44E9-A4C0-EA7F9E114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236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CH" altLang="en-US" dirty="0" smtClean="0"/>
              <a:t>Doc 4.6(1)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1946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3C1D7-E07A-463F-9941-AF918645DB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7299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06050-4F15-4804-94D4-4BA3CD03716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97924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188913"/>
            <a:ext cx="2195513" cy="6264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437312" cy="6264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4F7D5-7458-48A2-9F4A-0C2C4B93AC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216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637A8F-0397-4A80-A49F-054A7EA7C0E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444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350" y="1412875"/>
            <a:ext cx="3703638" cy="46831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9388" y="1412875"/>
            <a:ext cx="3705225" cy="46831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30CBA-7E8D-48CE-BE01-50B65EED8C4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460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355160" cy="108012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4EF25-8D5B-4DF2-ADCB-9AF1145C136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026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6B6142-C4AC-42D9-AC05-600A536304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353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344816" cy="1008112"/>
          </a:xfrm>
        </p:spPr>
        <p:txBody>
          <a:bodyPr/>
          <a:lstStyle>
            <a:lvl1pPr algn="l"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4B815-39E9-4BEB-83AB-CFEBF22F3DD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540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E75EED-E29D-432D-815F-72AF5F509C7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034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B80D48-FEEB-4960-BEE3-DBA00DB76C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878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hyperlink" Target="http://www.wmo.int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3" descr="wmo_ppt_2012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052513"/>
            <a:ext cx="8713788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First level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453188"/>
            <a:ext cx="446563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r>
              <a:rPr lang="en-US" altLang="en-US" dirty="0"/>
              <a:t>test footer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78588"/>
            <a:ext cx="11525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3B323A9F-0146-48A1-BCC1-8D40DBDFB7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79" r:id="rId7"/>
    <p:sldLayoutId id="2147483678" r:id="rId8"/>
    <p:sldLayoutId id="2147483677" r:id="rId9"/>
    <p:sldLayoutId id="2147483676" r:id="rId10"/>
    <p:sldLayoutId id="214748369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9pPr>
    </p:titleStyle>
    <p:bodyStyle>
      <a:lvl1pPr marL="533400" indent="-5334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990600" indent="-5334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Arial" charset="0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3" descr="wmo_ppt_2012_last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4365625"/>
            <a:ext cx="87852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This space can be used for contact information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4438" y="6462713"/>
            <a:ext cx="24479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 altLang="en-US" dirty="0"/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48263" y="6462713"/>
            <a:ext cx="1905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0FE86292-32C4-436D-BD63-EFB4DC4897A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573463"/>
            <a:ext cx="87137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Thank you for your attention</a:t>
            </a:r>
          </a:p>
        </p:txBody>
      </p:sp>
      <p:sp>
        <p:nvSpPr>
          <p:cNvPr id="6" name="Title 9"/>
          <p:cNvSpPr txBox="1">
            <a:spLocks/>
          </p:cNvSpPr>
          <p:nvPr/>
        </p:nvSpPr>
        <p:spPr>
          <a:xfrm>
            <a:off x="117475" y="6380163"/>
            <a:ext cx="1141413" cy="4778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457200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200" dirty="0">
                <a:solidFill>
                  <a:srgbClr val="0070C0"/>
                </a:solidFill>
                <a:latin typeface="Arial"/>
                <a:ea typeface="+mj-ea"/>
                <a:cs typeface="Arial"/>
                <a:hlinkClick r:id="rId14"/>
              </a:rPr>
              <a:t>www.wmo.int</a:t>
            </a:r>
            <a:endParaRPr lang="en-US" sz="1200" dirty="0">
              <a:solidFill>
                <a:srgbClr val="0070C0"/>
              </a:solidFill>
              <a:latin typeface="Arial"/>
              <a:ea typeface="+mj-ea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charset="0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charset="0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charset="0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http://www.wmo.int/pages/prog/dra/etrp/GlobalCampus.ph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2286000"/>
            <a:ext cx="7921625" cy="2286000"/>
          </a:xfrm>
        </p:spPr>
        <p:txBody>
          <a:bodyPr>
            <a:normAutofit fontScale="90000"/>
          </a:bodyPr>
          <a:lstStyle/>
          <a:p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WMO Global Campus:</a:t>
            </a:r>
            <a:b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RTC’s and WMO Affiliated Training Institutions </a:t>
            </a:r>
            <a:r>
              <a:rPr lang="fr-C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fr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orking as One</a:t>
            </a:r>
            <a:endParaRPr lang="fr-CH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1188" y="4724400"/>
            <a:ext cx="7921625" cy="1295400"/>
          </a:xfrm>
        </p:spPr>
        <p:txBody>
          <a:bodyPr/>
          <a:lstStyle/>
          <a:p>
            <a:endParaRPr lang="en-AU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Title 9"/>
          <p:cNvSpPr txBox="1">
            <a:spLocks/>
          </p:cNvSpPr>
          <p:nvPr/>
        </p:nvSpPr>
        <p:spPr>
          <a:xfrm>
            <a:off x="117475" y="6453188"/>
            <a:ext cx="2438400" cy="288925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defTabSz="457200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200" dirty="0">
                <a:latin typeface="Arial"/>
                <a:ea typeface="+mj-ea"/>
                <a:cs typeface="Arial"/>
              </a:rPr>
              <a:t>WMO; </a:t>
            </a:r>
            <a:r>
              <a:rPr lang="en-US" sz="1200" dirty="0" smtClean="0">
                <a:latin typeface="Arial"/>
                <a:ea typeface="+mj-ea"/>
                <a:cs typeface="Arial"/>
              </a:rPr>
              <a:t>Development and Regional Activities Dept / Education and Training(DRA/ETR)</a:t>
            </a:r>
            <a:endParaRPr lang="en-US" sz="1200" dirty="0"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226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</a:rPr>
              <a:t>WMO Global Campus 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fr-CH" sz="1800" dirty="0" smtClean="0">
                <a:solidFill>
                  <a:srgbClr val="000000"/>
                </a:solidFill>
              </a:rPr>
              <a:t>A WMO Global Campus is a </a:t>
            </a:r>
            <a:r>
              <a:rPr lang="fr-CH" sz="1800" dirty="0">
                <a:solidFill>
                  <a:srgbClr val="000000"/>
                </a:solidFill>
              </a:rPr>
              <a:t>way of </a:t>
            </a:r>
            <a:r>
              <a:rPr lang="fr-CH" sz="1800" u="sng" dirty="0">
                <a:solidFill>
                  <a:srgbClr val="000000"/>
                </a:solidFill>
              </a:rPr>
              <a:t>enhancing</a:t>
            </a:r>
            <a:r>
              <a:rPr lang="fr-CH" sz="1800" dirty="0">
                <a:solidFill>
                  <a:srgbClr val="000000"/>
                </a:solidFill>
              </a:rPr>
              <a:t> and </a:t>
            </a:r>
            <a:r>
              <a:rPr lang="fr-CH" sz="1800" u="sng" dirty="0">
                <a:solidFill>
                  <a:srgbClr val="000000"/>
                </a:solidFill>
              </a:rPr>
              <a:t>elaborating</a:t>
            </a:r>
            <a:r>
              <a:rPr lang="fr-CH" sz="1800" dirty="0">
                <a:solidFill>
                  <a:srgbClr val="000000"/>
                </a:solidFill>
              </a:rPr>
              <a:t> how </a:t>
            </a:r>
            <a:r>
              <a:rPr lang="fr-CH" sz="1800" dirty="0" smtClean="0">
                <a:solidFill>
                  <a:srgbClr val="000000"/>
                </a:solidFill>
              </a:rPr>
              <a:t>WMO Regional Training Centres and WMO affiliated institutions work</a:t>
            </a:r>
            <a:r>
              <a:rPr lang="fr-CH" sz="1800" dirty="0">
                <a:solidFill>
                  <a:srgbClr val="000000"/>
                </a:solidFill>
              </a:rPr>
              <a:t>,</a:t>
            </a:r>
            <a:r>
              <a:rPr lang="fr-CH" sz="1800" u="sng" dirty="0">
                <a:solidFill>
                  <a:srgbClr val="000000"/>
                </a:solidFill>
              </a:rPr>
              <a:t> </a:t>
            </a:r>
            <a:r>
              <a:rPr lang="fr-CH" sz="1800" u="sng" dirty="0" smtClean="0">
                <a:solidFill>
                  <a:srgbClr val="000000"/>
                </a:solidFill>
              </a:rPr>
              <a:t>coordinate, communicate </a:t>
            </a:r>
            <a:r>
              <a:rPr lang="fr-CH" sz="1800" dirty="0" smtClean="0">
                <a:solidFill>
                  <a:srgbClr val="000000"/>
                </a:solidFill>
              </a:rPr>
              <a:t>&amp; </a:t>
            </a:r>
            <a:r>
              <a:rPr lang="fr-CH" sz="1800" u="sng" dirty="0" smtClean="0">
                <a:solidFill>
                  <a:srgbClr val="000000"/>
                </a:solidFill>
              </a:rPr>
              <a:t>collaborate </a:t>
            </a:r>
            <a:r>
              <a:rPr lang="fr-CH" sz="1800" dirty="0">
                <a:solidFill>
                  <a:srgbClr val="000000"/>
                </a:solidFill>
              </a:rPr>
              <a:t>to meet WMO members training </a:t>
            </a:r>
            <a:r>
              <a:rPr lang="fr-CH" sz="1800" dirty="0" smtClean="0">
                <a:solidFill>
                  <a:srgbClr val="000000"/>
                </a:solidFill>
              </a:rPr>
              <a:t>needs.</a:t>
            </a:r>
          </a:p>
          <a:p>
            <a:pPr marL="457200" lvl="1" indent="0">
              <a:buNone/>
            </a:pPr>
            <a:endParaRPr lang="fr-CH" sz="18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fr-CH" sz="1800" dirty="0" smtClean="0">
                <a:solidFill>
                  <a:srgbClr val="000000"/>
                </a:solidFill>
              </a:rPr>
              <a:t>It builds on the well established WMO RTC network and WMO </a:t>
            </a:r>
            <a:r>
              <a:rPr lang="fr-CH" sz="1800" dirty="0" err="1" smtClean="0">
                <a:solidFill>
                  <a:srgbClr val="000000"/>
                </a:solidFill>
              </a:rPr>
              <a:t>affiliated</a:t>
            </a:r>
            <a:r>
              <a:rPr lang="fr-CH" sz="1800" dirty="0" smtClean="0">
                <a:solidFill>
                  <a:srgbClr val="000000"/>
                </a:solidFill>
              </a:rPr>
              <a:t> institutions.</a:t>
            </a:r>
          </a:p>
          <a:p>
            <a:pPr marL="457200" lvl="1" indent="0">
              <a:buNone/>
            </a:pPr>
            <a:endParaRPr lang="fr-CH" sz="18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fr-CH" sz="1800" dirty="0" smtClean="0">
                <a:solidFill>
                  <a:srgbClr val="000000"/>
                </a:solidFill>
              </a:rPr>
              <a:t>It will increase global access to training resources (face to face and on-line)</a:t>
            </a:r>
          </a:p>
          <a:p>
            <a:pPr lvl="1"/>
            <a:endParaRPr lang="fr-CH" sz="18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fr-CH" sz="1800" dirty="0" smtClean="0">
                <a:solidFill>
                  <a:srgbClr val="000000"/>
                </a:solidFill>
              </a:rPr>
              <a:t>The name ‘WMO Global Campus’ has been supported by RTC Directors and the </a:t>
            </a:r>
            <a:r>
              <a:rPr lang="fr-CH" sz="1800" dirty="0" err="1" smtClean="0">
                <a:solidFill>
                  <a:srgbClr val="000000"/>
                </a:solidFill>
              </a:rPr>
              <a:t>Steering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Committee</a:t>
            </a:r>
            <a:r>
              <a:rPr lang="fr-CH" sz="1800" dirty="0" smtClean="0">
                <a:solidFill>
                  <a:srgbClr val="000000"/>
                </a:solidFill>
              </a:rPr>
              <a:t>.</a:t>
            </a:r>
          </a:p>
          <a:p>
            <a:pPr marL="457200" lvl="1" indent="0">
              <a:buNone/>
            </a:pPr>
            <a:endParaRPr lang="fr-CH" sz="18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fr-CH" sz="1800" dirty="0" err="1" smtClean="0">
                <a:solidFill>
                  <a:srgbClr val="000000"/>
                </a:solidFill>
              </a:rPr>
              <a:t>Regardless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>
                <a:solidFill>
                  <a:srgbClr val="000000"/>
                </a:solidFill>
              </a:rPr>
              <a:t>of what this concept might be </a:t>
            </a:r>
            <a:r>
              <a:rPr lang="fr-CH" sz="1800" dirty="0" smtClean="0">
                <a:solidFill>
                  <a:srgbClr val="000000"/>
                </a:solidFill>
              </a:rPr>
              <a:t>called, or </a:t>
            </a:r>
            <a:r>
              <a:rPr lang="fr-CH" sz="1800" dirty="0">
                <a:solidFill>
                  <a:srgbClr val="000000"/>
                </a:solidFill>
              </a:rPr>
              <a:t>how it might develop, increased collaboration, sharing and coordination </a:t>
            </a:r>
            <a:r>
              <a:rPr lang="fr-CH" sz="1800" u="sng" dirty="0" smtClean="0">
                <a:solidFill>
                  <a:srgbClr val="000000"/>
                </a:solidFill>
              </a:rPr>
              <a:t>is essential </a:t>
            </a:r>
            <a:r>
              <a:rPr lang="fr-CH" sz="1800" dirty="0" smtClean="0">
                <a:solidFill>
                  <a:srgbClr val="000000"/>
                </a:solidFill>
              </a:rPr>
              <a:t>to meeting the training needs of WMO </a:t>
            </a:r>
            <a:r>
              <a:rPr lang="fr-CH" sz="1800" dirty="0" err="1" smtClean="0">
                <a:solidFill>
                  <a:srgbClr val="000000"/>
                </a:solidFill>
              </a:rPr>
              <a:t>members</a:t>
            </a:r>
            <a:r>
              <a:rPr lang="fr-CH" sz="1800" dirty="0" smtClean="0">
                <a:solidFill>
                  <a:srgbClr val="000000"/>
                </a:solidFill>
              </a:rPr>
              <a:t> going forward</a:t>
            </a:r>
            <a:endParaRPr lang="en-AU" sz="1800" dirty="0" smtClean="0">
              <a:solidFill>
                <a:srgbClr val="000000"/>
              </a:solidFill>
            </a:endParaRPr>
          </a:p>
          <a:p>
            <a:pPr lvl="1"/>
            <a:endParaRPr lang="fr-CH" sz="18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040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</a:rPr>
              <a:t>WMO Global Campus 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fr-CH" sz="18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fr-CH" sz="1800" dirty="0" smtClean="0">
                <a:solidFill>
                  <a:srgbClr val="000000"/>
                </a:solidFill>
              </a:rPr>
              <a:t>A quick update on</a:t>
            </a:r>
          </a:p>
          <a:p>
            <a:pPr marL="457200" lvl="1" indent="0">
              <a:buNone/>
            </a:pPr>
            <a:endParaRPr lang="fr-CH" sz="1800" dirty="0">
              <a:solidFill>
                <a:srgbClr val="000000"/>
              </a:solidFill>
            </a:endParaRPr>
          </a:p>
          <a:p>
            <a:pPr lvl="1"/>
            <a:r>
              <a:rPr lang="fr-CH" sz="1800" dirty="0">
                <a:solidFill>
                  <a:srgbClr val="000000"/>
                </a:solidFill>
              </a:rPr>
              <a:t>T</a:t>
            </a:r>
            <a:r>
              <a:rPr lang="fr-CH" sz="1800" dirty="0" smtClean="0">
                <a:solidFill>
                  <a:srgbClr val="000000"/>
                </a:solidFill>
              </a:rPr>
              <a:t>he </a:t>
            </a:r>
            <a:r>
              <a:rPr lang="fr-CH" sz="1800" dirty="0" err="1" smtClean="0">
                <a:solidFill>
                  <a:srgbClr val="000000"/>
                </a:solidFill>
              </a:rPr>
              <a:t>feasibilty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work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that</a:t>
            </a:r>
            <a:r>
              <a:rPr lang="fr-CH" sz="1800" dirty="0" smtClean="0">
                <a:solidFill>
                  <a:srgbClr val="000000"/>
                </a:solidFill>
              </a:rPr>
              <a:t> has been happening</a:t>
            </a:r>
          </a:p>
          <a:p>
            <a:pPr marL="457200" lvl="1" indent="0">
              <a:buNone/>
            </a:pPr>
            <a:endParaRPr lang="fr-CH" sz="1800" dirty="0">
              <a:solidFill>
                <a:srgbClr val="000000"/>
              </a:solidFill>
            </a:endParaRPr>
          </a:p>
          <a:p>
            <a:pPr lvl="1"/>
            <a:r>
              <a:rPr lang="fr-CH" sz="1800" dirty="0" smtClean="0">
                <a:solidFill>
                  <a:srgbClr val="000000"/>
                </a:solidFill>
              </a:rPr>
              <a:t>An </a:t>
            </a:r>
            <a:r>
              <a:rPr lang="fr-CH" sz="1800" dirty="0" err="1" smtClean="0">
                <a:solidFill>
                  <a:srgbClr val="000000"/>
                </a:solidFill>
              </a:rPr>
              <a:t>outline</a:t>
            </a:r>
            <a:r>
              <a:rPr lang="fr-CH" sz="1800" dirty="0" smtClean="0">
                <a:solidFill>
                  <a:srgbClr val="000000"/>
                </a:solidFill>
              </a:rPr>
              <a:t> of </a:t>
            </a:r>
            <a:r>
              <a:rPr lang="fr-CH" sz="1800" dirty="0" err="1" smtClean="0">
                <a:solidFill>
                  <a:srgbClr val="000000"/>
                </a:solidFill>
              </a:rPr>
              <a:t>where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you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can</a:t>
            </a:r>
            <a:r>
              <a:rPr lang="fr-CH" sz="1800" dirty="0" smtClean="0">
                <a:solidFill>
                  <a:srgbClr val="000000"/>
                </a:solidFill>
              </a:rPr>
              <a:t> help </a:t>
            </a:r>
            <a:r>
              <a:rPr lang="fr-CH" sz="1800" dirty="0" err="1" smtClean="0">
                <a:solidFill>
                  <a:srgbClr val="000000"/>
                </a:solidFill>
              </a:rPr>
              <a:t>this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week</a:t>
            </a:r>
            <a:r>
              <a:rPr lang="fr-CH" sz="1800" dirty="0">
                <a:solidFill>
                  <a:srgbClr val="000000"/>
                </a:solidFill>
              </a:rPr>
              <a:t> </a:t>
            </a:r>
            <a:r>
              <a:rPr lang="fr-CH" sz="1800" dirty="0" smtClean="0">
                <a:solidFill>
                  <a:srgbClr val="000000"/>
                </a:solidFill>
              </a:rPr>
              <a:t>and a </a:t>
            </a:r>
            <a:r>
              <a:rPr lang="fr-CH" sz="1800" dirty="0" err="1" smtClean="0">
                <a:solidFill>
                  <a:srgbClr val="000000"/>
                </a:solidFill>
              </a:rPr>
              <a:t>liitle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homework</a:t>
            </a:r>
            <a:r>
              <a:rPr lang="fr-CH" sz="1800" dirty="0" smtClean="0">
                <a:solidFill>
                  <a:srgbClr val="000000"/>
                </a:solidFill>
              </a:rPr>
              <a:t> for </a:t>
            </a:r>
            <a:r>
              <a:rPr lang="fr-CH" sz="1800" dirty="0" err="1" smtClean="0">
                <a:solidFill>
                  <a:srgbClr val="000000"/>
                </a:solidFill>
              </a:rPr>
              <a:t>tonight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</a:t>
            </a:r>
          </a:p>
          <a:p>
            <a:pPr lvl="1"/>
            <a:endParaRPr lang="fr-CH" sz="1800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lvl="1"/>
            <a:endParaRPr lang="fr-CH" sz="18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CH" sz="18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CH" sz="18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CH" sz="1800" i="1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CH" sz="1800" i="1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06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</a:rPr>
              <a:t>WMO Global Campus-</a:t>
            </a:r>
            <a:br>
              <a:rPr lang="en-GB" sz="2800" dirty="0" smtClean="0">
                <a:solidFill>
                  <a:schemeClr val="tx1"/>
                </a:solidFill>
              </a:rPr>
            </a:b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fr-CH" sz="1800" dirty="0" err="1" smtClean="0">
                <a:solidFill>
                  <a:srgbClr val="000000"/>
                </a:solidFill>
              </a:rPr>
              <a:t>What</a:t>
            </a:r>
            <a:r>
              <a:rPr lang="fr-CH" sz="1800" dirty="0" smtClean="0">
                <a:solidFill>
                  <a:srgbClr val="000000"/>
                </a:solidFill>
              </a:rPr>
              <a:t> has been happening?</a:t>
            </a:r>
          </a:p>
          <a:p>
            <a:pPr marL="457200" lvl="1" indent="0">
              <a:buNone/>
            </a:pPr>
            <a:endParaRPr lang="fr-CH" sz="1800" i="1" dirty="0">
              <a:solidFill>
                <a:srgbClr val="000000"/>
              </a:solidFill>
            </a:endParaRPr>
          </a:p>
          <a:p>
            <a:pPr lvl="1"/>
            <a:r>
              <a:rPr lang="fr-CH" sz="1800" dirty="0" smtClean="0"/>
              <a:t>ETR web site </a:t>
            </a:r>
            <a:r>
              <a:rPr lang="fr-CH" sz="1800" dirty="0" err="1" smtClean="0"/>
              <a:t>link</a:t>
            </a:r>
            <a:r>
              <a:rPr lang="fr-CH" sz="1800" dirty="0" smtClean="0"/>
              <a:t> for </a:t>
            </a:r>
            <a:r>
              <a:rPr lang="fr-CH" sz="1800" dirty="0" err="1" smtClean="0"/>
              <a:t>details</a:t>
            </a:r>
            <a:r>
              <a:rPr lang="fr-CH" sz="1800" dirty="0" smtClean="0"/>
              <a:t> </a:t>
            </a:r>
          </a:p>
          <a:p>
            <a:pPr marL="457200" lvl="1" indent="0">
              <a:buNone/>
            </a:pPr>
            <a:r>
              <a:rPr lang="fr-CH" sz="1800" dirty="0" smtClean="0"/>
              <a:t>	</a:t>
            </a:r>
            <a:r>
              <a:rPr lang="fr-CH" sz="1800" dirty="0" smtClean="0">
                <a:solidFill>
                  <a:srgbClr val="0070C0"/>
                </a:solidFill>
                <a:hlinkClick r:id="rId4"/>
              </a:rPr>
              <a:t>http</a:t>
            </a:r>
            <a:r>
              <a:rPr lang="fr-CH" sz="1800" dirty="0">
                <a:solidFill>
                  <a:srgbClr val="0070C0"/>
                </a:solidFill>
                <a:hlinkClick r:id="rId4"/>
              </a:rPr>
              <a:t>://</a:t>
            </a:r>
            <a:r>
              <a:rPr lang="fr-CH" sz="1800" dirty="0" smtClean="0">
                <a:solidFill>
                  <a:srgbClr val="0070C0"/>
                </a:solidFill>
                <a:hlinkClick r:id="rId4"/>
              </a:rPr>
              <a:t>www.wmo.int/pages/prog/dra/etrp/GlobalCampus.php</a:t>
            </a:r>
            <a:endParaRPr lang="fr-CH" sz="1800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fr-CH" sz="1800" dirty="0" smtClean="0">
              <a:solidFill>
                <a:srgbClr val="0070C0"/>
              </a:solidFill>
            </a:endParaRPr>
          </a:p>
          <a:p>
            <a:pPr lvl="2"/>
            <a:r>
              <a:rPr lang="fr-CH" sz="1800" dirty="0" smtClean="0"/>
              <a:t>All items to </a:t>
            </a:r>
            <a:r>
              <a:rPr lang="fr-CH" sz="1800" dirty="0" err="1" smtClean="0"/>
              <a:t>be</a:t>
            </a:r>
            <a:r>
              <a:rPr lang="fr-CH" sz="1800" dirty="0" smtClean="0"/>
              <a:t> </a:t>
            </a:r>
            <a:r>
              <a:rPr lang="fr-CH" sz="1800" dirty="0" err="1" smtClean="0"/>
              <a:t>investigated</a:t>
            </a:r>
            <a:r>
              <a:rPr lang="fr-CH" sz="1800" dirty="0" smtClean="0"/>
              <a:t> for </a:t>
            </a:r>
            <a:r>
              <a:rPr lang="fr-CH" sz="1800" dirty="0" err="1" smtClean="0"/>
              <a:t>feasibilty</a:t>
            </a:r>
            <a:r>
              <a:rPr lang="fr-CH" sz="1800" dirty="0" smtClean="0"/>
              <a:t> - </a:t>
            </a:r>
            <a:r>
              <a:rPr lang="fr-CH" sz="1800" dirty="0" err="1" smtClean="0"/>
              <a:t>from</a:t>
            </a:r>
            <a:r>
              <a:rPr lang="fr-CH" sz="1800" dirty="0" smtClean="0"/>
              <a:t> WMO </a:t>
            </a:r>
            <a:r>
              <a:rPr lang="fr-CH" sz="1800" dirty="0" err="1" smtClean="0"/>
              <a:t>Executive</a:t>
            </a:r>
            <a:r>
              <a:rPr lang="fr-CH" sz="1800" dirty="0" smtClean="0"/>
              <a:t> Council in 2014</a:t>
            </a:r>
            <a:endParaRPr lang="fr-CH" sz="1800" dirty="0"/>
          </a:p>
          <a:p>
            <a:pPr lvl="2"/>
            <a:r>
              <a:rPr lang="fr-CH" sz="1800" dirty="0" err="1"/>
              <a:t>Steering</a:t>
            </a:r>
            <a:r>
              <a:rPr lang="fr-CH" sz="1800" dirty="0"/>
              <a:t> </a:t>
            </a:r>
            <a:r>
              <a:rPr lang="fr-CH" sz="1800" dirty="0" err="1"/>
              <a:t>Committee</a:t>
            </a:r>
            <a:r>
              <a:rPr lang="fr-CH" sz="1800" dirty="0"/>
              <a:t> </a:t>
            </a:r>
            <a:r>
              <a:rPr lang="fr-CH" sz="1800" dirty="0" err="1"/>
              <a:t>role</a:t>
            </a:r>
            <a:r>
              <a:rPr lang="fr-CH" sz="1800" dirty="0"/>
              <a:t> and </a:t>
            </a:r>
            <a:r>
              <a:rPr lang="fr-CH" sz="1800" dirty="0" err="1"/>
              <a:t>members</a:t>
            </a:r>
            <a:endParaRPr lang="fr-CH" sz="1800" dirty="0"/>
          </a:p>
          <a:p>
            <a:pPr lvl="2"/>
            <a:r>
              <a:rPr lang="fr-CH" sz="1800" dirty="0" smtClean="0"/>
              <a:t>FAQ </a:t>
            </a:r>
            <a:endParaRPr lang="fr-CH" sz="1800" dirty="0"/>
          </a:p>
          <a:p>
            <a:pPr lvl="2"/>
            <a:r>
              <a:rPr lang="fr-CH" sz="1800" dirty="0" err="1" smtClean="0"/>
              <a:t>Guiding</a:t>
            </a:r>
            <a:r>
              <a:rPr lang="fr-CH" sz="1800" dirty="0" smtClean="0"/>
              <a:t> </a:t>
            </a:r>
            <a:r>
              <a:rPr lang="fr-CH" sz="1800" dirty="0" err="1"/>
              <a:t>P</a:t>
            </a:r>
            <a:r>
              <a:rPr lang="fr-CH" sz="1800" dirty="0" err="1" smtClean="0"/>
              <a:t>rinciples</a:t>
            </a:r>
            <a:r>
              <a:rPr lang="fr-CH" sz="1800" dirty="0" smtClean="0"/>
              <a:t> </a:t>
            </a:r>
            <a:r>
              <a:rPr lang="fr-CH" sz="1800" dirty="0"/>
              <a:t>for C</a:t>
            </a:r>
            <a:r>
              <a:rPr lang="fr-CH" sz="1800" dirty="0" smtClean="0"/>
              <a:t>ollaboration</a:t>
            </a:r>
          </a:p>
          <a:p>
            <a:pPr lvl="2"/>
            <a:r>
              <a:rPr lang="fr-CH" sz="1800" dirty="0" err="1" smtClean="0"/>
              <a:t>Recent</a:t>
            </a:r>
            <a:r>
              <a:rPr lang="fr-CH" sz="1800" dirty="0" smtClean="0"/>
              <a:t> </a:t>
            </a:r>
            <a:r>
              <a:rPr lang="fr-CH" sz="1800" dirty="0" err="1" smtClean="0"/>
              <a:t>progress</a:t>
            </a:r>
            <a:r>
              <a:rPr lang="fr-CH" sz="1800" dirty="0" smtClean="0"/>
              <a:t> reports, </a:t>
            </a:r>
            <a:r>
              <a:rPr lang="fr-CH" sz="1800" dirty="0" err="1" smtClean="0"/>
              <a:t>including</a:t>
            </a:r>
            <a:r>
              <a:rPr lang="fr-CH" sz="1800" dirty="0" smtClean="0"/>
              <a:t>  the 3 </a:t>
            </a:r>
            <a:r>
              <a:rPr lang="fr-CH" sz="1800" dirty="0"/>
              <a:t>key </a:t>
            </a:r>
            <a:r>
              <a:rPr lang="fr-CH" sz="1800" dirty="0" err="1"/>
              <a:t>demonstration</a:t>
            </a:r>
            <a:r>
              <a:rPr lang="fr-CH" sz="1800" dirty="0"/>
              <a:t> </a:t>
            </a:r>
            <a:r>
              <a:rPr lang="fr-CH" sz="1800" dirty="0" err="1"/>
              <a:t>activities</a:t>
            </a:r>
            <a:r>
              <a:rPr lang="fr-CH" sz="1800" dirty="0"/>
              <a:t> &amp; </a:t>
            </a:r>
            <a:r>
              <a:rPr lang="fr-CH" sz="1800" dirty="0" err="1"/>
              <a:t>underpinning</a:t>
            </a:r>
            <a:r>
              <a:rPr lang="fr-CH" sz="1800" dirty="0"/>
              <a:t> </a:t>
            </a:r>
            <a:r>
              <a:rPr lang="fr-CH" sz="1800" dirty="0" err="1" smtClean="0"/>
              <a:t>activities</a:t>
            </a:r>
            <a:r>
              <a:rPr lang="fr-CH" sz="1800" dirty="0" smtClean="0"/>
              <a:t> </a:t>
            </a:r>
            <a:r>
              <a:rPr lang="fr-CH" sz="1800" dirty="0" err="1" smtClean="0"/>
              <a:t>from</a:t>
            </a:r>
            <a:r>
              <a:rPr lang="fr-CH" sz="1800" dirty="0" smtClean="0"/>
              <a:t> WMO RTC </a:t>
            </a:r>
            <a:r>
              <a:rPr lang="fr-CH" sz="1800" dirty="0" err="1" smtClean="0"/>
              <a:t>Directors</a:t>
            </a:r>
            <a:r>
              <a:rPr lang="fr-CH" sz="1800" dirty="0" smtClean="0"/>
              <a:t> meeting </a:t>
            </a:r>
            <a:r>
              <a:rPr lang="fr-CH" sz="1800" dirty="0" err="1" smtClean="0"/>
              <a:t>earlier</a:t>
            </a:r>
            <a:r>
              <a:rPr lang="fr-CH" sz="1800" dirty="0" smtClean="0"/>
              <a:t> </a:t>
            </a:r>
            <a:r>
              <a:rPr lang="fr-CH" sz="1800" dirty="0" err="1" smtClean="0"/>
              <a:t>this</a:t>
            </a:r>
            <a:r>
              <a:rPr lang="fr-CH" sz="1800" dirty="0" smtClean="0"/>
              <a:t> </a:t>
            </a:r>
            <a:r>
              <a:rPr lang="fr-CH" sz="1800" dirty="0" err="1" smtClean="0"/>
              <a:t>year</a:t>
            </a:r>
            <a:endParaRPr lang="fr-CH" sz="1800" dirty="0" smtClean="0"/>
          </a:p>
          <a:p>
            <a:pPr lvl="1"/>
            <a:endParaRPr lang="fr-CH" sz="1800" dirty="0"/>
          </a:p>
          <a:p>
            <a:pPr lvl="1"/>
            <a:endParaRPr lang="fr-CH" sz="1800" dirty="0" smtClean="0"/>
          </a:p>
          <a:p>
            <a:pPr lvl="1"/>
            <a:endParaRPr lang="fr-CH" sz="1800" dirty="0"/>
          </a:p>
          <a:p>
            <a:pPr lvl="1"/>
            <a:endParaRPr lang="fr-CH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439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sz="2800" dirty="0" smtClean="0">
                <a:solidFill>
                  <a:schemeClr val="tx1"/>
                </a:solidFill>
              </a:rPr>
              <a:t/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WMO </a:t>
            </a:r>
            <a:r>
              <a:rPr lang="en-GB" sz="2800" dirty="0">
                <a:solidFill>
                  <a:schemeClr val="tx1"/>
                </a:solidFill>
              </a:rPr>
              <a:t>Global Campus </a:t>
            </a:r>
            <a:r>
              <a:rPr lang="en-GB" sz="2800" dirty="0" smtClean="0">
                <a:solidFill>
                  <a:schemeClr val="tx1"/>
                </a:solidFill>
              </a:rPr>
              <a:t>– </a:t>
            </a:r>
            <a:r>
              <a:rPr lang="fr-CH" sz="1800" dirty="0"/>
              <a:t>3 key </a:t>
            </a:r>
            <a:r>
              <a:rPr lang="fr-CH" sz="1800" dirty="0" err="1"/>
              <a:t>demonstration</a:t>
            </a:r>
            <a:r>
              <a:rPr lang="fr-CH" sz="1800" dirty="0"/>
              <a:t> </a:t>
            </a:r>
            <a:r>
              <a:rPr lang="fr-CH" sz="1800" dirty="0" err="1"/>
              <a:t>activities</a:t>
            </a:r>
            <a:r>
              <a:rPr lang="fr-CH" sz="1800" dirty="0"/>
              <a:t> &amp; </a:t>
            </a:r>
            <a:r>
              <a:rPr lang="fr-CH" sz="1800" dirty="0" err="1"/>
              <a:t>underpinning</a:t>
            </a:r>
            <a:r>
              <a:rPr lang="fr-CH" sz="1800" dirty="0"/>
              <a:t> </a:t>
            </a:r>
            <a:r>
              <a:rPr lang="fr-CH" sz="1800" dirty="0" err="1"/>
              <a:t>activities</a:t>
            </a:r>
            <a:r>
              <a:rPr lang="fr-CH" sz="1800" dirty="0"/>
              <a:t/>
            </a:r>
            <a:br>
              <a:rPr lang="fr-CH" sz="1800" dirty="0"/>
            </a:b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C:\Users\Autologon\AppData\Local\Microsoft\Windows\Temporary Internet Files\Content.IE5\ZXBZ61GS\large-Simple-Glossy-Circle-Button-Red-66.6-12987[1].gif"/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4BACC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600" y="914400"/>
            <a:ext cx="3456600" cy="339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Autologon\AppData\Local\Microsoft\Windows\Temporary Internet Files\Content.IE5\ZXBZ61GS\large-Simple-Glossy-Circle-Button-Red-66.6-12987[1].gif"/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600" y="2773210"/>
            <a:ext cx="3456600" cy="339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Autologon\AppData\Local\Microsoft\Windows\Temporary Internet Files\Content.IE5\ZXBZ61GS\large-Simple-Glossy-Circle-Button-Red-66.6-12987[1].gif"/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9BBB59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25410"/>
            <a:ext cx="3456600" cy="339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2416966"/>
            <a:ext cx="3172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b="1" dirty="0">
                <a:solidFill>
                  <a:srgbClr val="0070C0"/>
                </a:solidFill>
                <a:latin typeface="Calibri"/>
              </a:rPr>
              <a:t>Searchable </a:t>
            </a:r>
            <a:r>
              <a:rPr lang="en-GB" b="1" dirty="0" smtClean="0">
                <a:solidFill>
                  <a:srgbClr val="0070C0"/>
                </a:solidFill>
                <a:latin typeface="Calibri"/>
              </a:rPr>
              <a:t>Calendar </a:t>
            </a:r>
            <a:r>
              <a:rPr lang="en-GB" sz="2000" b="1" dirty="0" smtClean="0">
                <a:solidFill>
                  <a:srgbClr val="0070C0"/>
                </a:solidFill>
                <a:latin typeface="Calibri"/>
              </a:rPr>
              <a:t/>
            </a:r>
            <a:br>
              <a:rPr lang="en-GB" sz="2000" b="1" dirty="0" smtClean="0">
                <a:solidFill>
                  <a:srgbClr val="0070C0"/>
                </a:solidFill>
                <a:latin typeface="Calibri"/>
              </a:rPr>
            </a:br>
            <a:r>
              <a:rPr lang="en-GB" sz="2000" b="1" dirty="0" smtClean="0">
                <a:solidFill>
                  <a:srgbClr val="0070C0"/>
                </a:solidFill>
                <a:latin typeface="Calibri"/>
              </a:rPr>
              <a:t>(with potential future enhancements)</a:t>
            </a:r>
            <a:endParaRPr lang="en-GB" sz="2000" b="1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25200" y="1752600"/>
            <a:ext cx="315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sz="2000" b="1" dirty="0">
                <a:solidFill>
                  <a:srgbClr val="BBE0E3">
                    <a:lumMod val="25000"/>
                  </a:srgbClr>
                </a:solidFill>
                <a:latin typeface="Calibri"/>
              </a:rPr>
              <a:t>Aviation </a:t>
            </a:r>
            <a:r>
              <a:rPr lang="en-GB" sz="2000" b="1" dirty="0" smtClean="0">
                <a:solidFill>
                  <a:srgbClr val="BBE0E3">
                    <a:lumMod val="25000"/>
                  </a:srgbClr>
                </a:solidFill>
                <a:latin typeface="Calibri"/>
              </a:rPr>
              <a:t>Competency training </a:t>
            </a:r>
            <a:endParaRPr lang="en-GB" sz="2000" b="1" dirty="0">
              <a:solidFill>
                <a:srgbClr val="BBE0E3">
                  <a:lumMod val="25000"/>
                </a:srgbClr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sz="2000" b="1" dirty="0">
                <a:solidFill>
                  <a:srgbClr val="BBE0E3">
                    <a:lumMod val="25000"/>
                  </a:srgbClr>
                </a:solidFill>
                <a:latin typeface="Calibri"/>
              </a:rPr>
              <a:t>in multiple languages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81201" y="4007584"/>
            <a:ext cx="42671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Climate services </a:t>
            </a:r>
            <a:r>
              <a:rPr lang="en-US" sz="2000" b="1" dirty="0" smtClean="0">
                <a:solidFill>
                  <a:schemeClr val="bg1"/>
                </a:solidFill>
                <a:latin typeface="Calibri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latin typeface="Calibri"/>
              </a:rPr>
            </a:br>
            <a:r>
              <a:rPr lang="en-US" sz="2000" b="1" dirty="0" smtClean="0">
                <a:solidFill>
                  <a:schemeClr val="bg1"/>
                </a:solidFill>
                <a:latin typeface="Calibri"/>
              </a:rPr>
              <a:t>training – </a:t>
            </a:r>
            <a:endParaRPr lang="en-US" sz="2000" b="1" dirty="0">
              <a:solidFill>
                <a:schemeClr val="bg1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m</a:t>
            </a:r>
            <a:r>
              <a:rPr lang="en-US" sz="2000" b="1" dirty="0" smtClean="0">
                <a:solidFill>
                  <a:schemeClr val="bg1"/>
                </a:solidFill>
                <a:latin typeface="Calibri"/>
              </a:rPr>
              <a:t>apping existing training, </a:t>
            </a:r>
            <a:br>
              <a:rPr lang="en-US" sz="2000" b="1" dirty="0" smtClean="0">
                <a:solidFill>
                  <a:schemeClr val="bg1"/>
                </a:solidFill>
                <a:latin typeface="Calibri"/>
              </a:rPr>
            </a:br>
            <a:r>
              <a:rPr lang="en-US" sz="2000" b="1" dirty="0" smtClean="0">
                <a:solidFill>
                  <a:schemeClr val="bg1"/>
                </a:solidFill>
                <a:latin typeface="Calibri"/>
              </a:rPr>
              <a:t>new initiatives, </a:t>
            </a:r>
            <a:endParaRPr lang="en-US" sz="2000" b="1" dirty="0">
              <a:solidFill>
                <a:schemeClr val="bg1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multiple </a:t>
            </a:r>
            <a:r>
              <a:rPr lang="en-US" sz="2000" b="1" dirty="0" smtClean="0">
                <a:solidFill>
                  <a:schemeClr val="bg1"/>
                </a:solidFill>
                <a:latin typeface="Calibri"/>
              </a:rPr>
              <a:t>languages </a:t>
            </a:r>
            <a:r>
              <a:rPr lang="en-US" sz="2000" b="1" dirty="0" smtClean="0">
                <a:solidFill>
                  <a:schemeClr val="accent1"/>
                </a:solidFill>
                <a:latin typeface="Calibri"/>
              </a:rPr>
              <a:t> </a:t>
            </a:r>
            <a:endParaRPr lang="en-US" sz="2000" b="1" dirty="0">
              <a:solidFill>
                <a:schemeClr val="accent1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3810000"/>
            <a:ext cx="259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Communication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Guiding principles for collaboration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726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333"/>
    </mc:Choice>
    <mc:Fallback xmlns="">
      <p:transition spd="slow" advTm="953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/>
              <a:t>WMO Global Campus Steering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1800" dirty="0" smtClean="0"/>
              <a:t>Working activities </a:t>
            </a:r>
            <a:r>
              <a:rPr lang="en-AU" sz="1800" dirty="0"/>
              <a:t>to </a:t>
            </a:r>
            <a:r>
              <a:rPr lang="en-AU" sz="1800" dirty="0" smtClean="0"/>
              <a:t>recommended </a:t>
            </a:r>
            <a:r>
              <a:rPr lang="en-AU" sz="1800" dirty="0"/>
              <a:t>first deliverables before </a:t>
            </a:r>
            <a:r>
              <a:rPr lang="en-AU" sz="1800" dirty="0" smtClean="0"/>
              <a:t>WMO EC-70 </a:t>
            </a:r>
            <a:r>
              <a:rPr lang="en-AU" sz="1800" dirty="0"/>
              <a:t>in </a:t>
            </a:r>
            <a:r>
              <a:rPr lang="en-AU" sz="1800" dirty="0" smtClean="0"/>
              <a:t>2018</a:t>
            </a:r>
          </a:p>
          <a:p>
            <a:pPr marL="0" indent="0">
              <a:buNone/>
            </a:pPr>
            <a:endParaRPr lang="en-AU" sz="1800" dirty="0"/>
          </a:p>
          <a:p>
            <a:pPr marL="0" indent="0">
              <a:buNone/>
            </a:pPr>
            <a:endParaRPr lang="en-AU" sz="1800" dirty="0" smtClean="0"/>
          </a:p>
          <a:p>
            <a:pPr marL="342900" indent="-342900">
              <a:buFont typeface="+mj-lt"/>
              <a:buAutoNum type="arabicPeriod"/>
            </a:pPr>
            <a:endParaRPr lang="en-AU" sz="1800" dirty="0" smtClean="0"/>
          </a:p>
          <a:p>
            <a:pPr lvl="1"/>
            <a:endParaRPr lang="en-AU" sz="1800" dirty="0"/>
          </a:p>
          <a:p>
            <a:pPr marL="0" indent="0">
              <a:buNone/>
            </a:pPr>
            <a:endParaRPr lang="en-AU" sz="1800" dirty="0"/>
          </a:p>
          <a:p>
            <a:pPr marL="0" indent="0">
              <a:buNone/>
            </a:pPr>
            <a:endParaRPr lang="en-AU" sz="1800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368989"/>
              </p:ext>
            </p:extLst>
          </p:nvPr>
        </p:nvGraphicFramePr>
        <p:xfrm>
          <a:off x="250825" y="1981200"/>
          <a:ext cx="8713788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894"/>
                <a:gridCol w="43568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Chair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RTC Pretoria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Global Searchable Calendar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RTC Nairobi, UNESCO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Aviation Training in Multiple Language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RTC Russian Federation,</a:t>
                      </a:r>
                      <a:r>
                        <a:rPr lang="en-US" baseline="0" dirty="0" smtClean="0"/>
                        <a:t> RTC Barbados</a:t>
                      </a:r>
                    </a:p>
                    <a:p>
                      <a:r>
                        <a:rPr lang="en-US" baseline="0" dirty="0" smtClean="0"/>
                        <a:t>RTC Pretoria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 of offering</a:t>
                      </a:r>
                      <a:r>
                        <a:rPr lang="en-US" baseline="0" dirty="0" smtClean="0"/>
                        <a:t> in climate service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RTC</a:t>
                      </a:r>
                      <a:r>
                        <a:rPr lang="en-US" baseline="0" dirty="0" smtClean="0"/>
                        <a:t> Beijing, RTC Barbados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Quality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AboM</a:t>
                      </a:r>
                      <a:r>
                        <a:rPr lang="en-US" baseline="0" dirty="0" smtClean="0"/>
                        <a:t> BMTC, RTC Barbados</a:t>
                      </a:r>
                    </a:p>
                    <a:p>
                      <a:r>
                        <a:rPr lang="en-US" dirty="0" smtClean="0"/>
                        <a:t>RTC Russian Federation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Building Clarity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RTC Pretoria, </a:t>
                      </a:r>
                      <a:r>
                        <a:rPr lang="en-US" dirty="0" smtClean="0"/>
                        <a:t>RTC Russian Federation,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RTC</a:t>
                      </a:r>
                      <a:r>
                        <a:rPr lang="en-US" baseline="0" dirty="0" smtClean="0"/>
                        <a:t> Beijing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927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</a:rPr>
              <a:t>WMO Global Campus 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fr-CH" sz="18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fr-CH" sz="1800" dirty="0" smtClean="0">
                <a:solidFill>
                  <a:srgbClr val="000000"/>
                </a:solidFill>
              </a:rPr>
              <a:t>In addition to input </a:t>
            </a:r>
            <a:r>
              <a:rPr lang="fr-CH" sz="1800" dirty="0" err="1" smtClean="0">
                <a:solidFill>
                  <a:srgbClr val="000000"/>
                </a:solidFill>
              </a:rPr>
              <a:t>already</a:t>
            </a:r>
            <a:r>
              <a:rPr lang="fr-CH" sz="1800" dirty="0" smtClean="0">
                <a:solidFill>
                  <a:srgbClr val="000000"/>
                </a:solidFill>
              </a:rPr>
              <a:t> on </a:t>
            </a:r>
            <a:r>
              <a:rPr lang="fr-CH" sz="1800" dirty="0" err="1" smtClean="0">
                <a:solidFill>
                  <a:srgbClr val="000000"/>
                </a:solidFill>
              </a:rPr>
              <a:t>quality</a:t>
            </a:r>
            <a:r>
              <a:rPr lang="fr-CH" sz="1800" dirty="0" smtClean="0">
                <a:solidFill>
                  <a:srgbClr val="000000"/>
                </a:solidFill>
              </a:rPr>
              <a:t> session </a:t>
            </a:r>
            <a:r>
              <a:rPr lang="fr-CH" sz="1800" dirty="0" err="1" smtClean="0">
                <a:solidFill>
                  <a:srgbClr val="000000"/>
                </a:solidFill>
              </a:rPr>
              <a:t>from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yesterday</a:t>
            </a:r>
            <a:r>
              <a:rPr lang="fr-CH" sz="1800" dirty="0" smtClean="0">
                <a:solidFill>
                  <a:srgbClr val="000000"/>
                </a:solidFill>
              </a:rPr>
              <a:t>……</a:t>
            </a:r>
            <a:r>
              <a:rPr lang="fr-CH" sz="1800" dirty="0" err="1" smtClean="0">
                <a:solidFill>
                  <a:srgbClr val="000000"/>
                </a:solidFill>
              </a:rPr>
              <a:t>please</a:t>
            </a:r>
            <a:endParaRPr lang="fr-CH" sz="1800" dirty="0" smtClean="0">
              <a:solidFill>
                <a:srgbClr val="000000"/>
              </a:solidFill>
            </a:endParaRPr>
          </a:p>
          <a:p>
            <a:pPr lvl="1"/>
            <a:endParaRPr lang="fr-CH" sz="1800" dirty="0">
              <a:solidFill>
                <a:srgbClr val="000000"/>
              </a:solidFill>
            </a:endParaRPr>
          </a:p>
          <a:p>
            <a:pPr lvl="1">
              <a:buFont typeface="+mj-lt"/>
              <a:buAutoNum type="arabicPeriod"/>
            </a:pPr>
            <a:r>
              <a:rPr lang="fr-CH" sz="1800" dirty="0" smtClean="0">
                <a:solidFill>
                  <a:srgbClr val="000000"/>
                </a:solidFill>
              </a:rPr>
              <a:t>Help us </a:t>
            </a:r>
            <a:r>
              <a:rPr lang="fr-CH" sz="1800" dirty="0" err="1" smtClean="0">
                <a:solidFill>
                  <a:srgbClr val="000000"/>
                </a:solidFill>
              </a:rPr>
              <a:t>refine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>
                <a:solidFill>
                  <a:srgbClr val="000000"/>
                </a:solidFill>
              </a:rPr>
              <a:t>and </a:t>
            </a:r>
            <a:r>
              <a:rPr lang="fr-CH" sz="1800" dirty="0" err="1">
                <a:solidFill>
                  <a:srgbClr val="000000"/>
                </a:solidFill>
              </a:rPr>
              <a:t>validate</a:t>
            </a:r>
            <a:r>
              <a:rPr lang="fr-CH" sz="1800" dirty="0">
                <a:solidFill>
                  <a:srgbClr val="000000"/>
                </a:solidFill>
              </a:rPr>
              <a:t> the user </a:t>
            </a:r>
            <a:r>
              <a:rPr lang="fr-CH" sz="1800" dirty="0" err="1" smtClean="0">
                <a:solidFill>
                  <a:srgbClr val="000000"/>
                </a:solidFill>
              </a:rPr>
              <a:t>needs</a:t>
            </a:r>
            <a:r>
              <a:rPr lang="fr-CH" sz="1800" dirty="0" smtClean="0">
                <a:solidFill>
                  <a:srgbClr val="000000"/>
                </a:solidFill>
              </a:rPr>
              <a:t> for phase 1 of the Key </a:t>
            </a:r>
            <a:r>
              <a:rPr lang="fr-CH" sz="1800" dirty="0" err="1" smtClean="0">
                <a:solidFill>
                  <a:srgbClr val="000000"/>
                </a:solidFill>
              </a:rPr>
              <a:t>demonstation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project</a:t>
            </a:r>
            <a:r>
              <a:rPr lang="fr-CH" sz="1800" dirty="0" smtClean="0">
                <a:solidFill>
                  <a:srgbClr val="000000"/>
                </a:solidFill>
              </a:rPr>
              <a:t> for the WMO Global </a:t>
            </a:r>
            <a:r>
              <a:rPr lang="fr-CH" sz="1800" dirty="0" err="1" smtClean="0">
                <a:solidFill>
                  <a:srgbClr val="000000"/>
                </a:solidFill>
              </a:rPr>
              <a:t>Searchable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Calendar</a:t>
            </a:r>
            <a:r>
              <a:rPr lang="fr-CH" sz="1800" dirty="0" smtClean="0">
                <a:solidFill>
                  <a:srgbClr val="000000"/>
                </a:solidFill>
              </a:rPr>
              <a:t> – </a:t>
            </a:r>
          </a:p>
          <a:p>
            <a:pPr lvl="1">
              <a:buFont typeface="+mj-lt"/>
              <a:buAutoNum type="arabicPeriod"/>
            </a:pPr>
            <a:endParaRPr lang="fr-CH" sz="1800" dirty="0" smtClean="0">
              <a:solidFill>
                <a:srgbClr val="000000"/>
              </a:solidFill>
            </a:endParaRPr>
          </a:p>
          <a:p>
            <a:pPr lvl="1">
              <a:buFont typeface="+mj-lt"/>
              <a:buAutoNum type="arabicPeriod"/>
            </a:pPr>
            <a:r>
              <a:rPr lang="fr-CH" sz="1800" dirty="0">
                <a:solidFill>
                  <a:srgbClr val="000000"/>
                </a:solidFill>
              </a:rPr>
              <a:t>Collaboration</a:t>
            </a:r>
            <a:r>
              <a:rPr lang="fr-CH" sz="1800" dirty="0" smtClean="0">
                <a:solidFill>
                  <a:srgbClr val="000000"/>
                </a:solidFill>
              </a:rPr>
              <a:t>……Can </a:t>
            </a:r>
            <a:r>
              <a:rPr lang="fr-CH" sz="1800" dirty="0" err="1" smtClean="0">
                <a:solidFill>
                  <a:srgbClr val="000000"/>
                </a:solidFill>
              </a:rPr>
              <a:t>we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seek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some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feasibilty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demonstation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projects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from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Calmet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attendees</a:t>
            </a:r>
            <a:r>
              <a:rPr lang="fr-CH" sz="1800" dirty="0" smtClean="0">
                <a:solidFill>
                  <a:srgbClr val="000000"/>
                </a:solidFill>
              </a:rPr>
              <a:t>?</a:t>
            </a:r>
          </a:p>
          <a:p>
            <a:pPr lvl="1">
              <a:buFont typeface="+mj-lt"/>
              <a:buAutoNum type="arabicPeriod"/>
            </a:pPr>
            <a:endParaRPr lang="fr-CH" sz="1800" dirty="0">
              <a:solidFill>
                <a:srgbClr val="000000"/>
              </a:solidFill>
            </a:endParaRPr>
          </a:p>
          <a:p>
            <a:pPr lvl="1">
              <a:buFont typeface="+mj-lt"/>
              <a:buAutoNum type="arabicPeriod"/>
            </a:pPr>
            <a:r>
              <a:rPr lang="fr-CH" sz="1800" dirty="0" smtClean="0">
                <a:solidFill>
                  <a:srgbClr val="000000"/>
                </a:solidFill>
              </a:rPr>
              <a:t>And </a:t>
            </a:r>
            <a:r>
              <a:rPr lang="fr-CH" sz="1800" dirty="0" err="1" smtClean="0">
                <a:solidFill>
                  <a:srgbClr val="000000"/>
                </a:solidFill>
              </a:rPr>
              <a:t>now</a:t>
            </a:r>
            <a:r>
              <a:rPr lang="fr-CH" sz="1800" dirty="0" smtClean="0">
                <a:solidFill>
                  <a:srgbClr val="000000"/>
                </a:solidFill>
              </a:rPr>
              <a:t> for the </a:t>
            </a:r>
            <a:r>
              <a:rPr lang="fr-CH" sz="1800" dirty="0" err="1" smtClean="0">
                <a:solidFill>
                  <a:srgbClr val="000000"/>
                </a:solidFill>
              </a:rPr>
              <a:t>Homework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assignment</a:t>
            </a:r>
            <a:r>
              <a:rPr lang="fr-CH" sz="1800" dirty="0" smtClean="0">
                <a:solidFill>
                  <a:srgbClr val="000000"/>
                </a:solidFill>
              </a:rPr>
              <a:t>……</a:t>
            </a:r>
          </a:p>
          <a:p>
            <a:pPr lvl="1">
              <a:buFont typeface="+mj-lt"/>
              <a:buAutoNum type="arabicPeriod"/>
            </a:pPr>
            <a:endParaRPr lang="fr-CH" sz="18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fr-CH" sz="1800" dirty="0" smtClean="0">
                <a:solidFill>
                  <a:srgbClr val="000000"/>
                </a:solidFill>
              </a:rPr>
              <a:t>		</a:t>
            </a:r>
            <a:r>
              <a:rPr lang="fr-CH" sz="1800" dirty="0" err="1" smtClean="0">
                <a:solidFill>
                  <a:srgbClr val="000000"/>
                </a:solidFill>
              </a:rPr>
              <a:t>maybe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you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can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can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start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err="1" smtClean="0">
                <a:solidFill>
                  <a:srgbClr val="000000"/>
                </a:solidFill>
              </a:rPr>
              <a:t>thinking</a:t>
            </a:r>
            <a:r>
              <a:rPr lang="fr-CH" sz="1800" dirty="0" smtClean="0">
                <a:solidFill>
                  <a:srgbClr val="000000"/>
                </a:solidFill>
              </a:rPr>
              <a:t> about the </a:t>
            </a:r>
            <a:r>
              <a:rPr lang="fr-CH" sz="1800" dirty="0" err="1" smtClean="0">
                <a:solidFill>
                  <a:srgbClr val="000000"/>
                </a:solidFill>
              </a:rPr>
              <a:t>above</a:t>
            </a:r>
            <a:r>
              <a:rPr lang="fr-CH" sz="1800" dirty="0" smtClean="0">
                <a:solidFill>
                  <a:srgbClr val="000000"/>
                </a:solidFill>
              </a:rPr>
              <a:t> in </a:t>
            </a:r>
            <a:r>
              <a:rPr lang="fr-CH" sz="1800" dirty="0" err="1" smtClean="0">
                <a:solidFill>
                  <a:srgbClr val="000000"/>
                </a:solidFill>
              </a:rPr>
              <a:t>preparation</a:t>
            </a:r>
            <a:r>
              <a:rPr lang="fr-CH" sz="1800" dirty="0" smtClean="0">
                <a:solidFill>
                  <a:srgbClr val="000000"/>
                </a:solidFill>
              </a:rPr>
              <a:t> 		for </a:t>
            </a:r>
            <a:r>
              <a:rPr lang="fr-CH" sz="1800" dirty="0" err="1" smtClean="0">
                <a:solidFill>
                  <a:srgbClr val="000000"/>
                </a:solidFill>
              </a:rPr>
              <a:t>tomorrow</a:t>
            </a:r>
            <a:r>
              <a:rPr lang="fr-CH" sz="1800" dirty="0" smtClean="0">
                <a:solidFill>
                  <a:srgbClr val="000000"/>
                </a:solidFill>
              </a:rPr>
              <a:t> </a:t>
            </a:r>
            <a:r>
              <a:rPr lang="fr-CH" sz="1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</a:t>
            </a:r>
            <a:endParaRPr lang="fr-CH" sz="18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CH" sz="1800" dirty="0" smtClean="0">
              <a:solidFill>
                <a:srgbClr val="000000"/>
              </a:solidFill>
            </a:endParaRPr>
          </a:p>
          <a:p>
            <a:pPr lvl="1"/>
            <a:endParaRPr lang="fr-CH" sz="1800" dirty="0">
              <a:solidFill>
                <a:srgbClr val="000000"/>
              </a:solidFill>
            </a:endParaRPr>
          </a:p>
          <a:p>
            <a:pPr lvl="1"/>
            <a:endParaRPr lang="fr-CH" sz="1800" dirty="0">
              <a:solidFill>
                <a:srgbClr val="000000"/>
              </a:solidFill>
            </a:endParaRPr>
          </a:p>
          <a:p>
            <a:pPr lvl="1"/>
            <a:endParaRPr lang="fr-CH" sz="18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CH" sz="1800" i="1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CH" sz="18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57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Guiding principles </a:t>
            </a:r>
            <a:r>
              <a:rPr lang="en-US" sz="2800" dirty="0" smtClean="0"/>
              <a:t>for </a:t>
            </a:r>
            <a:r>
              <a:rPr lang="en-US" sz="2800" dirty="0" smtClean="0">
                <a:solidFill>
                  <a:srgbClr val="0070C0"/>
                </a:solidFill>
              </a:rPr>
              <a:t>Collaboration</a:t>
            </a:r>
            <a:endParaRPr lang="en-AU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/>
              <a:t>Guiding principles for WMO RTC’s and WMO affiliated </a:t>
            </a:r>
            <a:r>
              <a:rPr lang="en-US" sz="1400" b="1" dirty="0" smtClean="0"/>
              <a:t>Institutions working </a:t>
            </a:r>
            <a:r>
              <a:rPr lang="en-US" sz="1400" b="1" dirty="0"/>
              <a:t>collaboratively on the WMO Global Campus feasibility Study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WMO </a:t>
            </a:r>
            <a:r>
              <a:rPr lang="en-US" sz="1400" dirty="0"/>
              <a:t>RTC’s and WMO affiliated Institutions:-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Are encouraged to contribute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Should bring value to collaborations and agree on equity in the collaboration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Agree to share information about their offerings (note this could be commercial and non-commercial)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Agree to treat each other fairly and with mutual respect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Ensure any collaborative platform has community ownership and coordination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Respect and abide by the copyright and intellectual property of others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400" dirty="0"/>
              <a:t>Can seek advice of the WMO Steering Committee in case of any barriers arising.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endParaRPr lang="en-AU" sz="1800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452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9.9|2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9.9|2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9.9|2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5.6|6.4|23.4|1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.4|3.3|5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9.9|2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.4|3.3|5.5"/>
</p:tagLst>
</file>

<file path=ppt/theme/theme1.xml><?xml version="1.0" encoding="utf-8"?>
<a:theme xmlns:a="http://schemas.openxmlformats.org/drawingml/2006/main" name="WMO_Powerpoint_template_en">
  <a:themeElements>
    <a:clrScheme name="WMO-Title-S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MO-Title-SF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MO-Title-S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O-Title-S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O-Title-S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osing slide">
  <a:themeElements>
    <a:clrScheme name="1_Small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mallLogo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1_Small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WMO_Powerpoint_template_en</Template>
  <TotalTime>1583</TotalTime>
  <Words>302</Words>
  <Application>Microsoft Office PowerPoint</Application>
  <PresentationFormat>On-screen Show (4:3)</PresentationFormat>
  <Paragraphs>110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WMO_Powerpoint_template_en</vt:lpstr>
      <vt:lpstr>Closing slide</vt:lpstr>
      <vt:lpstr> WMO Global Campus:  RTC’s and WMO Affiliated Training Institutions working as One</vt:lpstr>
      <vt:lpstr>WMO Global Campus </vt:lpstr>
      <vt:lpstr>WMO Global Campus </vt:lpstr>
      <vt:lpstr>WMO Global Campus- </vt:lpstr>
      <vt:lpstr> WMO Global Campus – 3 key demonstration activities &amp; underpinning activities </vt:lpstr>
      <vt:lpstr>WMO Global Campus Steering Committee</vt:lpstr>
      <vt:lpstr>WMO Global Campus </vt:lpstr>
      <vt:lpstr>Guiding principles for Collaboration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and Training</dc:title>
  <dc:creator>Jeff Wilson</dc:creator>
  <cp:lastModifiedBy>WMO</cp:lastModifiedBy>
  <cp:revision>157</cp:revision>
  <cp:lastPrinted>2015-05-29T09:31:49Z</cp:lastPrinted>
  <dcterms:created xsi:type="dcterms:W3CDTF">2014-06-15T11:24:45Z</dcterms:created>
  <dcterms:modified xsi:type="dcterms:W3CDTF">2015-09-09T01:09:07Z</dcterms:modified>
</cp:coreProperties>
</file>