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324" r:id="rId3"/>
    <p:sldId id="326" r:id="rId4"/>
    <p:sldId id="283" r:id="rId5"/>
    <p:sldId id="342" r:id="rId6"/>
    <p:sldId id="288" r:id="rId7"/>
    <p:sldId id="287" r:id="rId8"/>
    <p:sldId id="291" r:id="rId9"/>
    <p:sldId id="292" r:id="rId10"/>
    <p:sldId id="327" r:id="rId11"/>
    <p:sldId id="338" r:id="rId12"/>
    <p:sldId id="328" r:id="rId13"/>
    <p:sldId id="265" r:id="rId14"/>
    <p:sldId id="266" r:id="rId15"/>
    <p:sldId id="269" r:id="rId16"/>
    <p:sldId id="271" r:id="rId17"/>
    <p:sldId id="293" r:id="rId18"/>
    <p:sldId id="260" r:id="rId19"/>
    <p:sldId id="264" r:id="rId20"/>
    <p:sldId id="272" r:id="rId21"/>
    <p:sldId id="275" r:id="rId22"/>
    <p:sldId id="289" r:id="rId23"/>
    <p:sldId id="295" r:id="rId24"/>
    <p:sldId id="296" r:id="rId25"/>
    <p:sldId id="298" r:id="rId26"/>
    <p:sldId id="257" r:id="rId27"/>
    <p:sldId id="301" r:id="rId28"/>
    <p:sldId id="333" r:id="rId29"/>
    <p:sldId id="335" r:id="rId30"/>
    <p:sldId id="343" r:id="rId31"/>
    <p:sldId id="339" r:id="rId32"/>
    <p:sldId id="340" r:id="rId33"/>
    <p:sldId id="344" r:id="rId34"/>
    <p:sldId id="341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EF3B6-5F69-416A-A043-97956225516A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82EFA-4F2E-4E44-9D90-9BBADE230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82EFA-4F2E-4E44-9D90-9BBADE23047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82EFA-4F2E-4E44-9D90-9BBADE23047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7C2D-5E4C-4596-A743-ABEC6F0CDB7F}" type="datetimeFigureOut">
              <a:rPr lang="ko-KR" altLang="en-US" smtClean="0"/>
              <a:pPr/>
              <a:t>2015-09-09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743D-DBDF-4061-9B31-BD5465C5BB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57158" y="142852"/>
            <a:ext cx="8429652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00" dirty="0" smtClean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 of 3D(</a:t>
            </a:r>
            <a:r>
              <a:rPr lang="en-US" altLang="ko-KR" sz="3200" spc="-100" dirty="0" err="1" smtClean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Gloview</a:t>
            </a:r>
            <a:r>
              <a:rPr lang="en-US" altLang="ko-KR" sz="3200" spc="-100" dirty="0" smtClean="0"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 analysis program</a:t>
            </a:r>
            <a:endParaRPr kumimoji="0" lang="ko-KR" altLang="en-US" sz="2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20800" t="18932" r="17402" b="4535"/>
          <a:stretch>
            <a:fillRect/>
          </a:stretch>
        </p:blipFill>
        <p:spPr bwMode="auto">
          <a:xfrm>
            <a:off x="5143504" y="1500174"/>
            <a:ext cx="3951086" cy="358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 prst="relaxedInset"/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20681" t="18905" r="16885" b="4778"/>
          <a:stretch>
            <a:fillRect/>
          </a:stretch>
        </p:blipFill>
        <p:spPr bwMode="auto">
          <a:xfrm>
            <a:off x="-56099" y="1500174"/>
            <a:ext cx="391371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7492" t="18022" r="16675" b="5375"/>
          <a:stretch>
            <a:fillRect/>
          </a:stretch>
        </p:blipFill>
        <p:spPr bwMode="auto">
          <a:xfrm>
            <a:off x="2643174" y="2571744"/>
            <a:ext cx="4000528" cy="35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7224" y="6357958"/>
            <a:ext cx="746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Han, Sang-Un. High Impact Weather division, Forecast bureau, KMA</a:t>
            </a:r>
            <a:endParaRPr lang="ko-KR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8258175" cy="562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46146"/>
            <a:ext cx="824861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그룹 29"/>
          <p:cNvGrpSpPr/>
          <p:nvPr/>
        </p:nvGrpSpPr>
        <p:grpSpPr>
          <a:xfrm>
            <a:off x="571472" y="912570"/>
            <a:ext cx="7786742" cy="896775"/>
            <a:chOff x="571472" y="912570"/>
            <a:chExt cx="7786742" cy="896775"/>
          </a:xfrm>
        </p:grpSpPr>
        <p:sp>
          <p:nvSpPr>
            <p:cNvPr id="5" name="직사각형 4"/>
            <p:cNvSpPr/>
            <p:nvPr/>
          </p:nvSpPr>
          <p:spPr>
            <a:xfrm>
              <a:off x="571472" y="1264597"/>
              <a:ext cx="7580307" cy="5447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85825" y="912570"/>
              <a:ext cx="1472389" cy="307777"/>
            </a:xfrm>
            <a:prstGeom prst="rect">
              <a:avLst/>
            </a:prstGeom>
            <a:solidFill>
              <a:srgbClr val="FE5C5C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①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 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 Main menu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71472" y="1908814"/>
            <a:ext cx="1428760" cy="2306004"/>
            <a:chOff x="571472" y="1908814"/>
            <a:chExt cx="1428760" cy="2306004"/>
          </a:xfrm>
        </p:grpSpPr>
        <p:sp>
          <p:nvSpPr>
            <p:cNvPr id="8" name="직사각형 7"/>
            <p:cNvSpPr/>
            <p:nvPr/>
          </p:nvSpPr>
          <p:spPr>
            <a:xfrm>
              <a:off x="571472" y="1908814"/>
              <a:ext cx="1428760" cy="230600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1478" y="3907041"/>
              <a:ext cx="1331604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②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 </a:t>
              </a: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variable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71720" y="4244002"/>
            <a:ext cx="1633098" cy="2615151"/>
            <a:chOff x="571720" y="4244002"/>
            <a:chExt cx="1633098" cy="2615151"/>
          </a:xfrm>
        </p:grpSpPr>
        <p:sp>
          <p:nvSpPr>
            <p:cNvPr id="11" name="직사각형 10"/>
            <p:cNvSpPr/>
            <p:nvPr/>
          </p:nvSpPr>
          <p:spPr>
            <a:xfrm>
              <a:off x="571720" y="4244002"/>
              <a:ext cx="1428512" cy="24217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7432" y="6335933"/>
              <a:ext cx="1597386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③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 </a:t>
              </a: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position of cross section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7240924" y="1925460"/>
            <a:ext cx="1617356" cy="1997402"/>
            <a:chOff x="7240924" y="1925460"/>
            <a:chExt cx="1617356" cy="1997402"/>
          </a:xfrm>
        </p:grpSpPr>
        <p:sp>
          <p:nvSpPr>
            <p:cNvPr id="14" name="직사각형 13"/>
            <p:cNvSpPr/>
            <p:nvPr/>
          </p:nvSpPr>
          <p:spPr>
            <a:xfrm>
              <a:off x="7240924" y="1925460"/>
              <a:ext cx="1545918" cy="19974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44390" y="2928934"/>
              <a:ext cx="1613890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⑤</a:t>
              </a:r>
              <a:r>
                <a:rPr lang="ko-KR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 </a:t>
              </a:r>
              <a:r>
                <a:rPr lang="en-US" altLang="ko-KR" sz="10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layer management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990504" y="2033080"/>
            <a:ext cx="5296140" cy="4467753"/>
            <a:chOff x="1990504" y="2033080"/>
            <a:chExt cx="5296140" cy="4467753"/>
          </a:xfrm>
        </p:grpSpPr>
        <p:sp>
          <p:nvSpPr>
            <p:cNvPr id="17" name="직사각형 16"/>
            <p:cNvSpPr/>
            <p:nvPr/>
          </p:nvSpPr>
          <p:spPr>
            <a:xfrm>
              <a:off x="1990504" y="2033080"/>
              <a:ext cx="5296140" cy="44677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58245" y="2214554"/>
              <a:ext cx="1570813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④</a:t>
              </a:r>
              <a:r>
                <a:rPr lang="en-US" altLang="ko-K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main display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7215206" y="4214820"/>
            <a:ext cx="1571636" cy="1990608"/>
            <a:chOff x="6643702" y="4154810"/>
            <a:chExt cx="1428760" cy="1930058"/>
          </a:xfrm>
        </p:grpSpPr>
        <p:sp>
          <p:nvSpPr>
            <p:cNvPr id="20" name="직사각형 19"/>
            <p:cNvSpPr/>
            <p:nvPr/>
          </p:nvSpPr>
          <p:spPr>
            <a:xfrm>
              <a:off x="6643702" y="4154810"/>
              <a:ext cx="1428760" cy="16316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43702" y="5786453"/>
              <a:ext cx="1428760" cy="298415"/>
            </a:xfrm>
            <a:prstGeom prst="rect">
              <a:avLst/>
            </a:prstGeom>
            <a:solidFill>
              <a:srgbClr val="C9A6E4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⑥ </a:t>
              </a:r>
              <a:r>
                <a:rPr lang="en-US" altLang="ko-KR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</a:rPr>
                <a:t>layer correction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제목 23"/>
          <p:cNvSpPr txBox="1">
            <a:spLocks/>
          </p:cNvSpPr>
          <p:nvPr/>
        </p:nvSpPr>
        <p:spPr>
          <a:xfrm>
            <a:off x="1500166" y="153013"/>
            <a:ext cx="614366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Composition of menu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25309" t="25437" r="24383" b="10177"/>
          <a:stretch>
            <a:fillRect/>
          </a:stretch>
        </p:blipFill>
        <p:spPr bwMode="auto">
          <a:xfrm>
            <a:off x="22546" y="1214422"/>
            <a:ext cx="18400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25020" t="24649" r="24980" b="11362"/>
          <a:stretch>
            <a:fillRect/>
          </a:stretch>
        </p:blipFill>
        <p:spPr bwMode="auto">
          <a:xfrm>
            <a:off x="1827193" y="1216869"/>
            <a:ext cx="1828800" cy="181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 l="24691" t="24480" r="24691" b="9544"/>
          <a:stretch>
            <a:fillRect/>
          </a:stretch>
        </p:blipFill>
        <p:spPr bwMode="auto">
          <a:xfrm>
            <a:off x="3643306" y="1206555"/>
            <a:ext cx="1851378" cy="187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 l="24904" t="24494" r="25404" b="11120"/>
          <a:stretch>
            <a:fillRect/>
          </a:stretch>
        </p:blipFill>
        <p:spPr bwMode="auto">
          <a:xfrm>
            <a:off x="5488805" y="1213999"/>
            <a:ext cx="181751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/>
          <a:srcRect l="24691" t="24878" r="25309" b="11133"/>
          <a:stretch>
            <a:fillRect/>
          </a:stretch>
        </p:blipFill>
        <p:spPr bwMode="auto">
          <a:xfrm>
            <a:off x="7303911" y="1214281"/>
            <a:ext cx="1828800" cy="181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 cstate="print"/>
          <a:srcRect l="25246" t="25586" r="24445" b="10425"/>
          <a:stretch>
            <a:fillRect/>
          </a:stretch>
        </p:blipFill>
        <p:spPr bwMode="auto">
          <a:xfrm>
            <a:off x="34117" y="3028630"/>
            <a:ext cx="1840089" cy="181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 cstate="print"/>
          <a:srcRect l="25242" t="25213" r="25684" b="11195"/>
          <a:stretch>
            <a:fillRect/>
          </a:stretch>
        </p:blipFill>
        <p:spPr bwMode="auto">
          <a:xfrm>
            <a:off x="1816398" y="3033476"/>
            <a:ext cx="1794934" cy="180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9" cstate="print"/>
          <a:srcRect l="25068" t="24729" r="24932" b="7308"/>
          <a:stretch>
            <a:fillRect/>
          </a:stretch>
        </p:blipFill>
        <p:spPr bwMode="auto">
          <a:xfrm>
            <a:off x="3594446" y="3045528"/>
            <a:ext cx="1828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0" cstate="print"/>
          <a:srcRect l="25377" t="24977" r="24932" b="9444"/>
          <a:stretch>
            <a:fillRect/>
          </a:stretch>
        </p:blipFill>
        <p:spPr bwMode="auto">
          <a:xfrm>
            <a:off x="5421248" y="3034662"/>
            <a:ext cx="1817511" cy="18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1" cstate="print"/>
          <a:srcRect l="25781" t="25269" r="25762" b="9947"/>
          <a:stretch>
            <a:fillRect/>
          </a:stretch>
        </p:blipFill>
        <p:spPr bwMode="auto">
          <a:xfrm>
            <a:off x="7226636" y="2901411"/>
            <a:ext cx="1917364" cy="199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2" cstate="print"/>
          <a:srcRect l="25309" t="24480" r="25926" b="10339"/>
          <a:stretch>
            <a:fillRect/>
          </a:stretch>
        </p:blipFill>
        <p:spPr bwMode="auto">
          <a:xfrm>
            <a:off x="0" y="4861147"/>
            <a:ext cx="1783644" cy="18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3" cstate="print"/>
          <a:srcRect l="24846" t="24859" r="25154" b="7972"/>
          <a:stretch>
            <a:fillRect/>
          </a:stretch>
        </p:blipFill>
        <p:spPr bwMode="auto">
          <a:xfrm>
            <a:off x="1857356" y="4831478"/>
            <a:ext cx="1828800" cy="190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715008" y="5357826"/>
            <a:ext cx="3155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 Total 38 global maps</a:t>
            </a:r>
          </a:p>
          <a:p>
            <a:pPr>
              <a:buFontTx/>
              <a:buChar char="-"/>
            </a:pPr>
            <a:r>
              <a:rPr lang="ko-KR" altLang="en-US" dirty="0" smtClean="0"/>
              <a:t> </a:t>
            </a:r>
            <a:r>
              <a:rPr lang="en-US" altLang="ko-KR" dirty="0" smtClean="0"/>
              <a:t>color designation between</a:t>
            </a:r>
          </a:p>
          <a:p>
            <a:r>
              <a:rPr lang="en-US" altLang="ko-KR" dirty="0" smtClean="0"/>
              <a:t>  sea and continent</a:t>
            </a:r>
            <a:endParaRPr lang="ko-KR" altLang="en-US" dirty="0"/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4"/>
          <a:srcRect l="25979" t="25232" r="25564" b="11574"/>
          <a:stretch>
            <a:fillRect/>
          </a:stretch>
        </p:blipFill>
        <p:spPr bwMode="auto">
          <a:xfrm>
            <a:off x="3656900" y="4948072"/>
            <a:ext cx="1772356" cy="179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제목 23"/>
          <p:cNvSpPr txBox="1">
            <a:spLocks/>
          </p:cNvSpPr>
          <p:nvPr/>
        </p:nvSpPr>
        <p:spPr>
          <a:xfrm>
            <a:off x="1500166" y="142852"/>
            <a:ext cx="614366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Background maps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 l="29527" t="21341" r="26874" b="7012"/>
          <a:stretch>
            <a:fillRect/>
          </a:stretch>
        </p:blipFill>
        <p:spPr bwMode="auto">
          <a:xfrm>
            <a:off x="71438" y="4857761"/>
            <a:ext cx="1750536" cy="18573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2143116"/>
            <a:ext cx="8229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Major functions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175" t="15944" r="16574" b="3985"/>
          <a:stretch>
            <a:fillRect/>
          </a:stretch>
        </p:blipFill>
        <p:spPr bwMode="auto">
          <a:xfrm>
            <a:off x="4512396" y="1142984"/>
            <a:ext cx="4611284" cy="427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4500562" cy="266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247648" y="4000504"/>
            <a:ext cx="4038600" cy="17859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500 </a:t>
            </a:r>
            <a:r>
              <a:rPr kumimoji="0" lang="en-US" altLang="ko-K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hPa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field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400" dirty="0" smtClean="0"/>
              <a:t>60gpm interval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400" dirty="0" smtClean="0">
                <a:solidFill>
                  <a:srgbClr val="FF0000"/>
                </a:solidFill>
              </a:rPr>
              <a:t>5880gpm emphasis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제목 23"/>
          <p:cNvSpPr txBox="1">
            <a:spLocks/>
          </p:cNvSpPr>
          <p:nvPr/>
        </p:nvSpPr>
        <p:spPr>
          <a:xfrm>
            <a:off x="142844" y="81574"/>
            <a:ext cx="7358114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Plain field(emphasis of </a:t>
            </a:r>
            <a:r>
              <a:rPr kumimoji="1" lang="en-US" altLang="ko-K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geopotential</a:t>
            </a:r>
            <a:r>
              <a:rPr kumimoji="1"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height line)</a:t>
            </a:r>
            <a:endParaRPr kumimoji="1"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57422" y="2714620"/>
            <a:ext cx="1500198" cy="928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0142" t="18648" r="16916" b="3714"/>
          <a:stretch>
            <a:fillRect/>
          </a:stretch>
        </p:blipFill>
        <p:spPr bwMode="auto">
          <a:xfrm>
            <a:off x="306040" y="683876"/>
            <a:ext cx="387846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23"/>
          <p:cNvSpPr txBox="1">
            <a:spLocks/>
          </p:cNvSpPr>
          <p:nvPr/>
        </p:nvSpPr>
        <p:spPr>
          <a:xfrm>
            <a:off x="80498" y="60793"/>
            <a:ext cx="614366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Plain display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(range control)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0741" t="18566" r="17275" b="4424"/>
          <a:stretch>
            <a:fillRect/>
          </a:stretch>
        </p:blipFill>
        <p:spPr bwMode="auto">
          <a:xfrm>
            <a:off x="4572000" y="714356"/>
            <a:ext cx="3857620" cy="350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714876" y="4500570"/>
            <a:ext cx="4038600" cy="17859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850 </a:t>
            </a:r>
            <a:r>
              <a:rPr kumimoji="0" lang="en-US" altLang="ko-K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hPa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RH field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400" dirty="0" smtClean="0"/>
              <a:t>0~100, 5% interval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RH&lt;30 and RH&gt;80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400" dirty="0" smtClean="0"/>
              <a:t>Setting as 5 ranges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" y="4123036"/>
            <a:ext cx="45899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142844" y="5663898"/>
            <a:ext cx="2214578" cy="1051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24594" t="5826" r="70395" b="87106"/>
          <a:stretch>
            <a:fillRect/>
          </a:stretch>
        </p:blipFill>
        <p:spPr bwMode="auto">
          <a:xfrm>
            <a:off x="3000365" y="5357826"/>
            <a:ext cx="1143008" cy="10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7324" t="17960" r="19729" b="3991"/>
          <a:stretch>
            <a:fillRect/>
          </a:stretch>
        </p:blipFill>
        <p:spPr bwMode="auto">
          <a:xfrm>
            <a:off x="4714876" y="1285860"/>
            <a:ext cx="433185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17212" t="17870" r="19970" b="3727"/>
          <a:stretch>
            <a:fillRect/>
          </a:stretch>
        </p:blipFill>
        <p:spPr bwMode="auto">
          <a:xfrm>
            <a:off x="285720" y="1285859"/>
            <a:ext cx="4323017" cy="3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제목 23"/>
          <p:cNvSpPr txBox="1">
            <a:spLocks/>
          </p:cNvSpPr>
          <p:nvPr/>
        </p:nvSpPr>
        <p:spPr>
          <a:xfrm>
            <a:off x="80498" y="60793"/>
            <a:ext cx="4491502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Z axis setting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929191" y="5500702"/>
            <a:ext cx="3357585" cy="10715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see stereo effect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SFC</a:t>
            </a:r>
            <a:r>
              <a:rPr kumimoji="0" lang="en-US" altLang="ko-K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m(WVHGT)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080" y="1183942"/>
            <a:ext cx="9204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Z : SFC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43142" y="1285860"/>
            <a:ext cx="29435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Z : significant wave height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2928926" y="5391612"/>
            <a:ext cx="1276765" cy="1037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/>
          <a:srcRect l="20621" t="6278" r="16916" b="3769"/>
          <a:stretch>
            <a:fillRect/>
          </a:stretch>
        </p:blipFill>
        <p:spPr bwMode="auto">
          <a:xfrm>
            <a:off x="0" y="1214422"/>
            <a:ext cx="5157771" cy="543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23"/>
          <p:cNvSpPr txBox="1">
            <a:spLocks/>
          </p:cNvSpPr>
          <p:nvPr/>
        </p:nvSpPr>
        <p:spPr>
          <a:xfrm>
            <a:off x="80498" y="60793"/>
            <a:ext cx="4491502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Draw point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5214942" y="1428736"/>
            <a:ext cx="3786214" cy="24288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850hPa temperature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ko-KR" sz="2000" dirty="0" smtClean="0"/>
              <a:t>Below 0℃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than 25</a:t>
            </a:r>
            <a:r>
              <a:rPr lang="en-US" altLang="ko-KR" sz="2000" dirty="0" smtClean="0"/>
              <a:t> ℃ 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ko-KR" sz="2000" dirty="0" smtClean="0"/>
              <a:t>Emphasis of 0 ℃ 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12562" y="1183624"/>
            <a:ext cx="387670" cy="479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3"/>
          <p:cNvSpPr txBox="1">
            <a:spLocks/>
          </p:cNvSpPr>
          <p:nvPr/>
        </p:nvSpPr>
        <p:spPr>
          <a:xfrm>
            <a:off x="80498" y="60793"/>
            <a:ext cx="884922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second</a:t>
            </a:r>
            <a:r>
              <a:rPr kumimoji="1"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derived variables</a:t>
            </a:r>
            <a:r>
              <a:rPr kumimoji="1"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&amp; unit transformation </a:t>
            </a:r>
            <a:endParaRPr kumimoji="1"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0955" t="19266" r="16942" b="4462"/>
          <a:stretch>
            <a:fillRect/>
          </a:stretch>
        </p:blipFill>
        <p:spPr bwMode="auto">
          <a:xfrm>
            <a:off x="428596" y="1071546"/>
            <a:ext cx="4511040" cy="405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500034" y="5357826"/>
            <a:ext cx="7786742" cy="128588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Vorticity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divergence, etc.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K-index, etc. instability index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Unit transformation (</a:t>
            </a:r>
            <a:r>
              <a:rPr lang="ko-KR" altLang="en-US" sz="2000" dirty="0" smtClean="0"/>
              <a:t>℃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↔</a:t>
            </a:r>
            <a:r>
              <a:rPr lang="en-US" altLang="ko-KR" sz="2000" dirty="0" smtClean="0">
                <a:sym typeface="Wingdings" pitchFamily="2" charset="2"/>
              </a:rPr>
              <a:t> K, </a:t>
            </a:r>
            <a:r>
              <a:rPr lang="en-US" altLang="ko-KR" sz="2000" dirty="0" smtClean="0"/>
              <a:t>Pa </a:t>
            </a:r>
            <a:r>
              <a:rPr lang="ko-KR" altLang="en-US" sz="2000" dirty="0" smtClean="0"/>
              <a:t>↔</a:t>
            </a:r>
            <a:r>
              <a:rPr lang="en-US" altLang="ko-KR" sz="2000" dirty="0" smtClean="0">
                <a:sym typeface="Wingdings" pitchFamily="2" charset="2"/>
              </a:rPr>
              <a:t> </a:t>
            </a:r>
            <a:r>
              <a:rPr lang="en-US" altLang="ko-KR" sz="2000" dirty="0" err="1" smtClean="0">
                <a:sym typeface="Wingdings" pitchFamily="2" charset="2"/>
              </a:rPr>
              <a:t>hPa</a:t>
            </a:r>
            <a:r>
              <a:rPr lang="en-US" altLang="ko-KR" sz="2000" dirty="0" smtClean="0">
                <a:sym typeface="Wingdings" pitchFamily="2" charset="2"/>
              </a:rPr>
              <a:t>) </a:t>
            </a:r>
            <a:endParaRPr lang="en-US" altLang="ko-KR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08"/>
            <a:ext cx="3914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0621" t="18730" r="17275" b="4096"/>
          <a:stretch>
            <a:fillRect/>
          </a:stretch>
        </p:blipFill>
        <p:spPr bwMode="auto">
          <a:xfrm>
            <a:off x="97943" y="857232"/>
            <a:ext cx="4321657" cy="392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23"/>
          <p:cNvSpPr txBox="1">
            <a:spLocks/>
          </p:cNvSpPr>
          <p:nvPr/>
        </p:nvSpPr>
        <p:spPr>
          <a:xfrm>
            <a:off x="80498" y="60793"/>
            <a:ext cx="606313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Wind vector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0861" t="19058" r="17156" b="4096"/>
          <a:stretch>
            <a:fillRect/>
          </a:stretch>
        </p:blipFill>
        <p:spPr bwMode="auto">
          <a:xfrm>
            <a:off x="4598504" y="857232"/>
            <a:ext cx="433121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98" y="4500570"/>
            <a:ext cx="3857620" cy="228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214282" y="4857760"/>
            <a:ext cx="4429156" cy="17145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vector, arrow, streamline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Add horizontal and zonal wind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Setting of display range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2958" y="877552"/>
            <a:ext cx="20136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More than 15m/s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5214942" y="5939490"/>
            <a:ext cx="1071570" cy="234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3656" r="16916"/>
          <a:stretch>
            <a:fillRect/>
          </a:stretch>
        </p:blipFill>
        <p:spPr bwMode="auto">
          <a:xfrm>
            <a:off x="0" y="883920"/>
            <a:ext cx="704088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1571604" y="1200726"/>
            <a:ext cx="785818" cy="299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23"/>
          <p:cNvSpPr txBox="1">
            <a:spLocks/>
          </p:cNvSpPr>
          <p:nvPr/>
        </p:nvSpPr>
        <p:spPr>
          <a:xfrm>
            <a:off x="80498" y="60793"/>
            <a:ext cx="884922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Wind vector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vertical direction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 rot="20136480">
            <a:off x="5500694" y="2214554"/>
            <a:ext cx="714380" cy="107157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57356" y="1857364"/>
            <a:ext cx="148053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Control W scale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latin typeface="+mj-lt"/>
                <a:ea typeface="+mj-ea"/>
                <a:cs typeface="+mj-cs"/>
              </a:rPr>
              <a:t>3D visualization tools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714348" y="2143116"/>
            <a:ext cx="7772400" cy="3645704"/>
          </a:xfrm>
          <a:prstGeom prst="rect">
            <a:avLst/>
          </a:prstGeom>
        </p:spPr>
        <p:txBody>
          <a:bodyPr/>
          <a:lstStyle/>
          <a:p>
            <a:pPr marL="411480" marR="0" lvl="0" indent="-342900" algn="l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2D</a:t>
            </a:r>
          </a:p>
          <a:p>
            <a:pPr marL="740664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GrADS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lang="en-US" altLang="ko-KR" sz="2600" dirty="0" smtClean="0">
                <a:latin typeface="+mj-lt"/>
              </a:rPr>
              <a:t>NCL, 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GMT, FAS, AWIPS,  …</a:t>
            </a:r>
          </a:p>
          <a:p>
            <a:pPr marL="740664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endParaRPr kumimoji="0" lang="en-US" altLang="ko-K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3D</a:t>
            </a:r>
          </a:p>
          <a:p>
            <a:pPr marL="740664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VAPOR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IDV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Vis5D, </a:t>
            </a:r>
            <a:r>
              <a:rPr kumimoji="0" lang="en-US" altLang="ko-K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VisAD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altLang="ko-K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openDX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…</a:t>
            </a:r>
          </a:p>
          <a:p>
            <a:pPr marL="740664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IDL, </a:t>
            </a:r>
            <a:r>
              <a:rPr kumimoji="0" lang="en-US" altLang="ko-K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Matlab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altLang="ko-K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vGEO</a:t>
            </a: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…</a:t>
            </a:r>
          </a:p>
          <a:p>
            <a:pPr marL="740664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d3d</a:t>
            </a:r>
            <a:endParaRPr kumimoji="0" lang="ko-KR" alt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 l="20952" t="18781" r="17207" b="4339"/>
          <a:stretch>
            <a:fillRect/>
          </a:stretch>
        </p:blipFill>
        <p:spPr bwMode="auto">
          <a:xfrm>
            <a:off x="571472" y="1142984"/>
            <a:ext cx="392667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23"/>
          <p:cNvSpPr txBox="1">
            <a:spLocks/>
          </p:cNvSpPr>
          <p:nvPr/>
        </p:nvSpPr>
        <p:spPr>
          <a:xfrm>
            <a:off x="80498" y="60793"/>
            <a:ext cx="606313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Cross section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20861" t="18894" r="17156" b="3605"/>
          <a:stretch>
            <a:fillRect/>
          </a:stretch>
        </p:blipFill>
        <p:spPr bwMode="auto">
          <a:xfrm>
            <a:off x="4572000" y="1142984"/>
            <a:ext cx="359183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20621" t="19222" r="16916" b="4424"/>
          <a:stretch>
            <a:fillRect/>
          </a:stretch>
        </p:blipFill>
        <p:spPr bwMode="auto">
          <a:xfrm>
            <a:off x="2428860" y="3214686"/>
            <a:ext cx="3937009" cy="3521394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92110" y="1163304"/>
            <a:ext cx="93968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Solid line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92638" y="1153462"/>
            <a:ext cx="90601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Shading 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00298" y="3286124"/>
            <a:ext cx="9412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Draw dot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t="5657"/>
          <a:stretch>
            <a:fillRect/>
          </a:stretch>
        </p:blipFill>
        <p:spPr bwMode="auto">
          <a:xfrm>
            <a:off x="214282" y="1071545"/>
            <a:ext cx="8072494" cy="557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직선 화살표 연결선 6"/>
          <p:cNvCxnSpPr/>
          <p:nvPr/>
        </p:nvCxnSpPr>
        <p:spPr>
          <a:xfrm flipV="1">
            <a:off x="4857752" y="3286124"/>
            <a:ext cx="857256" cy="78581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23"/>
          <p:cNvSpPr txBox="1">
            <a:spLocks/>
          </p:cNvSpPr>
          <p:nvPr/>
        </p:nvSpPr>
        <p:spPr>
          <a:xfrm>
            <a:off x="80498" y="60793"/>
            <a:ext cx="642032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Cross section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vertical profile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4071942"/>
            <a:ext cx="135985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Vertical profile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2786050" y="1071546"/>
            <a:ext cx="658190" cy="493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0577" t="18922" r="16874" b="4179"/>
          <a:stretch>
            <a:fillRect/>
          </a:stretch>
        </p:blipFill>
        <p:spPr bwMode="auto">
          <a:xfrm>
            <a:off x="4605020" y="2631440"/>
            <a:ext cx="4538979" cy="408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8011"/>
            <a:ext cx="4643470" cy="432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23"/>
          <p:cNvSpPr txBox="1">
            <a:spLocks/>
          </p:cNvSpPr>
          <p:nvPr/>
        </p:nvSpPr>
        <p:spPr>
          <a:xfrm>
            <a:off x="80498" y="60793"/>
            <a:ext cx="606313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Edit color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 l="4538" t="40395" r="66357"/>
          <a:stretch>
            <a:fillRect/>
          </a:stretch>
        </p:blipFill>
        <p:spPr bwMode="auto">
          <a:xfrm>
            <a:off x="4643438" y="988491"/>
            <a:ext cx="1940560" cy="235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직선 화살표 연결선 8"/>
          <p:cNvCxnSpPr/>
          <p:nvPr/>
        </p:nvCxnSpPr>
        <p:spPr>
          <a:xfrm>
            <a:off x="3643306" y="2458209"/>
            <a:ext cx="1000132" cy="28575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0364" y="2071678"/>
            <a:ext cx="157241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Various color bar</a:t>
            </a:r>
            <a:endParaRPr lang="ko-KR" altLang="en-US" sz="1400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42844" y="5357826"/>
            <a:ext cx="4143404" cy="121444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2000" dirty="0" smtClean="0"/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Possible user’s setting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3"/>
          <p:cNvSpPr txBox="1">
            <a:spLocks/>
          </p:cNvSpPr>
          <p:nvPr/>
        </p:nvSpPr>
        <p:spPr>
          <a:xfrm>
            <a:off x="80498" y="60793"/>
            <a:ext cx="606313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ex 1&gt; typhoon 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l="20681" t="18905" r="16885" b="4778"/>
          <a:stretch>
            <a:fillRect/>
          </a:stretch>
        </p:blipFill>
        <p:spPr bwMode="auto">
          <a:xfrm>
            <a:off x="785786" y="857232"/>
            <a:ext cx="6572296" cy="587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86446" y="1928802"/>
            <a:ext cx="107978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Rising area</a:t>
            </a:r>
            <a:endParaRPr lang="ko-KR" altLang="en-US" sz="1400" dirty="0"/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4857752" y="2143116"/>
            <a:ext cx="857256" cy="500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00166" y="4143380"/>
            <a:ext cx="1185581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Sinking area</a:t>
            </a:r>
            <a:endParaRPr lang="ko-KR" altLang="en-US" sz="1400" dirty="0"/>
          </a:p>
        </p:txBody>
      </p:sp>
      <p:cxnSp>
        <p:nvCxnSpPr>
          <p:cNvPr id="11" name="직선 화살표 연결선 10"/>
          <p:cNvCxnSpPr/>
          <p:nvPr/>
        </p:nvCxnSpPr>
        <p:spPr>
          <a:xfrm rot="5400000">
            <a:off x="2393141" y="3464719"/>
            <a:ext cx="714380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3"/>
          <p:cNvSpPr txBox="1">
            <a:spLocks/>
          </p:cNvSpPr>
          <p:nvPr/>
        </p:nvSpPr>
        <p:spPr>
          <a:xfrm>
            <a:off x="80498" y="60793"/>
            <a:ext cx="606313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ex 2&gt; trajectory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(315K)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15216" t="15395" r="15100" b="3963"/>
          <a:stretch>
            <a:fillRect/>
          </a:stretch>
        </p:blipFill>
        <p:spPr bwMode="auto">
          <a:xfrm>
            <a:off x="928662" y="928670"/>
            <a:ext cx="7286676" cy="572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00694" y="5786454"/>
            <a:ext cx="262386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/>
              <a:t>Foreward</a:t>
            </a:r>
            <a:r>
              <a:rPr lang="en-US" altLang="ko-KR" sz="1400" dirty="0" smtClean="0"/>
              <a:t>/Backward Trajectory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1070" t="18724" r="17162" b="4659"/>
          <a:stretch>
            <a:fillRect/>
          </a:stretch>
        </p:blipFill>
        <p:spPr bwMode="auto">
          <a:xfrm>
            <a:off x="1278579" y="857232"/>
            <a:ext cx="6611625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제목 23"/>
          <p:cNvSpPr txBox="1">
            <a:spLocks/>
          </p:cNvSpPr>
          <p:nvPr/>
        </p:nvSpPr>
        <p:spPr>
          <a:xfrm>
            <a:off x="80498" y="60793"/>
            <a:ext cx="892065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ex 3&gt; Isentropic field(310K </a:t>
            </a:r>
            <a:r>
              <a:rPr kumimoji="1" lang="en-US" altLang="ko-K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pressure+wind+specific</a:t>
            </a:r>
            <a:r>
              <a:rPr kumimoji="1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humidity)</a:t>
            </a:r>
            <a:endParaRPr kumimoji="1"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4214810" y="3286124"/>
            <a:ext cx="1071570" cy="100013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180" t="18883" r="18205" b="4462"/>
          <a:stretch>
            <a:fillRect/>
          </a:stretch>
        </p:blipFill>
        <p:spPr bwMode="auto">
          <a:xfrm>
            <a:off x="0" y="1584706"/>
            <a:ext cx="4500562" cy="45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14966" y="1071546"/>
            <a:ext cx="2109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More than 1.5PVU</a:t>
            </a:r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2018" t="18925" r="18475" b="4421"/>
          <a:stretch>
            <a:fillRect/>
          </a:stretch>
        </p:blipFill>
        <p:spPr bwMode="auto">
          <a:xfrm>
            <a:off x="4561839" y="1571612"/>
            <a:ext cx="4582160" cy="459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0694" y="1071546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1.5PVU</a:t>
            </a:r>
            <a:r>
              <a:rPr lang="ko-KR" altLang="en-US" dirty="0" smtClean="0"/>
              <a:t> </a:t>
            </a:r>
            <a:r>
              <a:rPr lang="en-US" altLang="ko-KR" dirty="0" smtClean="0"/>
              <a:t>+ 200hPa wind</a:t>
            </a:r>
            <a:endParaRPr lang="ko-KR" altLang="en-US" dirty="0"/>
          </a:p>
        </p:txBody>
      </p:sp>
      <p:sp>
        <p:nvSpPr>
          <p:cNvPr id="6" name="제목 23"/>
          <p:cNvSpPr txBox="1">
            <a:spLocks/>
          </p:cNvSpPr>
          <p:nvPr/>
        </p:nvSpPr>
        <p:spPr>
          <a:xfrm>
            <a:off x="80498" y="60793"/>
            <a:ext cx="8706344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ex 4&gt; </a:t>
            </a:r>
            <a:r>
              <a:rPr kumimoji="1"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Iso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-Surface (1.5PVU+200hPa wind)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16503"/>
          <a:stretch>
            <a:fillRect/>
          </a:stretch>
        </p:blipFill>
        <p:spPr bwMode="auto">
          <a:xfrm>
            <a:off x="0" y="1680519"/>
            <a:ext cx="8474393" cy="517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직선 화살표 연결선 2"/>
          <p:cNvCxnSpPr/>
          <p:nvPr/>
        </p:nvCxnSpPr>
        <p:spPr>
          <a:xfrm rot="5400000">
            <a:off x="2541645" y="2898049"/>
            <a:ext cx="846794" cy="21510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1670" y="2285992"/>
            <a:ext cx="2071702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v&lt;-20m/s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549719"/>
            <a:ext cx="2071702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v&gt;20m/s</a:t>
            </a:r>
            <a:endParaRPr lang="ko-KR" altLang="en-US" sz="1400" dirty="0"/>
          </a:p>
        </p:txBody>
      </p:sp>
      <p:cxnSp>
        <p:nvCxnSpPr>
          <p:cNvPr id="8" name="직선 화살표 연결선 7"/>
          <p:cNvCxnSpPr/>
          <p:nvPr/>
        </p:nvCxnSpPr>
        <p:spPr>
          <a:xfrm rot="5400000">
            <a:off x="4934421" y="3280893"/>
            <a:ext cx="846794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Potential </a:t>
            </a:r>
            <a:r>
              <a:rPr kumimoji="1"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vorticity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+ Jet core position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rot="16200000" flipV="1">
            <a:off x="3714744" y="4429132"/>
            <a:ext cx="1428760" cy="14287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71934" y="5214950"/>
            <a:ext cx="766557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1.5PVU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GTS display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058" y="1071546"/>
            <a:ext cx="8709660" cy="562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127" t="17632" r="18664" b="3596"/>
          <a:stretch>
            <a:fillRect/>
          </a:stretch>
        </p:blipFill>
        <p:spPr bwMode="auto">
          <a:xfrm>
            <a:off x="214282" y="2143116"/>
            <a:ext cx="5679440" cy="44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265" y="1214422"/>
            <a:ext cx="5140735" cy="468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직선 화살표 연결선 4"/>
          <p:cNvCxnSpPr/>
          <p:nvPr/>
        </p:nvCxnSpPr>
        <p:spPr>
          <a:xfrm flipV="1">
            <a:off x="2928926" y="3929066"/>
            <a:ext cx="1000132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Skew T log P display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33578" t="42043" r="60911" b="31252"/>
          <a:stretch>
            <a:fillRect/>
          </a:stretch>
        </p:blipFill>
        <p:spPr bwMode="auto">
          <a:xfrm>
            <a:off x="1928794" y="2643182"/>
            <a:ext cx="1046798" cy="171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outh_coast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3" y="1395522"/>
            <a:ext cx="4845549" cy="3378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357158" y="76200"/>
            <a:ext cx="8786841" cy="7810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Ex) 3D</a:t>
            </a:r>
            <a:r>
              <a:rPr kumimoji="0" lang="en-US" altLang="ko-KR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visualization </a:t>
            </a:r>
            <a:endParaRPr kumimoji="0" lang="ko-KR" altLang="en-US" sz="32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59404"/>
            <a:ext cx="375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Heavy rain of south coastal(7. ’09)</a:t>
            </a:r>
            <a:endParaRPr lang="ko-KR" altLang="en-US" dirty="0"/>
          </a:p>
        </p:txBody>
      </p:sp>
      <p:pic>
        <p:nvPicPr>
          <p:cNvPr id="8" name="그림 7" descr="ContourPlanView2.gif"/>
          <p:cNvPicPr>
            <a:picLocks noChangeAspect="1"/>
          </p:cNvPicPr>
          <p:nvPr/>
        </p:nvPicPr>
        <p:blipFill>
          <a:blip r:embed="rId3"/>
          <a:srcRect l="8571" t="20769" r="5715" b="5384"/>
          <a:stretch>
            <a:fillRect/>
          </a:stretch>
        </p:blipFill>
        <p:spPr>
          <a:xfrm>
            <a:off x="5500694" y="4571984"/>
            <a:ext cx="2857520" cy="228601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l="8399" t="19381" r="35330" b="4886"/>
          <a:stretch>
            <a:fillRect/>
          </a:stretch>
        </p:blipFill>
        <p:spPr bwMode="auto">
          <a:xfrm>
            <a:off x="5072066" y="1091866"/>
            <a:ext cx="385995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214282" y="4802744"/>
            <a:ext cx="4500594" cy="147163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Limited use from specific model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 to control</a:t>
            </a:r>
            <a:r>
              <a:rPr lang="en-US" altLang="ko-KR" sz="2000" dirty="0" smtClean="0"/>
              <a:t>, resource problems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2000" dirty="0" smtClean="0"/>
              <a:t>It is useful to model experts rather than forecaster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6776" y="1142984"/>
            <a:ext cx="5581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IDV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2349" y="1559470"/>
            <a:ext cx="919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VAPOR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14744" y="6072206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Not easy</a:t>
            </a:r>
            <a:endParaRPr lang="ko-KR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2143116"/>
            <a:ext cx="8229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latin typeface="+mj-lt"/>
                <a:ea typeface="+mj-ea"/>
                <a:cs typeface="+mj-cs"/>
              </a:rPr>
              <a:t>Distance learning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" y="1500174"/>
            <a:ext cx="905029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Distance learning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1059404"/>
            <a:ext cx="76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Our division are doing distance learning more than 2 times per month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773652"/>
            <a:ext cx="738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Korean government make it to reduce time of gathering education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643578"/>
            <a:ext cx="836588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/>
              <a:t>Use local network host</a:t>
            </a:r>
          </a:p>
          <a:p>
            <a:r>
              <a:rPr lang="en-US" altLang="ko-KR" dirty="0" smtClean="0"/>
              <a:t>All officials can use this without the consideration of government department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20" y="1500174"/>
            <a:ext cx="8786842" cy="453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Concurrent connection is more than 100 persons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Document sharing function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Movie file sharing function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Screen sharing function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Various drawing tools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800" dirty="0" smtClean="0"/>
              <a:t> Recording function, </a:t>
            </a:r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   after uploading movie file</a:t>
            </a:r>
            <a:endParaRPr lang="ko-KR" altLang="en-US" sz="2800" dirty="0"/>
          </a:p>
        </p:txBody>
      </p:sp>
      <p:sp>
        <p:nvSpPr>
          <p:cNvPr id="10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Distance learning - functions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357298"/>
            <a:ext cx="875028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/>
              <a:t>Learning topic </a:t>
            </a:r>
          </a:p>
          <a:p>
            <a:r>
              <a:rPr lang="en-US" altLang="ko-KR" sz="2400" dirty="0" smtClean="0"/>
              <a:t>    - analysis of HIW case study</a:t>
            </a:r>
          </a:p>
          <a:p>
            <a:r>
              <a:rPr lang="en-US" altLang="ko-KR" sz="2400" dirty="0" smtClean="0"/>
              <a:t>    - introduce on the application method of new systems</a:t>
            </a:r>
          </a:p>
          <a:p>
            <a:r>
              <a:rPr lang="en-US" altLang="ko-KR" sz="2400" dirty="0" smtClean="0"/>
              <a:t>            utilization method of programs</a:t>
            </a:r>
          </a:p>
          <a:p>
            <a:r>
              <a:rPr lang="en-US" altLang="ko-KR" sz="2400" dirty="0" smtClean="0"/>
              <a:t>            meteorological information like theoretical principle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0656" t="58134" r="26737" b="5818"/>
          <a:stretch>
            <a:fillRect/>
          </a:stretch>
        </p:blipFill>
        <p:spPr bwMode="auto">
          <a:xfrm>
            <a:off x="4372890" y="3786190"/>
            <a:ext cx="4771109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23"/>
          <p:cNvSpPr txBox="1">
            <a:spLocks/>
          </p:cNvSpPr>
          <p:nvPr/>
        </p:nvSpPr>
        <p:spPr>
          <a:xfrm>
            <a:off x="80498" y="60793"/>
            <a:ext cx="777765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Distance learning - topic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2143116"/>
            <a:ext cx="8229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latin typeface="+mj-lt"/>
                <a:ea typeface="+mj-ea"/>
                <a:cs typeface="+mj-cs"/>
              </a:rPr>
              <a:t>Thank you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2800" dirty="0" smtClean="0"/>
              <a:t>3-D display than 2-D is advantage to do intuitive weather analysis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Use numerical model and observation data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Easy and useful functions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Detail analysis all over the world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We have developed 3D visualization application </a:t>
            </a:r>
            <a:r>
              <a:rPr lang="en-US" altLang="ko-KR" sz="3500" dirty="0" smtClean="0">
                <a:solidFill>
                  <a:srgbClr val="7030A0"/>
                </a:solidFill>
              </a:rPr>
              <a:t>“</a:t>
            </a:r>
            <a:r>
              <a:rPr lang="en-US" altLang="ko-KR" sz="3500" dirty="0" err="1" smtClean="0">
                <a:solidFill>
                  <a:srgbClr val="7030A0"/>
                </a:solidFill>
              </a:rPr>
              <a:t>Gloview</a:t>
            </a:r>
            <a:r>
              <a:rPr lang="en-US" altLang="ko-KR" sz="3500" dirty="0" smtClean="0">
                <a:solidFill>
                  <a:srgbClr val="7030A0"/>
                </a:solidFill>
              </a:rPr>
              <a:t>” </a:t>
            </a:r>
            <a:r>
              <a:rPr lang="en-US" altLang="ko-KR" sz="2800" dirty="0" smtClean="0"/>
              <a:t>for 2 years(2011~2012)</a:t>
            </a:r>
            <a:endParaRPr lang="ko-KR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altLang="ko-KR" dirty="0" smtClean="0"/>
              <a:t>Introduce of </a:t>
            </a:r>
            <a:r>
              <a:rPr lang="en-US" altLang="ko-KR" dirty="0" err="1" smtClean="0"/>
              <a:t>Gloview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Can change the display angle and direction like ‘</a:t>
            </a:r>
            <a:r>
              <a:rPr lang="en-US" altLang="ko-KR" sz="2800" dirty="0" err="1" smtClean="0"/>
              <a:t>google</a:t>
            </a:r>
            <a:r>
              <a:rPr lang="en-US" altLang="ko-KR" sz="2800" dirty="0" smtClean="0"/>
              <a:t> earth’</a:t>
            </a:r>
          </a:p>
          <a:p>
            <a:endParaRPr lang="en-US" altLang="ko-KR" sz="2800" dirty="0" smtClean="0"/>
          </a:p>
          <a:p>
            <a:r>
              <a:rPr lang="en-US" altLang="ko-KR" sz="2800" dirty="0" err="1" smtClean="0"/>
              <a:t>Gloview</a:t>
            </a:r>
            <a:r>
              <a:rPr lang="en-US" altLang="ko-KR" sz="2800" dirty="0" smtClean="0"/>
              <a:t> is the PC-based running system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if </a:t>
            </a:r>
            <a:r>
              <a:rPr lang="en-US" altLang="ko-KR" sz="2800" dirty="0" smtClean="0"/>
              <a:t>you save model and observation data </a:t>
            </a:r>
            <a:r>
              <a:rPr lang="en-US" altLang="ko-KR" sz="2800" dirty="0" smtClean="0"/>
              <a:t>through </a:t>
            </a:r>
            <a:r>
              <a:rPr lang="en-US" altLang="ko-KR" sz="2800" dirty="0" smtClean="0"/>
              <a:t>FTP, you can perform analysis you need</a:t>
            </a:r>
          </a:p>
          <a:p>
            <a:endParaRPr lang="en-US" altLang="ko-K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329642" cy="461488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2800" dirty="0" smtClean="0"/>
              <a:t>Numerical model : unified model(global, region, local) , ECMWF</a:t>
            </a:r>
          </a:p>
          <a:p>
            <a:r>
              <a:rPr lang="en-US" altLang="ko-KR" sz="2800" dirty="0" smtClean="0"/>
              <a:t>formation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isobaric field(3D), isentropic field(3D)</a:t>
            </a:r>
          </a:p>
          <a:p>
            <a:r>
              <a:rPr lang="en-US" altLang="ko-KR" sz="2800" dirty="0" smtClean="0"/>
              <a:t>Observation data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GTS ground, upper level</a:t>
            </a:r>
          </a:p>
          <a:p>
            <a:r>
              <a:rPr lang="en-US" altLang="ko-KR" sz="2800" dirty="0" smtClean="0"/>
              <a:t>satellite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infrared, water vapor, visible, etc. total 15</a:t>
            </a:r>
          </a:p>
          <a:p>
            <a:r>
              <a:rPr lang="en-US" altLang="ko-KR" sz="2800" dirty="0" smtClean="0"/>
              <a:t>Typhoon information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past, now, prediction</a:t>
            </a:r>
          </a:p>
          <a:p>
            <a:r>
              <a:rPr lang="en-US" altLang="ko-KR" sz="2800" dirty="0" smtClean="0"/>
              <a:t>Skew T log P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GTS, model points</a:t>
            </a:r>
          </a:p>
          <a:p>
            <a:r>
              <a:rPr lang="en-US" altLang="ko-KR" sz="2800" dirty="0" smtClean="0"/>
              <a:t>Trajectory : isobaric field, isentropic field</a:t>
            </a:r>
          </a:p>
          <a:p>
            <a:r>
              <a:rPr lang="en-US" altLang="ko-KR" sz="2800" dirty="0" smtClean="0"/>
              <a:t>2D plain, vector, vertical section</a:t>
            </a:r>
          </a:p>
          <a:p>
            <a:r>
              <a:rPr lang="en-US" altLang="ko-KR" sz="2800" dirty="0" smtClean="0"/>
              <a:t>Derived variable : </a:t>
            </a:r>
            <a:r>
              <a:rPr lang="en-US" altLang="ko-KR" sz="2800" dirty="0" err="1" smtClean="0"/>
              <a:t>vorticity</a:t>
            </a:r>
            <a:r>
              <a:rPr lang="en-US" altLang="ko-KR" sz="2800" dirty="0" smtClean="0"/>
              <a:t>, </a:t>
            </a:r>
            <a:r>
              <a:rPr lang="en-US" altLang="ko-KR" sz="2800" dirty="0" err="1" smtClean="0"/>
              <a:t>div&amp;convergence</a:t>
            </a:r>
            <a:r>
              <a:rPr lang="en-US" altLang="ko-KR" sz="2800" dirty="0" smtClean="0"/>
              <a:t>, etc.</a:t>
            </a:r>
            <a:endParaRPr lang="ko-KR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그림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358246" cy="58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23"/>
          <p:cNvSpPr txBox="1">
            <a:spLocks/>
          </p:cNvSpPr>
          <p:nvPr/>
        </p:nvSpPr>
        <p:spPr>
          <a:xfrm>
            <a:off x="1500166" y="71414"/>
            <a:ext cx="614366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Layer “</a:t>
            </a:r>
            <a:r>
              <a:rPr kumimoji="1"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Gloview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”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4330" y="1520494"/>
            <a:ext cx="9873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COMIS</a:t>
            </a: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21080" y="6337638"/>
            <a:ext cx="6447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URL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92867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Model data layer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928670"/>
            <a:ext cx="252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observation data layer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1466064"/>
            <a:ext cx="885179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Plain layer</a:t>
            </a:r>
            <a:endParaRPr lang="ko-KR" altLang="en-US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2405385"/>
            <a:ext cx="1210588" cy="253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streamline layer</a:t>
            </a:r>
            <a:endParaRPr lang="ko-KR" alt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7158" y="3348037"/>
            <a:ext cx="1393330" cy="253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Cross section layer</a:t>
            </a:r>
            <a:endParaRPr lang="ko-KR" altLang="en-US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785794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UM model</a:t>
            </a:r>
          </a:p>
          <a:p>
            <a:r>
              <a:rPr lang="en-US" altLang="ko-KR" dirty="0" err="1" smtClean="0"/>
              <a:t>Ecmwf</a:t>
            </a:r>
            <a:r>
              <a:rPr lang="en-US" altLang="ko-KR" dirty="0" smtClean="0"/>
              <a:t>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214313" y="1571625"/>
            <a:ext cx="3143250" cy="3143250"/>
            <a:chOff x="214282" y="1571612"/>
            <a:chExt cx="3143272" cy="314327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670" t="32899" r="27567" b="18867"/>
            <a:stretch>
              <a:fillRect/>
            </a:stretch>
          </p:blipFill>
          <p:spPr bwMode="auto">
            <a:xfrm>
              <a:off x="320567" y="3357562"/>
              <a:ext cx="1536789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 l="22337" t="20747" r="23958" b="7115"/>
            <a:stretch>
              <a:fillRect/>
            </a:stretch>
          </p:blipFill>
          <p:spPr bwMode="auto">
            <a:xfrm>
              <a:off x="214282" y="1643050"/>
              <a:ext cx="1600008" cy="1668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2191904" y="3214685"/>
              <a:ext cx="704172" cy="831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맑은 고딕" pitchFamily="50" charset="-127"/>
                  <a:ea typeface="맑은 고딕" pitchFamily="50" charset="-127"/>
                </a:rPr>
                <a:t>model</a:t>
              </a:r>
              <a:endParaRPr lang="en-US" altLang="ko-KR" sz="1200" dirty="0"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en-US" altLang="ko-KR" sz="1200" dirty="0" smtClean="0">
                  <a:latin typeface="맑은 고딕" pitchFamily="50" charset="-127"/>
                  <a:ea typeface="맑은 고딕" pitchFamily="50" charset="-127"/>
                </a:rPr>
                <a:t>(global,</a:t>
              </a:r>
            </a:p>
            <a:p>
              <a:r>
                <a:rPr lang="en-US" altLang="ko-KR" sz="1200" dirty="0" smtClean="0">
                  <a:latin typeface="맑은 고딕" pitchFamily="50" charset="-127"/>
                  <a:ea typeface="맑은 고딕" pitchFamily="50" charset="-127"/>
                </a:rPr>
                <a:t>Region,</a:t>
              </a:r>
            </a:p>
            <a:p>
              <a:r>
                <a:rPr lang="en-US" altLang="ko-KR" sz="1200" dirty="0" smtClean="0">
                  <a:latin typeface="맑은 고딕" pitchFamily="50" charset="-127"/>
                  <a:ea typeface="맑은 고딕" pitchFamily="50" charset="-127"/>
                </a:rPr>
                <a:t>local)</a:t>
              </a:r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6" name="직선 화살표 연결선 5"/>
            <p:cNvCxnSpPr/>
            <p:nvPr/>
          </p:nvCxnSpPr>
          <p:spPr>
            <a:xfrm rot="10800000">
              <a:off x="1928794" y="2786059"/>
              <a:ext cx="1428760" cy="50006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직사각형 6"/>
            <p:cNvSpPr/>
            <p:nvPr/>
          </p:nvSpPr>
          <p:spPr>
            <a:xfrm>
              <a:off x="214282" y="1571612"/>
              <a:ext cx="1714512" cy="3143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150813" y="4357688"/>
            <a:ext cx="3206749" cy="2438400"/>
            <a:chOff x="150828" y="4357694"/>
            <a:chExt cx="3206726" cy="243903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/>
            <a:srcRect l="22227" t="21767" r="16432" b="8904"/>
            <a:stretch>
              <a:fillRect/>
            </a:stretch>
          </p:blipFill>
          <p:spPr bwMode="auto">
            <a:xfrm>
              <a:off x="214282" y="4824030"/>
              <a:ext cx="2214578" cy="194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직선 화살표 연결선 9"/>
            <p:cNvCxnSpPr/>
            <p:nvPr/>
          </p:nvCxnSpPr>
          <p:spPr>
            <a:xfrm rot="10800000" flipV="1">
              <a:off x="2500310" y="4357694"/>
              <a:ext cx="857244" cy="42873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1428734" y="4857896"/>
              <a:ext cx="1030083" cy="6464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GTS</a:t>
              </a:r>
            </a:p>
            <a:p>
              <a:r>
                <a:rPr lang="en-US" altLang="ko-KR" sz="12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(ground</a:t>
              </a:r>
            </a:p>
            <a:p>
              <a:r>
                <a:rPr lang="en-US" altLang="ko-KR" sz="12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Upper level)</a:t>
              </a:r>
              <a:endParaRPr lang="ko-KR" altLang="en-US" sz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50828" y="4761024"/>
              <a:ext cx="2328845" cy="20357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3" name="그룹 16"/>
          <p:cNvGrpSpPr>
            <a:grpSpLocks/>
          </p:cNvGrpSpPr>
          <p:nvPr/>
        </p:nvGrpSpPr>
        <p:grpSpPr bwMode="auto">
          <a:xfrm>
            <a:off x="2144713" y="1214438"/>
            <a:ext cx="3160931" cy="1651000"/>
            <a:chOff x="2500298" y="1214422"/>
            <a:chExt cx="3160585" cy="16516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/>
            <a:srcRect l="18793" t="28979" r="3278" b="30330"/>
            <a:stretch>
              <a:fillRect/>
            </a:stretch>
          </p:blipFill>
          <p:spPr bwMode="auto">
            <a:xfrm>
              <a:off x="2508834" y="1285860"/>
              <a:ext cx="2772371" cy="1140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직사각형 14"/>
            <p:cNvSpPr/>
            <p:nvPr/>
          </p:nvSpPr>
          <p:spPr>
            <a:xfrm>
              <a:off x="2500298" y="1214422"/>
              <a:ext cx="2857187" cy="13578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16" name="직선 화살표 연결선 15"/>
            <p:cNvCxnSpPr/>
            <p:nvPr/>
          </p:nvCxnSpPr>
          <p:spPr>
            <a:xfrm rot="16200000" flipV="1">
              <a:off x="4174852" y="2683461"/>
              <a:ext cx="293805" cy="7143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4286041" y="2286410"/>
              <a:ext cx="1374842" cy="277109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맑은 고딕" pitchFamily="50" charset="-127"/>
                  <a:ea typeface="맑은 고딕" pitchFamily="50" charset="-127"/>
                </a:rPr>
                <a:t>Background map</a:t>
              </a:r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rcRect l="16229" t="17224" r="19186" b="9447"/>
          <a:stretch>
            <a:fillRect/>
          </a:stretch>
        </p:blipFill>
        <p:spPr bwMode="auto">
          <a:xfrm>
            <a:off x="5818188" y="3903663"/>
            <a:ext cx="1590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500826" y="5022850"/>
            <a:ext cx="917239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Plane field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/>
          <a:srcRect l="25095" t="49089" r="27269" b="23306"/>
          <a:stretch>
            <a:fillRect/>
          </a:stretch>
        </p:blipFill>
        <p:spPr bwMode="auto">
          <a:xfrm>
            <a:off x="7072313" y="2857500"/>
            <a:ext cx="19923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143750" y="3571875"/>
            <a:ext cx="1245021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Vertical section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/>
          <a:srcRect l="18364" t="17290" r="21297" b="9978"/>
          <a:stretch>
            <a:fillRect/>
          </a:stretch>
        </p:blipFill>
        <p:spPr bwMode="auto">
          <a:xfrm>
            <a:off x="7480300" y="3903663"/>
            <a:ext cx="1574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/>
          <a:srcRect l="16501" t="17480" r="16370" b="9654"/>
          <a:stretch>
            <a:fillRect/>
          </a:stretch>
        </p:blipFill>
        <p:spPr bwMode="auto">
          <a:xfrm>
            <a:off x="7459663" y="5413375"/>
            <a:ext cx="168433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993063" y="5046663"/>
            <a:ext cx="1035220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Wind vector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34350" y="6546850"/>
            <a:ext cx="982663" cy="2762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Stream line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/>
          <a:srcRect l="17484" t="17502" r="16406" b="7143"/>
          <a:stretch>
            <a:fillRect/>
          </a:stretch>
        </p:blipFill>
        <p:spPr bwMode="auto">
          <a:xfrm>
            <a:off x="5786438" y="5397500"/>
            <a:ext cx="16144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953125" y="6581775"/>
            <a:ext cx="938014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Iso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surface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8" name="직선 화살표 연결선 27"/>
          <p:cNvCxnSpPr/>
          <p:nvPr/>
        </p:nvCxnSpPr>
        <p:spPr>
          <a:xfrm rot="16200000" flipH="1">
            <a:off x="4964907" y="4536281"/>
            <a:ext cx="571500" cy="5000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1813" y="2857500"/>
            <a:ext cx="21113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2"/>
          <a:srcRect l="27895" t="29568" r="25035" b="18011"/>
          <a:stretch>
            <a:fillRect/>
          </a:stretch>
        </p:blipFill>
        <p:spPr bwMode="auto">
          <a:xfrm>
            <a:off x="5500688" y="1071563"/>
            <a:ext cx="14287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3"/>
          <a:srcRect l="22594" t="19354" r="24686" b="29031"/>
          <a:stretch>
            <a:fillRect/>
          </a:stretch>
        </p:blipFill>
        <p:spPr bwMode="auto">
          <a:xfrm>
            <a:off x="7000875" y="1000125"/>
            <a:ext cx="214312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4"/>
          <a:srcRect l="22084" t="19250" r="18140" b="3940"/>
          <a:stretch>
            <a:fillRect/>
          </a:stretch>
        </p:blipFill>
        <p:spPr bwMode="auto">
          <a:xfrm>
            <a:off x="3357563" y="5157788"/>
            <a:ext cx="16430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직선 화살표 연결선 32"/>
          <p:cNvCxnSpPr/>
          <p:nvPr/>
        </p:nvCxnSpPr>
        <p:spPr>
          <a:xfrm rot="16200000" flipH="1">
            <a:off x="3696493" y="4733132"/>
            <a:ext cx="785813" cy="17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00688" y="1071563"/>
            <a:ext cx="805285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satellite</a:t>
            </a:r>
            <a:endParaRPr lang="ko-KR" altLang="en-US" sz="1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86688" y="1000125"/>
            <a:ext cx="771365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typhoon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/>
          <a:srcRect l="22578" t="19019" r="19028" b="10388"/>
          <a:stretch>
            <a:fillRect/>
          </a:stretch>
        </p:blipFill>
        <p:spPr bwMode="auto">
          <a:xfrm>
            <a:off x="5411788" y="2357438"/>
            <a:ext cx="15890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500688" y="2357438"/>
            <a:ext cx="553100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route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7563" y="5237163"/>
            <a:ext cx="1686424" cy="27699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Wave(global, res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지역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제목 23"/>
          <p:cNvSpPr txBox="1">
            <a:spLocks/>
          </p:cNvSpPr>
          <p:nvPr/>
        </p:nvSpPr>
        <p:spPr>
          <a:xfrm>
            <a:off x="2214546" y="153013"/>
            <a:ext cx="4643470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tabLst>
                <a:tab pos="2062163" algn="l"/>
              </a:tabLst>
            </a:pPr>
            <a:r>
              <a:rPr kumimoji="1"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Gloview</a:t>
            </a:r>
            <a:r>
              <a:rPr kumimoji="1"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display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50" y="987276"/>
            <a:ext cx="7309747" cy="57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직사각형 3"/>
          <p:cNvSpPr/>
          <p:nvPr/>
        </p:nvSpPr>
        <p:spPr>
          <a:xfrm>
            <a:off x="1040740" y="1796086"/>
            <a:ext cx="1045870" cy="2633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23"/>
          <p:cNvSpPr txBox="1">
            <a:spLocks/>
          </p:cNvSpPr>
          <p:nvPr/>
        </p:nvSpPr>
        <p:spPr>
          <a:xfrm>
            <a:off x="1357290" y="81574"/>
            <a:ext cx="6143668" cy="561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0" hangingPunct="0">
              <a:tabLst>
                <a:tab pos="2062163" algn="l"/>
              </a:tabLst>
            </a:pPr>
            <a:r>
              <a:rPr kumimoji="1"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Use all elements of UM model</a:t>
            </a:r>
            <a:endParaRPr kumimoji="1"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680</Words>
  <Application>Microsoft Office PowerPoint</Application>
  <PresentationFormat>화면 슬라이드 쇼(4:3)</PresentationFormat>
  <Paragraphs>163</Paragraphs>
  <Slides>34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슬라이드 1</vt:lpstr>
      <vt:lpstr>슬라이드 2</vt:lpstr>
      <vt:lpstr>슬라이드 3</vt:lpstr>
      <vt:lpstr>Background</vt:lpstr>
      <vt:lpstr>Introduce of Gloview</vt:lpstr>
      <vt:lpstr>contents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kma</dc:creator>
  <cp:lastModifiedBy>kma</cp:lastModifiedBy>
  <cp:revision>201</cp:revision>
  <dcterms:created xsi:type="dcterms:W3CDTF">2013-09-27T07:16:21Z</dcterms:created>
  <dcterms:modified xsi:type="dcterms:W3CDTF">2015-09-08T23:07:45Z</dcterms:modified>
</cp:coreProperties>
</file>