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0" r:id="rId7"/>
    <p:sldId id="273"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24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8698F1-78E4-4961-B7FC-15A86C827661}" type="datetimeFigureOut">
              <a:rPr lang="en-US" smtClean="0"/>
              <a:pPr/>
              <a:t>9/9/2015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698F1-78E4-4961-B7FC-15A86C827661}" type="datetimeFigureOut">
              <a:rPr lang="en-US" smtClean="0"/>
              <a:pPr/>
              <a:t>9/9/2015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698F1-78E4-4961-B7FC-15A86C827661}" type="datetimeFigureOut">
              <a:rPr lang="en-US" smtClean="0"/>
              <a:pPr/>
              <a:t>9/9/2015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698F1-78E4-4961-B7FC-15A86C827661}" type="datetimeFigureOut">
              <a:rPr lang="en-US" smtClean="0"/>
              <a:pPr/>
              <a:t>9/9/2015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698F1-78E4-4961-B7FC-15A86C827661}" type="datetimeFigureOut">
              <a:rPr lang="en-US" smtClean="0"/>
              <a:pPr/>
              <a:t>9/9/2015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8698F1-78E4-4961-B7FC-15A86C827661}" type="datetimeFigureOut">
              <a:rPr lang="en-US" smtClean="0"/>
              <a:pPr/>
              <a:t>9/9/2015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8698F1-78E4-4961-B7FC-15A86C827661}" type="datetimeFigureOut">
              <a:rPr lang="en-US" smtClean="0"/>
              <a:pPr/>
              <a:t>9/9/2015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8698F1-78E4-4961-B7FC-15A86C827661}" type="datetimeFigureOut">
              <a:rPr lang="en-US" smtClean="0"/>
              <a:pPr/>
              <a:t>9/9/2015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98F1-78E4-4961-B7FC-15A86C827661}" type="datetimeFigureOut">
              <a:rPr lang="en-US" smtClean="0"/>
              <a:pPr/>
              <a:t>9/9/2015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698F1-78E4-4961-B7FC-15A86C827661}" type="datetimeFigureOut">
              <a:rPr lang="en-US" smtClean="0"/>
              <a:pPr/>
              <a:t>9/9/2015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698F1-78E4-4961-B7FC-15A86C827661}" type="datetimeFigureOut">
              <a:rPr lang="en-US" smtClean="0"/>
              <a:pPr/>
              <a:t>9/9/2015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913AE-2BE7-4291-8180-313BC665579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698F1-78E4-4961-B7FC-15A86C827661}" type="datetimeFigureOut">
              <a:rPr lang="en-US" smtClean="0"/>
              <a:pPr/>
              <a:t>9/9/2015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913AE-2BE7-4291-8180-313BC665579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Tailoring of a competency-based satellite course</a:t>
            </a:r>
            <a:endParaRPr lang="en-GB" dirty="0"/>
          </a:p>
        </p:txBody>
      </p:sp>
      <p:sp>
        <p:nvSpPr>
          <p:cNvPr id="3" name="Subtitle 2"/>
          <p:cNvSpPr>
            <a:spLocks noGrp="1"/>
          </p:cNvSpPr>
          <p:nvPr>
            <p:ph type="subTitle" idx="1"/>
          </p:nvPr>
        </p:nvSpPr>
        <p:spPr/>
        <p:txBody>
          <a:bodyPr>
            <a:normAutofit/>
          </a:bodyPr>
          <a:lstStyle/>
          <a:p>
            <a:r>
              <a:rPr lang="en-GB" dirty="0" smtClean="0"/>
              <a:t>Ivan </a:t>
            </a:r>
            <a:r>
              <a:rPr lang="en-GB" dirty="0" err="1" smtClean="0"/>
              <a:t>Smiljanic</a:t>
            </a:r>
            <a:endParaRPr lang="en-GB" dirty="0" smtClean="0"/>
          </a:p>
          <a:p>
            <a:endParaRPr lang="en-GB" dirty="0" smtClean="0"/>
          </a:p>
          <a:p>
            <a:r>
              <a:rPr lang="en-GB" sz="2400" dirty="0" err="1" smtClean="0"/>
              <a:t>CALMet</a:t>
            </a:r>
            <a:r>
              <a:rPr lang="en-GB" sz="2400" dirty="0" smtClean="0"/>
              <a:t>, Seoul, 20150909</a:t>
            </a:r>
            <a:endParaRPr lang="en-GB" sz="2400" dirty="0"/>
          </a:p>
        </p:txBody>
      </p:sp>
      <p:pic>
        <p:nvPicPr>
          <p:cNvPr id="1026" name="Picture 2" descr="G:\EUMETRAIN\events_and_conferences\CALMet_Workshop_Seoul_2015\presentation\media\memo_cards.jpg"/>
          <p:cNvPicPr>
            <a:picLocks noChangeAspect="1" noChangeArrowheads="1"/>
          </p:cNvPicPr>
          <p:nvPr/>
        </p:nvPicPr>
        <p:blipFill>
          <a:blip r:embed="rId2"/>
          <a:srcRect/>
          <a:stretch>
            <a:fillRect/>
          </a:stretch>
        </p:blipFill>
        <p:spPr bwMode="auto">
          <a:xfrm rot="1283474">
            <a:off x="6413614" y="4663478"/>
            <a:ext cx="2201576" cy="14413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‘competency document’</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fontScale="92500"/>
          </a:bodyPr>
          <a:lstStyle/>
          <a:p>
            <a:pPr>
              <a:buNone/>
            </a:pPr>
            <a:r>
              <a:rPr lang="en-GB" sz="2400" b="1" dirty="0" smtClean="0">
                <a:solidFill>
                  <a:schemeClr val="bg1">
                    <a:lumMod val="50000"/>
                  </a:schemeClr>
                </a:solidFill>
                <a:effectLst>
                  <a:outerShdw blurRad="38100" dist="38100" dir="2700000" algn="tl">
                    <a:srgbClr val="000000">
                      <a:alpha val="43137"/>
                    </a:srgbClr>
                  </a:outerShdw>
                </a:effectLst>
              </a:rPr>
              <a:t>Satellite interpretation skills:</a:t>
            </a:r>
          </a:p>
          <a:p>
            <a:pPr>
              <a:buNone/>
            </a:pPr>
            <a:r>
              <a:rPr lang="en-GB" sz="2400" dirty="0" smtClean="0">
                <a:solidFill>
                  <a:schemeClr val="bg1">
                    <a:lumMod val="50000"/>
                  </a:schemeClr>
                </a:solidFill>
                <a:effectLst>
                  <a:outerShdw blurRad="38100" dist="38100" dir="2700000" algn="tl">
                    <a:srgbClr val="000000">
                      <a:alpha val="43137"/>
                    </a:srgbClr>
                  </a:outerShdw>
                </a:effectLst>
              </a:rPr>
              <a:t>Interpret satellite imagery data and derived fields to support analysis, diagnosis, prognosis, and forecasting. </a:t>
            </a: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a:p>
            <a:pPr>
              <a:buNone/>
            </a:pPr>
            <a:r>
              <a:rPr lang="en-GB" sz="2400" b="1" dirty="0" smtClean="0">
                <a:solidFill>
                  <a:schemeClr val="bg1">
                    <a:lumMod val="50000"/>
                  </a:schemeClr>
                </a:solidFill>
                <a:effectLst>
                  <a:outerShdw blurRad="38100" dist="38100" dir="2700000" algn="tl">
                    <a:srgbClr val="000000">
                      <a:alpha val="43137"/>
                    </a:srgbClr>
                  </a:outerShdw>
                </a:effectLst>
              </a:rPr>
              <a:t>Elements:</a:t>
            </a:r>
          </a:p>
          <a:p>
            <a:pPr>
              <a:buNone/>
            </a:pPr>
            <a:r>
              <a:rPr lang="en-GB" sz="2400" dirty="0" smtClean="0">
                <a:solidFill>
                  <a:schemeClr val="bg1">
                    <a:lumMod val="50000"/>
                  </a:schemeClr>
                </a:solidFill>
                <a:effectLst>
                  <a:outerShdw blurRad="38100" dist="38100" dir="2700000" algn="tl">
                    <a:srgbClr val="000000">
                      <a:alpha val="43137"/>
                    </a:srgbClr>
                  </a:outerShdw>
                </a:effectLst>
              </a:rPr>
              <a:t>1. Identify surface features</a:t>
            </a:r>
          </a:p>
          <a:p>
            <a:pPr>
              <a:buNone/>
            </a:pPr>
            <a:r>
              <a:rPr lang="en-GB" sz="2400" dirty="0" smtClean="0">
                <a:solidFill>
                  <a:schemeClr val="bg1">
                    <a:lumMod val="50000"/>
                  </a:schemeClr>
                </a:solidFill>
                <a:effectLst>
                  <a:outerShdw blurRad="38100" dist="38100" dir="2700000" algn="tl">
                    <a:srgbClr val="000000">
                      <a:alpha val="43137"/>
                    </a:srgbClr>
                  </a:outerShdw>
                </a:effectLst>
              </a:rPr>
              <a:t>2. Identify cloud types and their characteristics</a:t>
            </a:r>
          </a:p>
          <a:p>
            <a:pPr>
              <a:buNone/>
            </a:pPr>
            <a:r>
              <a:rPr lang="en-GB" sz="2400" dirty="0" smtClean="0">
                <a:solidFill>
                  <a:schemeClr val="bg1">
                    <a:lumMod val="50000"/>
                  </a:schemeClr>
                </a:solidFill>
                <a:effectLst>
                  <a:outerShdw blurRad="38100" dist="38100" dir="2700000" algn="tl">
                    <a:srgbClr val="000000">
                      <a:alpha val="43137"/>
                    </a:srgbClr>
                  </a:outerShdw>
                </a:effectLst>
              </a:rPr>
              <a:t>3. Identify and interpret </a:t>
            </a:r>
            <a:r>
              <a:rPr lang="en-GB" sz="2400" dirty="0" err="1" smtClean="0">
                <a:solidFill>
                  <a:schemeClr val="bg1">
                    <a:lumMod val="50000"/>
                  </a:schemeClr>
                </a:solidFill>
                <a:effectLst>
                  <a:outerShdw blurRad="38100" dist="38100" dir="2700000" algn="tl">
                    <a:srgbClr val="000000">
                      <a:alpha val="43137"/>
                    </a:srgbClr>
                  </a:outerShdw>
                </a:effectLst>
              </a:rPr>
              <a:t>broadscale</a:t>
            </a:r>
            <a:r>
              <a:rPr lang="en-GB" sz="2400" dirty="0" smtClean="0">
                <a:solidFill>
                  <a:schemeClr val="bg1">
                    <a:lumMod val="50000"/>
                  </a:schemeClr>
                </a:solidFill>
                <a:effectLst>
                  <a:outerShdw blurRad="38100" dist="38100" dir="2700000" algn="tl">
                    <a:srgbClr val="000000">
                      <a:alpha val="43137"/>
                    </a:srgbClr>
                  </a:outerShdw>
                </a:effectLst>
              </a:rPr>
              <a:t>, synoptic and </a:t>
            </a:r>
            <a:r>
              <a:rPr lang="en-GB" sz="2400" dirty="0" err="1" smtClean="0">
                <a:solidFill>
                  <a:schemeClr val="bg1">
                    <a:lumMod val="50000"/>
                  </a:schemeClr>
                </a:solidFill>
                <a:effectLst>
                  <a:outerShdw blurRad="38100" dist="38100" dir="2700000" algn="tl">
                    <a:srgbClr val="000000">
                      <a:alpha val="43137"/>
                    </a:srgbClr>
                  </a:outerShdw>
                </a:effectLst>
              </a:rPr>
              <a:t>mesoscale</a:t>
            </a:r>
            <a:r>
              <a:rPr lang="en-GB" sz="2400" dirty="0" smtClean="0">
                <a:solidFill>
                  <a:schemeClr val="bg1">
                    <a:lumMod val="50000"/>
                  </a:schemeClr>
                </a:solidFill>
                <a:effectLst>
                  <a:outerShdw blurRad="38100" dist="38100" dir="2700000" algn="tl">
                    <a:srgbClr val="000000">
                      <a:alpha val="43137"/>
                    </a:srgbClr>
                  </a:outerShdw>
                </a:effectLst>
              </a:rPr>
              <a:t> systems</a:t>
            </a:r>
          </a:p>
          <a:p>
            <a:pPr>
              <a:buNone/>
            </a:pPr>
            <a:r>
              <a:rPr lang="en-GB" sz="2400" dirty="0" smtClean="0">
                <a:solidFill>
                  <a:schemeClr val="bg1">
                    <a:lumMod val="50000"/>
                  </a:schemeClr>
                </a:solidFill>
                <a:effectLst>
                  <a:outerShdw blurRad="38100" dist="38100" dir="2700000" algn="tl">
                    <a:srgbClr val="000000">
                      <a:alpha val="43137"/>
                    </a:srgbClr>
                  </a:outerShdw>
                </a:effectLst>
              </a:rPr>
              <a:t>4. Identify and interpret atmospheric phenomena</a:t>
            </a:r>
          </a:p>
          <a:p>
            <a:pPr>
              <a:buNone/>
            </a:pPr>
            <a:r>
              <a:rPr lang="en-GB" sz="2400" dirty="0" smtClean="0">
                <a:solidFill>
                  <a:schemeClr val="bg1">
                    <a:lumMod val="50000"/>
                  </a:schemeClr>
                </a:solidFill>
                <a:effectLst>
                  <a:outerShdw blurRad="38100" dist="38100" dir="2700000" algn="tl">
                    <a:srgbClr val="000000">
                      <a:alpha val="43137"/>
                    </a:srgbClr>
                  </a:outerShdw>
                </a:effectLst>
              </a:rPr>
              <a:t>5. Interpret derived fields</a:t>
            </a:r>
          </a:p>
          <a:p>
            <a:pPr>
              <a:buNone/>
            </a:pPr>
            <a:r>
              <a:rPr lang="en-GB" sz="2400" dirty="0" smtClean="0">
                <a:solidFill>
                  <a:schemeClr val="bg1">
                    <a:lumMod val="50000"/>
                  </a:schemeClr>
                </a:solidFill>
                <a:effectLst>
                  <a:outerShdw blurRad="38100" dist="38100" dir="2700000" algn="tl">
                    <a:srgbClr val="000000">
                      <a:alpha val="43137"/>
                    </a:srgbClr>
                  </a:outerShdw>
                </a:effectLst>
              </a:rPr>
              <a:t>6. Identify and interpret oceanic features and systems</a:t>
            </a:r>
          </a:p>
        </p:txBody>
      </p:sp>
      <p:pic>
        <p:nvPicPr>
          <p:cNvPr id="4099" name="Picture 3" descr="G:\EUMETRAIN\events_and_conferences\CALMet_Workshop_Seoul_2015\presentation\media\element_2.png"/>
          <p:cNvPicPr>
            <a:picLocks noChangeAspect="1" noChangeArrowheads="1"/>
          </p:cNvPicPr>
          <p:nvPr/>
        </p:nvPicPr>
        <p:blipFill>
          <a:blip r:embed="rId3"/>
          <a:srcRect/>
          <a:stretch>
            <a:fillRect/>
          </a:stretch>
        </p:blipFill>
        <p:spPr bwMode="auto">
          <a:xfrm>
            <a:off x="142844" y="1714488"/>
            <a:ext cx="8946860" cy="4854574"/>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outcome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50017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			</a:t>
            </a:r>
          </a:p>
          <a:p>
            <a:pPr>
              <a:buNone/>
            </a:pPr>
            <a:endParaRPr lang="en-GB" sz="2400" dirty="0">
              <a:solidFill>
                <a:schemeClr val="bg1">
                  <a:lumMod val="50000"/>
                </a:schemeClr>
              </a:solidFill>
              <a:effectLst>
                <a:outerShdw blurRad="38100" dist="38100" dir="2700000" algn="tl">
                  <a:srgbClr val="000000">
                    <a:alpha val="43137"/>
                  </a:srgbClr>
                </a:outerShdw>
              </a:effectLst>
            </a:endParaRP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a:p>
            <a:pPr>
              <a:buNone/>
            </a:pPr>
            <a:endParaRPr lang="en-GB" sz="2400" dirty="0">
              <a:solidFill>
                <a:schemeClr val="bg1">
                  <a:lumMod val="50000"/>
                </a:schemeClr>
              </a:solidFill>
              <a:effectLst>
                <a:outerShdw blurRad="38100" dist="38100" dir="2700000" algn="tl">
                  <a:srgbClr val="000000">
                    <a:alpha val="43137"/>
                  </a:srgbClr>
                </a:outerShdw>
              </a:effectLst>
            </a:endParaRPr>
          </a:p>
          <a:p>
            <a:pPr>
              <a:buNone/>
            </a:pPr>
            <a:r>
              <a:rPr lang="en-GB" sz="2400" dirty="0">
                <a:solidFill>
                  <a:schemeClr val="bg1">
                    <a:lumMod val="50000"/>
                  </a:schemeClr>
                </a:solidFill>
                <a:effectLst>
                  <a:outerShdw blurRad="38100" dist="38100" dir="2700000" algn="tl">
                    <a:srgbClr val="000000">
                      <a:alpha val="43137"/>
                    </a:srgbClr>
                  </a:outerShdw>
                </a:effectLst>
              </a:rPr>
              <a:t>	</a:t>
            </a:r>
            <a:r>
              <a:rPr lang="en-GB" sz="2400" dirty="0" smtClean="0">
                <a:solidFill>
                  <a:schemeClr val="bg1">
                    <a:lumMod val="50000"/>
                  </a:schemeClr>
                </a:solidFill>
                <a:effectLst>
                  <a:outerShdw blurRad="38100" dist="38100" dir="2700000" algn="tl">
                    <a:srgbClr val="000000">
                      <a:alpha val="43137"/>
                    </a:srgbClr>
                  </a:outerShdw>
                </a:effectLst>
              </a:rPr>
              <a:t>	          </a:t>
            </a:r>
            <a:r>
              <a:rPr lang="en-GB" sz="2800" dirty="0" smtClean="0">
                <a:solidFill>
                  <a:schemeClr val="bg1">
                    <a:lumMod val="50000"/>
                  </a:schemeClr>
                </a:solidFill>
                <a:effectLst>
                  <a:outerShdw blurRad="38100" dist="38100" dir="2700000" algn="tl">
                    <a:srgbClr val="000000">
                      <a:alpha val="43137"/>
                    </a:srgbClr>
                  </a:outerShdw>
                </a:effectLst>
              </a:rPr>
              <a:t>= new structure + new approach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satellite tools for meteorologist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written for the course in within the WMO ‘Train the Trainer’ online course (Carla B. and Ivan S.)</a:t>
            </a:r>
          </a:p>
          <a:p>
            <a:pPr>
              <a:buNone/>
            </a:pPr>
            <a:r>
              <a:rPr lang="en-GB" sz="2400" dirty="0" smtClean="0">
                <a:solidFill>
                  <a:schemeClr val="bg1">
                    <a:lumMod val="50000"/>
                  </a:schemeClr>
                </a:solidFill>
                <a:effectLst>
                  <a:outerShdw blurRad="38100" dist="38100" dir="2700000" algn="tl">
                    <a:srgbClr val="000000">
                      <a:alpha val="43137"/>
                    </a:srgbClr>
                  </a:outerShdw>
                </a:effectLst>
              </a:rPr>
              <a:t>&gt; during classroom phase we have heard about the document ‘Satellite Skills and Knowledge for Meteorologist Forecasters’ that is still in beta phase</a:t>
            </a:r>
            <a:endParaRPr lang="en-GB" sz="2400" b="1" dirty="0" smtClean="0">
              <a:solidFill>
                <a:schemeClr val="bg1">
                  <a:lumMod val="50000"/>
                </a:schemeClr>
              </a:solidFill>
              <a:effectLst>
                <a:outerShdw blurRad="38100" dist="38100" dir="2700000" algn="tl">
                  <a:srgbClr val="000000">
                    <a:alpha val="43137"/>
                  </a:srgbClr>
                </a:outerShdw>
              </a:effectLst>
            </a:endParaRPr>
          </a:p>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old...</a:t>
            </a:r>
          </a:p>
        </p:txBody>
      </p:sp>
      <p:pic>
        <p:nvPicPr>
          <p:cNvPr id="5123" name="Picture 3" descr="G:\EUMETRAIN\events_and_conferences\CALMet_Workshop_Seoul_2015\presentation\media\moodle_page.png"/>
          <p:cNvPicPr>
            <a:picLocks noChangeAspect="1" noChangeArrowheads="1"/>
          </p:cNvPicPr>
          <p:nvPr/>
        </p:nvPicPr>
        <p:blipFill>
          <a:blip r:embed="rId3"/>
          <a:srcRect/>
          <a:stretch>
            <a:fillRect/>
          </a:stretch>
        </p:blipFill>
        <p:spPr bwMode="auto">
          <a:xfrm>
            <a:off x="0" y="1538002"/>
            <a:ext cx="9144000" cy="4835497"/>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satellite tools for meteorologist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written for the course in within the WMO ‘Train the Trainer’ online course (Carla B. and Ivan S.)</a:t>
            </a:r>
          </a:p>
          <a:p>
            <a:pPr>
              <a:buNone/>
            </a:pPr>
            <a:r>
              <a:rPr lang="en-GB" sz="2400" dirty="0" smtClean="0">
                <a:solidFill>
                  <a:schemeClr val="bg1">
                    <a:lumMod val="50000"/>
                  </a:schemeClr>
                </a:solidFill>
                <a:effectLst>
                  <a:outerShdw blurRad="38100" dist="38100" dir="2700000" algn="tl">
                    <a:srgbClr val="000000">
                      <a:alpha val="43137"/>
                    </a:srgbClr>
                  </a:outerShdw>
                </a:effectLst>
              </a:rPr>
              <a:t>&gt; during classroom phase we have heard about the document ‘Satellite Skills and Knowledge for Meteorologist Forecasters’ that is still in beta phase</a:t>
            </a:r>
            <a:endParaRPr lang="en-GB" sz="2400" b="1" dirty="0" smtClean="0">
              <a:solidFill>
                <a:schemeClr val="bg1">
                  <a:lumMod val="50000"/>
                </a:schemeClr>
              </a:solidFill>
              <a:effectLst>
                <a:outerShdw blurRad="38100" dist="38100" dir="2700000" algn="tl">
                  <a:srgbClr val="000000">
                    <a:alpha val="43137"/>
                  </a:srgbClr>
                </a:outerShdw>
              </a:effectLst>
            </a:endParaRPr>
          </a:p>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old...</a:t>
            </a:r>
          </a:p>
        </p:txBody>
      </p:sp>
      <p:pic>
        <p:nvPicPr>
          <p:cNvPr id="6146" name="Picture 2" descr="G:\EUMETRAIN\events_and_conferences\CALMet_Workshop_Seoul_2015\presentation\media\moodle_page_2.png"/>
          <p:cNvPicPr>
            <a:picLocks noChangeAspect="1" noChangeArrowheads="1"/>
          </p:cNvPicPr>
          <p:nvPr/>
        </p:nvPicPr>
        <p:blipFill>
          <a:blip r:embed="rId3"/>
          <a:srcRect/>
          <a:stretch>
            <a:fillRect/>
          </a:stretch>
        </p:blipFill>
        <p:spPr bwMode="auto">
          <a:xfrm>
            <a:off x="0" y="1552275"/>
            <a:ext cx="9144000" cy="4649492"/>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satellite tools for meteorologist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written for the course in within the WMO ‘Train the Trainer’ online course (Carla B. and Ivan S.)</a:t>
            </a:r>
          </a:p>
          <a:p>
            <a:pPr>
              <a:buNone/>
            </a:pPr>
            <a:r>
              <a:rPr lang="en-GB" sz="2400" dirty="0" smtClean="0">
                <a:solidFill>
                  <a:schemeClr val="bg1">
                    <a:lumMod val="50000"/>
                  </a:schemeClr>
                </a:solidFill>
                <a:effectLst>
                  <a:outerShdw blurRad="38100" dist="38100" dir="2700000" algn="tl">
                    <a:srgbClr val="000000">
                      <a:alpha val="43137"/>
                    </a:srgbClr>
                  </a:outerShdw>
                </a:effectLst>
              </a:rPr>
              <a:t>&gt; during classroom phase we have heard about the document ‘Satellite Skills and Knowledge for Meteorologist Forecasters’ that is still in beta phase</a:t>
            </a:r>
            <a:endParaRPr lang="en-GB" sz="2400" b="1" dirty="0" smtClean="0">
              <a:solidFill>
                <a:schemeClr val="bg1">
                  <a:lumMod val="50000"/>
                </a:schemeClr>
              </a:solidFill>
              <a:effectLst>
                <a:outerShdw blurRad="38100" dist="38100" dir="2700000" algn="tl">
                  <a:srgbClr val="000000">
                    <a:alpha val="43137"/>
                  </a:srgbClr>
                </a:outerShdw>
              </a:effectLst>
            </a:endParaRPr>
          </a:p>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old...</a:t>
            </a:r>
          </a:p>
        </p:txBody>
      </p:sp>
      <p:pic>
        <p:nvPicPr>
          <p:cNvPr id="7170" name="Picture 2" descr="G:\EUMETRAIN\events_and_conferences\CALMet_Workshop_Seoul_2015\presentation\media\moodle_page_3.png"/>
          <p:cNvPicPr>
            <a:picLocks noChangeAspect="1" noChangeArrowheads="1"/>
          </p:cNvPicPr>
          <p:nvPr/>
        </p:nvPicPr>
        <p:blipFill>
          <a:blip r:embed="rId3"/>
          <a:srcRect/>
          <a:stretch>
            <a:fillRect/>
          </a:stretch>
        </p:blipFill>
        <p:spPr bwMode="auto">
          <a:xfrm>
            <a:off x="0" y="1571612"/>
            <a:ext cx="9144000" cy="4728673"/>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satellite tools for meteorologist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written for the course in within the WMO ‘Train the Trainer’ online course (Carla B. and Ivan S.)</a:t>
            </a:r>
          </a:p>
          <a:p>
            <a:pPr>
              <a:buNone/>
            </a:pPr>
            <a:r>
              <a:rPr lang="en-GB" sz="2400" dirty="0" smtClean="0">
                <a:solidFill>
                  <a:schemeClr val="bg1">
                    <a:lumMod val="50000"/>
                  </a:schemeClr>
                </a:solidFill>
                <a:effectLst>
                  <a:outerShdw blurRad="38100" dist="38100" dir="2700000" algn="tl">
                    <a:srgbClr val="000000">
                      <a:alpha val="43137"/>
                    </a:srgbClr>
                  </a:outerShdw>
                </a:effectLst>
              </a:rPr>
              <a:t>&gt; during classroom phase we have heard about the document ‘Satellite Skills and Knowledge for Meteorologist Forecasters’ that is still in beta phase</a:t>
            </a:r>
            <a:endParaRPr lang="en-GB" sz="2400" b="1" dirty="0" smtClean="0">
              <a:solidFill>
                <a:schemeClr val="bg1">
                  <a:lumMod val="50000"/>
                </a:schemeClr>
              </a:solidFill>
              <a:effectLst>
                <a:outerShdw blurRad="38100" dist="38100" dir="2700000" algn="tl">
                  <a:srgbClr val="000000">
                    <a:alpha val="43137"/>
                  </a:srgbClr>
                </a:outerShdw>
              </a:effectLst>
            </a:endParaRPr>
          </a:p>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old...</a:t>
            </a:r>
          </a:p>
        </p:txBody>
      </p:sp>
      <p:pic>
        <p:nvPicPr>
          <p:cNvPr id="8194" name="Picture 2" descr="G:\EUMETRAIN\events_and_conferences\CALMet_Workshop_Seoul_2015\presentation\media\moodle_page_4.png"/>
          <p:cNvPicPr>
            <a:picLocks noChangeAspect="1" noChangeArrowheads="1"/>
          </p:cNvPicPr>
          <p:nvPr/>
        </p:nvPicPr>
        <p:blipFill>
          <a:blip r:embed="rId3"/>
          <a:srcRect/>
          <a:stretch>
            <a:fillRect/>
          </a:stretch>
        </p:blipFill>
        <p:spPr bwMode="auto">
          <a:xfrm>
            <a:off x="0" y="1643050"/>
            <a:ext cx="9144000" cy="4798478"/>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satellite tools for meteorologist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written for the course in within the WMO ‘Train the Trainer’ online course (Carla B. and Ivan S.)</a:t>
            </a:r>
          </a:p>
          <a:p>
            <a:pPr>
              <a:buNone/>
            </a:pPr>
            <a:r>
              <a:rPr lang="en-GB" sz="2400" dirty="0" smtClean="0">
                <a:solidFill>
                  <a:schemeClr val="bg1">
                    <a:lumMod val="50000"/>
                  </a:schemeClr>
                </a:solidFill>
                <a:effectLst>
                  <a:outerShdw blurRad="38100" dist="38100" dir="2700000" algn="tl">
                    <a:srgbClr val="000000">
                      <a:alpha val="43137"/>
                    </a:srgbClr>
                  </a:outerShdw>
                </a:effectLst>
              </a:rPr>
              <a:t>&gt; during classroom phase we have heard about the document ‘Satellite Skills and Knowledge for Meteorologist Forecasters’ that is still in beta phase</a:t>
            </a:r>
            <a:endParaRPr lang="en-GB" sz="2400" b="1" dirty="0" smtClean="0">
              <a:solidFill>
                <a:schemeClr val="bg1">
                  <a:lumMod val="50000"/>
                </a:schemeClr>
              </a:solidFill>
              <a:effectLst>
                <a:outerShdw blurRad="38100" dist="38100" dir="2700000" algn="tl">
                  <a:srgbClr val="000000">
                    <a:alpha val="43137"/>
                  </a:srgbClr>
                </a:outerShdw>
              </a:effectLst>
            </a:endParaRPr>
          </a:p>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old...</a:t>
            </a:r>
          </a:p>
        </p:txBody>
      </p:sp>
      <p:pic>
        <p:nvPicPr>
          <p:cNvPr id="8194" name="Picture 2" descr="G:\EUMETRAIN\events_and_conferences\CALMet_Workshop_Seoul_2015\presentation\media\moodle_page_4.png"/>
          <p:cNvPicPr>
            <a:picLocks noChangeAspect="1" noChangeArrowheads="1"/>
          </p:cNvPicPr>
          <p:nvPr/>
        </p:nvPicPr>
        <p:blipFill>
          <a:blip r:embed="rId3"/>
          <a:srcRect/>
          <a:stretch>
            <a:fillRect/>
          </a:stretch>
        </p:blipFill>
        <p:spPr bwMode="auto">
          <a:xfrm>
            <a:off x="0" y="1643050"/>
            <a:ext cx="9144000" cy="4798478"/>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61000" contrast="5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satellite tools for meteorologist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1142976" y="2428868"/>
            <a:ext cx="6929486" cy="3097227"/>
          </a:xfrm>
          <a:effectLst>
            <a:outerShdw blurRad="50800" dist="50800" dir="5400000" algn="ctr" rotWithShape="0">
              <a:schemeClr val="bg1">
                <a:lumMod val="50000"/>
              </a:schemeClr>
            </a:outerShdw>
          </a:effectLst>
        </p:spPr>
        <p:txBody>
          <a:bodyPr>
            <a:normAutofit fontScale="92500" lnSpcReduction="10000"/>
          </a:bodyPr>
          <a:lstStyle/>
          <a:p>
            <a:pPr indent="17463">
              <a:buNone/>
            </a:pPr>
            <a:r>
              <a:rPr lang="en-GB" sz="2400" dirty="0" smtClean="0">
                <a:solidFill>
                  <a:schemeClr val="bg1">
                    <a:lumMod val="50000"/>
                  </a:schemeClr>
                </a:solidFill>
              </a:rPr>
              <a:t>“Just  invoking them in a course description does not magically create competency-based instruction. Implementing competency-based instruction impacts every aspect of the training process, from how we identify needs, to how we determine the intended learning outcomes, how we choose the learning activities, and particularly how we assess and document training completion.”</a:t>
            </a:r>
          </a:p>
          <a:p>
            <a:pPr indent="17463">
              <a:buNone/>
            </a:pPr>
            <a:r>
              <a:rPr lang="en-GB" sz="2400" dirty="0">
                <a:solidFill>
                  <a:schemeClr val="bg1">
                    <a:lumMod val="50000"/>
                  </a:schemeClr>
                </a:solidFill>
              </a:rPr>
              <a:t>	</a:t>
            </a:r>
            <a:r>
              <a:rPr lang="en-GB" sz="2400" dirty="0" smtClean="0">
                <a:solidFill>
                  <a:schemeClr val="bg1">
                    <a:lumMod val="50000"/>
                  </a:schemeClr>
                </a:solidFill>
              </a:rPr>
              <a:t>		- P. 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61000" contrast="5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xfrm>
            <a:off x="914400" y="5715000"/>
            <a:ext cx="8229600" cy="1143000"/>
          </a:xfrm>
          <a:effectLst>
            <a:outerShdw blurRad="50800" dist="50800" dir="5400000" algn="ctr" rotWithShape="0">
              <a:schemeClr val="bg1">
                <a:lumMod val="65000"/>
              </a:schemeClr>
            </a:outerShdw>
          </a:effectLst>
        </p:spPr>
        <p:txBody>
          <a:bodyPr>
            <a:normAutofit/>
          </a:bodyPr>
          <a:lstStyle/>
          <a:p>
            <a:r>
              <a:rPr lang="en-GB" sz="3200" dirty="0" smtClean="0">
                <a:solidFill>
                  <a:schemeClr val="bg1">
                    <a:lumMod val="75000"/>
                  </a:schemeClr>
                </a:solidFill>
              </a:rPr>
              <a:t>                                                      </a:t>
            </a:r>
            <a:r>
              <a:rPr lang="hr-HR" sz="3200" dirty="0" smtClean="0">
                <a:solidFill>
                  <a:schemeClr val="bg1">
                    <a:lumMod val="75000"/>
                  </a:schemeClr>
                </a:solidFill>
              </a:rPr>
              <a:t>/</a:t>
            </a:r>
            <a:r>
              <a:rPr lang="en-GB" sz="3200" dirty="0" smtClean="0">
                <a:solidFill>
                  <a:schemeClr val="bg1">
                    <a:lumMod val="75000"/>
                  </a:schemeClr>
                </a:solidFill>
              </a:rPr>
              <a:t> </a:t>
            </a:r>
            <a:r>
              <a:rPr lang="en-GB" sz="3200" dirty="0" err="1" smtClean="0">
                <a:solidFill>
                  <a:schemeClr val="bg1">
                    <a:lumMod val="75000"/>
                  </a:schemeClr>
                </a:solidFill>
              </a:rPr>
              <a:t>gomawo</a:t>
            </a:r>
            <a:r>
              <a:rPr lang="en-GB" sz="3200" dirty="0">
                <a:solidFill>
                  <a:schemeClr val="bg1">
                    <a:lumMod val="75000"/>
                  </a:schemeClr>
                </a:solidFill>
              </a:rPr>
              <a:t> </a:t>
            </a:r>
            <a:r>
              <a:rPr lang="hr-HR" sz="3200" dirty="0" smtClean="0">
                <a:solidFill>
                  <a:schemeClr val="bg1">
                    <a:lumMod val="75000"/>
                  </a:schemeClr>
                </a:solidFill>
              </a:rPr>
              <a:t>/</a:t>
            </a:r>
            <a:endParaRPr lang="en-GB"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first, one question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p:txBody>
          <a:bodyPr>
            <a:normAutofit/>
          </a:bodyPr>
          <a:lstStyle/>
          <a:p>
            <a:pPr>
              <a:buNone/>
            </a:pPr>
            <a:endParaRPr lang="en-GB"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first, one question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                     &gt; connection to competency-based course?</a:t>
            </a:r>
            <a:endParaRPr lang="en-GB" sz="2400" dirty="0">
              <a:solidFill>
                <a:schemeClr val="bg1">
                  <a:lumMod val="50000"/>
                </a:schemeClr>
              </a:solidFill>
              <a:effectLst>
                <a:outerShdw blurRad="38100" dist="38100" dir="2700000" algn="tl">
                  <a:srgbClr val="000000">
                    <a:alpha val="43137"/>
                  </a:srgbClr>
                </a:outerShdw>
              </a:effectLst>
            </a:endParaRPr>
          </a:p>
        </p:txBody>
      </p:sp>
      <p:pic>
        <p:nvPicPr>
          <p:cNvPr id="3074" name="Picture 2" descr="G:\EUMETRAIN\events_and_conferences\CALMet_Workshop_Seoul_2015\presentation\media\IMAG0344.jpg"/>
          <p:cNvPicPr>
            <a:picLocks noChangeAspect="1" noChangeArrowheads="1"/>
          </p:cNvPicPr>
          <p:nvPr/>
        </p:nvPicPr>
        <p:blipFill>
          <a:blip r:embed="rId3" cstate="print"/>
          <a:srcRect/>
          <a:stretch>
            <a:fillRect/>
          </a:stretch>
        </p:blipFill>
        <p:spPr bwMode="auto">
          <a:xfrm>
            <a:off x="2220564" y="2543644"/>
            <a:ext cx="4780328" cy="36000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first, one question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                     &gt; not much!</a:t>
            </a:r>
            <a:endParaRPr lang="en-GB" sz="2400" dirty="0">
              <a:solidFill>
                <a:schemeClr val="bg1">
                  <a:lumMod val="50000"/>
                </a:schemeClr>
              </a:solidFill>
              <a:effectLst>
                <a:outerShdw blurRad="38100" dist="38100" dir="2700000" algn="tl">
                  <a:srgbClr val="000000">
                    <a:alpha val="43137"/>
                  </a:srgbClr>
                </a:outerShdw>
              </a:effectLst>
            </a:endParaRPr>
          </a:p>
        </p:txBody>
      </p:sp>
      <p:pic>
        <p:nvPicPr>
          <p:cNvPr id="3074" name="Picture 2" descr="G:\EUMETRAIN\events_and_conferences\CALMet_Workshop_Seoul_2015\presentation\media\IMAG0344.jpg"/>
          <p:cNvPicPr>
            <a:picLocks noChangeAspect="1" noChangeArrowheads="1"/>
          </p:cNvPicPr>
          <p:nvPr/>
        </p:nvPicPr>
        <p:blipFill>
          <a:blip r:embed="rId3" cstate="print"/>
          <a:srcRect/>
          <a:stretch>
            <a:fillRect/>
          </a:stretch>
        </p:blipFill>
        <p:spPr bwMode="auto">
          <a:xfrm>
            <a:off x="2220564" y="2543644"/>
            <a:ext cx="4780328" cy="36000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from the scratch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start from the basics and then develop…</a:t>
            </a:r>
            <a:endParaRPr lang="en-GB" sz="2400" dirty="0">
              <a:solidFill>
                <a:schemeClr val="bg1">
                  <a:lumMod val="50000"/>
                </a:schemeClr>
              </a:solidFill>
              <a:effectLst>
                <a:outerShdw blurRad="38100" dist="38100" dir="2700000" algn="tl">
                  <a:srgbClr val="000000">
                    <a:alpha val="43137"/>
                  </a:srgbClr>
                </a:outerShdw>
              </a:effectLst>
            </a:endParaRP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a:p>
            <a:pPr>
              <a:buNone/>
            </a:pPr>
            <a:r>
              <a:rPr lang="en-GB" sz="2400" b="1" dirty="0" err="1" smtClean="0">
                <a:solidFill>
                  <a:schemeClr val="accent6"/>
                </a:solidFill>
                <a:effectLst>
                  <a:outerShdw blurRad="38100" dist="38100" dir="2700000" algn="tl">
                    <a:srgbClr val="000000">
                      <a:alpha val="43137"/>
                    </a:srgbClr>
                  </a:outerShdw>
                </a:effectLst>
              </a:rPr>
              <a:t>EUMeTrain</a:t>
            </a:r>
            <a:r>
              <a:rPr lang="en-GB" sz="2400" b="1" dirty="0" smtClean="0">
                <a:solidFill>
                  <a:schemeClr val="accent6"/>
                </a:solidFill>
                <a:effectLst>
                  <a:outerShdw blurRad="38100" dist="38100" dir="2700000" algn="tl">
                    <a:srgbClr val="000000">
                      <a:alpha val="43137"/>
                    </a:srgbClr>
                  </a:outerShdw>
                </a:effectLst>
              </a:rPr>
              <a:t> </a:t>
            </a:r>
            <a:r>
              <a:rPr lang="en-GB" sz="2400" b="1" dirty="0" smtClean="0">
                <a:solidFill>
                  <a:schemeClr val="accent6"/>
                </a:solidFill>
              </a:rPr>
              <a:t>Basic Satellite Meteorology Course(s)</a:t>
            </a:r>
          </a:p>
          <a:p>
            <a:pPr>
              <a:buNone/>
            </a:pPr>
            <a:r>
              <a:rPr lang="en-GB" sz="2000" b="1" dirty="0" smtClean="0">
                <a:solidFill>
                  <a:schemeClr val="bg1">
                    <a:lumMod val="50000"/>
                  </a:schemeClr>
                </a:solidFill>
              </a:rPr>
              <a:t>Session 1: Satellites and Orbits – from Past to Current Satellites</a:t>
            </a:r>
          </a:p>
          <a:p>
            <a:pPr>
              <a:buNone/>
            </a:pPr>
            <a:r>
              <a:rPr lang="en-GB" sz="2000" b="1" dirty="0" smtClean="0">
                <a:solidFill>
                  <a:schemeClr val="bg1">
                    <a:lumMod val="50000"/>
                  </a:schemeClr>
                </a:solidFill>
              </a:rPr>
              <a:t>Session 2: Instruments onboard Polar and </a:t>
            </a:r>
            <a:r>
              <a:rPr lang="en-GB" sz="2000" b="1" dirty="0" err="1" smtClean="0">
                <a:solidFill>
                  <a:schemeClr val="bg1">
                    <a:lumMod val="50000"/>
                  </a:schemeClr>
                </a:solidFill>
              </a:rPr>
              <a:t>Geostat</a:t>
            </a:r>
            <a:r>
              <a:rPr lang="en-GB" sz="2000" b="1" dirty="0" smtClean="0">
                <a:solidFill>
                  <a:schemeClr val="bg1">
                    <a:lumMod val="50000"/>
                  </a:schemeClr>
                </a:solidFill>
              </a:rPr>
              <a:t>. Satellites</a:t>
            </a:r>
          </a:p>
          <a:p>
            <a:pPr>
              <a:buNone/>
            </a:pPr>
            <a:r>
              <a:rPr lang="en-GB" sz="2000" b="1" dirty="0" smtClean="0">
                <a:solidFill>
                  <a:schemeClr val="bg1">
                    <a:lumMod val="50000"/>
                  </a:schemeClr>
                </a:solidFill>
              </a:rPr>
              <a:t>Session 3: Principles of Radiation and Remote Sensing</a:t>
            </a:r>
          </a:p>
          <a:p>
            <a:pPr>
              <a:buNone/>
            </a:pPr>
            <a:r>
              <a:rPr lang="en-GB" sz="2000" b="1" dirty="0" smtClean="0">
                <a:solidFill>
                  <a:schemeClr val="bg1">
                    <a:lumMod val="50000"/>
                  </a:schemeClr>
                </a:solidFill>
              </a:rPr>
              <a:t>Session 4: IR Channels</a:t>
            </a:r>
          </a:p>
          <a:p>
            <a:pPr>
              <a:buNone/>
            </a:pPr>
            <a:r>
              <a:rPr lang="en-GB" sz="2000" b="1" dirty="0" smtClean="0">
                <a:solidFill>
                  <a:schemeClr val="bg1">
                    <a:lumMod val="50000"/>
                  </a:schemeClr>
                </a:solidFill>
              </a:rPr>
              <a:t>Session 5: WV Channels</a:t>
            </a:r>
          </a:p>
          <a:p>
            <a:pPr>
              <a:buNone/>
            </a:pPr>
            <a:r>
              <a:rPr lang="en-GB" sz="2400" b="1" dirty="0" smtClean="0">
                <a:solidFill>
                  <a:schemeClr val="bg1">
                    <a:lumMod val="50000"/>
                  </a:schemeClr>
                </a:solidFill>
              </a:rPr>
              <a:t>...</a:t>
            </a:r>
          </a:p>
          <a:p>
            <a:pPr>
              <a:buNone/>
            </a:pPr>
            <a:endParaRPr lang="en-GB" sz="2400" b="1" dirty="0" smtClean="0">
              <a:solidFill>
                <a:schemeClr val="bg1">
                  <a:lumMod val="50000"/>
                </a:schemeClr>
              </a:solidFill>
            </a:endParaRPr>
          </a:p>
          <a:p>
            <a:pPr>
              <a:buNone/>
            </a:pPr>
            <a:r>
              <a:rPr lang="en-GB" sz="2400" dirty="0" smtClean="0">
                <a:solidFill>
                  <a:schemeClr val="bg1">
                    <a:lumMod val="50000"/>
                  </a:schemeClr>
                </a:solidFill>
                <a:effectLst>
                  <a:outerShdw blurRad="38100" dist="38100" dir="2700000" algn="tl">
                    <a:srgbClr val="000000">
                      <a:alpha val="43137"/>
                    </a:srgbClr>
                  </a:outerShdw>
                </a:effectLst>
              </a:rPr>
              <a:t>&gt; university-like approach (not bad in the right time frame)</a:t>
            </a:r>
            <a:r>
              <a:rPr lang="en-GB" sz="2400" b="1" dirty="0" smtClean="0">
                <a:solidFill>
                  <a:schemeClr val="bg1">
                    <a:lumMod val="50000"/>
                  </a:schemeClr>
                </a:solidFill>
                <a:effectLst>
                  <a:outerShdw blurRad="38100" dist="38100" dir="2700000" algn="tl">
                    <a:srgbClr val="000000">
                      <a:alpha val="43137"/>
                    </a:srgbClr>
                  </a:outerShdw>
                </a:effectLst>
              </a:rPr>
              <a:t>	</a:t>
            </a: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from the scratch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start from the basics and then develop…</a:t>
            </a:r>
            <a:endParaRPr lang="en-GB" sz="2400" dirty="0">
              <a:solidFill>
                <a:schemeClr val="bg1">
                  <a:lumMod val="50000"/>
                </a:schemeClr>
              </a:solidFill>
              <a:effectLst>
                <a:outerShdw blurRad="38100" dist="38100" dir="2700000" algn="tl">
                  <a:srgbClr val="000000">
                    <a:alpha val="43137"/>
                  </a:srgbClr>
                </a:outerShdw>
              </a:effectLst>
            </a:endParaRP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a:p>
            <a:pPr>
              <a:buNone/>
            </a:pPr>
            <a:r>
              <a:rPr lang="en-GB" sz="2400" b="1" dirty="0" err="1" smtClean="0">
                <a:solidFill>
                  <a:schemeClr val="accent6"/>
                </a:solidFill>
                <a:effectLst>
                  <a:outerShdw blurRad="38100" dist="38100" dir="2700000" algn="tl">
                    <a:srgbClr val="000000">
                      <a:alpha val="43137"/>
                    </a:srgbClr>
                  </a:outerShdw>
                </a:effectLst>
              </a:rPr>
              <a:t>EUMeTrain</a:t>
            </a:r>
            <a:r>
              <a:rPr lang="en-GB" sz="2400" b="1" dirty="0" smtClean="0">
                <a:solidFill>
                  <a:schemeClr val="accent6"/>
                </a:solidFill>
                <a:effectLst>
                  <a:outerShdw blurRad="38100" dist="38100" dir="2700000" algn="tl">
                    <a:srgbClr val="000000">
                      <a:alpha val="43137"/>
                    </a:srgbClr>
                  </a:outerShdw>
                </a:effectLst>
              </a:rPr>
              <a:t> </a:t>
            </a:r>
            <a:r>
              <a:rPr lang="en-GB" sz="2400" b="1" dirty="0" smtClean="0">
                <a:solidFill>
                  <a:schemeClr val="accent6"/>
                </a:solidFill>
              </a:rPr>
              <a:t>Basic Satellite Meteorology Course(s)</a:t>
            </a:r>
          </a:p>
          <a:p>
            <a:pPr>
              <a:buNone/>
            </a:pPr>
            <a:r>
              <a:rPr lang="en-GB" sz="2000" b="1" dirty="0" smtClean="0">
                <a:solidFill>
                  <a:schemeClr val="bg1">
                    <a:lumMod val="50000"/>
                  </a:schemeClr>
                </a:solidFill>
              </a:rPr>
              <a:t>Session 1: Satellites and Orbits – from Past to Current Satellites</a:t>
            </a:r>
          </a:p>
          <a:p>
            <a:pPr>
              <a:buNone/>
            </a:pPr>
            <a:r>
              <a:rPr lang="en-GB" sz="2000" b="1" dirty="0" smtClean="0">
                <a:solidFill>
                  <a:schemeClr val="bg1">
                    <a:lumMod val="50000"/>
                  </a:schemeClr>
                </a:solidFill>
              </a:rPr>
              <a:t>Session 2: Instruments onboard Polar and </a:t>
            </a:r>
            <a:r>
              <a:rPr lang="en-GB" sz="2000" b="1" dirty="0" err="1" smtClean="0">
                <a:solidFill>
                  <a:schemeClr val="bg1">
                    <a:lumMod val="50000"/>
                  </a:schemeClr>
                </a:solidFill>
              </a:rPr>
              <a:t>Geostat</a:t>
            </a:r>
            <a:r>
              <a:rPr lang="en-GB" sz="2000" b="1" dirty="0" smtClean="0">
                <a:solidFill>
                  <a:schemeClr val="bg1">
                    <a:lumMod val="50000"/>
                  </a:schemeClr>
                </a:solidFill>
              </a:rPr>
              <a:t>. Satellites</a:t>
            </a:r>
          </a:p>
          <a:p>
            <a:pPr>
              <a:buNone/>
            </a:pPr>
            <a:r>
              <a:rPr lang="en-GB" sz="2000" b="1" dirty="0" smtClean="0">
                <a:solidFill>
                  <a:schemeClr val="bg1">
                    <a:lumMod val="50000"/>
                  </a:schemeClr>
                </a:solidFill>
              </a:rPr>
              <a:t>Session 3: Principles of Radiation and Remote Sensing</a:t>
            </a:r>
          </a:p>
          <a:p>
            <a:pPr>
              <a:buNone/>
            </a:pPr>
            <a:r>
              <a:rPr lang="en-GB" sz="2000" b="1" dirty="0" smtClean="0">
                <a:solidFill>
                  <a:schemeClr val="bg1">
                    <a:lumMod val="50000"/>
                  </a:schemeClr>
                </a:solidFill>
              </a:rPr>
              <a:t>Session 4: IR Channels</a:t>
            </a:r>
          </a:p>
          <a:p>
            <a:pPr>
              <a:buNone/>
            </a:pPr>
            <a:r>
              <a:rPr lang="en-GB" sz="2000" b="1" dirty="0" smtClean="0">
                <a:solidFill>
                  <a:schemeClr val="bg1">
                    <a:lumMod val="50000"/>
                  </a:schemeClr>
                </a:solidFill>
              </a:rPr>
              <a:t>Session 5: WV Channels</a:t>
            </a:r>
          </a:p>
          <a:p>
            <a:pPr>
              <a:buNone/>
            </a:pPr>
            <a:r>
              <a:rPr lang="en-GB" sz="2400" b="1" dirty="0" smtClean="0">
                <a:solidFill>
                  <a:schemeClr val="bg1">
                    <a:lumMod val="50000"/>
                  </a:schemeClr>
                </a:solidFill>
              </a:rPr>
              <a:t>...</a:t>
            </a:r>
          </a:p>
          <a:p>
            <a:pPr>
              <a:buNone/>
            </a:pPr>
            <a:r>
              <a:rPr lang="en-GB" sz="2400" b="1" dirty="0" smtClean="0">
                <a:solidFill>
                  <a:schemeClr val="bg1">
                    <a:lumMod val="50000"/>
                  </a:schemeClr>
                </a:solidFill>
                <a:effectLst>
                  <a:outerShdw blurRad="38100" dist="38100" dir="2700000" algn="tl">
                    <a:srgbClr val="000000">
                      <a:alpha val="43137"/>
                    </a:srgbClr>
                  </a:outerShdw>
                </a:effectLst>
              </a:rPr>
              <a:t>	</a:t>
            </a: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p:txBody>
      </p:sp>
      <p:pic>
        <p:nvPicPr>
          <p:cNvPr id="6" name="Picture 2" descr="G:\EUMETRAIN\events_and_conferences\CALMet_Workshop_Seoul_2015\presentation\media\Eumetrain.gif"/>
          <p:cNvPicPr>
            <a:picLocks noChangeAspect="1" noChangeArrowheads="1"/>
          </p:cNvPicPr>
          <p:nvPr/>
        </p:nvPicPr>
        <p:blipFill>
          <a:blip r:embed="rId3"/>
          <a:srcRect/>
          <a:stretch>
            <a:fillRect/>
          </a:stretch>
        </p:blipFill>
        <p:spPr bwMode="auto">
          <a:xfrm>
            <a:off x="0" y="428604"/>
            <a:ext cx="9144000" cy="6006806"/>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from the scratch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start from the basics and then develop…</a:t>
            </a:r>
            <a:endParaRPr lang="en-GB" sz="2400" dirty="0">
              <a:solidFill>
                <a:schemeClr val="bg1">
                  <a:lumMod val="50000"/>
                </a:schemeClr>
              </a:solidFill>
              <a:effectLst>
                <a:outerShdw blurRad="38100" dist="38100" dir="2700000" algn="tl">
                  <a:srgbClr val="000000">
                    <a:alpha val="43137"/>
                  </a:srgbClr>
                </a:outerShdw>
              </a:effectLst>
            </a:endParaRP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a:p>
            <a:pPr>
              <a:buNone/>
            </a:pPr>
            <a:r>
              <a:rPr lang="en-GB" sz="2400" b="1" dirty="0" err="1" smtClean="0">
                <a:solidFill>
                  <a:schemeClr val="accent6"/>
                </a:solidFill>
                <a:effectLst>
                  <a:outerShdw blurRad="38100" dist="38100" dir="2700000" algn="tl">
                    <a:srgbClr val="000000">
                      <a:alpha val="43137"/>
                    </a:srgbClr>
                  </a:outerShdw>
                </a:effectLst>
              </a:rPr>
              <a:t>EUMeTrain</a:t>
            </a:r>
            <a:r>
              <a:rPr lang="en-GB" sz="2400" b="1" dirty="0" smtClean="0">
                <a:solidFill>
                  <a:schemeClr val="accent6"/>
                </a:solidFill>
                <a:effectLst>
                  <a:outerShdw blurRad="38100" dist="38100" dir="2700000" algn="tl">
                    <a:srgbClr val="000000">
                      <a:alpha val="43137"/>
                    </a:srgbClr>
                  </a:outerShdw>
                </a:effectLst>
              </a:rPr>
              <a:t> </a:t>
            </a:r>
            <a:r>
              <a:rPr lang="en-GB" sz="2400" b="1" dirty="0" smtClean="0">
                <a:solidFill>
                  <a:schemeClr val="accent6"/>
                </a:solidFill>
              </a:rPr>
              <a:t>Basic Satellite Meteorology Course(s)</a:t>
            </a:r>
          </a:p>
          <a:p>
            <a:pPr>
              <a:buNone/>
            </a:pPr>
            <a:r>
              <a:rPr lang="en-GB" sz="2000" b="1" dirty="0" smtClean="0">
                <a:solidFill>
                  <a:schemeClr val="bg1">
                    <a:lumMod val="50000"/>
                  </a:schemeClr>
                </a:solidFill>
              </a:rPr>
              <a:t>Session 1: Satellites and Orbits – from Past to Current Satellites</a:t>
            </a:r>
          </a:p>
          <a:p>
            <a:pPr>
              <a:buNone/>
            </a:pPr>
            <a:r>
              <a:rPr lang="en-GB" sz="2000" b="1" dirty="0" smtClean="0">
                <a:solidFill>
                  <a:schemeClr val="bg1">
                    <a:lumMod val="50000"/>
                  </a:schemeClr>
                </a:solidFill>
              </a:rPr>
              <a:t>Session 2: Instruments onboard Polar and </a:t>
            </a:r>
            <a:r>
              <a:rPr lang="en-GB" sz="2000" b="1" dirty="0" err="1" smtClean="0">
                <a:solidFill>
                  <a:schemeClr val="bg1">
                    <a:lumMod val="50000"/>
                  </a:schemeClr>
                </a:solidFill>
              </a:rPr>
              <a:t>Geostat</a:t>
            </a:r>
            <a:r>
              <a:rPr lang="en-GB" sz="2000" b="1" dirty="0" smtClean="0">
                <a:solidFill>
                  <a:schemeClr val="bg1">
                    <a:lumMod val="50000"/>
                  </a:schemeClr>
                </a:solidFill>
              </a:rPr>
              <a:t>. Satellites</a:t>
            </a:r>
          </a:p>
          <a:p>
            <a:pPr>
              <a:buNone/>
            </a:pPr>
            <a:r>
              <a:rPr lang="en-GB" sz="2000" b="1" dirty="0" smtClean="0">
                <a:solidFill>
                  <a:schemeClr val="bg1">
                    <a:lumMod val="50000"/>
                  </a:schemeClr>
                </a:solidFill>
              </a:rPr>
              <a:t>Session 3: Principles of Radiation and Remote Sensing</a:t>
            </a:r>
          </a:p>
          <a:p>
            <a:pPr>
              <a:buNone/>
            </a:pPr>
            <a:r>
              <a:rPr lang="en-GB" sz="2000" b="1" dirty="0" smtClean="0">
                <a:solidFill>
                  <a:schemeClr val="bg1">
                    <a:lumMod val="50000"/>
                  </a:schemeClr>
                </a:solidFill>
              </a:rPr>
              <a:t>Session 4: IR Channels</a:t>
            </a:r>
          </a:p>
          <a:p>
            <a:pPr>
              <a:buNone/>
            </a:pPr>
            <a:r>
              <a:rPr lang="en-GB" sz="2000" b="1" dirty="0" smtClean="0">
                <a:solidFill>
                  <a:schemeClr val="bg1">
                    <a:lumMod val="50000"/>
                  </a:schemeClr>
                </a:solidFill>
              </a:rPr>
              <a:t>Session 5: WV Channels</a:t>
            </a:r>
          </a:p>
          <a:p>
            <a:pPr>
              <a:buNone/>
            </a:pPr>
            <a:r>
              <a:rPr lang="en-GB" sz="2400" b="1" dirty="0" smtClean="0">
                <a:solidFill>
                  <a:schemeClr val="bg1">
                    <a:lumMod val="50000"/>
                  </a:schemeClr>
                </a:solidFill>
              </a:rPr>
              <a:t>...</a:t>
            </a:r>
          </a:p>
          <a:p>
            <a:pPr>
              <a:buNone/>
            </a:pPr>
            <a:endParaRPr lang="en-GB" sz="2400" b="1" dirty="0" smtClean="0">
              <a:solidFill>
                <a:schemeClr val="bg1">
                  <a:lumMod val="50000"/>
                </a:schemeClr>
              </a:solidFill>
            </a:endParaRPr>
          </a:p>
          <a:p>
            <a:pPr>
              <a:buNone/>
            </a:pPr>
            <a:r>
              <a:rPr lang="en-GB" sz="2400" dirty="0" smtClean="0">
                <a:solidFill>
                  <a:schemeClr val="bg1">
                    <a:lumMod val="50000"/>
                  </a:schemeClr>
                </a:solidFill>
                <a:effectLst>
                  <a:outerShdw blurRad="38100" dist="38100" dir="2700000" algn="tl">
                    <a:srgbClr val="000000">
                      <a:alpha val="43137"/>
                    </a:srgbClr>
                  </a:outerShdw>
                </a:effectLst>
              </a:rPr>
              <a:t>&gt; university-like approach (not bad in the right time frame)</a:t>
            </a:r>
            <a:r>
              <a:rPr lang="en-GB" sz="2400" b="1" dirty="0" smtClean="0">
                <a:solidFill>
                  <a:schemeClr val="bg1">
                    <a:lumMod val="50000"/>
                  </a:schemeClr>
                </a:solidFill>
                <a:effectLst>
                  <a:outerShdw blurRad="38100" dist="38100" dir="2700000" algn="tl">
                    <a:srgbClr val="000000">
                      <a:alpha val="43137"/>
                    </a:srgbClr>
                  </a:outerShdw>
                </a:effectLst>
              </a:rPr>
              <a:t>	</a:t>
            </a: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blame the structure </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2332037"/>
            <a:ext cx="8229600" cy="4525963"/>
          </a:xfrm>
        </p:spPr>
        <p:txBody>
          <a:bodyPr>
            <a:normAutofit/>
          </a:bodyPr>
          <a:lstStyle/>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written for the course in within the WMO ‘Train the Trainer’ online course (Carla B. and Ivan S.)</a:t>
            </a:r>
          </a:p>
          <a:p>
            <a:pPr>
              <a:buNone/>
            </a:pPr>
            <a:r>
              <a:rPr lang="en-GB" sz="2400" dirty="0" smtClean="0">
                <a:solidFill>
                  <a:schemeClr val="bg1">
                    <a:lumMod val="50000"/>
                  </a:schemeClr>
                </a:solidFill>
                <a:effectLst>
                  <a:outerShdw blurRad="38100" dist="38100" dir="2700000" algn="tl">
                    <a:srgbClr val="000000">
                      <a:alpha val="43137"/>
                    </a:srgbClr>
                  </a:outerShdw>
                </a:effectLst>
              </a:rPr>
              <a:t>&gt; during classroom phase we have heard about the document ‘Satellite Skills and Knowledge for Meteorologist Forecasters’ that is still in beta phase</a:t>
            </a:r>
            <a:endParaRPr lang="en-GB" sz="2400" b="1" dirty="0" smtClean="0">
              <a:solidFill>
                <a:schemeClr val="bg1">
                  <a:lumMod val="50000"/>
                </a:schemeClr>
              </a:solidFill>
              <a:effectLst>
                <a:outerShdw blurRad="38100" dist="38100" dir="2700000" algn="tl">
                  <a:srgbClr val="000000">
                    <a:alpha val="43137"/>
                  </a:srgbClr>
                </a:outerShdw>
              </a:effectLst>
            </a:endParaRPr>
          </a:p>
          <a:p>
            <a:pPr>
              <a:buNone/>
            </a:pPr>
            <a:r>
              <a:rPr lang="en-GB" sz="2400" dirty="0" smtClean="0">
                <a:solidFill>
                  <a:schemeClr val="bg1">
                    <a:lumMod val="50000"/>
                  </a:schemeClr>
                </a:solidFill>
                <a:effectLst>
                  <a:outerShdw blurRad="38100" dist="38100" dir="2700000" algn="tl">
                    <a:srgbClr val="000000">
                      <a:alpha val="43137"/>
                    </a:srgbClr>
                  </a:outerShdw>
                </a:effectLst>
              </a:rPr>
              <a:t>&gt; new TDP was old...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UMETRAIN\events_and_conferences\CALMet_Workshop_Seoul_2015\presentation\media\memo_cards.jpg"/>
          <p:cNvPicPr>
            <a:picLocks noChangeAspect="1" noChangeArrowheads="1"/>
          </p:cNvPicPr>
          <p:nvPr/>
        </p:nvPicPr>
        <p:blipFill>
          <a:blip r:embed="rId2">
            <a:lum bright="89000" contrast="6000"/>
          </a:blip>
          <a:srcRect/>
          <a:stretch>
            <a:fillRect/>
          </a:stretch>
        </p:blipFill>
        <p:spPr bwMode="auto">
          <a:xfrm rot="20460127">
            <a:off x="0" y="500042"/>
            <a:ext cx="9166008" cy="6000768"/>
          </a:xfrm>
          <a:prstGeom prst="rect">
            <a:avLst/>
          </a:prstGeom>
          <a:noFill/>
          <a:effectLst/>
        </p:spPr>
      </p:pic>
      <p:sp>
        <p:nvSpPr>
          <p:cNvPr id="2" name="Title 1"/>
          <p:cNvSpPr>
            <a:spLocks noGrp="1"/>
          </p:cNvSpPr>
          <p:nvPr>
            <p:ph type="title"/>
          </p:nvPr>
        </p:nvSpPr>
        <p:spPr>
          <a:effectLst>
            <a:outerShdw blurRad="50800" dist="50800" dir="5400000" algn="ctr" rotWithShape="0">
              <a:schemeClr val="bg1">
                <a:lumMod val="65000"/>
              </a:schemeClr>
            </a:outerShdw>
          </a:effectLst>
        </p:spPr>
        <p:txBody>
          <a:bodyPr>
            <a:normAutofit/>
          </a:bodyPr>
          <a:lstStyle/>
          <a:p>
            <a:r>
              <a:rPr lang="hr-HR" sz="3200" dirty="0" smtClean="0">
                <a:solidFill>
                  <a:schemeClr val="bg1">
                    <a:lumMod val="75000"/>
                  </a:schemeClr>
                </a:solidFill>
              </a:rPr>
              <a:t>/</a:t>
            </a:r>
            <a:r>
              <a:rPr lang="en-GB" sz="3200" dirty="0" smtClean="0">
                <a:solidFill>
                  <a:schemeClr val="bg1">
                    <a:lumMod val="75000"/>
                  </a:schemeClr>
                </a:solidFill>
              </a:rPr>
              <a:t> ‘competency document’</a:t>
            </a:r>
            <a:r>
              <a:rPr lang="hr-HR" sz="3200" dirty="0" smtClean="0">
                <a:solidFill>
                  <a:schemeClr val="bg1">
                    <a:lumMod val="75000"/>
                  </a:schemeClr>
                </a:solidFill>
              </a:rPr>
              <a:t>/</a:t>
            </a:r>
            <a:endParaRPr lang="en-GB" sz="3200" dirty="0"/>
          </a:p>
        </p:txBody>
      </p:sp>
      <p:sp>
        <p:nvSpPr>
          <p:cNvPr id="3" name="Content Placeholder 2"/>
          <p:cNvSpPr>
            <a:spLocks noGrp="1"/>
          </p:cNvSpPr>
          <p:nvPr>
            <p:ph idx="1"/>
          </p:nvPr>
        </p:nvSpPr>
        <p:spPr>
          <a:xfrm>
            <a:off x="428596" y="1857364"/>
            <a:ext cx="8229600" cy="4525963"/>
          </a:xfrm>
        </p:spPr>
        <p:txBody>
          <a:bodyPr>
            <a:normAutofit fontScale="92500"/>
          </a:bodyPr>
          <a:lstStyle/>
          <a:p>
            <a:pPr>
              <a:buNone/>
            </a:pPr>
            <a:r>
              <a:rPr lang="en-GB" sz="2400" b="1" dirty="0" smtClean="0">
                <a:solidFill>
                  <a:schemeClr val="bg1">
                    <a:lumMod val="50000"/>
                  </a:schemeClr>
                </a:solidFill>
                <a:effectLst>
                  <a:outerShdw blurRad="38100" dist="38100" dir="2700000" algn="tl">
                    <a:srgbClr val="000000">
                      <a:alpha val="43137"/>
                    </a:srgbClr>
                  </a:outerShdw>
                </a:effectLst>
              </a:rPr>
              <a:t>Satellite interpretation skills:</a:t>
            </a:r>
          </a:p>
          <a:p>
            <a:pPr>
              <a:buNone/>
            </a:pPr>
            <a:r>
              <a:rPr lang="en-GB" sz="2400" dirty="0" smtClean="0">
                <a:solidFill>
                  <a:schemeClr val="bg1">
                    <a:lumMod val="50000"/>
                  </a:schemeClr>
                </a:solidFill>
                <a:effectLst>
                  <a:outerShdw blurRad="38100" dist="38100" dir="2700000" algn="tl">
                    <a:srgbClr val="000000">
                      <a:alpha val="43137"/>
                    </a:srgbClr>
                  </a:outerShdw>
                </a:effectLst>
              </a:rPr>
              <a:t>Interpret satellite imagery data and derived fields to support analysis, diagnosis, prognosis, and forecasting. </a:t>
            </a:r>
          </a:p>
          <a:p>
            <a:pPr>
              <a:buNone/>
            </a:pPr>
            <a:endParaRPr lang="en-GB" sz="2400" dirty="0" smtClean="0">
              <a:solidFill>
                <a:schemeClr val="bg1">
                  <a:lumMod val="50000"/>
                </a:schemeClr>
              </a:solidFill>
              <a:effectLst>
                <a:outerShdw blurRad="38100" dist="38100" dir="2700000" algn="tl">
                  <a:srgbClr val="000000">
                    <a:alpha val="43137"/>
                  </a:srgbClr>
                </a:outerShdw>
              </a:effectLst>
            </a:endParaRPr>
          </a:p>
          <a:p>
            <a:pPr>
              <a:buNone/>
            </a:pPr>
            <a:r>
              <a:rPr lang="en-GB" sz="2400" b="1" dirty="0" smtClean="0">
                <a:solidFill>
                  <a:schemeClr val="bg1">
                    <a:lumMod val="50000"/>
                  </a:schemeClr>
                </a:solidFill>
                <a:effectLst>
                  <a:outerShdw blurRad="38100" dist="38100" dir="2700000" algn="tl">
                    <a:srgbClr val="000000">
                      <a:alpha val="43137"/>
                    </a:srgbClr>
                  </a:outerShdw>
                </a:effectLst>
              </a:rPr>
              <a:t>Elements:</a:t>
            </a:r>
          </a:p>
          <a:p>
            <a:pPr>
              <a:buNone/>
            </a:pPr>
            <a:r>
              <a:rPr lang="en-GB" sz="2400" dirty="0" smtClean="0">
                <a:solidFill>
                  <a:schemeClr val="bg1">
                    <a:lumMod val="50000"/>
                  </a:schemeClr>
                </a:solidFill>
                <a:effectLst>
                  <a:outerShdw blurRad="38100" dist="38100" dir="2700000" algn="tl">
                    <a:srgbClr val="000000">
                      <a:alpha val="43137"/>
                    </a:srgbClr>
                  </a:outerShdw>
                </a:effectLst>
              </a:rPr>
              <a:t>1. Identify surface features</a:t>
            </a:r>
          </a:p>
          <a:p>
            <a:pPr>
              <a:buNone/>
            </a:pPr>
            <a:r>
              <a:rPr lang="en-GB" sz="2400" dirty="0" smtClean="0">
                <a:solidFill>
                  <a:schemeClr val="bg1">
                    <a:lumMod val="50000"/>
                  </a:schemeClr>
                </a:solidFill>
                <a:effectLst>
                  <a:outerShdw blurRad="38100" dist="38100" dir="2700000" algn="tl">
                    <a:srgbClr val="000000">
                      <a:alpha val="43137"/>
                    </a:srgbClr>
                  </a:outerShdw>
                </a:effectLst>
              </a:rPr>
              <a:t>2. Identify cloud types and their characteristics</a:t>
            </a:r>
          </a:p>
          <a:p>
            <a:pPr>
              <a:buNone/>
            </a:pPr>
            <a:r>
              <a:rPr lang="en-GB" sz="2400" dirty="0" smtClean="0">
                <a:solidFill>
                  <a:schemeClr val="bg1">
                    <a:lumMod val="50000"/>
                  </a:schemeClr>
                </a:solidFill>
                <a:effectLst>
                  <a:outerShdw blurRad="38100" dist="38100" dir="2700000" algn="tl">
                    <a:srgbClr val="000000">
                      <a:alpha val="43137"/>
                    </a:srgbClr>
                  </a:outerShdw>
                </a:effectLst>
              </a:rPr>
              <a:t>3. Identify and interpret </a:t>
            </a:r>
            <a:r>
              <a:rPr lang="en-GB" sz="2400" dirty="0" err="1" smtClean="0">
                <a:solidFill>
                  <a:schemeClr val="bg1">
                    <a:lumMod val="50000"/>
                  </a:schemeClr>
                </a:solidFill>
                <a:effectLst>
                  <a:outerShdw blurRad="38100" dist="38100" dir="2700000" algn="tl">
                    <a:srgbClr val="000000">
                      <a:alpha val="43137"/>
                    </a:srgbClr>
                  </a:outerShdw>
                </a:effectLst>
              </a:rPr>
              <a:t>broadscale</a:t>
            </a:r>
            <a:r>
              <a:rPr lang="en-GB" sz="2400" dirty="0" smtClean="0">
                <a:solidFill>
                  <a:schemeClr val="bg1">
                    <a:lumMod val="50000"/>
                  </a:schemeClr>
                </a:solidFill>
                <a:effectLst>
                  <a:outerShdw blurRad="38100" dist="38100" dir="2700000" algn="tl">
                    <a:srgbClr val="000000">
                      <a:alpha val="43137"/>
                    </a:srgbClr>
                  </a:outerShdw>
                </a:effectLst>
              </a:rPr>
              <a:t>, synoptic and </a:t>
            </a:r>
            <a:r>
              <a:rPr lang="en-GB" sz="2400" dirty="0" err="1" smtClean="0">
                <a:solidFill>
                  <a:schemeClr val="bg1">
                    <a:lumMod val="50000"/>
                  </a:schemeClr>
                </a:solidFill>
                <a:effectLst>
                  <a:outerShdw blurRad="38100" dist="38100" dir="2700000" algn="tl">
                    <a:srgbClr val="000000">
                      <a:alpha val="43137"/>
                    </a:srgbClr>
                  </a:outerShdw>
                </a:effectLst>
              </a:rPr>
              <a:t>mesoscale</a:t>
            </a:r>
            <a:r>
              <a:rPr lang="en-GB" sz="2400" dirty="0" smtClean="0">
                <a:solidFill>
                  <a:schemeClr val="bg1">
                    <a:lumMod val="50000"/>
                  </a:schemeClr>
                </a:solidFill>
                <a:effectLst>
                  <a:outerShdw blurRad="38100" dist="38100" dir="2700000" algn="tl">
                    <a:srgbClr val="000000">
                      <a:alpha val="43137"/>
                    </a:srgbClr>
                  </a:outerShdw>
                </a:effectLst>
              </a:rPr>
              <a:t> systems</a:t>
            </a:r>
          </a:p>
          <a:p>
            <a:pPr>
              <a:buNone/>
            </a:pPr>
            <a:r>
              <a:rPr lang="en-GB" sz="2400" dirty="0" smtClean="0">
                <a:solidFill>
                  <a:schemeClr val="bg1">
                    <a:lumMod val="50000"/>
                  </a:schemeClr>
                </a:solidFill>
                <a:effectLst>
                  <a:outerShdw blurRad="38100" dist="38100" dir="2700000" algn="tl">
                    <a:srgbClr val="000000">
                      <a:alpha val="43137"/>
                    </a:srgbClr>
                  </a:outerShdw>
                </a:effectLst>
              </a:rPr>
              <a:t>4. Identify and interpret atmospheric phenomena</a:t>
            </a:r>
          </a:p>
          <a:p>
            <a:pPr>
              <a:buNone/>
            </a:pPr>
            <a:r>
              <a:rPr lang="en-GB" sz="2400" dirty="0" smtClean="0">
                <a:solidFill>
                  <a:schemeClr val="bg1">
                    <a:lumMod val="50000"/>
                  </a:schemeClr>
                </a:solidFill>
                <a:effectLst>
                  <a:outerShdw blurRad="38100" dist="38100" dir="2700000" algn="tl">
                    <a:srgbClr val="000000">
                      <a:alpha val="43137"/>
                    </a:srgbClr>
                  </a:outerShdw>
                </a:effectLst>
              </a:rPr>
              <a:t>5. Interpret derived fields</a:t>
            </a:r>
          </a:p>
          <a:p>
            <a:pPr>
              <a:buNone/>
            </a:pPr>
            <a:r>
              <a:rPr lang="en-GB" sz="2400" dirty="0" smtClean="0">
                <a:solidFill>
                  <a:schemeClr val="bg1">
                    <a:lumMod val="50000"/>
                  </a:schemeClr>
                </a:solidFill>
                <a:effectLst>
                  <a:outerShdw blurRad="38100" dist="38100" dir="2700000" algn="tl">
                    <a:srgbClr val="000000">
                      <a:alpha val="43137"/>
                    </a:srgbClr>
                  </a:outerShdw>
                </a:effectLst>
              </a:rPr>
              <a:t>6. Identify and interpret oceanic features and systems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860</Words>
  <Application>Microsoft Office PowerPoint</Application>
  <PresentationFormat>On-screen Show (4:3)</PresentationFormat>
  <Paragraphs>100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Tailoring of a competency-based satellite course</vt:lpstr>
      <vt:lpstr>/ first, one question …/</vt:lpstr>
      <vt:lpstr>/ first, one question …/</vt:lpstr>
      <vt:lpstr>/ first, one question …/</vt:lpstr>
      <vt:lpstr>/ from the scratch /</vt:lpstr>
      <vt:lpstr>/ from the scratch /</vt:lpstr>
      <vt:lpstr>/ from the scratch /</vt:lpstr>
      <vt:lpstr>/ blame the structure /</vt:lpstr>
      <vt:lpstr>/ ‘competency document’/</vt:lpstr>
      <vt:lpstr>/ ‘competency document’/</vt:lpstr>
      <vt:lpstr>/ outcome /</vt:lpstr>
      <vt:lpstr>/ satellite tools for meteorologist /</vt:lpstr>
      <vt:lpstr>/ satellite tools for meteorologist /</vt:lpstr>
      <vt:lpstr>/ satellite tools for meteorologist /</vt:lpstr>
      <vt:lpstr>/ satellite tools for meteorologist /</vt:lpstr>
      <vt:lpstr>/ satellite tools for meteorologist /</vt:lpstr>
      <vt:lpstr>/ satellite tools for meteorologist /</vt:lpstr>
      <vt:lpstr>                                                      / gomawo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Tailoring of a competency-based satellite course</dc:title>
  <dc:creator>ica_64@hotmail.com</dc:creator>
  <cp:lastModifiedBy>ica_64@hotmail.com</cp:lastModifiedBy>
  <cp:revision>33</cp:revision>
  <dcterms:created xsi:type="dcterms:W3CDTF">2015-09-05T14:26:23Z</dcterms:created>
  <dcterms:modified xsi:type="dcterms:W3CDTF">2015-09-08T22:18:02Z</dcterms:modified>
</cp:coreProperties>
</file>