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8" r:id="rId2"/>
    <p:sldId id="272" r:id="rId3"/>
    <p:sldId id="269" r:id="rId4"/>
    <p:sldId id="271" r:id="rId5"/>
    <p:sldId id="332" r:id="rId6"/>
    <p:sldId id="333" r:id="rId7"/>
    <p:sldId id="334" r:id="rId8"/>
    <p:sldId id="335" r:id="rId9"/>
    <p:sldId id="303" r:id="rId10"/>
    <p:sldId id="301" r:id="rId11"/>
    <p:sldId id="293" r:id="rId12"/>
    <p:sldId id="299" r:id="rId13"/>
    <p:sldId id="312" r:id="rId14"/>
    <p:sldId id="296" r:id="rId15"/>
    <p:sldId id="273" r:id="rId16"/>
    <p:sldId id="320" r:id="rId17"/>
    <p:sldId id="321" r:id="rId18"/>
    <p:sldId id="322" r:id="rId19"/>
    <p:sldId id="285" r:id="rId20"/>
    <p:sldId id="326" r:id="rId21"/>
    <p:sldId id="317" r:id="rId22"/>
    <p:sldId id="336" r:id="rId23"/>
    <p:sldId id="337" r:id="rId24"/>
    <p:sldId id="338" r:id="rId25"/>
    <p:sldId id="339" r:id="rId26"/>
    <p:sldId id="340" r:id="rId27"/>
    <p:sldId id="341" r:id="rId28"/>
    <p:sldId id="276" r:id="rId29"/>
    <p:sldId id="308" r:id="rId30"/>
    <p:sldId id="307" r:id="rId31"/>
    <p:sldId id="292" r:id="rId32"/>
    <p:sldId id="323" r:id="rId33"/>
    <p:sldId id="324" r:id="rId34"/>
    <p:sldId id="274" r:id="rId35"/>
    <p:sldId id="283"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2FF"/>
    <a:srgbClr val="4DFD2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15" autoAdjust="0"/>
  </p:normalViewPr>
  <p:slideViewPr>
    <p:cSldViewPr>
      <p:cViewPr varScale="1">
        <p:scale>
          <a:sx n="77" d="100"/>
          <a:sy n="77" d="100"/>
        </p:scale>
        <p:origin x="-13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028EB4-4341-4ABC-8D61-49D6A285D0A6}" type="doc">
      <dgm:prSet loTypeId="urn:microsoft.com/office/officeart/2005/8/layout/process2" loCatId="process" qsTypeId="urn:microsoft.com/office/officeart/2005/8/quickstyle/simple1" qsCatId="simple" csTypeId="urn:microsoft.com/office/officeart/2005/8/colors/accent1_3" csCatId="accent1" phldr="1"/>
      <dgm:spPr/>
      <dgm:t>
        <a:bodyPr/>
        <a:lstStyle/>
        <a:p>
          <a:endParaRPr lang="zh-CN" altLang="en-US"/>
        </a:p>
      </dgm:t>
    </dgm:pt>
    <dgm:pt modelId="{4EE377F5-62D6-4691-8E21-6DE4DF549430}">
      <dgm:prSet phldrT="[文本]" custT="1"/>
      <dgm:spPr/>
      <dgm:t>
        <a:bodyPr/>
        <a:lstStyle/>
        <a:p>
          <a:r>
            <a:rPr lang="en-US" altLang="zh-CN" sz="2800" b="0" dirty="0" smtClean="0"/>
            <a:t>Small-world effect and its features</a:t>
          </a:r>
          <a:endParaRPr lang="zh-CN" altLang="en-US" sz="2800" b="0" dirty="0"/>
        </a:p>
      </dgm:t>
    </dgm:pt>
    <dgm:pt modelId="{EB0FD83B-5D4A-4116-864D-CC06FA7757DF}" type="parTrans" cxnId="{6E997B97-3C36-4349-BB2D-3E30D6D0AA7B}">
      <dgm:prSet/>
      <dgm:spPr/>
      <dgm:t>
        <a:bodyPr/>
        <a:lstStyle/>
        <a:p>
          <a:endParaRPr lang="zh-CN" altLang="en-US" sz="2800" b="0"/>
        </a:p>
      </dgm:t>
    </dgm:pt>
    <dgm:pt modelId="{79DF6E3A-7122-45A2-9F90-72C7D5A65ACA}" type="sibTrans" cxnId="{6E997B97-3C36-4349-BB2D-3E30D6D0AA7B}">
      <dgm:prSet custT="1"/>
      <dgm:spPr/>
      <dgm:t>
        <a:bodyPr/>
        <a:lstStyle/>
        <a:p>
          <a:endParaRPr lang="zh-CN" altLang="en-US" sz="2800" b="0"/>
        </a:p>
      </dgm:t>
    </dgm:pt>
    <dgm:pt modelId="{B9045863-0C25-48FE-ACDC-CE45F983D614}">
      <dgm:prSet custT="1"/>
      <dgm:spPr/>
      <dgm:t>
        <a:bodyPr/>
        <a:lstStyle/>
        <a:p>
          <a:r>
            <a:rPr lang="en-US" altLang="zh-CN" sz="2800" b="0" dirty="0" smtClean="0"/>
            <a:t>Regularity in complex education &amp; training </a:t>
          </a:r>
          <a:endParaRPr lang="zh-CN" altLang="zh-CN" sz="2800" b="0" dirty="0"/>
        </a:p>
      </dgm:t>
    </dgm:pt>
    <dgm:pt modelId="{9AAC2254-7F1C-4FD6-9233-C592F598BDF2}" type="parTrans" cxnId="{B70B02A9-E1F0-42EB-9573-61798F4C96D5}">
      <dgm:prSet/>
      <dgm:spPr/>
      <dgm:t>
        <a:bodyPr/>
        <a:lstStyle/>
        <a:p>
          <a:endParaRPr lang="zh-CN" altLang="en-US" sz="2800" b="0"/>
        </a:p>
      </dgm:t>
    </dgm:pt>
    <dgm:pt modelId="{154DF04A-1A67-414D-9164-F7024240645B}" type="sibTrans" cxnId="{B70B02A9-E1F0-42EB-9573-61798F4C96D5}">
      <dgm:prSet custT="1"/>
      <dgm:spPr/>
      <dgm:t>
        <a:bodyPr/>
        <a:lstStyle/>
        <a:p>
          <a:endParaRPr lang="zh-CN" altLang="en-US" sz="2800" b="0"/>
        </a:p>
      </dgm:t>
    </dgm:pt>
    <dgm:pt modelId="{C9F5C121-9A02-4C97-B814-9A5C3728F499}">
      <dgm:prSet custT="1"/>
      <dgm:spPr/>
      <dgm:t>
        <a:bodyPr/>
        <a:lstStyle/>
        <a:p>
          <a:r>
            <a:rPr lang="en-US" altLang="zh-CN" sz="2800" b="0" dirty="0" smtClean="0"/>
            <a:t>Network analysis of education &amp; training</a:t>
          </a:r>
          <a:endParaRPr lang="zh-CN" altLang="zh-CN" sz="2800" b="0" dirty="0"/>
        </a:p>
      </dgm:t>
    </dgm:pt>
    <dgm:pt modelId="{B55BE5DD-D7DC-49F3-A4F2-10AE3D54D509}" type="parTrans" cxnId="{2DFD5734-B292-49AC-8483-57CF9E4141B4}">
      <dgm:prSet/>
      <dgm:spPr/>
      <dgm:t>
        <a:bodyPr/>
        <a:lstStyle/>
        <a:p>
          <a:endParaRPr lang="zh-CN" altLang="en-US" sz="2800" b="0"/>
        </a:p>
      </dgm:t>
    </dgm:pt>
    <dgm:pt modelId="{B1D1F6B7-ED55-4DA2-B8C2-BEF8E5E8E1EA}" type="sibTrans" cxnId="{2DFD5734-B292-49AC-8483-57CF9E4141B4}">
      <dgm:prSet custT="1"/>
      <dgm:spPr/>
      <dgm:t>
        <a:bodyPr/>
        <a:lstStyle/>
        <a:p>
          <a:endParaRPr lang="zh-CN" altLang="en-US" sz="2800" b="0"/>
        </a:p>
      </dgm:t>
    </dgm:pt>
    <dgm:pt modelId="{ADF6EC2D-9EA5-49BF-AA25-537A1CA1BCBC}">
      <dgm:prSet custT="1"/>
      <dgm:spPr/>
      <dgm:t>
        <a:bodyPr/>
        <a:lstStyle/>
        <a:p>
          <a:r>
            <a:rPr lang="en-US" altLang="zh-CN" sz="2800" b="0" dirty="0" smtClean="0"/>
            <a:t>Making the full benefit of Global Campus</a:t>
          </a:r>
        </a:p>
      </dgm:t>
    </dgm:pt>
    <dgm:pt modelId="{CFF3A68F-1E98-4DD1-B029-4931D41AEDC4}" type="parTrans" cxnId="{59607943-2030-42F0-8B6F-A88B601F0437}">
      <dgm:prSet/>
      <dgm:spPr/>
      <dgm:t>
        <a:bodyPr/>
        <a:lstStyle/>
        <a:p>
          <a:endParaRPr lang="zh-CN" altLang="en-US" sz="2800" b="0"/>
        </a:p>
      </dgm:t>
    </dgm:pt>
    <dgm:pt modelId="{3E1FA9DB-F212-4528-B3B4-E3F2F6B39FAD}" type="sibTrans" cxnId="{59607943-2030-42F0-8B6F-A88B601F0437}">
      <dgm:prSet custT="1"/>
      <dgm:spPr/>
      <dgm:t>
        <a:bodyPr/>
        <a:lstStyle/>
        <a:p>
          <a:endParaRPr lang="zh-CN" altLang="en-US" sz="2800" b="0"/>
        </a:p>
      </dgm:t>
    </dgm:pt>
    <dgm:pt modelId="{39B0A84A-69DB-4E16-A18C-2A31F3461CD2}">
      <dgm:prSet custT="1"/>
      <dgm:spPr/>
      <dgm:t>
        <a:bodyPr/>
        <a:lstStyle/>
        <a:p>
          <a:r>
            <a:rPr lang="en-US" altLang="zh-CN" sz="2800" b="0" dirty="0" smtClean="0"/>
            <a:t>Challenges and Discussions</a:t>
          </a:r>
          <a:endParaRPr lang="zh-CN" altLang="zh-CN" sz="2800" b="0" dirty="0"/>
        </a:p>
      </dgm:t>
    </dgm:pt>
    <dgm:pt modelId="{8C65A8EA-BD1C-405E-A783-DCAD70FC0256}" type="parTrans" cxnId="{A27553B7-5111-4DC5-BDC2-8A078529902F}">
      <dgm:prSet/>
      <dgm:spPr/>
      <dgm:t>
        <a:bodyPr/>
        <a:lstStyle/>
        <a:p>
          <a:endParaRPr lang="zh-CN" altLang="en-US" sz="2800" b="0"/>
        </a:p>
      </dgm:t>
    </dgm:pt>
    <dgm:pt modelId="{6BFECAEF-C1CA-4847-BCC0-993337FF9407}" type="sibTrans" cxnId="{A27553B7-5111-4DC5-BDC2-8A078529902F}">
      <dgm:prSet/>
      <dgm:spPr/>
      <dgm:t>
        <a:bodyPr/>
        <a:lstStyle/>
        <a:p>
          <a:endParaRPr lang="zh-CN" altLang="en-US" sz="2800" b="0"/>
        </a:p>
      </dgm:t>
    </dgm:pt>
    <dgm:pt modelId="{BBE92ECF-BDF1-4521-BEAE-49ACF7905397}" type="pres">
      <dgm:prSet presAssocID="{9C028EB4-4341-4ABC-8D61-49D6A285D0A6}" presName="linearFlow" presStyleCnt="0">
        <dgm:presLayoutVars>
          <dgm:resizeHandles val="exact"/>
        </dgm:presLayoutVars>
      </dgm:prSet>
      <dgm:spPr/>
      <dgm:t>
        <a:bodyPr/>
        <a:lstStyle/>
        <a:p>
          <a:endParaRPr lang="zh-CN" altLang="en-US"/>
        </a:p>
      </dgm:t>
    </dgm:pt>
    <dgm:pt modelId="{D858EF6E-7005-47BC-BA60-4D33A97368A1}" type="pres">
      <dgm:prSet presAssocID="{4EE377F5-62D6-4691-8E21-6DE4DF549430}" presName="node" presStyleLbl="node1" presStyleIdx="0" presStyleCnt="5" custScaleX="301095">
        <dgm:presLayoutVars>
          <dgm:bulletEnabled val="1"/>
        </dgm:presLayoutVars>
      </dgm:prSet>
      <dgm:spPr/>
      <dgm:t>
        <a:bodyPr/>
        <a:lstStyle/>
        <a:p>
          <a:endParaRPr lang="zh-CN" altLang="en-US"/>
        </a:p>
      </dgm:t>
    </dgm:pt>
    <dgm:pt modelId="{CED9B57D-E5AA-4CF8-8CF1-EDFBCE6FC9B5}" type="pres">
      <dgm:prSet presAssocID="{79DF6E3A-7122-45A2-9F90-72C7D5A65ACA}" presName="sibTrans" presStyleLbl="sibTrans2D1" presStyleIdx="0" presStyleCnt="4"/>
      <dgm:spPr/>
      <dgm:t>
        <a:bodyPr/>
        <a:lstStyle/>
        <a:p>
          <a:endParaRPr lang="zh-CN" altLang="en-US"/>
        </a:p>
      </dgm:t>
    </dgm:pt>
    <dgm:pt modelId="{794EB44D-BC0E-4C98-B12A-17BC9D31B3A7}" type="pres">
      <dgm:prSet presAssocID="{79DF6E3A-7122-45A2-9F90-72C7D5A65ACA}" presName="connectorText" presStyleLbl="sibTrans2D1" presStyleIdx="0" presStyleCnt="4"/>
      <dgm:spPr/>
      <dgm:t>
        <a:bodyPr/>
        <a:lstStyle/>
        <a:p>
          <a:endParaRPr lang="zh-CN" altLang="en-US"/>
        </a:p>
      </dgm:t>
    </dgm:pt>
    <dgm:pt modelId="{D364857E-2562-4D00-8000-546E812471E0}" type="pres">
      <dgm:prSet presAssocID="{B9045863-0C25-48FE-ACDC-CE45F983D614}" presName="node" presStyleLbl="node1" presStyleIdx="1" presStyleCnt="5" custScaleX="301095">
        <dgm:presLayoutVars>
          <dgm:bulletEnabled val="1"/>
        </dgm:presLayoutVars>
      </dgm:prSet>
      <dgm:spPr/>
      <dgm:t>
        <a:bodyPr/>
        <a:lstStyle/>
        <a:p>
          <a:endParaRPr lang="zh-CN" altLang="en-US"/>
        </a:p>
      </dgm:t>
    </dgm:pt>
    <dgm:pt modelId="{B10C4C68-AE34-4DCD-AA9D-2AF36B77C4FA}" type="pres">
      <dgm:prSet presAssocID="{154DF04A-1A67-414D-9164-F7024240645B}" presName="sibTrans" presStyleLbl="sibTrans2D1" presStyleIdx="1" presStyleCnt="4"/>
      <dgm:spPr/>
      <dgm:t>
        <a:bodyPr/>
        <a:lstStyle/>
        <a:p>
          <a:endParaRPr lang="zh-CN" altLang="en-US"/>
        </a:p>
      </dgm:t>
    </dgm:pt>
    <dgm:pt modelId="{DF6A2CB6-82CC-4135-84CA-0134AF887383}" type="pres">
      <dgm:prSet presAssocID="{154DF04A-1A67-414D-9164-F7024240645B}" presName="connectorText" presStyleLbl="sibTrans2D1" presStyleIdx="1" presStyleCnt="4"/>
      <dgm:spPr/>
      <dgm:t>
        <a:bodyPr/>
        <a:lstStyle/>
        <a:p>
          <a:endParaRPr lang="zh-CN" altLang="en-US"/>
        </a:p>
      </dgm:t>
    </dgm:pt>
    <dgm:pt modelId="{29A0218E-4DA4-44F7-809D-2FC841B00F82}" type="pres">
      <dgm:prSet presAssocID="{C9F5C121-9A02-4C97-B814-9A5C3728F499}" presName="node" presStyleLbl="node1" presStyleIdx="2" presStyleCnt="5" custScaleX="301095">
        <dgm:presLayoutVars>
          <dgm:bulletEnabled val="1"/>
        </dgm:presLayoutVars>
      </dgm:prSet>
      <dgm:spPr/>
      <dgm:t>
        <a:bodyPr/>
        <a:lstStyle/>
        <a:p>
          <a:endParaRPr lang="zh-CN" altLang="en-US"/>
        </a:p>
      </dgm:t>
    </dgm:pt>
    <dgm:pt modelId="{878CC61E-C237-417F-86D1-C0899CB32421}" type="pres">
      <dgm:prSet presAssocID="{B1D1F6B7-ED55-4DA2-B8C2-BEF8E5E8E1EA}" presName="sibTrans" presStyleLbl="sibTrans2D1" presStyleIdx="2" presStyleCnt="4"/>
      <dgm:spPr/>
      <dgm:t>
        <a:bodyPr/>
        <a:lstStyle/>
        <a:p>
          <a:endParaRPr lang="zh-CN" altLang="en-US"/>
        </a:p>
      </dgm:t>
    </dgm:pt>
    <dgm:pt modelId="{AF39203C-154C-4AE7-8324-AE607D288B75}" type="pres">
      <dgm:prSet presAssocID="{B1D1F6B7-ED55-4DA2-B8C2-BEF8E5E8E1EA}" presName="connectorText" presStyleLbl="sibTrans2D1" presStyleIdx="2" presStyleCnt="4"/>
      <dgm:spPr/>
      <dgm:t>
        <a:bodyPr/>
        <a:lstStyle/>
        <a:p>
          <a:endParaRPr lang="zh-CN" altLang="en-US"/>
        </a:p>
      </dgm:t>
    </dgm:pt>
    <dgm:pt modelId="{F0B0CB72-A4FC-4FFF-86C2-457ECBB6A640}" type="pres">
      <dgm:prSet presAssocID="{ADF6EC2D-9EA5-49BF-AA25-537A1CA1BCBC}" presName="node" presStyleLbl="node1" presStyleIdx="3" presStyleCnt="5" custScaleX="301095">
        <dgm:presLayoutVars>
          <dgm:bulletEnabled val="1"/>
        </dgm:presLayoutVars>
      </dgm:prSet>
      <dgm:spPr/>
      <dgm:t>
        <a:bodyPr/>
        <a:lstStyle/>
        <a:p>
          <a:endParaRPr lang="zh-CN" altLang="en-US"/>
        </a:p>
      </dgm:t>
    </dgm:pt>
    <dgm:pt modelId="{E965D8D2-4B89-4C2B-90D7-E913C5B055AC}" type="pres">
      <dgm:prSet presAssocID="{3E1FA9DB-F212-4528-B3B4-E3F2F6B39FAD}" presName="sibTrans" presStyleLbl="sibTrans2D1" presStyleIdx="3" presStyleCnt="4"/>
      <dgm:spPr/>
      <dgm:t>
        <a:bodyPr/>
        <a:lstStyle/>
        <a:p>
          <a:endParaRPr lang="zh-CN" altLang="en-US"/>
        </a:p>
      </dgm:t>
    </dgm:pt>
    <dgm:pt modelId="{24ADE876-720E-4D03-B50D-09CC8A0FAA8D}" type="pres">
      <dgm:prSet presAssocID="{3E1FA9DB-F212-4528-B3B4-E3F2F6B39FAD}" presName="connectorText" presStyleLbl="sibTrans2D1" presStyleIdx="3" presStyleCnt="4"/>
      <dgm:spPr/>
      <dgm:t>
        <a:bodyPr/>
        <a:lstStyle/>
        <a:p>
          <a:endParaRPr lang="zh-CN" altLang="en-US"/>
        </a:p>
      </dgm:t>
    </dgm:pt>
    <dgm:pt modelId="{1A11C48F-0B41-4291-B5A3-23A12F38C4B2}" type="pres">
      <dgm:prSet presAssocID="{39B0A84A-69DB-4E16-A18C-2A31F3461CD2}" presName="node" presStyleLbl="node1" presStyleIdx="4" presStyleCnt="5" custScaleX="301095">
        <dgm:presLayoutVars>
          <dgm:bulletEnabled val="1"/>
        </dgm:presLayoutVars>
      </dgm:prSet>
      <dgm:spPr/>
      <dgm:t>
        <a:bodyPr/>
        <a:lstStyle/>
        <a:p>
          <a:endParaRPr lang="zh-CN" altLang="en-US"/>
        </a:p>
      </dgm:t>
    </dgm:pt>
  </dgm:ptLst>
  <dgm:cxnLst>
    <dgm:cxn modelId="{01A4C379-7823-4883-A5A4-F80AB60C2AC3}" type="presOf" srcId="{154DF04A-1A67-414D-9164-F7024240645B}" destId="{DF6A2CB6-82CC-4135-84CA-0134AF887383}" srcOrd="1" destOrd="0" presId="urn:microsoft.com/office/officeart/2005/8/layout/process2"/>
    <dgm:cxn modelId="{E3B2D9AE-28C1-438B-A049-37F8BDA3A12E}" type="presOf" srcId="{C9F5C121-9A02-4C97-B814-9A5C3728F499}" destId="{29A0218E-4DA4-44F7-809D-2FC841B00F82}" srcOrd="0" destOrd="0" presId="urn:microsoft.com/office/officeart/2005/8/layout/process2"/>
    <dgm:cxn modelId="{1968F875-4FE7-4F88-BA38-6FCACE405F49}" type="presOf" srcId="{154DF04A-1A67-414D-9164-F7024240645B}" destId="{B10C4C68-AE34-4DCD-AA9D-2AF36B77C4FA}" srcOrd="0" destOrd="0" presId="urn:microsoft.com/office/officeart/2005/8/layout/process2"/>
    <dgm:cxn modelId="{15224BC9-7FCD-484C-96B2-19263E9222A5}" type="presOf" srcId="{79DF6E3A-7122-45A2-9F90-72C7D5A65ACA}" destId="{CED9B57D-E5AA-4CF8-8CF1-EDFBCE6FC9B5}" srcOrd="0" destOrd="0" presId="urn:microsoft.com/office/officeart/2005/8/layout/process2"/>
    <dgm:cxn modelId="{E8D0C563-7ABA-4A36-B673-61733844AC76}" type="presOf" srcId="{ADF6EC2D-9EA5-49BF-AA25-537A1CA1BCBC}" destId="{F0B0CB72-A4FC-4FFF-86C2-457ECBB6A640}" srcOrd="0" destOrd="0" presId="urn:microsoft.com/office/officeart/2005/8/layout/process2"/>
    <dgm:cxn modelId="{59607943-2030-42F0-8B6F-A88B601F0437}" srcId="{9C028EB4-4341-4ABC-8D61-49D6A285D0A6}" destId="{ADF6EC2D-9EA5-49BF-AA25-537A1CA1BCBC}" srcOrd="3" destOrd="0" parTransId="{CFF3A68F-1E98-4DD1-B029-4931D41AEDC4}" sibTransId="{3E1FA9DB-F212-4528-B3B4-E3F2F6B39FAD}"/>
    <dgm:cxn modelId="{F87D7D27-D3F1-4404-BA14-141D746E2DBD}" type="presOf" srcId="{B1D1F6B7-ED55-4DA2-B8C2-BEF8E5E8E1EA}" destId="{AF39203C-154C-4AE7-8324-AE607D288B75}" srcOrd="1" destOrd="0" presId="urn:microsoft.com/office/officeart/2005/8/layout/process2"/>
    <dgm:cxn modelId="{7D1569ED-A91E-4B71-AE43-CB95E79BB3A6}" type="presOf" srcId="{39B0A84A-69DB-4E16-A18C-2A31F3461CD2}" destId="{1A11C48F-0B41-4291-B5A3-23A12F38C4B2}" srcOrd="0" destOrd="0" presId="urn:microsoft.com/office/officeart/2005/8/layout/process2"/>
    <dgm:cxn modelId="{6F797AD3-C8B4-40F0-9FC6-06FB929AEAEC}" type="presOf" srcId="{B1D1F6B7-ED55-4DA2-B8C2-BEF8E5E8E1EA}" destId="{878CC61E-C237-417F-86D1-C0899CB32421}" srcOrd="0" destOrd="0" presId="urn:microsoft.com/office/officeart/2005/8/layout/process2"/>
    <dgm:cxn modelId="{B70B02A9-E1F0-42EB-9573-61798F4C96D5}" srcId="{9C028EB4-4341-4ABC-8D61-49D6A285D0A6}" destId="{B9045863-0C25-48FE-ACDC-CE45F983D614}" srcOrd="1" destOrd="0" parTransId="{9AAC2254-7F1C-4FD6-9233-C592F598BDF2}" sibTransId="{154DF04A-1A67-414D-9164-F7024240645B}"/>
    <dgm:cxn modelId="{CFF5CFEE-8B5A-4BC9-8DCB-3D4691236192}" type="presOf" srcId="{B9045863-0C25-48FE-ACDC-CE45F983D614}" destId="{D364857E-2562-4D00-8000-546E812471E0}" srcOrd="0" destOrd="0" presId="urn:microsoft.com/office/officeart/2005/8/layout/process2"/>
    <dgm:cxn modelId="{F3FE8058-6EAF-44FD-BA27-39278733B8E4}" type="presOf" srcId="{79DF6E3A-7122-45A2-9F90-72C7D5A65ACA}" destId="{794EB44D-BC0E-4C98-B12A-17BC9D31B3A7}" srcOrd="1" destOrd="0" presId="urn:microsoft.com/office/officeart/2005/8/layout/process2"/>
    <dgm:cxn modelId="{4144B805-E5D7-45DB-BCE4-19926174342F}" type="presOf" srcId="{3E1FA9DB-F212-4528-B3B4-E3F2F6B39FAD}" destId="{E965D8D2-4B89-4C2B-90D7-E913C5B055AC}" srcOrd="0" destOrd="0" presId="urn:microsoft.com/office/officeart/2005/8/layout/process2"/>
    <dgm:cxn modelId="{7A7E7572-97E4-4BF0-A3DF-116E4BE4577A}" type="presOf" srcId="{9C028EB4-4341-4ABC-8D61-49D6A285D0A6}" destId="{BBE92ECF-BDF1-4521-BEAE-49ACF7905397}" srcOrd="0" destOrd="0" presId="urn:microsoft.com/office/officeart/2005/8/layout/process2"/>
    <dgm:cxn modelId="{6E997B97-3C36-4349-BB2D-3E30D6D0AA7B}" srcId="{9C028EB4-4341-4ABC-8D61-49D6A285D0A6}" destId="{4EE377F5-62D6-4691-8E21-6DE4DF549430}" srcOrd="0" destOrd="0" parTransId="{EB0FD83B-5D4A-4116-864D-CC06FA7757DF}" sibTransId="{79DF6E3A-7122-45A2-9F90-72C7D5A65ACA}"/>
    <dgm:cxn modelId="{A27553B7-5111-4DC5-BDC2-8A078529902F}" srcId="{9C028EB4-4341-4ABC-8D61-49D6A285D0A6}" destId="{39B0A84A-69DB-4E16-A18C-2A31F3461CD2}" srcOrd="4" destOrd="0" parTransId="{8C65A8EA-BD1C-405E-A783-DCAD70FC0256}" sibTransId="{6BFECAEF-C1CA-4847-BCC0-993337FF9407}"/>
    <dgm:cxn modelId="{2DFD5734-B292-49AC-8483-57CF9E4141B4}" srcId="{9C028EB4-4341-4ABC-8D61-49D6A285D0A6}" destId="{C9F5C121-9A02-4C97-B814-9A5C3728F499}" srcOrd="2" destOrd="0" parTransId="{B55BE5DD-D7DC-49F3-A4F2-10AE3D54D509}" sibTransId="{B1D1F6B7-ED55-4DA2-B8C2-BEF8E5E8E1EA}"/>
    <dgm:cxn modelId="{A406AAB4-EC74-47E8-BDB4-7687A0DCC601}" type="presOf" srcId="{4EE377F5-62D6-4691-8E21-6DE4DF549430}" destId="{D858EF6E-7005-47BC-BA60-4D33A97368A1}" srcOrd="0" destOrd="0" presId="urn:microsoft.com/office/officeart/2005/8/layout/process2"/>
    <dgm:cxn modelId="{29BB0218-8D18-4A2B-B561-216E0808302A}" type="presOf" srcId="{3E1FA9DB-F212-4528-B3B4-E3F2F6B39FAD}" destId="{24ADE876-720E-4D03-B50D-09CC8A0FAA8D}" srcOrd="1" destOrd="0" presId="urn:microsoft.com/office/officeart/2005/8/layout/process2"/>
    <dgm:cxn modelId="{A153EF55-6DF6-47B1-B164-151BC18AE680}" type="presParOf" srcId="{BBE92ECF-BDF1-4521-BEAE-49ACF7905397}" destId="{D858EF6E-7005-47BC-BA60-4D33A97368A1}" srcOrd="0" destOrd="0" presId="urn:microsoft.com/office/officeart/2005/8/layout/process2"/>
    <dgm:cxn modelId="{9F798CE6-1E32-4AB0-8AB0-9196D5A78684}" type="presParOf" srcId="{BBE92ECF-BDF1-4521-BEAE-49ACF7905397}" destId="{CED9B57D-E5AA-4CF8-8CF1-EDFBCE6FC9B5}" srcOrd="1" destOrd="0" presId="urn:microsoft.com/office/officeart/2005/8/layout/process2"/>
    <dgm:cxn modelId="{DA57D52C-D3B2-4C3C-BB71-1B85A20FAF87}" type="presParOf" srcId="{CED9B57D-E5AA-4CF8-8CF1-EDFBCE6FC9B5}" destId="{794EB44D-BC0E-4C98-B12A-17BC9D31B3A7}" srcOrd="0" destOrd="0" presId="urn:microsoft.com/office/officeart/2005/8/layout/process2"/>
    <dgm:cxn modelId="{CF92B800-1D39-4E38-9066-7A7085377326}" type="presParOf" srcId="{BBE92ECF-BDF1-4521-BEAE-49ACF7905397}" destId="{D364857E-2562-4D00-8000-546E812471E0}" srcOrd="2" destOrd="0" presId="urn:microsoft.com/office/officeart/2005/8/layout/process2"/>
    <dgm:cxn modelId="{B90FCF10-0467-4A17-8DEB-AF237D86F97E}" type="presParOf" srcId="{BBE92ECF-BDF1-4521-BEAE-49ACF7905397}" destId="{B10C4C68-AE34-4DCD-AA9D-2AF36B77C4FA}" srcOrd="3" destOrd="0" presId="urn:microsoft.com/office/officeart/2005/8/layout/process2"/>
    <dgm:cxn modelId="{570D3394-3CBD-4864-AA44-DDC72BE05A27}" type="presParOf" srcId="{B10C4C68-AE34-4DCD-AA9D-2AF36B77C4FA}" destId="{DF6A2CB6-82CC-4135-84CA-0134AF887383}" srcOrd="0" destOrd="0" presId="urn:microsoft.com/office/officeart/2005/8/layout/process2"/>
    <dgm:cxn modelId="{3E3888E9-D25C-4AD5-8D9A-785C26F42DAF}" type="presParOf" srcId="{BBE92ECF-BDF1-4521-BEAE-49ACF7905397}" destId="{29A0218E-4DA4-44F7-809D-2FC841B00F82}" srcOrd="4" destOrd="0" presId="urn:microsoft.com/office/officeart/2005/8/layout/process2"/>
    <dgm:cxn modelId="{5C9C8778-C5B9-4154-B0E8-C5D1C6EAC7F5}" type="presParOf" srcId="{BBE92ECF-BDF1-4521-BEAE-49ACF7905397}" destId="{878CC61E-C237-417F-86D1-C0899CB32421}" srcOrd="5" destOrd="0" presId="urn:microsoft.com/office/officeart/2005/8/layout/process2"/>
    <dgm:cxn modelId="{BDC678A1-9F04-436B-B2D1-B33806DF41B8}" type="presParOf" srcId="{878CC61E-C237-417F-86D1-C0899CB32421}" destId="{AF39203C-154C-4AE7-8324-AE607D288B75}" srcOrd="0" destOrd="0" presId="urn:microsoft.com/office/officeart/2005/8/layout/process2"/>
    <dgm:cxn modelId="{E05A0858-8967-4B72-85CE-A35CBCF54E15}" type="presParOf" srcId="{BBE92ECF-BDF1-4521-BEAE-49ACF7905397}" destId="{F0B0CB72-A4FC-4FFF-86C2-457ECBB6A640}" srcOrd="6" destOrd="0" presId="urn:microsoft.com/office/officeart/2005/8/layout/process2"/>
    <dgm:cxn modelId="{A678F957-D6C7-4BA4-BF7D-412C8B2B9E54}" type="presParOf" srcId="{BBE92ECF-BDF1-4521-BEAE-49ACF7905397}" destId="{E965D8D2-4B89-4C2B-90D7-E913C5B055AC}" srcOrd="7" destOrd="0" presId="urn:microsoft.com/office/officeart/2005/8/layout/process2"/>
    <dgm:cxn modelId="{6E8DFC5E-0804-47B9-8681-1EAFB8C27019}" type="presParOf" srcId="{E965D8D2-4B89-4C2B-90D7-E913C5B055AC}" destId="{24ADE876-720E-4D03-B50D-09CC8A0FAA8D}" srcOrd="0" destOrd="0" presId="urn:microsoft.com/office/officeart/2005/8/layout/process2"/>
    <dgm:cxn modelId="{A1BDE4C4-C2EB-408B-9592-85BC79098174}" type="presParOf" srcId="{BBE92ECF-BDF1-4521-BEAE-49ACF7905397}" destId="{1A11C48F-0B41-4291-B5A3-23A12F38C4B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C4ED23-E3DA-443B-B07C-39ABECD79E26}"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zh-CN" altLang="en-US"/>
        </a:p>
      </dgm:t>
    </dgm:pt>
    <dgm:pt modelId="{4BAC7F87-CDDD-4B05-8CF7-44BC5CDAFA7C}">
      <dgm:prSet phldrT="[文本]" custT="1"/>
      <dgm:spPr/>
      <dgm:t>
        <a:bodyPr/>
        <a:lstStyle/>
        <a:p>
          <a:r>
            <a:rPr lang="en-US" altLang="zh-CN" sz="2800" dirty="0" smtClean="0"/>
            <a:t>interest</a:t>
          </a:r>
          <a:endParaRPr lang="zh-CN" altLang="en-US" sz="2800" dirty="0"/>
        </a:p>
      </dgm:t>
    </dgm:pt>
    <dgm:pt modelId="{BA20628A-D1ED-4F28-B97C-566C97218246}" type="parTrans" cxnId="{F4D09074-6E67-45B9-8E8D-3B735FDFF10B}">
      <dgm:prSet/>
      <dgm:spPr/>
      <dgm:t>
        <a:bodyPr/>
        <a:lstStyle/>
        <a:p>
          <a:endParaRPr lang="zh-CN" altLang="en-US" sz="2800"/>
        </a:p>
      </dgm:t>
    </dgm:pt>
    <dgm:pt modelId="{8AED8C97-8F5A-4E5D-8744-894FFC3147B4}" type="sibTrans" cxnId="{F4D09074-6E67-45B9-8E8D-3B735FDFF10B}">
      <dgm:prSet/>
      <dgm:spPr/>
      <dgm:t>
        <a:bodyPr/>
        <a:lstStyle/>
        <a:p>
          <a:endParaRPr lang="zh-CN" altLang="en-US" sz="2800"/>
        </a:p>
      </dgm:t>
    </dgm:pt>
    <dgm:pt modelId="{F8C59463-1FC6-4D06-AEC6-A0D1539D7624}">
      <dgm:prSet phldrT="[文本]" custT="1"/>
      <dgm:spPr/>
      <dgm:t>
        <a:bodyPr/>
        <a:lstStyle/>
        <a:p>
          <a:r>
            <a:rPr lang="en-US" altLang="zh-CN" sz="2800" dirty="0" smtClean="0"/>
            <a:t>profession</a:t>
          </a:r>
          <a:endParaRPr lang="zh-CN" altLang="en-US" sz="2800" dirty="0"/>
        </a:p>
      </dgm:t>
    </dgm:pt>
    <dgm:pt modelId="{0B29B8C1-F22A-4AC5-9357-85FCAB68FAD7}" type="parTrans" cxnId="{155D6874-59E3-47F0-9A22-086BB4979E5D}">
      <dgm:prSet/>
      <dgm:spPr/>
      <dgm:t>
        <a:bodyPr/>
        <a:lstStyle/>
        <a:p>
          <a:endParaRPr lang="zh-CN" altLang="en-US" sz="2800"/>
        </a:p>
      </dgm:t>
    </dgm:pt>
    <dgm:pt modelId="{48060B9F-D3E8-4B2D-B2C7-CFE74663071C}" type="sibTrans" cxnId="{155D6874-59E3-47F0-9A22-086BB4979E5D}">
      <dgm:prSet/>
      <dgm:spPr/>
      <dgm:t>
        <a:bodyPr/>
        <a:lstStyle/>
        <a:p>
          <a:endParaRPr lang="zh-CN" altLang="en-US" sz="2800"/>
        </a:p>
      </dgm:t>
    </dgm:pt>
    <dgm:pt modelId="{58F84E40-1CA0-4DC1-8309-BAD56BEF899B}">
      <dgm:prSet phldrT="[文本]" custT="1"/>
      <dgm:spPr/>
      <dgm:t>
        <a:bodyPr/>
        <a:lstStyle/>
        <a:p>
          <a:r>
            <a:rPr lang="en-US" altLang="zh-CN" sz="2800" dirty="0" smtClean="0"/>
            <a:t>position</a:t>
          </a:r>
          <a:endParaRPr lang="zh-CN" altLang="en-US" sz="2800" dirty="0"/>
        </a:p>
      </dgm:t>
    </dgm:pt>
    <dgm:pt modelId="{0DC5E3B7-FFA5-4248-83C5-822590DFEA50}" type="parTrans" cxnId="{94ADBBD8-0720-48F7-9853-C62FF3047C6E}">
      <dgm:prSet/>
      <dgm:spPr/>
      <dgm:t>
        <a:bodyPr/>
        <a:lstStyle/>
        <a:p>
          <a:endParaRPr lang="zh-CN" altLang="en-US" sz="2800"/>
        </a:p>
      </dgm:t>
    </dgm:pt>
    <dgm:pt modelId="{E7C9A935-3B40-4FC7-ADA8-36DD019C7CF1}" type="sibTrans" cxnId="{94ADBBD8-0720-48F7-9853-C62FF3047C6E}">
      <dgm:prSet/>
      <dgm:spPr/>
      <dgm:t>
        <a:bodyPr/>
        <a:lstStyle/>
        <a:p>
          <a:endParaRPr lang="zh-CN" altLang="en-US" sz="2800"/>
        </a:p>
      </dgm:t>
    </dgm:pt>
    <dgm:pt modelId="{F6EDB92A-4258-4817-B7C1-84BF42D37086}">
      <dgm:prSet phldrT="[文本]" custT="1"/>
      <dgm:spPr/>
      <dgm:t>
        <a:bodyPr/>
        <a:lstStyle/>
        <a:p>
          <a:r>
            <a:rPr lang="en-US" altLang="zh-CN" sz="2800" dirty="0" smtClean="0"/>
            <a:t>node</a:t>
          </a:r>
          <a:endParaRPr lang="zh-CN" altLang="en-US" sz="2800" dirty="0"/>
        </a:p>
      </dgm:t>
    </dgm:pt>
    <dgm:pt modelId="{5CB68B32-818B-463D-865C-3D98103EC52F}" type="sibTrans" cxnId="{DDEE5DFC-4C08-4B0C-B136-63174EABC7F9}">
      <dgm:prSet/>
      <dgm:spPr/>
      <dgm:t>
        <a:bodyPr/>
        <a:lstStyle/>
        <a:p>
          <a:endParaRPr lang="zh-CN" altLang="en-US" sz="2800"/>
        </a:p>
      </dgm:t>
    </dgm:pt>
    <dgm:pt modelId="{BCBE1816-35BD-47CC-86DF-389C49B052F3}" type="parTrans" cxnId="{DDEE5DFC-4C08-4B0C-B136-63174EABC7F9}">
      <dgm:prSet/>
      <dgm:spPr/>
      <dgm:t>
        <a:bodyPr/>
        <a:lstStyle/>
        <a:p>
          <a:endParaRPr lang="zh-CN" altLang="en-US" sz="2800"/>
        </a:p>
      </dgm:t>
    </dgm:pt>
    <dgm:pt modelId="{1F3E3046-8117-45CA-88C2-CA8CC168EA62}" type="pres">
      <dgm:prSet presAssocID="{DDC4ED23-E3DA-443B-B07C-39ABECD79E26}" presName="CompostProcess" presStyleCnt="0">
        <dgm:presLayoutVars>
          <dgm:dir/>
          <dgm:resizeHandles val="exact"/>
        </dgm:presLayoutVars>
      </dgm:prSet>
      <dgm:spPr/>
      <dgm:t>
        <a:bodyPr/>
        <a:lstStyle/>
        <a:p>
          <a:endParaRPr lang="zh-CN" altLang="en-US"/>
        </a:p>
      </dgm:t>
    </dgm:pt>
    <dgm:pt modelId="{DBF69B21-5BED-42D4-931E-AE06F86792A8}" type="pres">
      <dgm:prSet presAssocID="{DDC4ED23-E3DA-443B-B07C-39ABECD79E26}" presName="arrow" presStyleLbl="bgShp" presStyleIdx="0" presStyleCnt="1" custScaleX="94093" custLinFactNeighborX="-9722"/>
      <dgm:spPr/>
    </dgm:pt>
    <dgm:pt modelId="{228363C9-CDD2-4A59-90C4-D06696095C06}" type="pres">
      <dgm:prSet presAssocID="{DDC4ED23-E3DA-443B-B07C-39ABECD79E26}" presName="linearProcess" presStyleCnt="0"/>
      <dgm:spPr/>
    </dgm:pt>
    <dgm:pt modelId="{F766664A-A353-4CEA-8AA9-67DF1CA998A3}" type="pres">
      <dgm:prSet presAssocID="{4BAC7F87-CDDD-4B05-8CF7-44BC5CDAFA7C}" presName="textNode" presStyleLbl="node1" presStyleIdx="0" presStyleCnt="4">
        <dgm:presLayoutVars>
          <dgm:bulletEnabled val="1"/>
        </dgm:presLayoutVars>
      </dgm:prSet>
      <dgm:spPr/>
      <dgm:t>
        <a:bodyPr/>
        <a:lstStyle/>
        <a:p>
          <a:endParaRPr lang="zh-CN" altLang="en-US"/>
        </a:p>
      </dgm:t>
    </dgm:pt>
    <dgm:pt modelId="{BD49A781-AA32-49BE-8569-FC04A3960235}" type="pres">
      <dgm:prSet presAssocID="{8AED8C97-8F5A-4E5D-8744-894FFC3147B4}" presName="sibTrans" presStyleCnt="0"/>
      <dgm:spPr/>
    </dgm:pt>
    <dgm:pt modelId="{C7EC002C-0B5E-4DB4-B7C6-BC54C8791C2A}" type="pres">
      <dgm:prSet presAssocID="{F8C59463-1FC6-4D06-AEC6-A0D1539D7624}" presName="textNode" presStyleLbl="node1" presStyleIdx="1" presStyleCnt="4">
        <dgm:presLayoutVars>
          <dgm:bulletEnabled val="1"/>
        </dgm:presLayoutVars>
      </dgm:prSet>
      <dgm:spPr/>
      <dgm:t>
        <a:bodyPr/>
        <a:lstStyle/>
        <a:p>
          <a:endParaRPr lang="zh-CN" altLang="en-US"/>
        </a:p>
      </dgm:t>
    </dgm:pt>
    <dgm:pt modelId="{3C5A8B3C-1A16-4455-974B-9537820DBC82}" type="pres">
      <dgm:prSet presAssocID="{48060B9F-D3E8-4B2D-B2C7-CFE74663071C}" presName="sibTrans" presStyleCnt="0"/>
      <dgm:spPr/>
    </dgm:pt>
    <dgm:pt modelId="{1E2BE501-C8CF-49B4-B09C-33DAC3D5B238}" type="pres">
      <dgm:prSet presAssocID="{58F84E40-1CA0-4DC1-8309-BAD56BEF899B}" presName="textNode" presStyleLbl="node1" presStyleIdx="2" presStyleCnt="4">
        <dgm:presLayoutVars>
          <dgm:bulletEnabled val="1"/>
        </dgm:presLayoutVars>
      </dgm:prSet>
      <dgm:spPr/>
      <dgm:t>
        <a:bodyPr/>
        <a:lstStyle/>
        <a:p>
          <a:endParaRPr lang="zh-CN" altLang="en-US"/>
        </a:p>
      </dgm:t>
    </dgm:pt>
    <dgm:pt modelId="{EB4DD3E2-50E4-48B6-99AE-4C36D12BB971}" type="pres">
      <dgm:prSet presAssocID="{E7C9A935-3B40-4FC7-ADA8-36DD019C7CF1}" presName="sibTrans" presStyleCnt="0"/>
      <dgm:spPr/>
    </dgm:pt>
    <dgm:pt modelId="{2E70499F-0223-47E9-9DDE-12EC6540E49D}" type="pres">
      <dgm:prSet presAssocID="{F6EDB92A-4258-4817-B7C1-84BF42D37086}" presName="textNode" presStyleLbl="node1" presStyleIdx="3" presStyleCnt="4">
        <dgm:presLayoutVars>
          <dgm:bulletEnabled val="1"/>
        </dgm:presLayoutVars>
      </dgm:prSet>
      <dgm:spPr/>
      <dgm:t>
        <a:bodyPr/>
        <a:lstStyle/>
        <a:p>
          <a:endParaRPr lang="zh-CN" altLang="en-US"/>
        </a:p>
      </dgm:t>
    </dgm:pt>
  </dgm:ptLst>
  <dgm:cxnLst>
    <dgm:cxn modelId="{D4AB5459-8546-49B4-8529-B75396C43ECF}" type="presOf" srcId="{F6EDB92A-4258-4817-B7C1-84BF42D37086}" destId="{2E70499F-0223-47E9-9DDE-12EC6540E49D}" srcOrd="0" destOrd="0" presId="urn:microsoft.com/office/officeart/2005/8/layout/hProcess9"/>
    <dgm:cxn modelId="{DDEE5DFC-4C08-4B0C-B136-63174EABC7F9}" srcId="{DDC4ED23-E3DA-443B-B07C-39ABECD79E26}" destId="{F6EDB92A-4258-4817-B7C1-84BF42D37086}" srcOrd="3" destOrd="0" parTransId="{BCBE1816-35BD-47CC-86DF-389C49B052F3}" sibTransId="{5CB68B32-818B-463D-865C-3D98103EC52F}"/>
    <dgm:cxn modelId="{41B7F32F-C17B-46E8-9795-7224FF8CC5B0}" type="presOf" srcId="{F8C59463-1FC6-4D06-AEC6-A0D1539D7624}" destId="{C7EC002C-0B5E-4DB4-B7C6-BC54C8791C2A}" srcOrd="0" destOrd="0" presId="urn:microsoft.com/office/officeart/2005/8/layout/hProcess9"/>
    <dgm:cxn modelId="{94ADBBD8-0720-48F7-9853-C62FF3047C6E}" srcId="{DDC4ED23-E3DA-443B-B07C-39ABECD79E26}" destId="{58F84E40-1CA0-4DC1-8309-BAD56BEF899B}" srcOrd="2" destOrd="0" parTransId="{0DC5E3B7-FFA5-4248-83C5-822590DFEA50}" sibTransId="{E7C9A935-3B40-4FC7-ADA8-36DD019C7CF1}"/>
    <dgm:cxn modelId="{8F03EBE5-60E4-4822-A0EE-F05C7C72B6B0}" type="presOf" srcId="{58F84E40-1CA0-4DC1-8309-BAD56BEF899B}" destId="{1E2BE501-C8CF-49B4-B09C-33DAC3D5B238}" srcOrd="0" destOrd="0" presId="urn:microsoft.com/office/officeart/2005/8/layout/hProcess9"/>
    <dgm:cxn modelId="{A8AFF457-63A1-468C-9FF1-6F8998AE3A58}" type="presOf" srcId="{DDC4ED23-E3DA-443B-B07C-39ABECD79E26}" destId="{1F3E3046-8117-45CA-88C2-CA8CC168EA62}" srcOrd="0" destOrd="0" presId="urn:microsoft.com/office/officeart/2005/8/layout/hProcess9"/>
    <dgm:cxn modelId="{155D6874-59E3-47F0-9A22-086BB4979E5D}" srcId="{DDC4ED23-E3DA-443B-B07C-39ABECD79E26}" destId="{F8C59463-1FC6-4D06-AEC6-A0D1539D7624}" srcOrd="1" destOrd="0" parTransId="{0B29B8C1-F22A-4AC5-9357-85FCAB68FAD7}" sibTransId="{48060B9F-D3E8-4B2D-B2C7-CFE74663071C}"/>
    <dgm:cxn modelId="{F4D09074-6E67-45B9-8E8D-3B735FDFF10B}" srcId="{DDC4ED23-E3DA-443B-B07C-39ABECD79E26}" destId="{4BAC7F87-CDDD-4B05-8CF7-44BC5CDAFA7C}" srcOrd="0" destOrd="0" parTransId="{BA20628A-D1ED-4F28-B97C-566C97218246}" sibTransId="{8AED8C97-8F5A-4E5D-8744-894FFC3147B4}"/>
    <dgm:cxn modelId="{298BE2E3-3F45-43AC-B4AB-F72A22D63B4D}" type="presOf" srcId="{4BAC7F87-CDDD-4B05-8CF7-44BC5CDAFA7C}" destId="{F766664A-A353-4CEA-8AA9-67DF1CA998A3}" srcOrd="0" destOrd="0" presId="urn:microsoft.com/office/officeart/2005/8/layout/hProcess9"/>
    <dgm:cxn modelId="{0956F0AF-9416-4029-8283-6DA38446FC3C}" type="presParOf" srcId="{1F3E3046-8117-45CA-88C2-CA8CC168EA62}" destId="{DBF69B21-5BED-42D4-931E-AE06F86792A8}" srcOrd="0" destOrd="0" presId="urn:microsoft.com/office/officeart/2005/8/layout/hProcess9"/>
    <dgm:cxn modelId="{F602E1A8-8139-4BF2-A63F-97686B0A85A5}" type="presParOf" srcId="{1F3E3046-8117-45CA-88C2-CA8CC168EA62}" destId="{228363C9-CDD2-4A59-90C4-D06696095C06}" srcOrd="1" destOrd="0" presId="urn:microsoft.com/office/officeart/2005/8/layout/hProcess9"/>
    <dgm:cxn modelId="{051FFA3E-F001-4F28-9101-E0F202ADCF17}" type="presParOf" srcId="{228363C9-CDD2-4A59-90C4-D06696095C06}" destId="{F766664A-A353-4CEA-8AA9-67DF1CA998A3}" srcOrd="0" destOrd="0" presId="urn:microsoft.com/office/officeart/2005/8/layout/hProcess9"/>
    <dgm:cxn modelId="{BA8A9D3D-6F4A-447E-8EB6-AD6D422BFD1B}" type="presParOf" srcId="{228363C9-CDD2-4A59-90C4-D06696095C06}" destId="{BD49A781-AA32-49BE-8569-FC04A3960235}" srcOrd="1" destOrd="0" presId="urn:microsoft.com/office/officeart/2005/8/layout/hProcess9"/>
    <dgm:cxn modelId="{72CD900F-349B-454B-A005-765594E07F32}" type="presParOf" srcId="{228363C9-CDD2-4A59-90C4-D06696095C06}" destId="{C7EC002C-0B5E-4DB4-B7C6-BC54C8791C2A}" srcOrd="2" destOrd="0" presId="urn:microsoft.com/office/officeart/2005/8/layout/hProcess9"/>
    <dgm:cxn modelId="{14D873D3-0EE7-41BA-9D23-96A0127A6A8B}" type="presParOf" srcId="{228363C9-CDD2-4A59-90C4-D06696095C06}" destId="{3C5A8B3C-1A16-4455-974B-9537820DBC82}" srcOrd="3" destOrd="0" presId="urn:microsoft.com/office/officeart/2005/8/layout/hProcess9"/>
    <dgm:cxn modelId="{C478BEF8-327D-4723-8F1D-08E00E96A693}" type="presParOf" srcId="{228363C9-CDD2-4A59-90C4-D06696095C06}" destId="{1E2BE501-C8CF-49B4-B09C-33DAC3D5B238}" srcOrd="4" destOrd="0" presId="urn:microsoft.com/office/officeart/2005/8/layout/hProcess9"/>
    <dgm:cxn modelId="{4003BE11-64A4-4F05-A6FF-2747B5B88FF3}" type="presParOf" srcId="{228363C9-CDD2-4A59-90C4-D06696095C06}" destId="{EB4DD3E2-50E4-48B6-99AE-4C36D12BB971}" srcOrd="5" destOrd="0" presId="urn:microsoft.com/office/officeart/2005/8/layout/hProcess9"/>
    <dgm:cxn modelId="{EE48ECF2-DBCE-4202-9F95-407D5562F8D1}" type="presParOf" srcId="{228363C9-CDD2-4A59-90C4-D06696095C06}" destId="{2E70499F-0223-47E9-9DDE-12EC6540E49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42E95D-37BE-453F-B69C-0744098E8C9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B0A42381-8F2B-4872-B219-A5706E73444F}">
      <dgm:prSet phldrT="[文本]" custT="1"/>
      <dgm:spPr/>
      <dgm:t>
        <a:bodyPr/>
        <a:lstStyle/>
        <a:p>
          <a:r>
            <a:rPr lang="en-US" altLang="zh-CN" sz="2400" dirty="0" smtClean="0"/>
            <a:t>The building of long range links</a:t>
          </a:r>
          <a:endParaRPr lang="zh-CN" altLang="en-US" sz="2400" dirty="0"/>
        </a:p>
      </dgm:t>
    </dgm:pt>
    <dgm:pt modelId="{506C1C8F-405C-46C3-9D5A-048F78A87D92}" type="parTrans" cxnId="{DBF0F7C1-1A46-43CC-AB6C-E1327AE89429}">
      <dgm:prSet/>
      <dgm:spPr/>
      <dgm:t>
        <a:bodyPr/>
        <a:lstStyle/>
        <a:p>
          <a:endParaRPr lang="zh-CN" altLang="en-US" sz="2400"/>
        </a:p>
      </dgm:t>
    </dgm:pt>
    <dgm:pt modelId="{C00DD184-C3E2-4AF6-BF49-C8E79F335B0F}" type="sibTrans" cxnId="{DBF0F7C1-1A46-43CC-AB6C-E1327AE89429}">
      <dgm:prSet/>
      <dgm:spPr/>
      <dgm:t>
        <a:bodyPr/>
        <a:lstStyle/>
        <a:p>
          <a:endParaRPr lang="zh-CN" altLang="en-US" sz="2400"/>
        </a:p>
      </dgm:t>
    </dgm:pt>
    <dgm:pt modelId="{0E129845-6D2F-43EA-86C5-D080274508AF}">
      <dgm:prSet custT="1"/>
      <dgm:spPr/>
      <dgm:t>
        <a:bodyPr/>
        <a:lstStyle/>
        <a:p>
          <a:r>
            <a:rPr lang="en-US" altLang="zh-CN" sz="2400" dirty="0" smtClean="0"/>
            <a:t>CMA Three-tier Distance Learning Network built</a:t>
          </a:r>
          <a:endParaRPr lang="en-US" altLang="zh-CN" sz="2400" dirty="0" smtClean="0"/>
        </a:p>
      </dgm:t>
    </dgm:pt>
    <dgm:pt modelId="{87649813-D917-45B5-9F68-ACE4073F7CFA}" type="parTrans" cxnId="{0DC2E994-74CE-4CD7-85F3-78A9CC9A1E73}">
      <dgm:prSet/>
      <dgm:spPr/>
      <dgm:t>
        <a:bodyPr/>
        <a:lstStyle/>
        <a:p>
          <a:endParaRPr lang="zh-CN" altLang="en-US" sz="2400"/>
        </a:p>
      </dgm:t>
    </dgm:pt>
    <dgm:pt modelId="{8F83B196-EEB4-411D-A0B0-828AD0774F42}" type="sibTrans" cxnId="{0DC2E994-74CE-4CD7-85F3-78A9CC9A1E73}">
      <dgm:prSet/>
      <dgm:spPr/>
      <dgm:t>
        <a:bodyPr/>
        <a:lstStyle/>
        <a:p>
          <a:endParaRPr lang="zh-CN" altLang="en-US" sz="2400"/>
        </a:p>
      </dgm:t>
    </dgm:pt>
    <dgm:pt modelId="{94DA7EB7-7D0D-466E-8733-7788CD465E4A}">
      <dgm:prSet custT="1"/>
      <dgm:spPr/>
      <dgm:t>
        <a:bodyPr/>
        <a:lstStyle/>
        <a:p>
          <a:r>
            <a:rPr lang="en-US" altLang="zh-CN" sz="2400" dirty="0" smtClean="0"/>
            <a:t>LMS, synchronous classroom, online communities</a:t>
          </a:r>
          <a:endParaRPr lang="zh-CN" altLang="zh-CN" sz="2400" dirty="0"/>
        </a:p>
      </dgm:t>
    </dgm:pt>
    <dgm:pt modelId="{F8964218-50B6-46D6-979B-56D35F0581BB}" type="parTrans" cxnId="{80E27C19-D34D-415D-8458-B97698450C79}">
      <dgm:prSet/>
      <dgm:spPr/>
      <dgm:t>
        <a:bodyPr/>
        <a:lstStyle/>
        <a:p>
          <a:endParaRPr lang="zh-CN" altLang="en-US" sz="2400"/>
        </a:p>
      </dgm:t>
    </dgm:pt>
    <dgm:pt modelId="{BD467FBD-4E56-4FAB-B09D-BD760DE65CA7}" type="sibTrans" cxnId="{80E27C19-D34D-415D-8458-B97698450C79}">
      <dgm:prSet/>
      <dgm:spPr/>
      <dgm:t>
        <a:bodyPr/>
        <a:lstStyle/>
        <a:p>
          <a:endParaRPr lang="zh-CN" altLang="en-US" sz="2400"/>
        </a:p>
      </dgm:t>
    </dgm:pt>
    <dgm:pt modelId="{8937240F-DD4A-4EE3-B8D2-441835475AD5}">
      <dgm:prSet custT="1"/>
      <dgm:spPr/>
      <dgm:t>
        <a:bodyPr/>
        <a:lstStyle/>
        <a:p>
          <a:r>
            <a:rPr lang="en-US" altLang="zh-CN" sz="2400" dirty="0" smtClean="0"/>
            <a:t>The effect of creating of Distance Learning Sites</a:t>
          </a:r>
        </a:p>
      </dgm:t>
    </dgm:pt>
    <dgm:pt modelId="{3A0255D5-499D-4D1A-AB17-4E3E1EA59FA2}" type="parTrans" cxnId="{BDD64824-81D3-4192-89C7-4C4CA6AB2E45}">
      <dgm:prSet/>
      <dgm:spPr/>
      <dgm:t>
        <a:bodyPr/>
        <a:lstStyle/>
        <a:p>
          <a:endParaRPr lang="zh-CN" altLang="en-US" sz="2400"/>
        </a:p>
      </dgm:t>
    </dgm:pt>
    <dgm:pt modelId="{2B38993B-A0E9-4149-BCCF-AF9758D56F6B}" type="sibTrans" cxnId="{BDD64824-81D3-4192-89C7-4C4CA6AB2E45}">
      <dgm:prSet/>
      <dgm:spPr/>
      <dgm:t>
        <a:bodyPr/>
        <a:lstStyle/>
        <a:p>
          <a:endParaRPr lang="zh-CN" altLang="en-US" sz="2400"/>
        </a:p>
      </dgm:t>
    </dgm:pt>
    <dgm:pt modelId="{E8DB4DEA-5393-469B-9E27-065DC6E931F4}" type="pres">
      <dgm:prSet presAssocID="{3A42E95D-37BE-453F-B69C-0744098E8C93}" presName="linear" presStyleCnt="0">
        <dgm:presLayoutVars>
          <dgm:dir/>
          <dgm:animLvl val="lvl"/>
          <dgm:resizeHandles val="exact"/>
        </dgm:presLayoutVars>
      </dgm:prSet>
      <dgm:spPr/>
      <dgm:t>
        <a:bodyPr/>
        <a:lstStyle/>
        <a:p>
          <a:endParaRPr lang="zh-CN" altLang="en-US"/>
        </a:p>
      </dgm:t>
    </dgm:pt>
    <dgm:pt modelId="{2E924980-CE0C-4310-BE3E-C7D2AF2C1D52}" type="pres">
      <dgm:prSet presAssocID="{94DA7EB7-7D0D-466E-8733-7788CD465E4A}" presName="parentLin" presStyleCnt="0"/>
      <dgm:spPr/>
    </dgm:pt>
    <dgm:pt modelId="{942D27B5-DDDB-459B-A7FA-8BF593636224}" type="pres">
      <dgm:prSet presAssocID="{94DA7EB7-7D0D-466E-8733-7788CD465E4A}" presName="parentLeftMargin" presStyleLbl="node1" presStyleIdx="0" presStyleCnt="2"/>
      <dgm:spPr/>
      <dgm:t>
        <a:bodyPr/>
        <a:lstStyle/>
        <a:p>
          <a:endParaRPr lang="zh-CN" altLang="en-US"/>
        </a:p>
      </dgm:t>
    </dgm:pt>
    <dgm:pt modelId="{8CB2E7AA-454D-4C1D-A42E-33B94F1A938C}" type="pres">
      <dgm:prSet presAssocID="{94DA7EB7-7D0D-466E-8733-7788CD465E4A}" presName="parentText" presStyleLbl="node1" presStyleIdx="0" presStyleCnt="2" custScaleX="111431" custScaleY="20953" custLinFactNeighborX="-50252" custLinFactNeighborY="13463">
        <dgm:presLayoutVars>
          <dgm:chMax val="0"/>
          <dgm:bulletEnabled val="1"/>
        </dgm:presLayoutVars>
      </dgm:prSet>
      <dgm:spPr/>
      <dgm:t>
        <a:bodyPr/>
        <a:lstStyle/>
        <a:p>
          <a:endParaRPr lang="zh-CN" altLang="en-US"/>
        </a:p>
      </dgm:t>
    </dgm:pt>
    <dgm:pt modelId="{D64D2542-3788-4EDF-862A-64AA25B39C40}" type="pres">
      <dgm:prSet presAssocID="{94DA7EB7-7D0D-466E-8733-7788CD465E4A}" presName="negativeSpace" presStyleCnt="0"/>
      <dgm:spPr/>
    </dgm:pt>
    <dgm:pt modelId="{247358E0-0E42-40DB-835E-35EF597442DB}" type="pres">
      <dgm:prSet presAssocID="{94DA7EB7-7D0D-466E-8733-7788CD465E4A}" presName="childText" presStyleLbl="conFgAcc1" presStyleIdx="0" presStyleCnt="2" custScaleY="21097" custLinFactY="41763" custLinFactNeighborY="100000">
        <dgm:presLayoutVars>
          <dgm:bulletEnabled val="1"/>
        </dgm:presLayoutVars>
      </dgm:prSet>
      <dgm:spPr/>
    </dgm:pt>
    <dgm:pt modelId="{BB9A93B8-7BB2-4BD0-BCF1-2D245ED9874B}" type="pres">
      <dgm:prSet presAssocID="{BD467FBD-4E56-4FAB-B09D-BD760DE65CA7}" presName="spaceBetweenRectangles" presStyleCnt="0"/>
      <dgm:spPr/>
    </dgm:pt>
    <dgm:pt modelId="{562842D4-BF93-4265-962E-B9CCBE8DFAF8}" type="pres">
      <dgm:prSet presAssocID="{B0A42381-8F2B-4872-B219-A5706E73444F}" presName="parentLin" presStyleCnt="0"/>
      <dgm:spPr/>
    </dgm:pt>
    <dgm:pt modelId="{94AA0AC2-9668-4551-8B41-8785C51C93DA}" type="pres">
      <dgm:prSet presAssocID="{B0A42381-8F2B-4872-B219-A5706E73444F}" presName="parentLeftMargin" presStyleLbl="node1" presStyleIdx="0" presStyleCnt="2"/>
      <dgm:spPr/>
      <dgm:t>
        <a:bodyPr/>
        <a:lstStyle/>
        <a:p>
          <a:endParaRPr lang="zh-CN" altLang="en-US"/>
        </a:p>
      </dgm:t>
    </dgm:pt>
    <dgm:pt modelId="{EA0197C3-C047-4F6E-8AAA-3A838939F46E}" type="pres">
      <dgm:prSet presAssocID="{B0A42381-8F2B-4872-B219-A5706E73444F}" presName="parentText" presStyleLbl="node1" presStyleIdx="1" presStyleCnt="2" custScaleX="73897" custScaleY="21662" custLinFactNeighborX="-17086" custLinFactNeighborY="-73832">
        <dgm:presLayoutVars>
          <dgm:chMax val="0"/>
          <dgm:bulletEnabled val="1"/>
        </dgm:presLayoutVars>
      </dgm:prSet>
      <dgm:spPr/>
      <dgm:t>
        <a:bodyPr/>
        <a:lstStyle/>
        <a:p>
          <a:endParaRPr lang="zh-CN" altLang="en-US"/>
        </a:p>
      </dgm:t>
    </dgm:pt>
    <dgm:pt modelId="{1E46B554-0A4C-465C-B3D1-6621F12B42BA}" type="pres">
      <dgm:prSet presAssocID="{B0A42381-8F2B-4872-B219-A5706E73444F}" presName="negativeSpace" presStyleCnt="0"/>
      <dgm:spPr/>
    </dgm:pt>
    <dgm:pt modelId="{8903BB37-F415-4F0E-9BDD-EDEA0FF0C430}" type="pres">
      <dgm:prSet presAssocID="{B0A42381-8F2B-4872-B219-A5706E73444F}" presName="childText" presStyleLbl="conFgAcc1" presStyleIdx="1" presStyleCnt="2" custScaleY="51488" custLinFactNeighborY="-68120">
        <dgm:presLayoutVars>
          <dgm:bulletEnabled val="1"/>
        </dgm:presLayoutVars>
      </dgm:prSet>
      <dgm:spPr/>
      <dgm:t>
        <a:bodyPr/>
        <a:lstStyle/>
        <a:p>
          <a:endParaRPr lang="zh-CN" altLang="en-US"/>
        </a:p>
      </dgm:t>
    </dgm:pt>
  </dgm:ptLst>
  <dgm:cxnLst>
    <dgm:cxn modelId="{80E27C19-D34D-415D-8458-B97698450C79}" srcId="{3A42E95D-37BE-453F-B69C-0744098E8C93}" destId="{94DA7EB7-7D0D-466E-8733-7788CD465E4A}" srcOrd="0" destOrd="0" parTransId="{F8964218-50B6-46D6-979B-56D35F0581BB}" sibTransId="{BD467FBD-4E56-4FAB-B09D-BD760DE65CA7}"/>
    <dgm:cxn modelId="{A73B6997-A1D6-45FA-9EC4-8FE125231409}" type="presOf" srcId="{94DA7EB7-7D0D-466E-8733-7788CD465E4A}" destId="{8CB2E7AA-454D-4C1D-A42E-33B94F1A938C}" srcOrd="1" destOrd="0" presId="urn:microsoft.com/office/officeart/2005/8/layout/list1"/>
    <dgm:cxn modelId="{1AB52680-0FA5-4520-AD1E-6D9C0FF975CC}" type="presOf" srcId="{B0A42381-8F2B-4872-B219-A5706E73444F}" destId="{EA0197C3-C047-4F6E-8AAA-3A838939F46E}" srcOrd="1" destOrd="0" presId="urn:microsoft.com/office/officeart/2005/8/layout/list1"/>
    <dgm:cxn modelId="{0DC2E994-74CE-4CD7-85F3-78A9CC9A1E73}" srcId="{B0A42381-8F2B-4872-B219-A5706E73444F}" destId="{0E129845-6D2F-43EA-86C5-D080274508AF}" srcOrd="0" destOrd="0" parTransId="{87649813-D917-45B5-9F68-ACE4073F7CFA}" sibTransId="{8F83B196-EEB4-411D-A0B0-828AD0774F42}"/>
    <dgm:cxn modelId="{83E597BA-9F93-45F0-89FB-A19048858EAE}" type="presOf" srcId="{3A42E95D-37BE-453F-B69C-0744098E8C93}" destId="{E8DB4DEA-5393-469B-9E27-065DC6E931F4}" srcOrd="0" destOrd="0" presId="urn:microsoft.com/office/officeart/2005/8/layout/list1"/>
    <dgm:cxn modelId="{BDD64824-81D3-4192-89C7-4C4CA6AB2E45}" srcId="{B0A42381-8F2B-4872-B219-A5706E73444F}" destId="{8937240F-DD4A-4EE3-B8D2-441835475AD5}" srcOrd="1" destOrd="0" parTransId="{3A0255D5-499D-4D1A-AB17-4E3E1EA59FA2}" sibTransId="{2B38993B-A0E9-4149-BCCF-AF9758D56F6B}"/>
    <dgm:cxn modelId="{3ACB2F12-1662-456B-B79A-6E80218ECAA3}" type="presOf" srcId="{94DA7EB7-7D0D-466E-8733-7788CD465E4A}" destId="{942D27B5-DDDB-459B-A7FA-8BF593636224}" srcOrd="0" destOrd="0" presId="urn:microsoft.com/office/officeart/2005/8/layout/list1"/>
    <dgm:cxn modelId="{DBF0F7C1-1A46-43CC-AB6C-E1327AE89429}" srcId="{3A42E95D-37BE-453F-B69C-0744098E8C93}" destId="{B0A42381-8F2B-4872-B219-A5706E73444F}" srcOrd="1" destOrd="0" parTransId="{506C1C8F-405C-46C3-9D5A-048F78A87D92}" sibTransId="{C00DD184-C3E2-4AF6-BF49-C8E79F335B0F}"/>
    <dgm:cxn modelId="{AF03E920-55CB-4AE7-BF97-B2EBD5673ABE}" type="presOf" srcId="{B0A42381-8F2B-4872-B219-A5706E73444F}" destId="{94AA0AC2-9668-4551-8B41-8785C51C93DA}" srcOrd="0" destOrd="0" presId="urn:microsoft.com/office/officeart/2005/8/layout/list1"/>
    <dgm:cxn modelId="{B65CE649-3E79-49D2-AF6C-8418FF67F00C}" type="presOf" srcId="{0E129845-6D2F-43EA-86C5-D080274508AF}" destId="{8903BB37-F415-4F0E-9BDD-EDEA0FF0C430}" srcOrd="0" destOrd="0" presId="urn:microsoft.com/office/officeart/2005/8/layout/list1"/>
    <dgm:cxn modelId="{39703748-216D-4FE4-AB9F-43E8E1333E06}" type="presOf" srcId="{8937240F-DD4A-4EE3-B8D2-441835475AD5}" destId="{8903BB37-F415-4F0E-9BDD-EDEA0FF0C430}" srcOrd="0" destOrd="1" presId="urn:microsoft.com/office/officeart/2005/8/layout/list1"/>
    <dgm:cxn modelId="{A628263D-CD28-4646-973D-BF464784F6A5}" type="presParOf" srcId="{E8DB4DEA-5393-469B-9E27-065DC6E931F4}" destId="{2E924980-CE0C-4310-BE3E-C7D2AF2C1D52}" srcOrd="0" destOrd="0" presId="urn:microsoft.com/office/officeart/2005/8/layout/list1"/>
    <dgm:cxn modelId="{A0D57B4B-C48E-42C6-8CF1-B7F0B3DB191A}" type="presParOf" srcId="{2E924980-CE0C-4310-BE3E-C7D2AF2C1D52}" destId="{942D27B5-DDDB-459B-A7FA-8BF593636224}" srcOrd="0" destOrd="0" presId="urn:microsoft.com/office/officeart/2005/8/layout/list1"/>
    <dgm:cxn modelId="{10B1C28A-E038-479A-8BE5-A4FEE1D7CB34}" type="presParOf" srcId="{2E924980-CE0C-4310-BE3E-C7D2AF2C1D52}" destId="{8CB2E7AA-454D-4C1D-A42E-33B94F1A938C}" srcOrd="1" destOrd="0" presId="urn:microsoft.com/office/officeart/2005/8/layout/list1"/>
    <dgm:cxn modelId="{6133FB7C-34A0-43A2-82A9-92FACEA46321}" type="presParOf" srcId="{E8DB4DEA-5393-469B-9E27-065DC6E931F4}" destId="{D64D2542-3788-4EDF-862A-64AA25B39C40}" srcOrd="1" destOrd="0" presId="urn:microsoft.com/office/officeart/2005/8/layout/list1"/>
    <dgm:cxn modelId="{B8B36436-62EC-4B1A-AD06-D07DF941E7C0}" type="presParOf" srcId="{E8DB4DEA-5393-469B-9E27-065DC6E931F4}" destId="{247358E0-0E42-40DB-835E-35EF597442DB}" srcOrd="2" destOrd="0" presId="urn:microsoft.com/office/officeart/2005/8/layout/list1"/>
    <dgm:cxn modelId="{84F958C0-2196-46DC-8F79-2289C547EAEA}" type="presParOf" srcId="{E8DB4DEA-5393-469B-9E27-065DC6E931F4}" destId="{BB9A93B8-7BB2-4BD0-BCF1-2D245ED9874B}" srcOrd="3" destOrd="0" presId="urn:microsoft.com/office/officeart/2005/8/layout/list1"/>
    <dgm:cxn modelId="{79E064AF-264A-4A32-96C3-F93C2B793E36}" type="presParOf" srcId="{E8DB4DEA-5393-469B-9E27-065DC6E931F4}" destId="{562842D4-BF93-4265-962E-B9CCBE8DFAF8}" srcOrd="4" destOrd="0" presId="urn:microsoft.com/office/officeart/2005/8/layout/list1"/>
    <dgm:cxn modelId="{AEBB6681-1208-421F-BA37-46F17EE69748}" type="presParOf" srcId="{562842D4-BF93-4265-962E-B9CCBE8DFAF8}" destId="{94AA0AC2-9668-4551-8B41-8785C51C93DA}" srcOrd="0" destOrd="0" presId="urn:microsoft.com/office/officeart/2005/8/layout/list1"/>
    <dgm:cxn modelId="{6FE29A9F-64D0-453C-9C0C-210204AF54F8}" type="presParOf" srcId="{562842D4-BF93-4265-962E-B9CCBE8DFAF8}" destId="{EA0197C3-C047-4F6E-8AAA-3A838939F46E}" srcOrd="1" destOrd="0" presId="urn:microsoft.com/office/officeart/2005/8/layout/list1"/>
    <dgm:cxn modelId="{CDF91AD1-8324-4781-A321-36C132CA38F7}" type="presParOf" srcId="{E8DB4DEA-5393-469B-9E27-065DC6E931F4}" destId="{1E46B554-0A4C-465C-B3D1-6621F12B42BA}" srcOrd="5" destOrd="0" presId="urn:microsoft.com/office/officeart/2005/8/layout/list1"/>
    <dgm:cxn modelId="{172832F4-C319-4532-9B48-1CA802FFCD74}" type="presParOf" srcId="{E8DB4DEA-5393-469B-9E27-065DC6E931F4}" destId="{8903BB37-F415-4F0E-9BDD-EDEA0FF0C430}"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306A70-0F51-4674-86CA-A90EAB34C75E}" type="doc">
      <dgm:prSet loTypeId="urn:microsoft.com/office/officeart/2005/8/layout/pyramid2" loCatId="pyramid" qsTypeId="urn:microsoft.com/office/officeart/2005/8/quickstyle/simple1" qsCatId="simple" csTypeId="urn:microsoft.com/office/officeart/2005/8/colors/accent1_2" csCatId="accent1" phldr="1"/>
      <dgm:spPr/>
    </dgm:pt>
    <dgm:pt modelId="{DCA19B17-AAAF-40D2-8A83-653639FB5E77}">
      <dgm:prSet phldrT="[文本]" custT="1"/>
      <dgm:spPr/>
      <dgm:t>
        <a:bodyPr/>
        <a:lstStyle/>
        <a:p>
          <a:r>
            <a:rPr lang="en-US" altLang="zh-CN" sz="2000" b="1" dirty="0" smtClean="0"/>
            <a:t>First-tier Station </a:t>
          </a:r>
          <a:r>
            <a:rPr lang="en-US" altLang="zh-CN" sz="2000" dirty="0" smtClean="0"/>
            <a:t>(CMATC)</a:t>
          </a:r>
          <a:endParaRPr lang="zh-CN" altLang="en-US" sz="2000" dirty="0"/>
        </a:p>
      </dgm:t>
    </dgm:pt>
    <dgm:pt modelId="{B5BE6375-500C-43FB-890C-5248FE22A992}" type="parTrans" cxnId="{2FBB31F5-4130-487A-8FD3-E912B9326EE7}">
      <dgm:prSet/>
      <dgm:spPr/>
      <dgm:t>
        <a:bodyPr/>
        <a:lstStyle/>
        <a:p>
          <a:endParaRPr lang="zh-CN" altLang="en-US" sz="2000"/>
        </a:p>
      </dgm:t>
    </dgm:pt>
    <dgm:pt modelId="{8EF48C06-1F3C-4CFD-AC49-59238B956E91}" type="sibTrans" cxnId="{2FBB31F5-4130-487A-8FD3-E912B9326EE7}">
      <dgm:prSet/>
      <dgm:spPr/>
      <dgm:t>
        <a:bodyPr/>
        <a:lstStyle/>
        <a:p>
          <a:endParaRPr lang="zh-CN" altLang="en-US" sz="2000"/>
        </a:p>
      </dgm:t>
    </dgm:pt>
    <dgm:pt modelId="{F33BD2CE-4265-476A-A445-5218D895ACB2}">
      <dgm:prSet custT="1"/>
      <dgm:spPr/>
      <dgm:t>
        <a:bodyPr/>
        <a:lstStyle/>
        <a:p>
          <a:r>
            <a:rPr lang="en-US" altLang="zh-CN" sz="2000" b="1" dirty="0" smtClean="0"/>
            <a:t>Second-tier Stations </a:t>
          </a:r>
          <a:r>
            <a:rPr lang="en-US" altLang="zh-CN" sz="2000" dirty="0" smtClean="0"/>
            <a:t>(Provincial Training Centers)</a:t>
          </a:r>
          <a:endParaRPr lang="en-US" altLang="zh-CN" sz="2000" dirty="0" smtClean="0">
            <a:solidFill>
              <a:schemeClr val="accent4">
                <a:lumMod val="75000"/>
              </a:schemeClr>
            </a:solidFill>
          </a:endParaRPr>
        </a:p>
      </dgm:t>
    </dgm:pt>
    <dgm:pt modelId="{6FB1CB6C-EAAD-4414-B09D-25541F423224}" type="parTrans" cxnId="{9A6BB5A1-7999-4B30-BDFA-E13529FEB576}">
      <dgm:prSet/>
      <dgm:spPr/>
      <dgm:t>
        <a:bodyPr/>
        <a:lstStyle/>
        <a:p>
          <a:endParaRPr lang="zh-CN" altLang="en-US" sz="2000"/>
        </a:p>
      </dgm:t>
    </dgm:pt>
    <dgm:pt modelId="{6AF5EE6E-8427-435D-BF9E-345D406A79FD}" type="sibTrans" cxnId="{9A6BB5A1-7999-4B30-BDFA-E13529FEB576}">
      <dgm:prSet/>
      <dgm:spPr/>
      <dgm:t>
        <a:bodyPr/>
        <a:lstStyle/>
        <a:p>
          <a:endParaRPr lang="zh-CN" altLang="en-US" sz="2000"/>
        </a:p>
      </dgm:t>
    </dgm:pt>
    <dgm:pt modelId="{E97C6CE1-E06E-42BD-8C22-8A6CAA63469C}">
      <dgm:prSet custT="1"/>
      <dgm:spPr/>
      <dgm:t>
        <a:bodyPr/>
        <a:lstStyle/>
        <a:p>
          <a:r>
            <a:rPr lang="en-US" altLang="zh-CN" sz="2000" b="1" dirty="0" smtClean="0"/>
            <a:t>Third-tier Stations </a:t>
          </a:r>
          <a:r>
            <a:rPr lang="en-US" altLang="zh-CN" sz="2000" dirty="0" smtClean="0"/>
            <a:t>(Prefectural and County Learning Sites)</a:t>
          </a:r>
          <a:endParaRPr lang="zh-CN" altLang="en-US" sz="2000" dirty="0">
            <a:solidFill>
              <a:schemeClr val="accent5">
                <a:lumMod val="75000"/>
              </a:schemeClr>
            </a:solidFill>
          </a:endParaRPr>
        </a:p>
      </dgm:t>
    </dgm:pt>
    <dgm:pt modelId="{9C782121-1662-48FD-9FE8-75DB9CBC460A}" type="parTrans" cxnId="{B140361F-1E54-4693-88C5-8D6CE343EB4C}">
      <dgm:prSet/>
      <dgm:spPr/>
      <dgm:t>
        <a:bodyPr/>
        <a:lstStyle/>
        <a:p>
          <a:endParaRPr lang="zh-CN" altLang="en-US" sz="2000"/>
        </a:p>
      </dgm:t>
    </dgm:pt>
    <dgm:pt modelId="{37414D50-49A3-4F9F-B6F5-67DF602A6C1F}" type="sibTrans" cxnId="{B140361F-1E54-4693-88C5-8D6CE343EB4C}">
      <dgm:prSet/>
      <dgm:spPr/>
      <dgm:t>
        <a:bodyPr/>
        <a:lstStyle/>
        <a:p>
          <a:endParaRPr lang="zh-CN" altLang="en-US" sz="2000"/>
        </a:p>
      </dgm:t>
    </dgm:pt>
    <dgm:pt modelId="{E5E748FD-EB90-4D49-A53D-A58A66AC6E93}" type="pres">
      <dgm:prSet presAssocID="{9C306A70-0F51-4674-86CA-A90EAB34C75E}" presName="compositeShape" presStyleCnt="0">
        <dgm:presLayoutVars>
          <dgm:dir/>
          <dgm:resizeHandles/>
        </dgm:presLayoutVars>
      </dgm:prSet>
      <dgm:spPr/>
    </dgm:pt>
    <dgm:pt modelId="{0CEBE456-6031-4280-8FD3-47D2E77D32BD}" type="pres">
      <dgm:prSet presAssocID="{9C306A70-0F51-4674-86CA-A90EAB34C75E}" presName="pyramid" presStyleLbl="node1" presStyleIdx="0" presStyleCnt="1" custScaleX="77185" custScaleY="85825" custLinFactNeighborX="34660" custLinFactNeighborY="7088"/>
      <dgm:spPr/>
    </dgm:pt>
    <dgm:pt modelId="{04194AE5-E72D-4B78-81E3-DEFF83B9F7D7}" type="pres">
      <dgm:prSet presAssocID="{9C306A70-0F51-4674-86CA-A90EAB34C75E}" presName="theList" presStyleCnt="0"/>
      <dgm:spPr/>
    </dgm:pt>
    <dgm:pt modelId="{AC95C25C-A9F2-4F48-BA29-AF43DB755A81}" type="pres">
      <dgm:prSet presAssocID="{DCA19B17-AAAF-40D2-8A83-653639FB5E77}" presName="aNode" presStyleLbl="fgAcc1" presStyleIdx="0" presStyleCnt="3" custLinFactY="42335" custLinFactNeighborX="1592" custLinFactNeighborY="100000">
        <dgm:presLayoutVars>
          <dgm:bulletEnabled val="1"/>
        </dgm:presLayoutVars>
      </dgm:prSet>
      <dgm:spPr/>
      <dgm:t>
        <a:bodyPr/>
        <a:lstStyle/>
        <a:p>
          <a:endParaRPr lang="zh-CN" altLang="en-US"/>
        </a:p>
      </dgm:t>
    </dgm:pt>
    <dgm:pt modelId="{05286A23-D088-419D-9AA1-57E79532EED9}" type="pres">
      <dgm:prSet presAssocID="{DCA19B17-AAAF-40D2-8A83-653639FB5E77}" presName="aSpace" presStyleCnt="0"/>
      <dgm:spPr/>
    </dgm:pt>
    <dgm:pt modelId="{CEA7EB62-02D7-4241-A42C-D7AA9EC4465D}" type="pres">
      <dgm:prSet presAssocID="{F33BD2CE-4265-476A-A445-5218D895ACB2}" presName="aNode" presStyleLbl="fgAcc1" presStyleIdx="1" presStyleCnt="3" custLinFactY="42110" custLinFactNeighborX="1592" custLinFactNeighborY="100000">
        <dgm:presLayoutVars>
          <dgm:bulletEnabled val="1"/>
        </dgm:presLayoutVars>
      </dgm:prSet>
      <dgm:spPr/>
      <dgm:t>
        <a:bodyPr/>
        <a:lstStyle/>
        <a:p>
          <a:endParaRPr lang="zh-CN" altLang="en-US"/>
        </a:p>
      </dgm:t>
    </dgm:pt>
    <dgm:pt modelId="{5FAB183C-5C4F-46E7-8119-8A5B5F7A8001}" type="pres">
      <dgm:prSet presAssocID="{F33BD2CE-4265-476A-A445-5218D895ACB2}" presName="aSpace" presStyleCnt="0"/>
      <dgm:spPr/>
    </dgm:pt>
    <dgm:pt modelId="{19AF4255-16EF-446B-959D-E931ADF7B66D}" type="pres">
      <dgm:prSet presAssocID="{E97C6CE1-E06E-42BD-8C22-8A6CAA63469C}" presName="aNode" presStyleLbl="fgAcc1" presStyleIdx="2" presStyleCnt="3" custLinFactY="41886" custLinFactNeighborX="1446" custLinFactNeighborY="100000">
        <dgm:presLayoutVars>
          <dgm:bulletEnabled val="1"/>
        </dgm:presLayoutVars>
      </dgm:prSet>
      <dgm:spPr/>
      <dgm:t>
        <a:bodyPr/>
        <a:lstStyle/>
        <a:p>
          <a:endParaRPr lang="zh-CN" altLang="en-US"/>
        </a:p>
      </dgm:t>
    </dgm:pt>
    <dgm:pt modelId="{66F7AF28-730B-40DA-B6AC-CA0A517278FB}" type="pres">
      <dgm:prSet presAssocID="{E97C6CE1-E06E-42BD-8C22-8A6CAA63469C}" presName="aSpace" presStyleCnt="0"/>
      <dgm:spPr/>
    </dgm:pt>
  </dgm:ptLst>
  <dgm:cxnLst>
    <dgm:cxn modelId="{B140361F-1E54-4693-88C5-8D6CE343EB4C}" srcId="{9C306A70-0F51-4674-86CA-A90EAB34C75E}" destId="{E97C6CE1-E06E-42BD-8C22-8A6CAA63469C}" srcOrd="2" destOrd="0" parTransId="{9C782121-1662-48FD-9FE8-75DB9CBC460A}" sibTransId="{37414D50-49A3-4F9F-B6F5-67DF602A6C1F}"/>
    <dgm:cxn modelId="{6DD2D192-D8A1-480C-A790-9727906158A6}" type="presOf" srcId="{9C306A70-0F51-4674-86CA-A90EAB34C75E}" destId="{E5E748FD-EB90-4D49-A53D-A58A66AC6E93}" srcOrd="0" destOrd="0" presId="urn:microsoft.com/office/officeart/2005/8/layout/pyramid2"/>
    <dgm:cxn modelId="{B783BEE5-C3ED-445F-8655-22B3B1ED20AF}" type="presOf" srcId="{E97C6CE1-E06E-42BD-8C22-8A6CAA63469C}" destId="{19AF4255-16EF-446B-959D-E931ADF7B66D}" srcOrd="0" destOrd="0" presId="urn:microsoft.com/office/officeart/2005/8/layout/pyramid2"/>
    <dgm:cxn modelId="{2FBB31F5-4130-487A-8FD3-E912B9326EE7}" srcId="{9C306A70-0F51-4674-86CA-A90EAB34C75E}" destId="{DCA19B17-AAAF-40D2-8A83-653639FB5E77}" srcOrd="0" destOrd="0" parTransId="{B5BE6375-500C-43FB-890C-5248FE22A992}" sibTransId="{8EF48C06-1F3C-4CFD-AC49-59238B956E91}"/>
    <dgm:cxn modelId="{BDDF68E9-2FD8-48A1-BE04-B2552580969F}" type="presOf" srcId="{DCA19B17-AAAF-40D2-8A83-653639FB5E77}" destId="{AC95C25C-A9F2-4F48-BA29-AF43DB755A81}" srcOrd="0" destOrd="0" presId="urn:microsoft.com/office/officeart/2005/8/layout/pyramid2"/>
    <dgm:cxn modelId="{12FD40F0-EDDD-4EE3-A810-4D67E4E878B9}" type="presOf" srcId="{F33BD2CE-4265-476A-A445-5218D895ACB2}" destId="{CEA7EB62-02D7-4241-A42C-D7AA9EC4465D}" srcOrd="0" destOrd="0" presId="urn:microsoft.com/office/officeart/2005/8/layout/pyramid2"/>
    <dgm:cxn modelId="{9A6BB5A1-7999-4B30-BDFA-E13529FEB576}" srcId="{9C306A70-0F51-4674-86CA-A90EAB34C75E}" destId="{F33BD2CE-4265-476A-A445-5218D895ACB2}" srcOrd="1" destOrd="0" parTransId="{6FB1CB6C-EAAD-4414-B09D-25541F423224}" sibTransId="{6AF5EE6E-8427-435D-BF9E-345D406A79FD}"/>
    <dgm:cxn modelId="{33D2DD99-3AFC-42EA-8D6C-2FAD78F398E7}" type="presParOf" srcId="{E5E748FD-EB90-4D49-A53D-A58A66AC6E93}" destId="{0CEBE456-6031-4280-8FD3-47D2E77D32BD}" srcOrd="0" destOrd="0" presId="urn:microsoft.com/office/officeart/2005/8/layout/pyramid2"/>
    <dgm:cxn modelId="{B1FC9C6D-F988-4550-8CA8-9AB387585EA5}" type="presParOf" srcId="{E5E748FD-EB90-4D49-A53D-A58A66AC6E93}" destId="{04194AE5-E72D-4B78-81E3-DEFF83B9F7D7}" srcOrd="1" destOrd="0" presId="urn:microsoft.com/office/officeart/2005/8/layout/pyramid2"/>
    <dgm:cxn modelId="{C748D79B-B4F7-4566-9CA2-89DA8E405803}" type="presParOf" srcId="{04194AE5-E72D-4B78-81E3-DEFF83B9F7D7}" destId="{AC95C25C-A9F2-4F48-BA29-AF43DB755A81}" srcOrd="0" destOrd="0" presId="urn:microsoft.com/office/officeart/2005/8/layout/pyramid2"/>
    <dgm:cxn modelId="{83C52630-FB5C-4DC0-8885-A5EB6201F552}" type="presParOf" srcId="{04194AE5-E72D-4B78-81E3-DEFF83B9F7D7}" destId="{05286A23-D088-419D-9AA1-57E79532EED9}" srcOrd="1" destOrd="0" presId="urn:microsoft.com/office/officeart/2005/8/layout/pyramid2"/>
    <dgm:cxn modelId="{0F69995E-030F-4601-8AF2-05B3637BA5DE}" type="presParOf" srcId="{04194AE5-E72D-4B78-81E3-DEFF83B9F7D7}" destId="{CEA7EB62-02D7-4241-A42C-D7AA9EC4465D}" srcOrd="2" destOrd="0" presId="urn:microsoft.com/office/officeart/2005/8/layout/pyramid2"/>
    <dgm:cxn modelId="{18E7409D-3BFD-4745-AF21-4A279C410773}" type="presParOf" srcId="{04194AE5-E72D-4B78-81E3-DEFF83B9F7D7}" destId="{5FAB183C-5C4F-46E7-8119-8A5B5F7A8001}" srcOrd="3" destOrd="0" presId="urn:microsoft.com/office/officeart/2005/8/layout/pyramid2"/>
    <dgm:cxn modelId="{B167A5E9-AB07-47A8-B879-81795BE59D4C}" type="presParOf" srcId="{04194AE5-E72D-4B78-81E3-DEFF83B9F7D7}" destId="{19AF4255-16EF-446B-959D-E931ADF7B66D}" srcOrd="4" destOrd="0" presId="urn:microsoft.com/office/officeart/2005/8/layout/pyramid2"/>
    <dgm:cxn modelId="{7259CCF9-CBFB-48B3-A5E6-05F30391D74C}" type="presParOf" srcId="{04194AE5-E72D-4B78-81E3-DEFF83B9F7D7}" destId="{66F7AF28-730B-40DA-B6AC-CA0A517278FB}"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9F6FDB-0B70-4B11-91F4-A44677A9F005}" type="doc">
      <dgm:prSet loTypeId="urn:microsoft.com/office/officeart/2005/8/layout/chevron1" loCatId="process" qsTypeId="urn:microsoft.com/office/officeart/2005/8/quickstyle/simple1" qsCatId="simple" csTypeId="urn:microsoft.com/office/officeart/2005/8/colors/colorful5" csCatId="colorful" phldr="1"/>
      <dgm:spPr/>
    </dgm:pt>
    <dgm:pt modelId="{59475690-957C-4018-90E7-FEDB78C0BDB4}">
      <dgm:prSet phldrT="[文本]" custT="1"/>
      <dgm:spPr/>
      <dgm:t>
        <a:bodyPr/>
        <a:lstStyle/>
        <a:p>
          <a:r>
            <a:rPr lang="en-US" altLang="zh-CN" sz="2800" dirty="0" smtClean="0"/>
            <a:t>Country</a:t>
          </a:r>
          <a:endParaRPr lang="zh-CN" altLang="en-US" sz="2800" b="1" dirty="0"/>
        </a:p>
      </dgm:t>
    </dgm:pt>
    <dgm:pt modelId="{545ECE93-6D61-41EB-8058-E6904103D34E}" type="parTrans" cxnId="{7B1ECE94-EDF2-49CF-A248-4EC91E4AA488}">
      <dgm:prSet/>
      <dgm:spPr/>
      <dgm:t>
        <a:bodyPr/>
        <a:lstStyle/>
        <a:p>
          <a:endParaRPr lang="zh-CN" altLang="en-US" sz="2800"/>
        </a:p>
      </dgm:t>
    </dgm:pt>
    <dgm:pt modelId="{D80740FF-EAC0-4982-B27D-6736103C857F}" type="sibTrans" cxnId="{7B1ECE94-EDF2-49CF-A248-4EC91E4AA488}">
      <dgm:prSet/>
      <dgm:spPr/>
      <dgm:t>
        <a:bodyPr/>
        <a:lstStyle/>
        <a:p>
          <a:endParaRPr lang="zh-CN" altLang="en-US" sz="2800"/>
        </a:p>
      </dgm:t>
    </dgm:pt>
    <dgm:pt modelId="{6C387016-4EAD-4728-8DD6-2F7B8F34FF18}">
      <dgm:prSet phldrT="[文本]" custT="1"/>
      <dgm:spPr/>
      <dgm:t>
        <a:bodyPr/>
        <a:lstStyle/>
        <a:p>
          <a:r>
            <a:rPr lang="en-US" altLang="zh-CN" sz="2800" dirty="0" smtClean="0"/>
            <a:t>Provinces</a:t>
          </a:r>
          <a:endParaRPr lang="zh-CN" altLang="en-US" sz="2800" b="1" dirty="0"/>
        </a:p>
      </dgm:t>
    </dgm:pt>
    <dgm:pt modelId="{29B07569-DD62-41A4-94DF-434586CACC6B}" type="parTrans" cxnId="{E0A078DA-42FF-4482-AE5F-538036C98E4A}">
      <dgm:prSet/>
      <dgm:spPr/>
      <dgm:t>
        <a:bodyPr/>
        <a:lstStyle/>
        <a:p>
          <a:endParaRPr lang="zh-CN" altLang="en-US" sz="2800"/>
        </a:p>
      </dgm:t>
    </dgm:pt>
    <dgm:pt modelId="{3C0EB6B1-4BE1-4789-A15C-79FE3C52046D}" type="sibTrans" cxnId="{E0A078DA-42FF-4482-AE5F-538036C98E4A}">
      <dgm:prSet/>
      <dgm:spPr/>
      <dgm:t>
        <a:bodyPr/>
        <a:lstStyle/>
        <a:p>
          <a:endParaRPr lang="zh-CN" altLang="en-US" sz="2800"/>
        </a:p>
      </dgm:t>
    </dgm:pt>
    <dgm:pt modelId="{A1A5AA84-0BE6-4F7F-9247-F2826ADC6896}">
      <dgm:prSet phldrT="[文本]" custT="1"/>
      <dgm:spPr/>
      <dgm:t>
        <a:bodyPr/>
        <a:lstStyle/>
        <a:p>
          <a:r>
            <a:rPr lang="en-US" altLang="zh-CN" sz="2800" smtClean="0"/>
            <a:t>Prefectures </a:t>
          </a:r>
          <a:r>
            <a:rPr lang="en-US" altLang="zh-CN" sz="2800" dirty="0" smtClean="0"/>
            <a:t>and Counties</a:t>
          </a:r>
          <a:endParaRPr lang="zh-CN" altLang="en-US" sz="2800" b="1" dirty="0"/>
        </a:p>
      </dgm:t>
    </dgm:pt>
    <dgm:pt modelId="{46C8E39A-A4AC-4E47-B15F-9704E02F0FEB}" type="parTrans" cxnId="{F7E9F8E2-A9A5-42D0-963B-9A29004033CB}">
      <dgm:prSet/>
      <dgm:spPr/>
      <dgm:t>
        <a:bodyPr/>
        <a:lstStyle/>
        <a:p>
          <a:endParaRPr lang="zh-CN" altLang="en-US" sz="2800"/>
        </a:p>
      </dgm:t>
    </dgm:pt>
    <dgm:pt modelId="{03784FFF-E11F-4A6F-8B40-4C3B13133CA6}" type="sibTrans" cxnId="{F7E9F8E2-A9A5-42D0-963B-9A29004033CB}">
      <dgm:prSet/>
      <dgm:spPr/>
      <dgm:t>
        <a:bodyPr/>
        <a:lstStyle/>
        <a:p>
          <a:endParaRPr lang="zh-CN" altLang="en-US" sz="2800"/>
        </a:p>
      </dgm:t>
    </dgm:pt>
    <dgm:pt modelId="{6D8EC74F-1538-4E88-AFA4-81475643AA26}" type="pres">
      <dgm:prSet presAssocID="{F59F6FDB-0B70-4B11-91F4-A44677A9F005}" presName="Name0" presStyleCnt="0">
        <dgm:presLayoutVars>
          <dgm:dir/>
          <dgm:animLvl val="lvl"/>
          <dgm:resizeHandles val="exact"/>
        </dgm:presLayoutVars>
      </dgm:prSet>
      <dgm:spPr/>
    </dgm:pt>
    <dgm:pt modelId="{34B94CEF-2CCC-40D5-ACC3-223A2DCD1AAF}" type="pres">
      <dgm:prSet presAssocID="{59475690-957C-4018-90E7-FEDB78C0BDB4}" presName="parTxOnly" presStyleLbl="node1" presStyleIdx="0" presStyleCnt="3" custScaleX="50313">
        <dgm:presLayoutVars>
          <dgm:chMax val="0"/>
          <dgm:chPref val="0"/>
          <dgm:bulletEnabled val="1"/>
        </dgm:presLayoutVars>
      </dgm:prSet>
      <dgm:spPr/>
      <dgm:t>
        <a:bodyPr/>
        <a:lstStyle/>
        <a:p>
          <a:endParaRPr lang="zh-CN" altLang="en-US"/>
        </a:p>
      </dgm:t>
    </dgm:pt>
    <dgm:pt modelId="{9658941F-40B9-45C0-8DD8-5B711969536D}" type="pres">
      <dgm:prSet presAssocID="{D80740FF-EAC0-4982-B27D-6736103C857F}" presName="parTxOnlySpace" presStyleCnt="0"/>
      <dgm:spPr/>
    </dgm:pt>
    <dgm:pt modelId="{11C060DF-46A0-46D7-BA4C-8F51C63D0FC8}" type="pres">
      <dgm:prSet presAssocID="{6C387016-4EAD-4728-8DD6-2F7B8F34FF18}" presName="parTxOnly" presStyleLbl="node1" presStyleIdx="1" presStyleCnt="3" custScaleX="55650">
        <dgm:presLayoutVars>
          <dgm:chMax val="0"/>
          <dgm:chPref val="0"/>
          <dgm:bulletEnabled val="1"/>
        </dgm:presLayoutVars>
      </dgm:prSet>
      <dgm:spPr/>
      <dgm:t>
        <a:bodyPr/>
        <a:lstStyle/>
        <a:p>
          <a:endParaRPr lang="zh-CN" altLang="en-US"/>
        </a:p>
      </dgm:t>
    </dgm:pt>
    <dgm:pt modelId="{EBB37A5F-AA95-4EF9-BC2B-C448C29653D9}" type="pres">
      <dgm:prSet presAssocID="{3C0EB6B1-4BE1-4789-A15C-79FE3C52046D}" presName="parTxOnlySpace" presStyleCnt="0"/>
      <dgm:spPr/>
    </dgm:pt>
    <dgm:pt modelId="{05023076-DB34-43A6-BC6D-D1F4C34219D2}" type="pres">
      <dgm:prSet presAssocID="{A1A5AA84-0BE6-4F7F-9247-F2826ADC6896}" presName="parTxOnly" presStyleLbl="node1" presStyleIdx="2" presStyleCnt="3" custLinFactNeighborY="4074">
        <dgm:presLayoutVars>
          <dgm:chMax val="0"/>
          <dgm:chPref val="0"/>
          <dgm:bulletEnabled val="1"/>
        </dgm:presLayoutVars>
      </dgm:prSet>
      <dgm:spPr/>
      <dgm:t>
        <a:bodyPr/>
        <a:lstStyle/>
        <a:p>
          <a:endParaRPr lang="zh-CN" altLang="en-US"/>
        </a:p>
      </dgm:t>
    </dgm:pt>
  </dgm:ptLst>
  <dgm:cxnLst>
    <dgm:cxn modelId="{E0A078DA-42FF-4482-AE5F-538036C98E4A}" srcId="{F59F6FDB-0B70-4B11-91F4-A44677A9F005}" destId="{6C387016-4EAD-4728-8DD6-2F7B8F34FF18}" srcOrd="1" destOrd="0" parTransId="{29B07569-DD62-41A4-94DF-434586CACC6B}" sibTransId="{3C0EB6B1-4BE1-4789-A15C-79FE3C52046D}"/>
    <dgm:cxn modelId="{F7E9F8E2-A9A5-42D0-963B-9A29004033CB}" srcId="{F59F6FDB-0B70-4B11-91F4-A44677A9F005}" destId="{A1A5AA84-0BE6-4F7F-9247-F2826ADC6896}" srcOrd="2" destOrd="0" parTransId="{46C8E39A-A4AC-4E47-B15F-9704E02F0FEB}" sibTransId="{03784FFF-E11F-4A6F-8B40-4C3B13133CA6}"/>
    <dgm:cxn modelId="{7B1ECE94-EDF2-49CF-A248-4EC91E4AA488}" srcId="{F59F6FDB-0B70-4B11-91F4-A44677A9F005}" destId="{59475690-957C-4018-90E7-FEDB78C0BDB4}" srcOrd="0" destOrd="0" parTransId="{545ECE93-6D61-41EB-8058-E6904103D34E}" sibTransId="{D80740FF-EAC0-4982-B27D-6736103C857F}"/>
    <dgm:cxn modelId="{BD3B11CB-56B6-4373-823F-608334DDAD15}" type="presOf" srcId="{A1A5AA84-0BE6-4F7F-9247-F2826ADC6896}" destId="{05023076-DB34-43A6-BC6D-D1F4C34219D2}" srcOrd="0" destOrd="0" presId="urn:microsoft.com/office/officeart/2005/8/layout/chevron1"/>
    <dgm:cxn modelId="{9E120299-28E3-4310-B1D6-FA7D22911C09}" type="presOf" srcId="{6C387016-4EAD-4728-8DD6-2F7B8F34FF18}" destId="{11C060DF-46A0-46D7-BA4C-8F51C63D0FC8}" srcOrd="0" destOrd="0" presId="urn:microsoft.com/office/officeart/2005/8/layout/chevron1"/>
    <dgm:cxn modelId="{704AFEF2-3844-4D52-9E2A-9113E693392D}" type="presOf" srcId="{F59F6FDB-0B70-4B11-91F4-A44677A9F005}" destId="{6D8EC74F-1538-4E88-AFA4-81475643AA26}" srcOrd="0" destOrd="0" presId="urn:microsoft.com/office/officeart/2005/8/layout/chevron1"/>
    <dgm:cxn modelId="{B1F918D5-6066-4BF7-8B1F-7092DD4FBCD1}" type="presOf" srcId="{59475690-957C-4018-90E7-FEDB78C0BDB4}" destId="{34B94CEF-2CCC-40D5-ACC3-223A2DCD1AAF}" srcOrd="0" destOrd="0" presId="urn:microsoft.com/office/officeart/2005/8/layout/chevron1"/>
    <dgm:cxn modelId="{5CFB412E-BC3D-4F78-95D0-FF94A6537023}" type="presParOf" srcId="{6D8EC74F-1538-4E88-AFA4-81475643AA26}" destId="{34B94CEF-2CCC-40D5-ACC3-223A2DCD1AAF}" srcOrd="0" destOrd="0" presId="urn:microsoft.com/office/officeart/2005/8/layout/chevron1"/>
    <dgm:cxn modelId="{8731E930-4AE8-4416-A12A-376AEE8B7D1A}" type="presParOf" srcId="{6D8EC74F-1538-4E88-AFA4-81475643AA26}" destId="{9658941F-40B9-45C0-8DD8-5B711969536D}" srcOrd="1" destOrd="0" presId="urn:microsoft.com/office/officeart/2005/8/layout/chevron1"/>
    <dgm:cxn modelId="{D6F047D8-159B-4BB9-BE7F-CCC6D50FE72F}" type="presParOf" srcId="{6D8EC74F-1538-4E88-AFA4-81475643AA26}" destId="{11C060DF-46A0-46D7-BA4C-8F51C63D0FC8}" srcOrd="2" destOrd="0" presId="urn:microsoft.com/office/officeart/2005/8/layout/chevron1"/>
    <dgm:cxn modelId="{07C2237A-3E42-40C2-AF71-9E9244EE0055}" type="presParOf" srcId="{6D8EC74F-1538-4E88-AFA4-81475643AA26}" destId="{EBB37A5F-AA95-4EF9-BC2B-C448C29653D9}" srcOrd="3" destOrd="0" presId="urn:microsoft.com/office/officeart/2005/8/layout/chevron1"/>
    <dgm:cxn modelId="{DC07A752-10C0-412C-8DFA-546FA247A276}" type="presParOf" srcId="{6D8EC74F-1538-4E88-AFA4-81475643AA26}" destId="{05023076-DB34-43A6-BC6D-D1F4C34219D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347A62-131B-45D6-8855-FE3C42F02CC3}" type="doc">
      <dgm:prSet loTypeId="urn:microsoft.com/office/officeart/2005/8/layout/process2" loCatId="process" qsTypeId="urn:microsoft.com/office/officeart/2005/8/quickstyle/simple1" qsCatId="simple" csTypeId="urn:microsoft.com/office/officeart/2005/8/colors/colorful1" csCatId="colorful" phldr="1"/>
      <dgm:spPr/>
    </dgm:pt>
    <dgm:pt modelId="{1F980EFF-0FFE-455F-8B35-F19627177659}">
      <dgm:prSet phldrT="[文本]" custT="1"/>
      <dgm:spPr/>
      <dgm:t>
        <a:bodyPr/>
        <a:lstStyle/>
        <a:p>
          <a:pPr algn="l"/>
          <a:r>
            <a:rPr lang="en-US" altLang="zh-CN" sz="2800" dirty="0" smtClean="0"/>
            <a:t>Help the promotion of collaborations within the ‘CMA Three-tier Distance Learning Network’</a:t>
          </a:r>
          <a:endParaRPr lang="zh-CN" altLang="en-US" sz="2800" dirty="0"/>
        </a:p>
      </dgm:t>
    </dgm:pt>
    <dgm:pt modelId="{9584C61B-141F-4EE0-979E-89EEDDA71F8A}" type="parTrans" cxnId="{3BDEDB94-69EF-4BC3-A59C-6D3D0B4D96EF}">
      <dgm:prSet/>
      <dgm:spPr/>
      <dgm:t>
        <a:bodyPr/>
        <a:lstStyle/>
        <a:p>
          <a:endParaRPr lang="zh-CN" altLang="en-US" sz="2800"/>
        </a:p>
      </dgm:t>
    </dgm:pt>
    <dgm:pt modelId="{61A78B50-9CE4-467C-BEE6-A33E15DDD4C5}" type="sibTrans" cxnId="{3BDEDB94-69EF-4BC3-A59C-6D3D0B4D96EF}">
      <dgm:prSet custT="1"/>
      <dgm:spPr/>
      <dgm:t>
        <a:bodyPr/>
        <a:lstStyle/>
        <a:p>
          <a:endParaRPr lang="zh-CN" altLang="en-US" sz="2800"/>
        </a:p>
      </dgm:t>
    </dgm:pt>
    <dgm:pt modelId="{D04393F4-070F-45C2-8D79-A6785986B335}">
      <dgm:prSet custT="1"/>
      <dgm:spPr/>
      <dgm:t>
        <a:bodyPr/>
        <a:lstStyle/>
        <a:p>
          <a:pPr algn="l"/>
          <a:r>
            <a:rPr lang="en-US" altLang="zh-CN" sz="2800" dirty="0" smtClean="0"/>
            <a:t>Help the Design Scheme optimization of the ‘CMA </a:t>
          </a:r>
          <a:r>
            <a:rPr lang="en-US" altLang="zh-CN" sz="2800" dirty="0" smtClean="0"/>
            <a:t>LMS (</a:t>
          </a:r>
          <a:r>
            <a:rPr lang="en-US" altLang="zh-CN" sz="2800" dirty="0" smtClean="0"/>
            <a:t>CMA-MDERP</a:t>
          </a:r>
          <a:r>
            <a:rPr lang="en-US" altLang="zh-CN" sz="2800" dirty="0" smtClean="0"/>
            <a:t>)’</a:t>
          </a:r>
          <a:endParaRPr lang="en-US" altLang="zh-CN" sz="2800" dirty="0" smtClean="0"/>
        </a:p>
      </dgm:t>
    </dgm:pt>
    <dgm:pt modelId="{505A9D07-22B0-44C7-B2FD-F3A489452305}" type="parTrans" cxnId="{3F3F5A2E-9B1F-4078-8350-1DE19C361B67}">
      <dgm:prSet/>
      <dgm:spPr/>
      <dgm:t>
        <a:bodyPr/>
        <a:lstStyle/>
        <a:p>
          <a:endParaRPr lang="zh-CN" altLang="en-US" sz="2800"/>
        </a:p>
      </dgm:t>
    </dgm:pt>
    <dgm:pt modelId="{8E84A021-6FAE-41D7-8F89-A3619DE93EF5}" type="sibTrans" cxnId="{3F3F5A2E-9B1F-4078-8350-1DE19C361B67}">
      <dgm:prSet custT="1"/>
      <dgm:spPr/>
      <dgm:t>
        <a:bodyPr/>
        <a:lstStyle/>
        <a:p>
          <a:endParaRPr lang="zh-CN" altLang="en-US" sz="2800"/>
        </a:p>
      </dgm:t>
    </dgm:pt>
    <dgm:pt modelId="{AF64B8A8-CF59-4124-A0E1-1F3F3879D051}">
      <dgm:prSet custT="1"/>
      <dgm:spPr/>
      <dgm:t>
        <a:bodyPr/>
        <a:lstStyle/>
        <a:p>
          <a:pPr algn="l"/>
          <a:r>
            <a:rPr lang="en-US" altLang="zh-CN" sz="2800" dirty="0" smtClean="0"/>
            <a:t>Help the training needs analysis of CMA staff </a:t>
          </a:r>
        </a:p>
      </dgm:t>
    </dgm:pt>
    <dgm:pt modelId="{4842524D-306D-4FFE-AE62-0EFB7D2182BF}" type="parTrans" cxnId="{C5702302-98D6-4A97-BE63-C290A4AD599A}">
      <dgm:prSet/>
      <dgm:spPr/>
      <dgm:t>
        <a:bodyPr/>
        <a:lstStyle/>
        <a:p>
          <a:endParaRPr lang="zh-CN" altLang="en-US" sz="2800"/>
        </a:p>
      </dgm:t>
    </dgm:pt>
    <dgm:pt modelId="{C3239E5F-3A89-4F2B-B65B-5F462BD898A7}" type="sibTrans" cxnId="{C5702302-98D6-4A97-BE63-C290A4AD599A}">
      <dgm:prSet custT="1"/>
      <dgm:spPr/>
      <dgm:t>
        <a:bodyPr/>
        <a:lstStyle/>
        <a:p>
          <a:endParaRPr lang="zh-CN" altLang="en-US" sz="2800"/>
        </a:p>
      </dgm:t>
    </dgm:pt>
    <dgm:pt modelId="{2FC9C1E4-CCB8-463F-A39A-5BB432DE519F}">
      <dgm:prSet custT="1"/>
      <dgm:spPr/>
      <dgm:t>
        <a:bodyPr/>
        <a:lstStyle/>
        <a:p>
          <a:pPr algn="l"/>
          <a:r>
            <a:rPr lang="en-US" altLang="zh-CN" sz="2800" dirty="0" smtClean="0"/>
            <a:t>Help courseware delivery to the right learners</a:t>
          </a:r>
        </a:p>
      </dgm:t>
    </dgm:pt>
    <dgm:pt modelId="{BC5B01CF-9248-4EB8-9C62-50CB257B4D27}" type="parTrans" cxnId="{2061D349-CFB9-4433-B9E9-13B7041EEC34}">
      <dgm:prSet/>
      <dgm:spPr/>
      <dgm:t>
        <a:bodyPr/>
        <a:lstStyle/>
        <a:p>
          <a:endParaRPr lang="zh-CN" altLang="en-US" sz="2800"/>
        </a:p>
      </dgm:t>
    </dgm:pt>
    <dgm:pt modelId="{149E3BA0-0595-49FA-B620-29B7668C2BA5}" type="sibTrans" cxnId="{2061D349-CFB9-4433-B9E9-13B7041EEC34}">
      <dgm:prSet/>
      <dgm:spPr/>
      <dgm:t>
        <a:bodyPr/>
        <a:lstStyle/>
        <a:p>
          <a:endParaRPr lang="zh-CN" altLang="en-US" sz="2800"/>
        </a:p>
      </dgm:t>
    </dgm:pt>
    <dgm:pt modelId="{BF81C8B7-C928-434B-9C65-7F7AB1430852}" type="pres">
      <dgm:prSet presAssocID="{30347A62-131B-45D6-8855-FE3C42F02CC3}" presName="linearFlow" presStyleCnt="0">
        <dgm:presLayoutVars>
          <dgm:resizeHandles val="exact"/>
        </dgm:presLayoutVars>
      </dgm:prSet>
      <dgm:spPr/>
    </dgm:pt>
    <dgm:pt modelId="{27724D3F-3B32-407D-BD75-452FDF57B06D}" type="pres">
      <dgm:prSet presAssocID="{1F980EFF-0FFE-455F-8B35-F19627177659}" presName="node" presStyleLbl="node1" presStyleIdx="0" presStyleCnt="4" custScaleX="341120" custScaleY="166559">
        <dgm:presLayoutVars>
          <dgm:bulletEnabled val="1"/>
        </dgm:presLayoutVars>
      </dgm:prSet>
      <dgm:spPr/>
      <dgm:t>
        <a:bodyPr/>
        <a:lstStyle/>
        <a:p>
          <a:endParaRPr lang="zh-CN" altLang="en-US"/>
        </a:p>
      </dgm:t>
    </dgm:pt>
    <dgm:pt modelId="{9980EE9F-141F-4B8F-9F8F-5FF587E3A37C}" type="pres">
      <dgm:prSet presAssocID="{61A78B50-9CE4-467C-BEE6-A33E15DDD4C5}" presName="sibTrans" presStyleLbl="sibTrans2D1" presStyleIdx="0" presStyleCnt="3"/>
      <dgm:spPr/>
      <dgm:t>
        <a:bodyPr/>
        <a:lstStyle/>
        <a:p>
          <a:endParaRPr lang="zh-CN" altLang="en-US"/>
        </a:p>
      </dgm:t>
    </dgm:pt>
    <dgm:pt modelId="{158ED7D5-D44F-425A-875C-EF0ADF24B69F}" type="pres">
      <dgm:prSet presAssocID="{61A78B50-9CE4-467C-BEE6-A33E15DDD4C5}" presName="connectorText" presStyleLbl="sibTrans2D1" presStyleIdx="0" presStyleCnt="3"/>
      <dgm:spPr/>
      <dgm:t>
        <a:bodyPr/>
        <a:lstStyle/>
        <a:p>
          <a:endParaRPr lang="zh-CN" altLang="en-US"/>
        </a:p>
      </dgm:t>
    </dgm:pt>
    <dgm:pt modelId="{E4EEFB12-2825-4E11-A97E-B7606D0502DE}" type="pres">
      <dgm:prSet presAssocID="{D04393F4-070F-45C2-8D79-A6785986B335}" presName="node" presStyleLbl="node1" presStyleIdx="1" presStyleCnt="4" custScaleX="341120" custScaleY="182026">
        <dgm:presLayoutVars>
          <dgm:bulletEnabled val="1"/>
        </dgm:presLayoutVars>
      </dgm:prSet>
      <dgm:spPr/>
      <dgm:t>
        <a:bodyPr/>
        <a:lstStyle/>
        <a:p>
          <a:endParaRPr lang="zh-CN" altLang="en-US"/>
        </a:p>
      </dgm:t>
    </dgm:pt>
    <dgm:pt modelId="{D1EF58C4-AC6C-4182-961D-83E5AA1C3CE8}" type="pres">
      <dgm:prSet presAssocID="{8E84A021-6FAE-41D7-8F89-A3619DE93EF5}" presName="sibTrans" presStyleLbl="sibTrans2D1" presStyleIdx="1" presStyleCnt="3"/>
      <dgm:spPr/>
      <dgm:t>
        <a:bodyPr/>
        <a:lstStyle/>
        <a:p>
          <a:endParaRPr lang="zh-CN" altLang="en-US"/>
        </a:p>
      </dgm:t>
    </dgm:pt>
    <dgm:pt modelId="{58E7C493-83E0-4466-831F-D283E251E672}" type="pres">
      <dgm:prSet presAssocID="{8E84A021-6FAE-41D7-8F89-A3619DE93EF5}" presName="connectorText" presStyleLbl="sibTrans2D1" presStyleIdx="1" presStyleCnt="3"/>
      <dgm:spPr/>
      <dgm:t>
        <a:bodyPr/>
        <a:lstStyle/>
        <a:p>
          <a:endParaRPr lang="zh-CN" altLang="en-US"/>
        </a:p>
      </dgm:t>
    </dgm:pt>
    <dgm:pt modelId="{3E7D29BF-AEEA-4297-A70E-A3FB6D87C103}" type="pres">
      <dgm:prSet presAssocID="{AF64B8A8-CF59-4124-A0E1-1F3F3879D051}" presName="node" presStyleLbl="node1" presStyleIdx="2" presStyleCnt="4" custScaleX="341120">
        <dgm:presLayoutVars>
          <dgm:bulletEnabled val="1"/>
        </dgm:presLayoutVars>
      </dgm:prSet>
      <dgm:spPr/>
      <dgm:t>
        <a:bodyPr/>
        <a:lstStyle/>
        <a:p>
          <a:endParaRPr lang="zh-CN" altLang="en-US"/>
        </a:p>
      </dgm:t>
    </dgm:pt>
    <dgm:pt modelId="{D9A6A8C2-E928-4680-BBFA-A3D8218C9269}" type="pres">
      <dgm:prSet presAssocID="{C3239E5F-3A89-4F2B-B65B-5F462BD898A7}" presName="sibTrans" presStyleLbl="sibTrans2D1" presStyleIdx="2" presStyleCnt="3"/>
      <dgm:spPr/>
      <dgm:t>
        <a:bodyPr/>
        <a:lstStyle/>
        <a:p>
          <a:endParaRPr lang="zh-CN" altLang="en-US"/>
        </a:p>
      </dgm:t>
    </dgm:pt>
    <dgm:pt modelId="{32DCB1D8-D0C1-4694-AA47-C4825E8C9B81}" type="pres">
      <dgm:prSet presAssocID="{C3239E5F-3A89-4F2B-B65B-5F462BD898A7}" presName="connectorText" presStyleLbl="sibTrans2D1" presStyleIdx="2" presStyleCnt="3"/>
      <dgm:spPr/>
      <dgm:t>
        <a:bodyPr/>
        <a:lstStyle/>
        <a:p>
          <a:endParaRPr lang="zh-CN" altLang="en-US"/>
        </a:p>
      </dgm:t>
    </dgm:pt>
    <dgm:pt modelId="{2156F2B8-7DE9-4D39-9F24-D4063B5809ED}" type="pres">
      <dgm:prSet presAssocID="{2FC9C1E4-CCB8-463F-A39A-5BB432DE519F}" presName="node" presStyleLbl="node1" presStyleIdx="3" presStyleCnt="4" custScaleX="341120">
        <dgm:presLayoutVars>
          <dgm:bulletEnabled val="1"/>
        </dgm:presLayoutVars>
      </dgm:prSet>
      <dgm:spPr/>
      <dgm:t>
        <a:bodyPr/>
        <a:lstStyle/>
        <a:p>
          <a:endParaRPr lang="zh-CN" altLang="en-US"/>
        </a:p>
      </dgm:t>
    </dgm:pt>
  </dgm:ptLst>
  <dgm:cxnLst>
    <dgm:cxn modelId="{3F3F5A2E-9B1F-4078-8350-1DE19C361B67}" srcId="{30347A62-131B-45D6-8855-FE3C42F02CC3}" destId="{D04393F4-070F-45C2-8D79-A6785986B335}" srcOrd="1" destOrd="0" parTransId="{505A9D07-22B0-44C7-B2FD-F3A489452305}" sibTransId="{8E84A021-6FAE-41D7-8F89-A3619DE93EF5}"/>
    <dgm:cxn modelId="{01051575-6031-415B-8B8B-69178FF7D202}" type="presOf" srcId="{61A78B50-9CE4-467C-BEE6-A33E15DDD4C5}" destId="{9980EE9F-141F-4B8F-9F8F-5FF587E3A37C}" srcOrd="0" destOrd="0" presId="urn:microsoft.com/office/officeart/2005/8/layout/process2"/>
    <dgm:cxn modelId="{C5702302-98D6-4A97-BE63-C290A4AD599A}" srcId="{30347A62-131B-45D6-8855-FE3C42F02CC3}" destId="{AF64B8A8-CF59-4124-A0E1-1F3F3879D051}" srcOrd="2" destOrd="0" parTransId="{4842524D-306D-4FFE-AE62-0EFB7D2182BF}" sibTransId="{C3239E5F-3A89-4F2B-B65B-5F462BD898A7}"/>
    <dgm:cxn modelId="{7C126334-C7CD-487F-8CC0-371D3EFE667A}" type="presOf" srcId="{1F980EFF-0FFE-455F-8B35-F19627177659}" destId="{27724D3F-3B32-407D-BD75-452FDF57B06D}" srcOrd="0" destOrd="0" presId="urn:microsoft.com/office/officeart/2005/8/layout/process2"/>
    <dgm:cxn modelId="{637F042F-D14B-4044-A267-67AF69ADC49E}" type="presOf" srcId="{C3239E5F-3A89-4F2B-B65B-5F462BD898A7}" destId="{D9A6A8C2-E928-4680-BBFA-A3D8218C9269}" srcOrd="0" destOrd="0" presId="urn:microsoft.com/office/officeart/2005/8/layout/process2"/>
    <dgm:cxn modelId="{09FA09DE-1673-449A-9D0C-839DD9D3F95B}" type="presOf" srcId="{8E84A021-6FAE-41D7-8F89-A3619DE93EF5}" destId="{58E7C493-83E0-4466-831F-D283E251E672}" srcOrd="1" destOrd="0" presId="urn:microsoft.com/office/officeart/2005/8/layout/process2"/>
    <dgm:cxn modelId="{FD492AC5-9AFF-4710-A972-0642AE4BB0A0}" type="presOf" srcId="{D04393F4-070F-45C2-8D79-A6785986B335}" destId="{E4EEFB12-2825-4E11-A97E-B7606D0502DE}" srcOrd="0" destOrd="0" presId="urn:microsoft.com/office/officeart/2005/8/layout/process2"/>
    <dgm:cxn modelId="{E729C82C-1DFB-4E82-8A4C-09FED99493F8}" type="presOf" srcId="{61A78B50-9CE4-467C-BEE6-A33E15DDD4C5}" destId="{158ED7D5-D44F-425A-875C-EF0ADF24B69F}" srcOrd="1" destOrd="0" presId="urn:microsoft.com/office/officeart/2005/8/layout/process2"/>
    <dgm:cxn modelId="{D94C2E58-A9D6-4A9B-9D8D-A5825A7CCA0F}" type="presOf" srcId="{8E84A021-6FAE-41D7-8F89-A3619DE93EF5}" destId="{D1EF58C4-AC6C-4182-961D-83E5AA1C3CE8}" srcOrd="0" destOrd="0" presId="urn:microsoft.com/office/officeart/2005/8/layout/process2"/>
    <dgm:cxn modelId="{117E3DAC-8113-4515-889F-584B6681BA78}" type="presOf" srcId="{AF64B8A8-CF59-4124-A0E1-1F3F3879D051}" destId="{3E7D29BF-AEEA-4297-A70E-A3FB6D87C103}" srcOrd="0" destOrd="0" presId="urn:microsoft.com/office/officeart/2005/8/layout/process2"/>
    <dgm:cxn modelId="{012EA003-F5A4-4AA4-B187-1E9DB1CE45F1}" type="presOf" srcId="{2FC9C1E4-CCB8-463F-A39A-5BB432DE519F}" destId="{2156F2B8-7DE9-4D39-9F24-D4063B5809ED}" srcOrd="0" destOrd="0" presId="urn:microsoft.com/office/officeart/2005/8/layout/process2"/>
    <dgm:cxn modelId="{E9E3BECF-838C-4E6D-AC57-F7B4336B2BBB}" type="presOf" srcId="{30347A62-131B-45D6-8855-FE3C42F02CC3}" destId="{BF81C8B7-C928-434B-9C65-7F7AB1430852}" srcOrd="0" destOrd="0" presId="urn:microsoft.com/office/officeart/2005/8/layout/process2"/>
    <dgm:cxn modelId="{A88B08EF-5B5C-4102-909B-F238EB7F8044}" type="presOf" srcId="{C3239E5F-3A89-4F2B-B65B-5F462BD898A7}" destId="{32DCB1D8-D0C1-4694-AA47-C4825E8C9B81}" srcOrd="1" destOrd="0" presId="urn:microsoft.com/office/officeart/2005/8/layout/process2"/>
    <dgm:cxn modelId="{3BDEDB94-69EF-4BC3-A59C-6D3D0B4D96EF}" srcId="{30347A62-131B-45D6-8855-FE3C42F02CC3}" destId="{1F980EFF-0FFE-455F-8B35-F19627177659}" srcOrd="0" destOrd="0" parTransId="{9584C61B-141F-4EE0-979E-89EEDDA71F8A}" sibTransId="{61A78B50-9CE4-467C-BEE6-A33E15DDD4C5}"/>
    <dgm:cxn modelId="{2061D349-CFB9-4433-B9E9-13B7041EEC34}" srcId="{30347A62-131B-45D6-8855-FE3C42F02CC3}" destId="{2FC9C1E4-CCB8-463F-A39A-5BB432DE519F}" srcOrd="3" destOrd="0" parTransId="{BC5B01CF-9248-4EB8-9C62-50CB257B4D27}" sibTransId="{149E3BA0-0595-49FA-B620-29B7668C2BA5}"/>
    <dgm:cxn modelId="{5DEED0A3-AA44-487F-9711-5BABBE9ACD19}" type="presParOf" srcId="{BF81C8B7-C928-434B-9C65-7F7AB1430852}" destId="{27724D3F-3B32-407D-BD75-452FDF57B06D}" srcOrd="0" destOrd="0" presId="urn:microsoft.com/office/officeart/2005/8/layout/process2"/>
    <dgm:cxn modelId="{1D4C6224-D4B9-467A-93D7-E33C19E223F7}" type="presParOf" srcId="{BF81C8B7-C928-434B-9C65-7F7AB1430852}" destId="{9980EE9F-141F-4B8F-9F8F-5FF587E3A37C}" srcOrd="1" destOrd="0" presId="urn:microsoft.com/office/officeart/2005/8/layout/process2"/>
    <dgm:cxn modelId="{3D883660-0D79-4D52-A45B-437960ACC9BF}" type="presParOf" srcId="{9980EE9F-141F-4B8F-9F8F-5FF587E3A37C}" destId="{158ED7D5-D44F-425A-875C-EF0ADF24B69F}" srcOrd="0" destOrd="0" presId="urn:microsoft.com/office/officeart/2005/8/layout/process2"/>
    <dgm:cxn modelId="{A9B1449A-F85D-43D9-91B5-8929BBDE8716}" type="presParOf" srcId="{BF81C8B7-C928-434B-9C65-7F7AB1430852}" destId="{E4EEFB12-2825-4E11-A97E-B7606D0502DE}" srcOrd="2" destOrd="0" presId="urn:microsoft.com/office/officeart/2005/8/layout/process2"/>
    <dgm:cxn modelId="{2C42A455-F46B-48F0-8F22-C4E12AE925E8}" type="presParOf" srcId="{BF81C8B7-C928-434B-9C65-7F7AB1430852}" destId="{D1EF58C4-AC6C-4182-961D-83E5AA1C3CE8}" srcOrd="3" destOrd="0" presId="urn:microsoft.com/office/officeart/2005/8/layout/process2"/>
    <dgm:cxn modelId="{78625B36-9AC7-4FC5-8CBC-8A3E1582DE98}" type="presParOf" srcId="{D1EF58C4-AC6C-4182-961D-83E5AA1C3CE8}" destId="{58E7C493-83E0-4466-831F-D283E251E672}" srcOrd="0" destOrd="0" presId="urn:microsoft.com/office/officeart/2005/8/layout/process2"/>
    <dgm:cxn modelId="{0CCEE998-E83C-4FB2-BD06-161243F77C2E}" type="presParOf" srcId="{BF81C8B7-C928-434B-9C65-7F7AB1430852}" destId="{3E7D29BF-AEEA-4297-A70E-A3FB6D87C103}" srcOrd="4" destOrd="0" presId="urn:microsoft.com/office/officeart/2005/8/layout/process2"/>
    <dgm:cxn modelId="{64634892-E917-4259-9CEC-390CA739838B}" type="presParOf" srcId="{BF81C8B7-C928-434B-9C65-7F7AB1430852}" destId="{D9A6A8C2-E928-4680-BBFA-A3D8218C9269}" srcOrd="5" destOrd="0" presId="urn:microsoft.com/office/officeart/2005/8/layout/process2"/>
    <dgm:cxn modelId="{BF142410-7BB6-4FD3-9426-1101BA805C34}" type="presParOf" srcId="{D9A6A8C2-E928-4680-BBFA-A3D8218C9269}" destId="{32DCB1D8-D0C1-4694-AA47-C4825E8C9B81}" srcOrd="0" destOrd="0" presId="urn:microsoft.com/office/officeart/2005/8/layout/process2"/>
    <dgm:cxn modelId="{69CE35CC-F4D5-4663-97EC-25C224CA7B49}" type="presParOf" srcId="{BF81C8B7-C928-434B-9C65-7F7AB1430852}" destId="{2156F2B8-7DE9-4D39-9F24-D4063B5809E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2E37E6-B52E-42B9-92CB-7435F1DAFC3F}"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zh-CN" altLang="en-US"/>
        </a:p>
      </dgm:t>
    </dgm:pt>
    <dgm:pt modelId="{F54EEA03-E969-49EA-A0CC-671A29795AC1}">
      <dgm:prSet custT="1"/>
      <dgm:spPr/>
      <dgm:t>
        <a:bodyPr/>
        <a:lstStyle/>
        <a:p>
          <a:r>
            <a:rPr lang="en-US" altLang="zh-CN" sz="2400" b="1" dirty="0" smtClean="0"/>
            <a:t>Social Network</a:t>
          </a:r>
          <a:endParaRPr lang="zh-CN" altLang="en-US" sz="2400" b="1" dirty="0"/>
        </a:p>
      </dgm:t>
    </dgm:pt>
    <dgm:pt modelId="{1BE88DCD-45EA-4B31-9600-677177A29FCF}" type="parTrans" cxnId="{7859748C-13E2-469D-A0E1-FF6C2CCE8CF3}">
      <dgm:prSet/>
      <dgm:spPr/>
      <dgm:t>
        <a:bodyPr/>
        <a:lstStyle/>
        <a:p>
          <a:endParaRPr lang="zh-CN" altLang="en-US" sz="1800" b="1"/>
        </a:p>
      </dgm:t>
    </dgm:pt>
    <dgm:pt modelId="{019C0A8B-876F-40AB-8101-6247DC27955B}" type="sibTrans" cxnId="{7859748C-13E2-469D-A0E1-FF6C2CCE8CF3}">
      <dgm:prSet/>
      <dgm:spPr/>
      <dgm:t>
        <a:bodyPr/>
        <a:lstStyle/>
        <a:p>
          <a:endParaRPr lang="zh-CN" altLang="en-US" sz="1800" b="1"/>
        </a:p>
      </dgm:t>
    </dgm:pt>
    <dgm:pt modelId="{D669BEB3-B8CA-443A-8E32-87754C76B7EC}">
      <dgm:prSet custT="1"/>
      <dgm:spPr/>
      <dgm:t>
        <a:bodyPr/>
        <a:lstStyle/>
        <a:p>
          <a:r>
            <a:rPr lang="en-US" altLang="zh-CN" sz="2400" b="1" dirty="0" smtClean="0"/>
            <a:t>Information Network</a:t>
          </a:r>
          <a:endParaRPr lang="zh-CN" altLang="en-US" sz="2400" b="1" dirty="0"/>
        </a:p>
      </dgm:t>
    </dgm:pt>
    <dgm:pt modelId="{E9B4BA3E-93A6-4B04-95BB-C440959401B4}" type="parTrans" cxnId="{2DC3F58E-B11E-497D-8970-0D4AEEDB9612}">
      <dgm:prSet/>
      <dgm:spPr/>
      <dgm:t>
        <a:bodyPr/>
        <a:lstStyle/>
        <a:p>
          <a:endParaRPr lang="zh-CN" altLang="en-US" sz="1800" b="1"/>
        </a:p>
      </dgm:t>
    </dgm:pt>
    <dgm:pt modelId="{A5B1C520-E65C-4417-BA4F-9680C46574E4}" type="sibTrans" cxnId="{2DC3F58E-B11E-497D-8970-0D4AEEDB9612}">
      <dgm:prSet/>
      <dgm:spPr/>
      <dgm:t>
        <a:bodyPr/>
        <a:lstStyle/>
        <a:p>
          <a:endParaRPr lang="zh-CN" altLang="en-US" sz="1800" b="1"/>
        </a:p>
      </dgm:t>
    </dgm:pt>
    <dgm:pt modelId="{7A6A3D9E-A826-4D71-9911-04F7638A0B34}">
      <dgm:prSet custT="1"/>
      <dgm:spPr/>
      <dgm:t>
        <a:bodyPr/>
        <a:lstStyle/>
        <a:p>
          <a:r>
            <a:rPr lang="en-US" altLang="zh-CN" sz="2400" b="1" dirty="0" smtClean="0"/>
            <a:t>Resource Network</a:t>
          </a:r>
          <a:endParaRPr lang="zh-CN" altLang="en-US" sz="2400" b="1" dirty="0"/>
        </a:p>
      </dgm:t>
    </dgm:pt>
    <dgm:pt modelId="{85F0C4CD-564B-4CA8-BAAA-A95FAEA6B6C0}" type="parTrans" cxnId="{B45E813B-7924-4C91-BF26-50B8C9328081}">
      <dgm:prSet/>
      <dgm:spPr/>
      <dgm:t>
        <a:bodyPr/>
        <a:lstStyle/>
        <a:p>
          <a:endParaRPr lang="zh-CN" altLang="en-US" sz="1800" b="1"/>
        </a:p>
      </dgm:t>
    </dgm:pt>
    <dgm:pt modelId="{6CC85E38-006D-44BA-B2AD-F0E027027295}" type="sibTrans" cxnId="{B45E813B-7924-4C91-BF26-50B8C9328081}">
      <dgm:prSet/>
      <dgm:spPr/>
      <dgm:t>
        <a:bodyPr/>
        <a:lstStyle/>
        <a:p>
          <a:endParaRPr lang="zh-CN" altLang="en-US" sz="1800" b="1"/>
        </a:p>
      </dgm:t>
    </dgm:pt>
    <dgm:pt modelId="{B03C1D8D-6143-4FD0-8037-26421AD26EFC}">
      <dgm:prSet custT="1"/>
      <dgm:spPr/>
      <dgm:t>
        <a:bodyPr/>
        <a:lstStyle/>
        <a:p>
          <a:r>
            <a:rPr lang="en-US" altLang="zh-CN" sz="2000" b="1" dirty="0" smtClean="0"/>
            <a:t>Organizational Layout</a:t>
          </a:r>
          <a:endParaRPr lang="zh-CN" altLang="en-US" sz="2000" b="1" dirty="0"/>
        </a:p>
      </dgm:t>
    </dgm:pt>
    <dgm:pt modelId="{9B569CB1-3D46-4FF2-81A9-2E2A77588585}" type="parTrans" cxnId="{C77C10C9-E30F-428F-9767-EC60E28F5228}">
      <dgm:prSet/>
      <dgm:spPr/>
      <dgm:t>
        <a:bodyPr/>
        <a:lstStyle/>
        <a:p>
          <a:endParaRPr lang="zh-CN" altLang="en-US" sz="1800" b="1"/>
        </a:p>
      </dgm:t>
    </dgm:pt>
    <dgm:pt modelId="{4331F635-F89E-4C6C-A1BB-9E786E8345F8}" type="sibTrans" cxnId="{C77C10C9-E30F-428F-9767-EC60E28F5228}">
      <dgm:prSet/>
      <dgm:spPr/>
      <dgm:t>
        <a:bodyPr/>
        <a:lstStyle/>
        <a:p>
          <a:endParaRPr lang="zh-CN" altLang="en-US" sz="1800" b="1"/>
        </a:p>
      </dgm:t>
    </dgm:pt>
    <dgm:pt modelId="{7A5D57CD-A92E-4110-AE7C-3C38DF709679}" type="pres">
      <dgm:prSet presAssocID="{132E37E6-B52E-42B9-92CB-7435F1DAFC3F}" presName="Name0" presStyleCnt="0">
        <dgm:presLayoutVars>
          <dgm:dir/>
          <dgm:animLvl val="lvl"/>
          <dgm:resizeHandles val="exact"/>
        </dgm:presLayoutVars>
      </dgm:prSet>
      <dgm:spPr/>
      <dgm:t>
        <a:bodyPr/>
        <a:lstStyle/>
        <a:p>
          <a:endParaRPr lang="zh-CN" altLang="en-US"/>
        </a:p>
      </dgm:t>
    </dgm:pt>
    <dgm:pt modelId="{63249D8C-72D8-4569-8381-CAAE262DE55D}" type="pres">
      <dgm:prSet presAssocID="{F54EEA03-E969-49EA-A0CC-671A29795AC1}" presName="parTxOnly" presStyleLbl="node1" presStyleIdx="0" presStyleCnt="4">
        <dgm:presLayoutVars>
          <dgm:chMax val="0"/>
          <dgm:chPref val="0"/>
          <dgm:bulletEnabled val="1"/>
        </dgm:presLayoutVars>
      </dgm:prSet>
      <dgm:spPr/>
      <dgm:t>
        <a:bodyPr/>
        <a:lstStyle/>
        <a:p>
          <a:endParaRPr lang="zh-CN" altLang="en-US"/>
        </a:p>
      </dgm:t>
    </dgm:pt>
    <dgm:pt modelId="{9FAED7D3-B191-4B24-888C-F557BD4AE192}" type="pres">
      <dgm:prSet presAssocID="{019C0A8B-876F-40AB-8101-6247DC27955B}" presName="parTxOnlySpace" presStyleCnt="0"/>
      <dgm:spPr/>
    </dgm:pt>
    <dgm:pt modelId="{86B75DCD-6E9F-4704-BBDD-AC81333151E8}" type="pres">
      <dgm:prSet presAssocID="{D669BEB3-B8CA-443A-8E32-87754C76B7EC}" presName="parTxOnly" presStyleLbl="node1" presStyleIdx="1" presStyleCnt="4">
        <dgm:presLayoutVars>
          <dgm:chMax val="0"/>
          <dgm:chPref val="0"/>
          <dgm:bulletEnabled val="1"/>
        </dgm:presLayoutVars>
      </dgm:prSet>
      <dgm:spPr/>
      <dgm:t>
        <a:bodyPr/>
        <a:lstStyle/>
        <a:p>
          <a:endParaRPr lang="zh-CN" altLang="en-US"/>
        </a:p>
      </dgm:t>
    </dgm:pt>
    <dgm:pt modelId="{736BCDC6-743C-4E3A-BBDD-FF5A92B88DF7}" type="pres">
      <dgm:prSet presAssocID="{A5B1C520-E65C-4417-BA4F-9680C46574E4}" presName="parTxOnlySpace" presStyleCnt="0"/>
      <dgm:spPr/>
    </dgm:pt>
    <dgm:pt modelId="{3D118C2B-981B-48F9-8ACC-EAD7AFB9ECEB}" type="pres">
      <dgm:prSet presAssocID="{7A6A3D9E-A826-4D71-9911-04F7638A0B34}" presName="parTxOnly" presStyleLbl="node1" presStyleIdx="2" presStyleCnt="4">
        <dgm:presLayoutVars>
          <dgm:chMax val="0"/>
          <dgm:chPref val="0"/>
          <dgm:bulletEnabled val="1"/>
        </dgm:presLayoutVars>
      </dgm:prSet>
      <dgm:spPr/>
      <dgm:t>
        <a:bodyPr/>
        <a:lstStyle/>
        <a:p>
          <a:endParaRPr lang="zh-CN" altLang="en-US"/>
        </a:p>
      </dgm:t>
    </dgm:pt>
    <dgm:pt modelId="{B3F24815-88D9-472E-A7C5-CCEB55CF48AB}" type="pres">
      <dgm:prSet presAssocID="{6CC85E38-006D-44BA-B2AD-F0E027027295}" presName="parTxOnlySpace" presStyleCnt="0"/>
      <dgm:spPr/>
    </dgm:pt>
    <dgm:pt modelId="{0FC05FDE-C5F8-4377-8775-DF56EC5E1F5C}" type="pres">
      <dgm:prSet presAssocID="{B03C1D8D-6143-4FD0-8037-26421AD26EFC}" presName="parTxOnly" presStyleLbl="node1" presStyleIdx="3" presStyleCnt="4" custLinFactNeighborY="-12500">
        <dgm:presLayoutVars>
          <dgm:chMax val="0"/>
          <dgm:chPref val="0"/>
          <dgm:bulletEnabled val="1"/>
        </dgm:presLayoutVars>
      </dgm:prSet>
      <dgm:spPr/>
      <dgm:t>
        <a:bodyPr/>
        <a:lstStyle/>
        <a:p>
          <a:endParaRPr lang="zh-CN" altLang="en-US"/>
        </a:p>
      </dgm:t>
    </dgm:pt>
  </dgm:ptLst>
  <dgm:cxnLst>
    <dgm:cxn modelId="{A6C4D391-31CD-4F95-99C6-BFA9BD77BB8E}" type="presOf" srcId="{B03C1D8D-6143-4FD0-8037-26421AD26EFC}" destId="{0FC05FDE-C5F8-4377-8775-DF56EC5E1F5C}" srcOrd="0" destOrd="0" presId="urn:microsoft.com/office/officeart/2005/8/layout/chevron1"/>
    <dgm:cxn modelId="{C77C10C9-E30F-428F-9767-EC60E28F5228}" srcId="{132E37E6-B52E-42B9-92CB-7435F1DAFC3F}" destId="{B03C1D8D-6143-4FD0-8037-26421AD26EFC}" srcOrd="3" destOrd="0" parTransId="{9B569CB1-3D46-4FF2-81A9-2E2A77588585}" sibTransId="{4331F635-F89E-4C6C-A1BB-9E786E8345F8}"/>
    <dgm:cxn modelId="{7859748C-13E2-469D-A0E1-FF6C2CCE8CF3}" srcId="{132E37E6-B52E-42B9-92CB-7435F1DAFC3F}" destId="{F54EEA03-E969-49EA-A0CC-671A29795AC1}" srcOrd="0" destOrd="0" parTransId="{1BE88DCD-45EA-4B31-9600-677177A29FCF}" sibTransId="{019C0A8B-876F-40AB-8101-6247DC27955B}"/>
    <dgm:cxn modelId="{F6AE3591-11BA-4677-B42B-81F0BEBBB461}" type="presOf" srcId="{132E37E6-B52E-42B9-92CB-7435F1DAFC3F}" destId="{7A5D57CD-A92E-4110-AE7C-3C38DF709679}" srcOrd="0" destOrd="0" presId="urn:microsoft.com/office/officeart/2005/8/layout/chevron1"/>
    <dgm:cxn modelId="{2DC3F58E-B11E-497D-8970-0D4AEEDB9612}" srcId="{132E37E6-B52E-42B9-92CB-7435F1DAFC3F}" destId="{D669BEB3-B8CA-443A-8E32-87754C76B7EC}" srcOrd="1" destOrd="0" parTransId="{E9B4BA3E-93A6-4B04-95BB-C440959401B4}" sibTransId="{A5B1C520-E65C-4417-BA4F-9680C46574E4}"/>
    <dgm:cxn modelId="{A38E68C8-2E16-4847-956E-F43C7799990E}" type="presOf" srcId="{F54EEA03-E969-49EA-A0CC-671A29795AC1}" destId="{63249D8C-72D8-4569-8381-CAAE262DE55D}" srcOrd="0" destOrd="0" presId="urn:microsoft.com/office/officeart/2005/8/layout/chevron1"/>
    <dgm:cxn modelId="{220F553F-C323-4EBE-9502-C9CF851F6247}" type="presOf" srcId="{7A6A3D9E-A826-4D71-9911-04F7638A0B34}" destId="{3D118C2B-981B-48F9-8ACC-EAD7AFB9ECEB}" srcOrd="0" destOrd="0" presId="urn:microsoft.com/office/officeart/2005/8/layout/chevron1"/>
    <dgm:cxn modelId="{FE5FC413-B65A-49CE-AA58-10B7B5185697}" type="presOf" srcId="{D669BEB3-B8CA-443A-8E32-87754C76B7EC}" destId="{86B75DCD-6E9F-4704-BBDD-AC81333151E8}" srcOrd="0" destOrd="0" presId="urn:microsoft.com/office/officeart/2005/8/layout/chevron1"/>
    <dgm:cxn modelId="{B45E813B-7924-4C91-BF26-50B8C9328081}" srcId="{132E37E6-B52E-42B9-92CB-7435F1DAFC3F}" destId="{7A6A3D9E-A826-4D71-9911-04F7638A0B34}" srcOrd="2" destOrd="0" parTransId="{85F0C4CD-564B-4CA8-BAAA-A95FAEA6B6C0}" sibTransId="{6CC85E38-006D-44BA-B2AD-F0E027027295}"/>
    <dgm:cxn modelId="{F440EEC0-AB16-4CE5-B4D0-1778363340F7}" type="presParOf" srcId="{7A5D57CD-A92E-4110-AE7C-3C38DF709679}" destId="{63249D8C-72D8-4569-8381-CAAE262DE55D}" srcOrd="0" destOrd="0" presId="urn:microsoft.com/office/officeart/2005/8/layout/chevron1"/>
    <dgm:cxn modelId="{65419C7D-C940-47DA-9FD8-742E8D4F121B}" type="presParOf" srcId="{7A5D57CD-A92E-4110-AE7C-3C38DF709679}" destId="{9FAED7D3-B191-4B24-888C-F557BD4AE192}" srcOrd="1" destOrd="0" presId="urn:microsoft.com/office/officeart/2005/8/layout/chevron1"/>
    <dgm:cxn modelId="{49012778-2278-4EDE-926D-C3A0656DDE51}" type="presParOf" srcId="{7A5D57CD-A92E-4110-AE7C-3C38DF709679}" destId="{86B75DCD-6E9F-4704-BBDD-AC81333151E8}" srcOrd="2" destOrd="0" presId="urn:microsoft.com/office/officeart/2005/8/layout/chevron1"/>
    <dgm:cxn modelId="{BBBBF96F-FA23-48AE-B61B-53CF8837DC46}" type="presParOf" srcId="{7A5D57CD-A92E-4110-AE7C-3C38DF709679}" destId="{736BCDC6-743C-4E3A-BBDD-FF5A92B88DF7}" srcOrd="3" destOrd="0" presId="urn:microsoft.com/office/officeart/2005/8/layout/chevron1"/>
    <dgm:cxn modelId="{D17A0BA9-D472-440B-ADC8-13D2B5C4A825}" type="presParOf" srcId="{7A5D57CD-A92E-4110-AE7C-3C38DF709679}" destId="{3D118C2B-981B-48F9-8ACC-EAD7AFB9ECEB}" srcOrd="4" destOrd="0" presId="urn:microsoft.com/office/officeart/2005/8/layout/chevron1"/>
    <dgm:cxn modelId="{A98179C9-9BB8-43B9-8EB0-DB1239AE3865}" type="presParOf" srcId="{7A5D57CD-A92E-4110-AE7C-3C38DF709679}" destId="{B3F24815-88D9-472E-A7C5-CCEB55CF48AB}" srcOrd="5" destOrd="0" presId="urn:microsoft.com/office/officeart/2005/8/layout/chevron1"/>
    <dgm:cxn modelId="{A881527E-578A-4437-8A4A-5263002AE053}" type="presParOf" srcId="{7A5D57CD-A92E-4110-AE7C-3C38DF709679}" destId="{0FC05FDE-C5F8-4377-8775-DF56EC5E1F5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3999D0-2AF7-4E5B-BACA-A40073BADCD7}" type="doc">
      <dgm:prSet loTypeId="urn:microsoft.com/office/officeart/2005/8/layout/arrow6" loCatId="process" qsTypeId="urn:microsoft.com/office/officeart/2005/8/quickstyle/simple1" qsCatId="simple" csTypeId="urn:microsoft.com/office/officeart/2005/8/colors/accent4_2" csCatId="accent4" phldr="1"/>
      <dgm:spPr/>
      <dgm:t>
        <a:bodyPr/>
        <a:lstStyle/>
        <a:p>
          <a:endParaRPr lang="zh-CN" altLang="en-US"/>
        </a:p>
      </dgm:t>
    </dgm:pt>
    <dgm:pt modelId="{3363A62C-6297-4D12-9FD9-2ED82E602F84}">
      <dgm:prSet phldrT="[文本]" custT="1"/>
      <dgm:spPr/>
      <dgm:t>
        <a:bodyPr/>
        <a:lstStyle/>
        <a:p>
          <a:r>
            <a:rPr lang="en-US" altLang="zh-CN" sz="2400" b="1" dirty="0" smtClean="0"/>
            <a:t>Study the features of nodes and edges from a local view.</a:t>
          </a:r>
          <a:endParaRPr lang="zh-CN" altLang="en-US" sz="2400" dirty="0"/>
        </a:p>
      </dgm:t>
    </dgm:pt>
    <dgm:pt modelId="{545FB7EE-37B3-4D9B-9F1D-079157CFF17D}" type="parTrans" cxnId="{6E0796AE-B7F2-49D5-8B78-89E19AD93728}">
      <dgm:prSet/>
      <dgm:spPr/>
      <dgm:t>
        <a:bodyPr/>
        <a:lstStyle/>
        <a:p>
          <a:endParaRPr lang="zh-CN" altLang="en-US"/>
        </a:p>
      </dgm:t>
    </dgm:pt>
    <dgm:pt modelId="{DE2FA8F6-C642-4486-8E66-DB931B02D6D0}" type="sibTrans" cxnId="{6E0796AE-B7F2-49D5-8B78-89E19AD93728}">
      <dgm:prSet/>
      <dgm:spPr/>
      <dgm:t>
        <a:bodyPr/>
        <a:lstStyle/>
        <a:p>
          <a:endParaRPr lang="zh-CN" altLang="en-US"/>
        </a:p>
      </dgm:t>
    </dgm:pt>
    <dgm:pt modelId="{C0A9A65F-9894-45F4-AC94-C83808E20533}">
      <dgm:prSet phldrT="[文本]" custT="1"/>
      <dgm:spPr/>
      <dgm:t>
        <a:bodyPr/>
        <a:lstStyle/>
        <a:p>
          <a:r>
            <a:rPr lang="en-US" altLang="zh-CN" sz="2400" b="1" dirty="0" smtClean="0"/>
            <a:t>Study the structure and resource allocation from a global view.</a:t>
          </a:r>
          <a:endParaRPr lang="zh-CN" altLang="en-US" sz="2400" dirty="0"/>
        </a:p>
      </dgm:t>
    </dgm:pt>
    <dgm:pt modelId="{A8BC6485-56FE-4C7E-B79B-7EC3B9B72E4D}" type="parTrans" cxnId="{5B4BC937-E528-42D3-B3E9-033F4F0451D1}">
      <dgm:prSet/>
      <dgm:spPr/>
      <dgm:t>
        <a:bodyPr/>
        <a:lstStyle/>
        <a:p>
          <a:endParaRPr lang="zh-CN" altLang="en-US"/>
        </a:p>
      </dgm:t>
    </dgm:pt>
    <dgm:pt modelId="{D3AEDCED-BD0F-463B-92B4-CDB932326489}" type="sibTrans" cxnId="{5B4BC937-E528-42D3-B3E9-033F4F0451D1}">
      <dgm:prSet/>
      <dgm:spPr/>
      <dgm:t>
        <a:bodyPr/>
        <a:lstStyle/>
        <a:p>
          <a:endParaRPr lang="zh-CN" altLang="en-US"/>
        </a:p>
      </dgm:t>
    </dgm:pt>
    <dgm:pt modelId="{A23A9EFA-A384-41C4-9596-BD89E6AC5ED4}" type="pres">
      <dgm:prSet presAssocID="{673999D0-2AF7-4E5B-BACA-A40073BADCD7}" presName="compositeShape" presStyleCnt="0">
        <dgm:presLayoutVars>
          <dgm:chMax val="2"/>
          <dgm:dir/>
          <dgm:resizeHandles val="exact"/>
        </dgm:presLayoutVars>
      </dgm:prSet>
      <dgm:spPr/>
      <dgm:t>
        <a:bodyPr/>
        <a:lstStyle/>
        <a:p>
          <a:endParaRPr lang="zh-CN" altLang="en-US"/>
        </a:p>
      </dgm:t>
    </dgm:pt>
    <dgm:pt modelId="{1C196671-2F83-4664-8B3E-378602975668}" type="pres">
      <dgm:prSet presAssocID="{673999D0-2AF7-4E5B-BACA-A40073BADCD7}" presName="ribbon" presStyleLbl="node1" presStyleIdx="0" presStyleCnt="1" custScaleX="195517"/>
      <dgm:spPr/>
    </dgm:pt>
    <dgm:pt modelId="{2815DBFC-1586-4931-AE5F-DAA4F0774D36}" type="pres">
      <dgm:prSet presAssocID="{673999D0-2AF7-4E5B-BACA-A40073BADCD7}" presName="leftArrowText" presStyleLbl="node1" presStyleIdx="0" presStyleCnt="1" custScaleX="267918" custLinFactNeighborX="-82558">
        <dgm:presLayoutVars>
          <dgm:chMax val="0"/>
          <dgm:bulletEnabled val="1"/>
        </dgm:presLayoutVars>
      </dgm:prSet>
      <dgm:spPr/>
      <dgm:t>
        <a:bodyPr/>
        <a:lstStyle/>
        <a:p>
          <a:endParaRPr lang="zh-CN" altLang="en-US"/>
        </a:p>
      </dgm:t>
    </dgm:pt>
    <dgm:pt modelId="{07840E12-FECB-43B7-9556-B84ABD3680A3}" type="pres">
      <dgm:prSet presAssocID="{673999D0-2AF7-4E5B-BACA-A40073BADCD7}" presName="rightArrowText" presStyleLbl="node1" presStyleIdx="0" presStyleCnt="1" custScaleX="269830" custLinFactNeighborX="57529">
        <dgm:presLayoutVars>
          <dgm:chMax val="0"/>
          <dgm:bulletEnabled val="1"/>
        </dgm:presLayoutVars>
      </dgm:prSet>
      <dgm:spPr/>
      <dgm:t>
        <a:bodyPr/>
        <a:lstStyle/>
        <a:p>
          <a:endParaRPr lang="zh-CN" altLang="en-US"/>
        </a:p>
      </dgm:t>
    </dgm:pt>
  </dgm:ptLst>
  <dgm:cxnLst>
    <dgm:cxn modelId="{5B4BC937-E528-42D3-B3E9-033F4F0451D1}" srcId="{673999D0-2AF7-4E5B-BACA-A40073BADCD7}" destId="{C0A9A65F-9894-45F4-AC94-C83808E20533}" srcOrd="1" destOrd="0" parTransId="{A8BC6485-56FE-4C7E-B79B-7EC3B9B72E4D}" sibTransId="{D3AEDCED-BD0F-463B-92B4-CDB932326489}"/>
    <dgm:cxn modelId="{6E0796AE-B7F2-49D5-8B78-89E19AD93728}" srcId="{673999D0-2AF7-4E5B-BACA-A40073BADCD7}" destId="{3363A62C-6297-4D12-9FD9-2ED82E602F84}" srcOrd="0" destOrd="0" parTransId="{545FB7EE-37B3-4D9B-9F1D-079157CFF17D}" sibTransId="{DE2FA8F6-C642-4486-8E66-DB931B02D6D0}"/>
    <dgm:cxn modelId="{8D9E0E07-F37F-4724-9161-24FE2C478DD5}" type="presOf" srcId="{3363A62C-6297-4D12-9FD9-2ED82E602F84}" destId="{2815DBFC-1586-4931-AE5F-DAA4F0774D36}" srcOrd="0" destOrd="0" presId="urn:microsoft.com/office/officeart/2005/8/layout/arrow6"/>
    <dgm:cxn modelId="{F865A131-5EA5-4114-9439-31B647D2314C}" type="presOf" srcId="{673999D0-2AF7-4E5B-BACA-A40073BADCD7}" destId="{A23A9EFA-A384-41C4-9596-BD89E6AC5ED4}" srcOrd="0" destOrd="0" presId="urn:microsoft.com/office/officeart/2005/8/layout/arrow6"/>
    <dgm:cxn modelId="{C606A34A-4242-431F-B9A7-64643DDAF0A5}" type="presOf" srcId="{C0A9A65F-9894-45F4-AC94-C83808E20533}" destId="{07840E12-FECB-43B7-9556-B84ABD3680A3}" srcOrd="0" destOrd="0" presId="urn:microsoft.com/office/officeart/2005/8/layout/arrow6"/>
    <dgm:cxn modelId="{32382768-38C6-4D91-BBF1-5B5EB16B3185}" type="presParOf" srcId="{A23A9EFA-A384-41C4-9596-BD89E6AC5ED4}" destId="{1C196671-2F83-4664-8B3E-378602975668}" srcOrd="0" destOrd="0" presId="urn:microsoft.com/office/officeart/2005/8/layout/arrow6"/>
    <dgm:cxn modelId="{998E69CB-9F11-4E1A-9844-77B8E0546D0B}" type="presParOf" srcId="{A23A9EFA-A384-41C4-9596-BD89E6AC5ED4}" destId="{2815DBFC-1586-4931-AE5F-DAA4F0774D36}" srcOrd="1" destOrd="0" presId="urn:microsoft.com/office/officeart/2005/8/layout/arrow6"/>
    <dgm:cxn modelId="{48BE12B9-8952-4C4D-9486-52FBC771A534}" type="presParOf" srcId="{A23A9EFA-A384-41C4-9596-BD89E6AC5ED4}" destId="{07840E12-FECB-43B7-9556-B84ABD3680A3}"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EF6E-7005-47BC-BA60-4D33A97368A1}">
      <dsp:nvSpPr>
        <dsp:cNvPr id="0" name=""/>
        <dsp:cNvSpPr/>
      </dsp:nvSpPr>
      <dsp:spPr>
        <a:xfrm>
          <a:off x="486311" y="2479"/>
          <a:ext cx="6983752" cy="579862"/>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0" kern="1200" dirty="0" smtClean="0"/>
            <a:t>Small-world effect and its features</a:t>
          </a:r>
          <a:endParaRPr lang="zh-CN" altLang="en-US" sz="2800" b="0" kern="1200" dirty="0"/>
        </a:p>
      </dsp:txBody>
      <dsp:txXfrm>
        <a:off x="503295" y="19463"/>
        <a:ext cx="6949784" cy="545894"/>
      </dsp:txXfrm>
    </dsp:sp>
    <dsp:sp modelId="{CED9B57D-E5AA-4CF8-8CF1-EDFBCE6FC9B5}">
      <dsp:nvSpPr>
        <dsp:cNvPr id="0" name=""/>
        <dsp:cNvSpPr/>
      </dsp:nvSpPr>
      <dsp:spPr>
        <a:xfrm rot="5400000">
          <a:off x="3869463" y="596839"/>
          <a:ext cx="217448" cy="260938"/>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0" kern="1200"/>
        </a:p>
      </dsp:txBody>
      <dsp:txXfrm rot="-5400000">
        <a:off x="3899906" y="618584"/>
        <a:ext cx="156562" cy="152214"/>
      </dsp:txXfrm>
    </dsp:sp>
    <dsp:sp modelId="{D364857E-2562-4D00-8000-546E812471E0}">
      <dsp:nvSpPr>
        <dsp:cNvPr id="0" name=""/>
        <dsp:cNvSpPr/>
      </dsp:nvSpPr>
      <dsp:spPr>
        <a:xfrm>
          <a:off x="486311" y="872274"/>
          <a:ext cx="6983752" cy="579862"/>
        </a:xfrm>
        <a:prstGeom prst="roundRect">
          <a:avLst>
            <a:gd name="adj" fmla="val 10000"/>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0" kern="1200" dirty="0" smtClean="0"/>
            <a:t>Regularity in complex education &amp; training </a:t>
          </a:r>
          <a:endParaRPr lang="zh-CN" altLang="zh-CN" sz="2800" b="0" kern="1200" dirty="0"/>
        </a:p>
      </dsp:txBody>
      <dsp:txXfrm>
        <a:off x="503295" y="889258"/>
        <a:ext cx="6949784" cy="545894"/>
      </dsp:txXfrm>
    </dsp:sp>
    <dsp:sp modelId="{B10C4C68-AE34-4DCD-AA9D-2AF36B77C4FA}">
      <dsp:nvSpPr>
        <dsp:cNvPr id="0" name=""/>
        <dsp:cNvSpPr/>
      </dsp:nvSpPr>
      <dsp:spPr>
        <a:xfrm rot="5400000">
          <a:off x="3869463" y="1466633"/>
          <a:ext cx="217448" cy="260938"/>
        </a:xfrm>
        <a:prstGeom prst="rightArrow">
          <a:avLst>
            <a:gd name="adj1" fmla="val 60000"/>
            <a:gd name="adj2" fmla="val 50000"/>
          </a:avLst>
        </a:prstGeom>
        <a:solidFill>
          <a:schemeClr val="accent1">
            <a:shade val="90000"/>
            <a:hueOff val="102100"/>
            <a:satOff val="-1418"/>
            <a:lumOff val="76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0" kern="1200"/>
        </a:p>
      </dsp:txBody>
      <dsp:txXfrm rot="-5400000">
        <a:off x="3899906" y="1488378"/>
        <a:ext cx="156562" cy="152214"/>
      </dsp:txXfrm>
    </dsp:sp>
    <dsp:sp modelId="{29A0218E-4DA4-44F7-809D-2FC841B00F82}">
      <dsp:nvSpPr>
        <dsp:cNvPr id="0" name=""/>
        <dsp:cNvSpPr/>
      </dsp:nvSpPr>
      <dsp:spPr>
        <a:xfrm>
          <a:off x="486311" y="1742068"/>
          <a:ext cx="6983752" cy="579862"/>
        </a:xfrm>
        <a:prstGeom prst="roundRect">
          <a:avLst>
            <a:gd name="adj" fmla="val 10000"/>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0" kern="1200" dirty="0" smtClean="0"/>
            <a:t>Network analysis of education &amp; training</a:t>
          </a:r>
          <a:endParaRPr lang="zh-CN" altLang="zh-CN" sz="2800" b="0" kern="1200" dirty="0"/>
        </a:p>
      </dsp:txBody>
      <dsp:txXfrm>
        <a:off x="503295" y="1759052"/>
        <a:ext cx="6949784" cy="545894"/>
      </dsp:txXfrm>
    </dsp:sp>
    <dsp:sp modelId="{878CC61E-C237-417F-86D1-C0899CB32421}">
      <dsp:nvSpPr>
        <dsp:cNvPr id="0" name=""/>
        <dsp:cNvSpPr/>
      </dsp:nvSpPr>
      <dsp:spPr>
        <a:xfrm rot="5400000">
          <a:off x="3869463" y="2336428"/>
          <a:ext cx="217448" cy="260938"/>
        </a:xfrm>
        <a:prstGeom prst="rightArrow">
          <a:avLst>
            <a:gd name="adj1" fmla="val 60000"/>
            <a:gd name="adj2" fmla="val 50000"/>
          </a:avLst>
        </a:prstGeom>
        <a:solidFill>
          <a:schemeClr val="accent1">
            <a:shade val="90000"/>
            <a:hueOff val="204200"/>
            <a:satOff val="-2837"/>
            <a:lumOff val="153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0" kern="1200"/>
        </a:p>
      </dsp:txBody>
      <dsp:txXfrm rot="-5400000">
        <a:off x="3899906" y="2358173"/>
        <a:ext cx="156562" cy="152214"/>
      </dsp:txXfrm>
    </dsp:sp>
    <dsp:sp modelId="{F0B0CB72-A4FC-4FFF-86C2-457ECBB6A640}">
      <dsp:nvSpPr>
        <dsp:cNvPr id="0" name=""/>
        <dsp:cNvSpPr/>
      </dsp:nvSpPr>
      <dsp:spPr>
        <a:xfrm>
          <a:off x="486311" y="2611862"/>
          <a:ext cx="6983752" cy="579862"/>
        </a:xfrm>
        <a:prstGeom prst="roundRect">
          <a:avLst>
            <a:gd name="adj" fmla="val 10000"/>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0" kern="1200" dirty="0" smtClean="0"/>
            <a:t>Making the full benefit of Global Campus</a:t>
          </a:r>
        </a:p>
      </dsp:txBody>
      <dsp:txXfrm>
        <a:off x="503295" y="2628846"/>
        <a:ext cx="6949784" cy="545894"/>
      </dsp:txXfrm>
    </dsp:sp>
    <dsp:sp modelId="{E965D8D2-4B89-4C2B-90D7-E913C5B055AC}">
      <dsp:nvSpPr>
        <dsp:cNvPr id="0" name=""/>
        <dsp:cNvSpPr/>
      </dsp:nvSpPr>
      <dsp:spPr>
        <a:xfrm rot="5400000">
          <a:off x="3869463" y="3206222"/>
          <a:ext cx="217448" cy="260938"/>
        </a:xfrm>
        <a:prstGeom prst="rightArrow">
          <a:avLst>
            <a:gd name="adj1" fmla="val 60000"/>
            <a:gd name="adj2" fmla="val 50000"/>
          </a:avLst>
        </a:prstGeom>
        <a:solidFill>
          <a:schemeClr val="accent1">
            <a:shade val="90000"/>
            <a:hueOff val="306300"/>
            <a:satOff val="-4255"/>
            <a:lumOff val="229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b="0" kern="1200"/>
        </a:p>
      </dsp:txBody>
      <dsp:txXfrm rot="-5400000">
        <a:off x="3899906" y="3227967"/>
        <a:ext cx="156562" cy="152214"/>
      </dsp:txXfrm>
    </dsp:sp>
    <dsp:sp modelId="{1A11C48F-0B41-4291-B5A3-23A12F38C4B2}">
      <dsp:nvSpPr>
        <dsp:cNvPr id="0" name=""/>
        <dsp:cNvSpPr/>
      </dsp:nvSpPr>
      <dsp:spPr>
        <a:xfrm>
          <a:off x="486311" y="3481657"/>
          <a:ext cx="6983752" cy="579862"/>
        </a:xfrm>
        <a:prstGeom prst="roundRect">
          <a:avLst>
            <a:gd name="adj" fmla="val 10000"/>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b="0" kern="1200" dirty="0" smtClean="0"/>
            <a:t>Challenges and Discussions</a:t>
          </a:r>
          <a:endParaRPr lang="zh-CN" altLang="zh-CN" sz="2800" b="0" kern="1200" dirty="0"/>
        </a:p>
      </dsp:txBody>
      <dsp:txXfrm>
        <a:off x="503295" y="3498641"/>
        <a:ext cx="6949784" cy="545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69B21-5BED-42D4-931E-AE06F86792A8}">
      <dsp:nvSpPr>
        <dsp:cNvPr id="0" name=""/>
        <dsp:cNvSpPr/>
      </dsp:nvSpPr>
      <dsp:spPr>
        <a:xfrm>
          <a:off x="179541" y="0"/>
          <a:ext cx="6475250" cy="136815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66664A-A353-4CEA-8AA9-67DF1CA998A3}">
      <dsp:nvSpPr>
        <dsp:cNvPr id="0" name=""/>
        <dsp:cNvSpPr/>
      </dsp:nvSpPr>
      <dsp:spPr>
        <a:xfrm>
          <a:off x="2940" y="410445"/>
          <a:ext cx="1910792" cy="547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kern="1200" dirty="0" smtClean="0"/>
            <a:t>interest</a:t>
          </a:r>
          <a:endParaRPr lang="zh-CN" altLang="en-US" sz="2800" kern="1200" dirty="0"/>
        </a:p>
      </dsp:txBody>
      <dsp:txXfrm>
        <a:off x="29655" y="437160"/>
        <a:ext cx="1857362" cy="493830"/>
      </dsp:txXfrm>
    </dsp:sp>
    <dsp:sp modelId="{C7EC002C-0B5E-4DB4-B7C6-BC54C8791C2A}">
      <dsp:nvSpPr>
        <dsp:cNvPr id="0" name=""/>
        <dsp:cNvSpPr/>
      </dsp:nvSpPr>
      <dsp:spPr>
        <a:xfrm>
          <a:off x="2232198" y="410445"/>
          <a:ext cx="1910792" cy="5472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kern="1200" dirty="0" smtClean="0"/>
            <a:t>profession</a:t>
          </a:r>
          <a:endParaRPr lang="zh-CN" altLang="en-US" sz="2800" kern="1200" dirty="0"/>
        </a:p>
      </dsp:txBody>
      <dsp:txXfrm>
        <a:off x="2258913" y="437160"/>
        <a:ext cx="1857362" cy="493830"/>
      </dsp:txXfrm>
    </dsp:sp>
    <dsp:sp modelId="{1E2BE501-C8CF-49B4-B09C-33DAC3D5B238}">
      <dsp:nvSpPr>
        <dsp:cNvPr id="0" name=""/>
        <dsp:cNvSpPr/>
      </dsp:nvSpPr>
      <dsp:spPr>
        <a:xfrm>
          <a:off x="4461456" y="410445"/>
          <a:ext cx="1910792" cy="5472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kern="1200" dirty="0" smtClean="0"/>
            <a:t>position</a:t>
          </a:r>
          <a:endParaRPr lang="zh-CN" altLang="en-US" sz="2800" kern="1200" dirty="0"/>
        </a:p>
      </dsp:txBody>
      <dsp:txXfrm>
        <a:off x="4488171" y="437160"/>
        <a:ext cx="1857362" cy="493830"/>
      </dsp:txXfrm>
    </dsp:sp>
    <dsp:sp modelId="{2E70499F-0223-47E9-9DDE-12EC6540E49D}">
      <dsp:nvSpPr>
        <dsp:cNvPr id="0" name=""/>
        <dsp:cNvSpPr/>
      </dsp:nvSpPr>
      <dsp:spPr>
        <a:xfrm>
          <a:off x="6690714" y="410445"/>
          <a:ext cx="1910792" cy="5472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800" kern="1200" dirty="0" smtClean="0"/>
            <a:t>node</a:t>
          </a:r>
          <a:endParaRPr lang="zh-CN" altLang="en-US" sz="2800" kern="1200" dirty="0"/>
        </a:p>
      </dsp:txBody>
      <dsp:txXfrm>
        <a:off x="6717429" y="437160"/>
        <a:ext cx="1857362" cy="493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358E0-0E42-40DB-835E-35EF597442DB}">
      <dsp:nvSpPr>
        <dsp:cNvPr id="0" name=""/>
        <dsp:cNvSpPr/>
      </dsp:nvSpPr>
      <dsp:spPr>
        <a:xfrm>
          <a:off x="0" y="1692193"/>
          <a:ext cx="8684676" cy="34025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B2E7AA-454D-4C1D-A42E-33B94F1A938C}">
      <dsp:nvSpPr>
        <dsp:cNvPr id="0" name=""/>
        <dsp:cNvSpPr/>
      </dsp:nvSpPr>
      <dsp:spPr>
        <a:xfrm>
          <a:off x="216022" y="1476172"/>
          <a:ext cx="6774194" cy="3958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782" tIns="0" rIns="229782" bIns="0" numCol="1" spcCol="1270" anchor="ctr" anchorCtr="0">
          <a:noAutofit/>
        </a:bodyPr>
        <a:lstStyle/>
        <a:p>
          <a:pPr lvl="0" algn="l" defTabSz="1066800">
            <a:lnSpc>
              <a:spcPct val="90000"/>
            </a:lnSpc>
            <a:spcBef>
              <a:spcPct val="0"/>
            </a:spcBef>
            <a:spcAft>
              <a:spcPct val="35000"/>
            </a:spcAft>
          </a:pPr>
          <a:r>
            <a:rPr lang="en-US" altLang="zh-CN" sz="2400" kern="1200" dirty="0" smtClean="0"/>
            <a:t>LMS, synchronous classroom, online communities</a:t>
          </a:r>
          <a:endParaRPr lang="zh-CN" altLang="zh-CN" sz="2400" kern="1200" dirty="0"/>
        </a:p>
      </dsp:txBody>
      <dsp:txXfrm>
        <a:off x="235346" y="1495496"/>
        <a:ext cx="6735546" cy="357212"/>
      </dsp:txXfrm>
    </dsp:sp>
    <dsp:sp modelId="{8903BB37-F415-4F0E-9BDD-EDEA0FF0C430}">
      <dsp:nvSpPr>
        <dsp:cNvPr id="0" name=""/>
        <dsp:cNvSpPr/>
      </dsp:nvSpPr>
      <dsp:spPr>
        <a:xfrm>
          <a:off x="0" y="180018"/>
          <a:ext cx="8684676" cy="116774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4027" tIns="270764" rIns="674027" bIns="170688" numCol="1" spcCol="1270" anchor="t" anchorCtr="0">
          <a:noAutofit/>
        </a:bodyPr>
        <a:lstStyle/>
        <a:p>
          <a:pPr marL="228600" lvl="1" indent="-228600" algn="l" defTabSz="1066800">
            <a:lnSpc>
              <a:spcPct val="90000"/>
            </a:lnSpc>
            <a:spcBef>
              <a:spcPct val="0"/>
            </a:spcBef>
            <a:spcAft>
              <a:spcPct val="15000"/>
            </a:spcAft>
            <a:buChar char="••"/>
          </a:pPr>
          <a:r>
            <a:rPr lang="en-US" altLang="zh-CN" sz="2400" kern="1200" dirty="0" smtClean="0"/>
            <a:t>CMA Three-tier Distance Learning Network built</a:t>
          </a:r>
          <a:endParaRPr lang="en-US" altLang="zh-CN" sz="2400" kern="1200" dirty="0" smtClean="0"/>
        </a:p>
        <a:p>
          <a:pPr marL="228600" lvl="1" indent="-228600" algn="l" defTabSz="1066800">
            <a:lnSpc>
              <a:spcPct val="90000"/>
            </a:lnSpc>
            <a:spcBef>
              <a:spcPct val="0"/>
            </a:spcBef>
            <a:spcAft>
              <a:spcPct val="15000"/>
            </a:spcAft>
            <a:buChar char="••"/>
          </a:pPr>
          <a:r>
            <a:rPr lang="en-US" altLang="zh-CN" sz="2400" kern="1200" dirty="0" smtClean="0"/>
            <a:t>The effect of creating of Distance Learning Sites</a:t>
          </a:r>
        </a:p>
      </dsp:txBody>
      <dsp:txXfrm>
        <a:off x="0" y="180018"/>
        <a:ext cx="8684676" cy="1167747"/>
      </dsp:txXfrm>
    </dsp:sp>
    <dsp:sp modelId="{EA0197C3-C047-4F6E-8AAA-3A838939F46E}">
      <dsp:nvSpPr>
        <dsp:cNvPr id="0" name=""/>
        <dsp:cNvSpPr/>
      </dsp:nvSpPr>
      <dsp:spPr>
        <a:xfrm>
          <a:off x="360040" y="0"/>
          <a:ext cx="4492400" cy="4092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782" tIns="0" rIns="229782" bIns="0" numCol="1" spcCol="1270" anchor="ctr" anchorCtr="0">
          <a:noAutofit/>
        </a:bodyPr>
        <a:lstStyle/>
        <a:p>
          <a:pPr lvl="0" algn="l" defTabSz="1066800">
            <a:lnSpc>
              <a:spcPct val="90000"/>
            </a:lnSpc>
            <a:spcBef>
              <a:spcPct val="0"/>
            </a:spcBef>
            <a:spcAft>
              <a:spcPct val="35000"/>
            </a:spcAft>
          </a:pPr>
          <a:r>
            <a:rPr lang="en-US" altLang="zh-CN" sz="2400" kern="1200" dirty="0" smtClean="0"/>
            <a:t>The building of long range links</a:t>
          </a:r>
          <a:endParaRPr lang="zh-CN" altLang="en-US" sz="2400" kern="1200" dirty="0"/>
        </a:p>
      </dsp:txBody>
      <dsp:txXfrm>
        <a:off x="380018" y="19978"/>
        <a:ext cx="4452444" cy="369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BE456-6031-4280-8FD3-47D2E77D32BD}">
      <dsp:nvSpPr>
        <dsp:cNvPr id="0" name=""/>
        <dsp:cNvSpPr/>
      </dsp:nvSpPr>
      <dsp:spPr>
        <a:xfrm>
          <a:off x="2351582" y="576072"/>
          <a:ext cx="3136798" cy="3487928"/>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95C25C-A9F2-4F48-BA29-AF43DB755A81}">
      <dsp:nvSpPr>
        <dsp:cNvPr id="0" name=""/>
        <dsp:cNvSpPr/>
      </dsp:nvSpPr>
      <dsp:spPr>
        <a:xfrm>
          <a:off x="2553453" y="936109"/>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t>First-tier Station </a:t>
          </a:r>
          <a:r>
            <a:rPr lang="en-US" altLang="zh-CN" sz="2000" kern="1200" dirty="0" smtClean="0"/>
            <a:t>(CMATC)</a:t>
          </a:r>
          <a:endParaRPr lang="zh-CN" altLang="en-US" sz="2000" kern="1200" dirty="0"/>
        </a:p>
      </dsp:txBody>
      <dsp:txXfrm>
        <a:off x="2600415" y="983071"/>
        <a:ext cx="2547676" cy="868101"/>
      </dsp:txXfrm>
    </dsp:sp>
    <dsp:sp modelId="{CEA7EB62-02D7-4241-A42C-D7AA9EC4465D}">
      <dsp:nvSpPr>
        <dsp:cNvPr id="0" name=""/>
        <dsp:cNvSpPr/>
      </dsp:nvSpPr>
      <dsp:spPr>
        <a:xfrm>
          <a:off x="2553453" y="2016222"/>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t>Second-tier Stations </a:t>
          </a:r>
          <a:r>
            <a:rPr lang="en-US" altLang="zh-CN" sz="2000" kern="1200" dirty="0" smtClean="0"/>
            <a:t>(Provincial Training Centers)</a:t>
          </a:r>
          <a:endParaRPr lang="en-US" altLang="zh-CN" sz="2000" kern="1200" dirty="0" smtClean="0">
            <a:solidFill>
              <a:schemeClr val="accent4">
                <a:lumMod val="75000"/>
              </a:schemeClr>
            </a:solidFill>
          </a:endParaRPr>
        </a:p>
      </dsp:txBody>
      <dsp:txXfrm>
        <a:off x="2600415" y="2063184"/>
        <a:ext cx="2547676" cy="868101"/>
      </dsp:txXfrm>
    </dsp:sp>
    <dsp:sp modelId="{19AF4255-16EF-446B-959D-E931ADF7B66D}">
      <dsp:nvSpPr>
        <dsp:cNvPr id="0" name=""/>
        <dsp:cNvSpPr/>
      </dsp:nvSpPr>
      <dsp:spPr>
        <a:xfrm>
          <a:off x="2549597" y="3096345"/>
          <a:ext cx="2641600" cy="9620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t>Third-tier Stations </a:t>
          </a:r>
          <a:r>
            <a:rPr lang="en-US" altLang="zh-CN" sz="2000" kern="1200" dirty="0" smtClean="0"/>
            <a:t>(Prefectural and County Learning Sites)</a:t>
          </a:r>
          <a:endParaRPr lang="zh-CN" altLang="en-US" sz="2000" kern="1200" dirty="0">
            <a:solidFill>
              <a:schemeClr val="accent5">
                <a:lumMod val="75000"/>
              </a:schemeClr>
            </a:solidFill>
          </a:endParaRPr>
        </a:p>
      </dsp:txBody>
      <dsp:txXfrm>
        <a:off x="2596559" y="3143307"/>
        <a:ext cx="2547676" cy="868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94CEF-2CCC-40D5-ACC3-223A2DCD1AAF}">
      <dsp:nvSpPr>
        <dsp:cNvPr id="0" name=""/>
        <dsp:cNvSpPr/>
      </dsp:nvSpPr>
      <dsp:spPr>
        <a:xfrm>
          <a:off x="4989" y="0"/>
          <a:ext cx="2294265" cy="691893"/>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altLang="zh-CN" sz="2800" kern="1200" dirty="0" smtClean="0"/>
            <a:t>Country</a:t>
          </a:r>
          <a:endParaRPr lang="zh-CN" altLang="en-US" sz="2800" b="1" kern="1200" dirty="0"/>
        </a:p>
      </dsp:txBody>
      <dsp:txXfrm>
        <a:off x="350936" y="0"/>
        <a:ext cx="1602372" cy="691893"/>
      </dsp:txXfrm>
    </dsp:sp>
    <dsp:sp modelId="{11C060DF-46A0-46D7-BA4C-8F51C63D0FC8}">
      <dsp:nvSpPr>
        <dsp:cNvPr id="0" name=""/>
        <dsp:cNvSpPr/>
      </dsp:nvSpPr>
      <dsp:spPr>
        <a:xfrm>
          <a:off x="1843256" y="0"/>
          <a:ext cx="2537631" cy="691893"/>
        </a:xfrm>
        <a:prstGeom prst="chevron">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altLang="zh-CN" sz="2800" kern="1200" dirty="0" smtClean="0"/>
            <a:t>Provinces</a:t>
          </a:r>
          <a:endParaRPr lang="zh-CN" altLang="en-US" sz="2800" b="1" kern="1200" dirty="0"/>
        </a:p>
      </dsp:txBody>
      <dsp:txXfrm>
        <a:off x="2189203" y="0"/>
        <a:ext cx="1845738" cy="691893"/>
      </dsp:txXfrm>
    </dsp:sp>
    <dsp:sp modelId="{05023076-DB34-43A6-BC6D-D1F4C34219D2}">
      <dsp:nvSpPr>
        <dsp:cNvPr id="0" name=""/>
        <dsp:cNvSpPr/>
      </dsp:nvSpPr>
      <dsp:spPr>
        <a:xfrm>
          <a:off x="3924889" y="0"/>
          <a:ext cx="4559985" cy="691893"/>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altLang="zh-CN" sz="2800" kern="1200" smtClean="0"/>
            <a:t>Prefectures </a:t>
          </a:r>
          <a:r>
            <a:rPr lang="en-US" altLang="zh-CN" sz="2800" kern="1200" dirty="0" smtClean="0"/>
            <a:t>and Counties</a:t>
          </a:r>
          <a:endParaRPr lang="zh-CN" altLang="en-US" sz="2800" b="1" kern="1200" dirty="0"/>
        </a:p>
      </dsp:txBody>
      <dsp:txXfrm>
        <a:off x="4270836" y="0"/>
        <a:ext cx="3868092" cy="691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24D3F-3B32-407D-BD75-452FDF57B06D}">
      <dsp:nvSpPr>
        <dsp:cNvPr id="0" name=""/>
        <dsp:cNvSpPr/>
      </dsp:nvSpPr>
      <dsp:spPr>
        <a:xfrm>
          <a:off x="285653" y="3120"/>
          <a:ext cx="7925637" cy="96746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kern="1200" dirty="0" smtClean="0"/>
            <a:t>Help the promotion of collaborations within the ‘CMA Three-tier Distance Learning Network’</a:t>
          </a:r>
          <a:endParaRPr lang="zh-CN" altLang="en-US" sz="2800" kern="1200" dirty="0"/>
        </a:p>
      </dsp:txBody>
      <dsp:txXfrm>
        <a:off x="313989" y="31456"/>
        <a:ext cx="7868965" cy="910792"/>
      </dsp:txXfrm>
    </dsp:sp>
    <dsp:sp modelId="{9980EE9F-141F-4B8F-9F8F-5FF587E3A37C}">
      <dsp:nvSpPr>
        <dsp:cNvPr id="0" name=""/>
        <dsp:cNvSpPr/>
      </dsp:nvSpPr>
      <dsp:spPr>
        <a:xfrm rot="5400000">
          <a:off x="4139561" y="985106"/>
          <a:ext cx="217820" cy="26138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kern="1200"/>
        </a:p>
      </dsp:txBody>
      <dsp:txXfrm rot="-5400000">
        <a:off x="4170056" y="1006888"/>
        <a:ext cx="156830" cy="152474"/>
      </dsp:txXfrm>
    </dsp:sp>
    <dsp:sp modelId="{E4EEFB12-2825-4E11-A97E-B7606D0502DE}">
      <dsp:nvSpPr>
        <dsp:cNvPr id="0" name=""/>
        <dsp:cNvSpPr/>
      </dsp:nvSpPr>
      <dsp:spPr>
        <a:xfrm>
          <a:off x="285653" y="1261012"/>
          <a:ext cx="7925637" cy="105730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kern="1200" dirty="0" smtClean="0"/>
            <a:t>Help the Design Scheme optimization of the ‘CMA </a:t>
          </a:r>
          <a:r>
            <a:rPr lang="en-US" altLang="zh-CN" sz="2800" kern="1200" dirty="0" smtClean="0"/>
            <a:t>LMS (</a:t>
          </a:r>
          <a:r>
            <a:rPr lang="en-US" altLang="zh-CN" sz="2800" kern="1200" dirty="0" smtClean="0"/>
            <a:t>CMA-MDERP</a:t>
          </a:r>
          <a:r>
            <a:rPr lang="en-US" altLang="zh-CN" sz="2800" kern="1200" dirty="0" smtClean="0"/>
            <a:t>)’</a:t>
          </a:r>
          <a:endParaRPr lang="en-US" altLang="zh-CN" sz="2800" kern="1200" dirty="0" smtClean="0"/>
        </a:p>
      </dsp:txBody>
      <dsp:txXfrm>
        <a:off x="316620" y="1291979"/>
        <a:ext cx="7863703" cy="995371"/>
      </dsp:txXfrm>
    </dsp:sp>
    <dsp:sp modelId="{D1EF58C4-AC6C-4182-961D-83E5AA1C3CE8}">
      <dsp:nvSpPr>
        <dsp:cNvPr id="0" name=""/>
        <dsp:cNvSpPr/>
      </dsp:nvSpPr>
      <dsp:spPr>
        <a:xfrm rot="5400000">
          <a:off x="4139561" y="2332838"/>
          <a:ext cx="217820" cy="26138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kern="1200"/>
        </a:p>
      </dsp:txBody>
      <dsp:txXfrm rot="-5400000">
        <a:off x="4170056" y="2354620"/>
        <a:ext cx="156830" cy="152474"/>
      </dsp:txXfrm>
    </dsp:sp>
    <dsp:sp modelId="{3E7D29BF-AEEA-4297-A70E-A3FB6D87C103}">
      <dsp:nvSpPr>
        <dsp:cNvPr id="0" name=""/>
        <dsp:cNvSpPr/>
      </dsp:nvSpPr>
      <dsp:spPr>
        <a:xfrm>
          <a:off x="285653" y="2608744"/>
          <a:ext cx="7925637" cy="58085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kern="1200" dirty="0" smtClean="0"/>
            <a:t>Help the training needs analysis of CMA staff </a:t>
          </a:r>
        </a:p>
      </dsp:txBody>
      <dsp:txXfrm>
        <a:off x="302666" y="2625757"/>
        <a:ext cx="7891611" cy="546828"/>
      </dsp:txXfrm>
    </dsp:sp>
    <dsp:sp modelId="{D9A6A8C2-E928-4680-BBFA-A3D8218C9269}">
      <dsp:nvSpPr>
        <dsp:cNvPr id="0" name=""/>
        <dsp:cNvSpPr/>
      </dsp:nvSpPr>
      <dsp:spPr>
        <a:xfrm rot="5400000">
          <a:off x="4139561" y="3204119"/>
          <a:ext cx="217820" cy="26138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CN" altLang="en-US" sz="2800" kern="1200"/>
        </a:p>
      </dsp:txBody>
      <dsp:txXfrm rot="-5400000">
        <a:off x="4170056" y="3225901"/>
        <a:ext cx="156830" cy="152474"/>
      </dsp:txXfrm>
    </dsp:sp>
    <dsp:sp modelId="{2156F2B8-7DE9-4D39-9F24-D4063B5809ED}">
      <dsp:nvSpPr>
        <dsp:cNvPr id="0" name=""/>
        <dsp:cNvSpPr/>
      </dsp:nvSpPr>
      <dsp:spPr>
        <a:xfrm>
          <a:off x="285653" y="3480025"/>
          <a:ext cx="7925637" cy="58085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kern="1200" dirty="0" smtClean="0"/>
            <a:t>Help courseware delivery to the right learners</a:t>
          </a:r>
        </a:p>
      </dsp:txBody>
      <dsp:txXfrm>
        <a:off x="302666" y="3497038"/>
        <a:ext cx="7891611" cy="546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49D8C-72D8-4569-8381-CAAE262DE55D}">
      <dsp:nvSpPr>
        <dsp:cNvPr id="0" name=""/>
        <dsp:cNvSpPr/>
      </dsp:nvSpPr>
      <dsp:spPr>
        <a:xfrm>
          <a:off x="4241" y="0"/>
          <a:ext cx="2469058" cy="792087"/>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altLang="zh-CN" sz="2400" b="1" kern="1200" dirty="0" smtClean="0"/>
            <a:t>Social Network</a:t>
          </a:r>
          <a:endParaRPr lang="zh-CN" altLang="en-US" sz="2400" b="1" kern="1200" dirty="0"/>
        </a:p>
      </dsp:txBody>
      <dsp:txXfrm>
        <a:off x="400285" y="0"/>
        <a:ext cx="1676971" cy="792087"/>
      </dsp:txXfrm>
    </dsp:sp>
    <dsp:sp modelId="{86B75DCD-6E9F-4704-BBDD-AC81333151E8}">
      <dsp:nvSpPr>
        <dsp:cNvPr id="0" name=""/>
        <dsp:cNvSpPr/>
      </dsp:nvSpPr>
      <dsp:spPr>
        <a:xfrm>
          <a:off x="2226394" y="0"/>
          <a:ext cx="2469058" cy="79208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altLang="zh-CN" sz="2400" b="1" kern="1200" dirty="0" smtClean="0"/>
            <a:t>Information Network</a:t>
          </a:r>
          <a:endParaRPr lang="zh-CN" altLang="en-US" sz="2400" b="1" kern="1200" dirty="0"/>
        </a:p>
      </dsp:txBody>
      <dsp:txXfrm>
        <a:off x="2622438" y="0"/>
        <a:ext cx="1676971" cy="792087"/>
      </dsp:txXfrm>
    </dsp:sp>
    <dsp:sp modelId="{3D118C2B-981B-48F9-8ACC-EAD7AFB9ECEB}">
      <dsp:nvSpPr>
        <dsp:cNvPr id="0" name=""/>
        <dsp:cNvSpPr/>
      </dsp:nvSpPr>
      <dsp:spPr>
        <a:xfrm>
          <a:off x="4448547" y="0"/>
          <a:ext cx="2469058" cy="792087"/>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altLang="zh-CN" sz="2400" b="1" kern="1200" dirty="0" smtClean="0"/>
            <a:t>Resource Network</a:t>
          </a:r>
          <a:endParaRPr lang="zh-CN" altLang="en-US" sz="2400" b="1" kern="1200" dirty="0"/>
        </a:p>
      </dsp:txBody>
      <dsp:txXfrm>
        <a:off x="4844591" y="0"/>
        <a:ext cx="1676971" cy="792087"/>
      </dsp:txXfrm>
    </dsp:sp>
    <dsp:sp modelId="{0FC05FDE-C5F8-4377-8775-DF56EC5E1F5C}">
      <dsp:nvSpPr>
        <dsp:cNvPr id="0" name=""/>
        <dsp:cNvSpPr/>
      </dsp:nvSpPr>
      <dsp:spPr>
        <a:xfrm>
          <a:off x="6670699" y="0"/>
          <a:ext cx="2469058" cy="792087"/>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altLang="zh-CN" sz="2000" b="1" kern="1200" dirty="0" smtClean="0"/>
            <a:t>Organizational Layout</a:t>
          </a:r>
          <a:endParaRPr lang="zh-CN" altLang="en-US" sz="2000" b="1" kern="1200" dirty="0"/>
        </a:p>
      </dsp:txBody>
      <dsp:txXfrm>
        <a:off x="7066743" y="0"/>
        <a:ext cx="1676971" cy="792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96671-2F83-4664-8B3E-378602975668}">
      <dsp:nvSpPr>
        <dsp:cNvPr id="0" name=""/>
        <dsp:cNvSpPr/>
      </dsp:nvSpPr>
      <dsp:spPr>
        <a:xfrm>
          <a:off x="72008" y="0"/>
          <a:ext cx="8784974" cy="1797281"/>
        </a:xfrm>
        <a:prstGeom prst="leftRightRibb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5DBFC-1586-4931-AE5F-DAA4F0774D36}">
      <dsp:nvSpPr>
        <dsp:cNvPr id="0" name=""/>
        <dsp:cNvSpPr/>
      </dsp:nvSpPr>
      <dsp:spPr>
        <a:xfrm>
          <a:off x="288036" y="314524"/>
          <a:ext cx="3972572" cy="8806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n-US" altLang="zh-CN" sz="2400" b="1" kern="1200" dirty="0" smtClean="0"/>
            <a:t>Study the features of nodes and edges from a local view.</a:t>
          </a:r>
          <a:endParaRPr lang="zh-CN" altLang="en-US" sz="2400" kern="1200" dirty="0"/>
        </a:p>
      </dsp:txBody>
      <dsp:txXfrm>
        <a:off x="288036" y="314524"/>
        <a:ext cx="3972572" cy="880667"/>
      </dsp:txXfrm>
    </dsp:sp>
    <dsp:sp modelId="{07840E12-FECB-43B7-9556-B84ABD3680A3}">
      <dsp:nvSpPr>
        <dsp:cNvPr id="0" name=""/>
        <dsp:cNvSpPr/>
      </dsp:nvSpPr>
      <dsp:spPr>
        <a:xfrm>
          <a:off x="3984597" y="602089"/>
          <a:ext cx="4728363" cy="8806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n-US" altLang="zh-CN" sz="2400" b="1" kern="1200" dirty="0" smtClean="0"/>
            <a:t>Study the structure and resource allocation from a global view.</a:t>
          </a:r>
          <a:endParaRPr lang="zh-CN" altLang="en-US" sz="2400" kern="1200" dirty="0"/>
        </a:p>
      </dsp:txBody>
      <dsp:txXfrm>
        <a:off x="3984597" y="602089"/>
        <a:ext cx="4728363" cy="8806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940433-88A9-473C-8EB5-36BD72E7185F}" type="datetimeFigureOut">
              <a:rPr lang="zh-CN" altLang="en-US" smtClean="0"/>
              <a:t>2015/9/5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2098DC-BC5B-4D7A-A917-7FBC2886F3D4}" type="slidenum">
              <a:rPr lang="zh-CN" altLang="en-US" smtClean="0"/>
              <a:t>‹#›</a:t>
            </a:fld>
            <a:endParaRPr lang="zh-CN" altLang="en-US"/>
          </a:p>
        </p:txBody>
      </p:sp>
    </p:spTree>
    <p:extLst>
      <p:ext uri="{BB962C8B-B14F-4D97-AF65-F5344CB8AC3E}">
        <p14:creationId xmlns:p14="http://schemas.microsoft.com/office/powerpoint/2010/main" val="279242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n.fb.me/hy6dm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nmaps.linkedinlabs.co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linkedinlabs.co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utodeskresearch.com/projects/orgorgchar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it.ly/e9ekP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collabo.olihb.com/" TargetMode="External"/><Relationship Id="rId4" Type="http://schemas.openxmlformats.org/officeDocument/2006/relationships/hyperlink" Target="http://www.science-metrix.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005468066583</a:t>
            </a:r>
          </a:p>
          <a:p>
            <a:r>
              <a:rPr lang="en-US" altLang="zh-CN" dirty="0" smtClean="0"/>
              <a:t>999-9684776407</a:t>
            </a: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a:t>
            </a:fld>
            <a:endParaRPr lang="zh-CN" altLang="en-US"/>
          </a:p>
        </p:txBody>
      </p:sp>
    </p:spTree>
    <p:extLst>
      <p:ext uri="{BB962C8B-B14F-4D97-AF65-F5344CB8AC3E}">
        <p14:creationId xmlns:p14="http://schemas.microsoft.com/office/powerpoint/2010/main" val="349044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10</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but also has a small part of the long history of the establishment of the association.</a:t>
            </a:r>
          </a:p>
        </p:txBody>
      </p:sp>
      <p:sp>
        <p:nvSpPr>
          <p:cNvPr id="4" name="灯片编号占位符 3"/>
          <p:cNvSpPr>
            <a:spLocks noGrp="1"/>
          </p:cNvSpPr>
          <p:nvPr>
            <p:ph type="sldNum" sz="quarter" idx="10"/>
          </p:nvPr>
        </p:nvSpPr>
        <p:spPr/>
        <p:txBody>
          <a:bodyPr/>
          <a:lstStyle/>
          <a:p>
            <a:fld id="{8F2098DC-BC5B-4D7A-A917-7FBC2886F3D4}" type="slidenum">
              <a:rPr lang="zh-CN" altLang="en-US" smtClean="0"/>
              <a:t>11</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12</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13</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14</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u="none" strike="noStrike"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8F2098DC-BC5B-4D7A-A917-7FBC2886F3D4}" type="slidenum">
              <a:rPr lang="zh-CN" altLang="en-US" smtClean="0"/>
              <a:t>15</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16</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17</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18</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19</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Core learners</a:t>
            </a: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20</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Core learners</a:t>
            </a: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21</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22</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23</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24</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25</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26</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endParaRPr lang="zh-CN" altLang="en-US" sz="1200" b="0" i="0" u="none" strike="noStrike" kern="1200" baseline="0" dirty="0" smtClean="0">
              <a:solidFill>
                <a:schemeClr val="tx1"/>
              </a:solidFill>
              <a:latin typeface="+mn-lt"/>
              <a:ea typeface="+mn-ea"/>
              <a:cs typeface="+mn-cs"/>
            </a:endParaRPr>
          </a:p>
          <a:p>
            <a:r>
              <a:rPr lang="en-US" altLang="zh-CN" dirty="0" smtClean="0"/>
              <a:t>The role</a:t>
            </a: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27</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28</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8F2098DC-BC5B-4D7A-A917-7FBC2886F3D4}" type="slidenum">
              <a:rPr lang="zh-CN" altLang="en-US" smtClean="0"/>
              <a:t>29</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30</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31</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32</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33</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34</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endParaRPr lang="zh-CN" altLang="en-US" smtClean="0"/>
          </a:p>
          <a:p>
            <a:pPr rtl="0"/>
            <a:r>
              <a:rPr lang="zh-CN" altLang="en-US" sz="1200" b="0" i="0" u="none" strike="noStrike" kern="1200" baseline="0" smtClean="0">
                <a:solidFill>
                  <a:schemeClr val="tx1"/>
                </a:solidFill>
                <a:latin typeface="+mn-lt"/>
                <a:ea typeface="+mn-ea"/>
                <a:cs typeface="+mn-cs"/>
              </a:rPr>
              <a:t>小冀，</a:t>
            </a:r>
          </a:p>
          <a:p>
            <a:pPr rtl="0"/>
            <a:endParaRPr lang="zh-CN" altLang="en-US" sz="1200" b="0" i="0" u="none" strike="noStrike" kern="1200" baseline="0" smtClean="0">
              <a:solidFill>
                <a:schemeClr val="tx1"/>
              </a:solidFill>
              <a:latin typeface="+mn-lt"/>
              <a:ea typeface="+mn-ea"/>
              <a:cs typeface="+mn-cs"/>
            </a:endParaRPr>
          </a:p>
          <a:p>
            <a:endParaRPr lang="zh-CN" altLang="en-US"/>
          </a:p>
        </p:txBody>
      </p:sp>
      <p:sp>
        <p:nvSpPr>
          <p:cNvPr id="4" name="灯片编号占位符 3"/>
          <p:cNvSpPr>
            <a:spLocks noGrp="1"/>
          </p:cNvSpPr>
          <p:nvPr>
            <p:ph type="sldNum" sz="quarter" idx="10"/>
          </p:nvPr>
        </p:nvSpPr>
        <p:spPr/>
        <p:txBody>
          <a:bodyPr/>
          <a:lstStyle/>
          <a:p>
            <a:fld id="{8F2098DC-BC5B-4D7A-A917-7FBC2886F3D4}" type="slidenum">
              <a:rPr lang="zh-CN" altLang="en-US" smtClean="0"/>
              <a:t>35</a:t>
            </a:fld>
            <a:endParaRPr lang="zh-CN" altLang="en-US"/>
          </a:p>
        </p:txBody>
      </p:sp>
    </p:spTree>
    <p:extLst>
      <p:ext uri="{BB962C8B-B14F-4D97-AF65-F5344CB8AC3E}">
        <p14:creationId xmlns:p14="http://schemas.microsoft.com/office/powerpoint/2010/main" val="336803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4</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Mapping Facebook Friendships Author(s):</a:t>
            </a:r>
            <a:br>
              <a:rPr lang="en-US" altLang="zh-CN" dirty="0" smtClean="0"/>
            </a:br>
            <a:r>
              <a:rPr lang="en-US" altLang="zh-CN" dirty="0" smtClean="0"/>
              <a:t>Paul Butler Institution:</a:t>
            </a:r>
            <a:br>
              <a:rPr lang="en-US" altLang="zh-CN" dirty="0" smtClean="0"/>
            </a:br>
            <a:r>
              <a:rPr lang="en-US" altLang="zh-CN" dirty="0" smtClean="0"/>
              <a:t>Facebook Year:</a:t>
            </a:r>
            <a:br>
              <a:rPr lang="en-US" altLang="zh-CN" dirty="0" smtClean="0"/>
            </a:br>
            <a:r>
              <a:rPr lang="en-US" altLang="zh-CN" dirty="0" smtClean="0"/>
              <a:t>2010 URL:</a:t>
            </a:r>
            <a:br>
              <a:rPr lang="en-US" altLang="zh-CN" dirty="0" smtClean="0"/>
            </a:br>
            <a:r>
              <a:rPr lang="en-US" altLang="zh-CN" dirty="0" smtClean="0">
                <a:hlinkClick r:id="rId3"/>
              </a:rPr>
              <a:t>http://on.fb.me/hy6dmb</a:t>
            </a:r>
            <a:r>
              <a:rPr lang="en-US" altLang="zh-CN" dirty="0" smtClean="0"/>
              <a:t> </a:t>
            </a:r>
          </a:p>
          <a:p>
            <a:r>
              <a:rPr lang="en-US" altLang="zh-CN" dirty="0" smtClean="0"/>
              <a:t>Project Description:</a:t>
            </a:r>
            <a:br>
              <a:rPr lang="en-US" altLang="zh-CN" dirty="0" smtClean="0"/>
            </a:br>
            <a:r>
              <a:rPr lang="en-US" altLang="zh-CN" dirty="0" smtClean="0"/>
              <a:t>Developed by Facebook intern Paul Butler this visualization maps the connections of 10 million Facebook users spread across the globe. Butler took a sample of 10 million pairs of friends from Facebook's Apache Hive database, Facebook's warehouse containing the social graph of 500 million people, and matched them with the corresponding coordinates of each city, connecting them with blue lines. As Butler explains: "Visualizing data is like photography. Instead of starting with a blank canvas, you manipulate the lens used to present the data from a certain angle. (...) What really struck me, though, was knowing that the lines didn't represent coasts or rivers or political borders, but real human relationships. Each line might represent a friendship made while travelling, a family member abroad, or an old college friend pulled away by the various forces of life."</a:t>
            </a:r>
            <a:br>
              <a:rPr lang="en-US" altLang="zh-CN" dirty="0" smtClean="0"/>
            </a:br>
            <a:endParaRPr lang="en-US" altLang="zh-CN"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5</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Linkedin</a:t>
            </a:r>
            <a:r>
              <a:rPr lang="en-US" altLang="zh-CN" dirty="0" smtClean="0"/>
              <a:t> </a:t>
            </a:r>
            <a:r>
              <a:rPr lang="en-US" altLang="zh-CN" dirty="0" err="1" smtClean="0"/>
              <a:t>InMaps</a:t>
            </a:r>
            <a:endParaRPr lang="en-US" altLang="zh-CN" dirty="0" smtClean="0"/>
          </a:p>
          <a:p>
            <a:r>
              <a:rPr lang="en-US" altLang="zh-CN" dirty="0" smtClean="0"/>
              <a:t>Author(s):</a:t>
            </a:r>
            <a:br>
              <a:rPr lang="en-US" altLang="zh-CN" dirty="0" smtClean="0"/>
            </a:br>
            <a:r>
              <a:rPr lang="en-US" altLang="zh-CN" dirty="0" err="1" smtClean="0"/>
              <a:t>Linkedin</a:t>
            </a:r>
            <a:r>
              <a:rPr lang="en-US" altLang="zh-CN" dirty="0" smtClean="0"/>
              <a:t> Labs Institution:</a:t>
            </a:r>
            <a:br>
              <a:rPr lang="en-US" altLang="zh-CN" dirty="0" smtClean="0"/>
            </a:br>
            <a:r>
              <a:rPr lang="en-US" altLang="zh-CN" dirty="0" err="1" smtClean="0"/>
              <a:t>Linkedin</a:t>
            </a:r>
            <a:r>
              <a:rPr lang="en-US" altLang="zh-CN" dirty="0" smtClean="0"/>
              <a:t> Year:</a:t>
            </a:r>
            <a:br>
              <a:rPr lang="en-US" altLang="zh-CN" dirty="0" smtClean="0"/>
            </a:br>
            <a:r>
              <a:rPr lang="en-US" altLang="zh-CN" dirty="0" smtClean="0"/>
              <a:t>2011 URL:</a:t>
            </a:r>
            <a:br>
              <a:rPr lang="en-US" altLang="zh-CN" dirty="0" smtClean="0"/>
            </a:br>
            <a:r>
              <a:rPr lang="en-US" altLang="zh-CN" dirty="0" smtClean="0">
                <a:hlinkClick r:id="rId3"/>
              </a:rPr>
              <a:t>http://inmaps.linkedinlabs.com/</a:t>
            </a:r>
            <a:r>
              <a:rPr lang="en-US" altLang="zh-CN" dirty="0" smtClean="0"/>
              <a:t> Project Description:</a:t>
            </a:r>
            <a:br>
              <a:rPr lang="en-US" altLang="zh-CN" dirty="0" smtClean="0"/>
            </a:br>
            <a:r>
              <a:rPr lang="en-US" altLang="zh-CN" dirty="0" smtClean="0"/>
              <a:t>Developed by </a:t>
            </a:r>
            <a:r>
              <a:rPr lang="en-US" altLang="zh-CN" dirty="0" err="1" smtClean="0">
                <a:hlinkClick r:id="rId4"/>
              </a:rPr>
              <a:t>Linkedin</a:t>
            </a:r>
            <a:r>
              <a:rPr lang="en-US" altLang="zh-CN" dirty="0" smtClean="0">
                <a:hlinkClick r:id="rId4"/>
              </a:rPr>
              <a:t> Labs</a:t>
            </a:r>
            <a:r>
              <a:rPr lang="en-US" altLang="zh-CN" dirty="0" smtClean="0"/>
              <a:t>, </a:t>
            </a:r>
            <a:r>
              <a:rPr lang="en-US" altLang="zh-CN" dirty="0" err="1" smtClean="0"/>
              <a:t>InMaps</a:t>
            </a:r>
            <a:r>
              <a:rPr lang="en-US" altLang="zh-CN" dirty="0" smtClean="0"/>
              <a:t> provides a visual representation of your professional </a:t>
            </a:r>
            <a:r>
              <a:rPr lang="en-US" altLang="zh-CN" dirty="0" err="1" smtClean="0"/>
              <a:t>Linkedin</a:t>
            </a:r>
            <a:r>
              <a:rPr lang="en-US" altLang="zh-CN" dirty="0" smtClean="0"/>
              <a:t> universe. This appealing visualization tool allows anyone with a </a:t>
            </a:r>
            <a:r>
              <a:rPr lang="en-US" altLang="zh-CN" dirty="0" err="1" smtClean="0"/>
              <a:t>Linkedin</a:t>
            </a:r>
            <a:r>
              <a:rPr lang="en-US" altLang="zh-CN" dirty="0" smtClean="0"/>
              <a:t> account to map their professional ties and is a great way to understand the relationship patterns between you and your entire set of LinkedIn connections. The map is color-coded to represent different affiliations or groups from your professional career, such as your previous employer, college classmates, or industries you've worked in. Bigger names represent people who are the most connected within that specific cluster or group. When you click on a contact within a circle you'll see their profile pop up on the right, as well as lines highlighting how they're connected to your connections.</a:t>
            </a:r>
            <a:br>
              <a:rPr lang="en-US" altLang="zh-CN" dirty="0" smtClean="0"/>
            </a:br>
            <a:endParaRPr lang="en-US" altLang="zh-CN" dirty="0" smtClean="0"/>
          </a:p>
          <a:p>
            <a:r>
              <a:rPr lang="en-US" altLang="zh-CN" dirty="0" smtClean="0"/>
              <a:t/>
            </a:r>
            <a:br>
              <a:rPr lang="en-US" altLang="zh-CN" dirty="0" smtClean="0"/>
            </a:br>
            <a:endParaRPr lang="en-US" altLang="zh-CN"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6</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smtClean="0">
                <a:solidFill>
                  <a:schemeClr val="tx1"/>
                </a:solidFill>
                <a:effectLst/>
                <a:latin typeface="+mn-lt"/>
                <a:ea typeface="+mn-ea"/>
                <a:cs typeface="+mn-cs"/>
              </a:rPr>
              <a:t>Organic Organization </a:t>
            </a:r>
            <a:r>
              <a:rPr lang="en-US" altLang="zh-CN" sz="1200" b="1" i="0" kern="1200" dirty="0" err="1" smtClean="0">
                <a:solidFill>
                  <a:schemeClr val="tx1"/>
                </a:solidFill>
                <a:effectLst/>
                <a:latin typeface="+mn-lt"/>
                <a:ea typeface="+mn-ea"/>
                <a:cs typeface="+mn-cs"/>
              </a:rPr>
              <a:t>Chart</a:t>
            </a:r>
            <a:r>
              <a:rPr lang="en-US" altLang="zh-CN" sz="1200" b="0" i="0" kern="1200" dirty="0" err="1" smtClean="0">
                <a:solidFill>
                  <a:schemeClr val="tx1"/>
                </a:solidFill>
                <a:effectLst/>
                <a:latin typeface="+mn-lt"/>
                <a:ea typeface="+mn-ea"/>
                <a:cs typeface="+mn-cs"/>
              </a:rPr>
              <a:t>Author</a:t>
            </a:r>
            <a:r>
              <a:rPr lang="en-US" altLang="zh-CN" sz="1200" b="0" i="0" kern="1200" dirty="0" smtClean="0">
                <a:solidFill>
                  <a:schemeClr val="tx1"/>
                </a:solidFill>
                <a:effectLst/>
                <a:latin typeface="+mn-lt"/>
                <a:ea typeface="+mn-ea"/>
                <a:cs typeface="+mn-cs"/>
              </a:rPr>
              <a:t>(s):</a:t>
            </a:r>
            <a:r>
              <a:rPr lang="en-US" altLang="zh-CN" dirty="0" smtClean="0"/>
              <a:t/>
            </a:r>
            <a:br>
              <a:rPr lang="en-US" altLang="zh-CN" dirty="0" smtClean="0"/>
            </a:br>
            <a:r>
              <a:rPr lang="en-US" altLang="zh-CN" sz="1200" b="0" i="0" kern="1200" dirty="0" smtClean="0">
                <a:solidFill>
                  <a:schemeClr val="tx1"/>
                </a:solidFill>
                <a:effectLst/>
                <a:latin typeface="+mn-lt"/>
                <a:ea typeface="+mn-ea"/>
                <a:cs typeface="+mn-cs"/>
              </a:rPr>
              <a:t>Justin </a:t>
            </a:r>
            <a:r>
              <a:rPr lang="en-US" altLang="zh-CN" sz="1200" b="0" i="0" kern="1200" dirty="0" err="1" smtClean="0">
                <a:solidFill>
                  <a:schemeClr val="tx1"/>
                </a:solidFill>
                <a:effectLst/>
                <a:latin typeface="+mn-lt"/>
                <a:ea typeface="+mn-ea"/>
                <a:cs typeface="+mn-cs"/>
              </a:rPr>
              <a:t>MatejkaInstitution</a:t>
            </a:r>
            <a:r>
              <a:rPr lang="en-US" altLang="zh-CN" sz="1200" b="0" i="0" kern="1200" dirty="0" smtClean="0">
                <a:solidFill>
                  <a:schemeClr val="tx1"/>
                </a:solidFill>
                <a:effectLst/>
                <a:latin typeface="+mn-lt"/>
                <a:ea typeface="+mn-ea"/>
                <a:cs typeface="+mn-cs"/>
              </a:rPr>
              <a:t>:</a:t>
            </a:r>
            <a:r>
              <a:rPr lang="en-US" altLang="zh-CN" dirty="0" smtClean="0"/>
              <a:t/>
            </a:r>
            <a:br>
              <a:rPr lang="en-US" altLang="zh-CN" dirty="0" smtClean="0"/>
            </a:br>
            <a:r>
              <a:rPr lang="en-US" altLang="zh-CN" sz="1200" b="0" i="0" kern="1200" dirty="0" err="1" smtClean="0">
                <a:solidFill>
                  <a:schemeClr val="tx1"/>
                </a:solidFill>
                <a:effectLst/>
                <a:latin typeface="+mn-lt"/>
                <a:ea typeface="+mn-ea"/>
                <a:cs typeface="+mn-cs"/>
              </a:rPr>
              <a:t>AutodeskYear</a:t>
            </a:r>
            <a:r>
              <a:rPr lang="en-US" altLang="zh-CN" sz="1200" b="0" i="0" kern="1200" dirty="0" smtClean="0">
                <a:solidFill>
                  <a:schemeClr val="tx1"/>
                </a:solidFill>
                <a:effectLst/>
                <a:latin typeface="+mn-lt"/>
                <a:ea typeface="+mn-ea"/>
                <a:cs typeface="+mn-cs"/>
              </a:rPr>
              <a:t>:</a:t>
            </a:r>
            <a:r>
              <a:rPr lang="en-US" altLang="zh-CN" dirty="0" smtClean="0"/>
              <a:t/>
            </a:r>
            <a:br>
              <a:rPr lang="en-US" altLang="zh-CN" dirty="0" smtClean="0"/>
            </a:br>
            <a:r>
              <a:rPr lang="en-US" altLang="zh-CN" sz="1200" b="0" i="0" kern="1200" dirty="0" smtClean="0">
                <a:solidFill>
                  <a:schemeClr val="tx1"/>
                </a:solidFill>
                <a:effectLst/>
                <a:latin typeface="+mn-lt"/>
                <a:ea typeface="+mn-ea"/>
                <a:cs typeface="+mn-cs"/>
              </a:rPr>
              <a:t>2013URL:</a:t>
            </a:r>
            <a:r>
              <a:rPr lang="en-US" altLang="zh-CN" dirty="0" smtClean="0"/>
              <a:t/>
            </a:r>
            <a:br>
              <a:rPr lang="en-US" altLang="zh-CN" dirty="0" smtClean="0"/>
            </a:br>
            <a:r>
              <a:rPr lang="en-US" altLang="zh-CN" sz="1200" b="0" i="0" u="sng" kern="1200" dirty="0" smtClean="0">
                <a:solidFill>
                  <a:schemeClr val="tx1"/>
                </a:solidFill>
                <a:effectLst/>
                <a:latin typeface="+mn-lt"/>
                <a:ea typeface="+mn-ea"/>
                <a:cs typeface="+mn-cs"/>
                <a:hlinkClick r:id="rId3"/>
              </a:rPr>
              <a:t>http://www.autodeskresearch.com/projects/orgorgchart</a:t>
            </a:r>
            <a:r>
              <a:rPr lang="en-US" altLang="zh-CN" sz="1200" b="0" i="0" kern="1200" dirty="0" smtClean="0">
                <a:solidFill>
                  <a:schemeClr val="tx1"/>
                </a:solidFill>
                <a:effectLst/>
                <a:latin typeface="+mn-lt"/>
                <a:ea typeface="+mn-ea"/>
                <a:cs typeface="+mn-cs"/>
              </a:rPr>
              <a:t>Project Description:</a:t>
            </a:r>
            <a:r>
              <a:rPr lang="en-US" altLang="zh-CN" dirty="0" smtClean="0"/>
              <a:t/>
            </a:r>
            <a:br>
              <a:rPr lang="en-US" altLang="zh-CN" dirty="0" smtClean="0"/>
            </a:br>
            <a:r>
              <a:rPr lang="en-US" altLang="zh-CN" sz="1200" b="0" i="0" kern="1200" dirty="0" smtClean="0">
                <a:solidFill>
                  <a:schemeClr val="tx1"/>
                </a:solidFill>
                <a:effectLst/>
                <a:latin typeface="+mn-lt"/>
                <a:ea typeface="+mn-ea"/>
                <a:cs typeface="+mn-cs"/>
              </a:rPr>
              <a:t>The </a:t>
            </a:r>
            <a:r>
              <a:rPr lang="en-US" altLang="zh-CN" sz="1200" b="0" i="0" kern="1200" dirty="0" err="1" smtClean="0">
                <a:solidFill>
                  <a:schemeClr val="tx1"/>
                </a:solidFill>
                <a:effectLst/>
                <a:latin typeface="+mn-lt"/>
                <a:ea typeface="+mn-ea"/>
                <a:cs typeface="+mn-cs"/>
              </a:rPr>
              <a:t>OrgOrg</a:t>
            </a:r>
            <a:r>
              <a:rPr lang="en-US" altLang="zh-CN" sz="1200" b="0" i="0" kern="1200" dirty="0" smtClean="0">
                <a:solidFill>
                  <a:schemeClr val="tx1"/>
                </a:solidFill>
                <a:effectLst/>
                <a:latin typeface="+mn-lt"/>
                <a:ea typeface="+mn-ea"/>
                <a:cs typeface="+mn-cs"/>
              </a:rPr>
              <a:t> chart visualizes the evolution of a company's structure over time. The organizational hierarchy was recorded every day between May 2007 and June 2011, constructed as a tree. The circles represent employees, and edges represent connections between employees and their managers. The size of the circle corresponds to the number of employees he or she supervises. The organization can change day-to-day depending on employees leaving, joining, and changing managers. The transitions are depicted an animated in a dynamic video.</a:t>
            </a:r>
            <a:r>
              <a:rPr lang="en-US" altLang="zh-CN" dirty="0" smtClean="0"/>
              <a:t/>
            </a:r>
            <a:br>
              <a:rPr lang="en-US" altLang="zh-CN" dirty="0" smtClean="0"/>
            </a:br>
            <a:r>
              <a:rPr lang="en-US" altLang="zh-CN" dirty="0" smtClean="0"/>
              <a:t/>
            </a:r>
            <a:br>
              <a:rPr lang="en-US" altLang="zh-CN" dirty="0" smtClean="0"/>
            </a:br>
            <a:endParaRPr lang="en-US" altLang="zh-CN"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7</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Map of Scientific Collaborations Author(s):</a:t>
            </a:r>
            <a:br>
              <a:rPr lang="en-US" altLang="zh-CN" dirty="0" smtClean="0"/>
            </a:br>
            <a:r>
              <a:rPr lang="en-US" altLang="zh-CN" dirty="0" smtClean="0"/>
              <a:t>Olivier H. </a:t>
            </a:r>
            <a:r>
              <a:rPr lang="en-US" altLang="zh-CN" dirty="0" err="1" smtClean="0"/>
              <a:t>Beauchesne</a:t>
            </a:r>
            <a:r>
              <a:rPr lang="en-US" altLang="zh-CN" dirty="0" smtClean="0"/>
              <a:t> Institution:</a:t>
            </a:r>
            <a:br>
              <a:rPr lang="en-US" altLang="zh-CN" dirty="0" smtClean="0"/>
            </a:br>
            <a:r>
              <a:rPr lang="en-US" altLang="zh-CN" dirty="0" smtClean="0"/>
              <a:t>Science-Metrix Year:</a:t>
            </a:r>
            <a:br>
              <a:rPr lang="en-US" altLang="zh-CN" dirty="0" smtClean="0"/>
            </a:br>
            <a:r>
              <a:rPr lang="en-US" altLang="zh-CN" dirty="0" smtClean="0"/>
              <a:t>2011 URL:</a:t>
            </a:r>
            <a:br>
              <a:rPr lang="en-US" altLang="zh-CN" dirty="0" smtClean="0"/>
            </a:br>
            <a:r>
              <a:rPr lang="en-US" altLang="zh-CN" dirty="0" smtClean="0">
                <a:hlinkClick r:id="rId3"/>
              </a:rPr>
              <a:t>http://bit.ly/e9ekP2</a:t>
            </a:r>
            <a:r>
              <a:rPr lang="en-US" altLang="zh-CN" dirty="0" smtClean="0"/>
              <a:t> Project Description:</a:t>
            </a:r>
            <a:br>
              <a:rPr lang="en-US" altLang="zh-CN" dirty="0" smtClean="0"/>
            </a:br>
            <a:r>
              <a:rPr lang="en-US" altLang="zh-CN" dirty="0" smtClean="0"/>
              <a:t>Using data from </a:t>
            </a:r>
            <a:r>
              <a:rPr lang="en-US" altLang="zh-CN" dirty="0" smtClean="0">
                <a:hlinkClick r:id="rId4"/>
              </a:rPr>
              <a:t>Science-Metrix</a:t>
            </a:r>
            <a:r>
              <a:rPr lang="en-US" altLang="zh-CN" dirty="0" smtClean="0"/>
              <a:t>, a </a:t>
            </a:r>
            <a:r>
              <a:rPr lang="en-US" altLang="zh-CN" dirty="0" err="1" smtClean="0"/>
              <a:t>bibliometric</a:t>
            </a:r>
            <a:r>
              <a:rPr lang="en-US" altLang="zh-CN" dirty="0" smtClean="0"/>
              <a:t> consulting firm that licenses data from journal aggregators like </a:t>
            </a:r>
            <a:r>
              <a:rPr lang="en-US" altLang="zh-CN" dirty="0" err="1" smtClean="0"/>
              <a:t>Elsevier?s</a:t>
            </a:r>
            <a:r>
              <a:rPr lang="en-US" altLang="zh-CN" dirty="0" smtClean="0"/>
              <a:t> Scopus and Thomson </a:t>
            </a:r>
            <a:r>
              <a:rPr lang="en-US" altLang="zh-CN" dirty="0" err="1" smtClean="0"/>
              <a:t>Reuter?s</a:t>
            </a:r>
            <a:r>
              <a:rPr lang="en-US" altLang="zh-CN" dirty="0" smtClean="0"/>
              <a:t> Web of Science, Olivier </a:t>
            </a:r>
            <a:r>
              <a:rPr lang="en-US" altLang="zh-CN" dirty="0" err="1" smtClean="0"/>
              <a:t>Beauchesne</a:t>
            </a:r>
            <a:r>
              <a:rPr lang="en-US" altLang="zh-CN" dirty="0" smtClean="0"/>
              <a:t> build an intricate map of scientific collaborations between cities all over the world, between 2005 and 2009. As Olivier explains: "...if a UCLA researcher published a paper with a colleague at the University of Tokyo, this would create an instance of collaboration between Los Angeles and Tokyo. The result of this process is a very long list of city pairs, like Los Angeles-Tokyo, and the number of instances of scientific collaboration between them." </a:t>
            </a:r>
          </a:p>
          <a:p>
            <a:r>
              <a:rPr lang="en-US" altLang="zh-CN" dirty="0" smtClean="0"/>
              <a:t>The brightness of the lines is a function of the logarithm of the number of collaborations </a:t>
            </a:r>
            <a:r>
              <a:rPr lang="en-US" altLang="zh-CN" dirty="0" err="1" smtClean="0"/>
              <a:t>betweena</a:t>
            </a:r>
            <a:r>
              <a:rPr lang="en-US" altLang="zh-CN" dirty="0" smtClean="0"/>
              <a:t> pair of cities and the logarithm of the distance between those same two cities. </a:t>
            </a:r>
          </a:p>
          <a:p>
            <a:r>
              <a:rPr lang="en-US" altLang="zh-CN" dirty="0" smtClean="0"/>
              <a:t>You can also see a </a:t>
            </a:r>
            <a:r>
              <a:rPr lang="en-US" altLang="zh-CN" dirty="0" smtClean="0">
                <a:hlinkClick r:id="rId5"/>
              </a:rPr>
              <a:t>high-resolution version</a:t>
            </a:r>
            <a:r>
              <a:rPr lang="en-US" altLang="zh-CN" dirty="0" smtClean="0"/>
              <a:t> of the map.</a:t>
            </a:r>
          </a:p>
          <a:p>
            <a:r>
              <a:rPr lang="en-US" altLang="zh-CN" dirty="0" smtClean="0"/>
              <a:t/>
            </a:r>
            <a:br>
              <a:rPr lang="en-US" altLang="zh-CN" dirty="0" smtClean="0"/>
            </a:br>
            <a:endParaRPr lang="en-US" altLang="zh-CN" dirty="0"/>
          </a:p>
        </p:txBody>
      </p:sp>
      <p:sp>
        <p:nvSpPr>
          <p:cNvPr id="4" name="灯片编号占位符 3"/>
          <p:cNvSpPr>
            <a:spLocks noGrp="1"/>
          </p:cNvSpPr>
          <p:nvPr>
            <p:ph type="sldNum" sz="quarter" idx="10"/>
          </p:nvPr>
        </p:nvSpPr>
        <p:spPr/>
        <p:txBody>
          <a:bodyPr/>
          <a:lstStyle/>
          <a:p>
            <a:fld id="{8F2098DC-BC5B-4D7A-A917-7FBC2886F3D4}" type="slidenum">
              <a:rPr lang="zh-CN" altLang="en-US" smtClean="0"/>
              <a:t>8</a:t>
            </a:fld>
            <a:endParaRPr lang="zh-CN" altLang="en-US"/>
          </a:p>
        </p:txBody>
      </p:sp>
    </p:spTree>
    <p:extLst>
      <p:ext uri="{BB962C8B-B14F-4D97-AF65-F5344CB8AC3E}">
        <p14:creationId xmlns:p14="http://schemas.microsoft.com/office/powerpoint/2010/main" val="25752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lnSpc>
                <a:spcPct val="90000"/>
              </a:lnSpc>
            </a:pPr>
            <a:endParaRPr lang="en-US" altLang="ja-JP" b="1" dirty="0" smtClean="0"/>
          </a:p>
        </p:txBody>
      </p:sp>
      <p:sp>
        <p:nvSpPr>
          <p:cNvPr id="4" name="灯片编号占位符 3"/>
          <p:cNvSpPr>
            <a:spLocks noGrp="1"/>
          </p:cNvSpPr>
          <p:nvPr>
            <p:ph type="sldNum" sz="quarter" idx="10"/>
          </p:nvPr>
        </p:nvSpPr>
        <p:spPr/>
        <p:txBody>
          <a:bodyPr/>
          <a:lstStyle/>
          <a:p>
            <a:fld id="{8F2098DC-BC5B-4D7A-A917-7FBC2886F3D4}" type="slidenum">
              <a:rPr lang="zh-CN" altLang="en-US" smtClean="0"/>
              <a:t>9</a:t>
            </a:fld>
            <a:endParaRPr lang="zh-CN" altLang="en-US"/>
          </a:p>
        </p:txBody>
      </p:sp>
    </p:spTree>
    <p:extLst>
      <p:ext uri="{BB962C8B-B14F-4D97-AF65-F5344CB8AC3E}">
        <p14:creationId xmlns:p14="http://schemas.microsoft.com/office/powerpoint/2010/main" val="25752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260573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736628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150345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196065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275657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324215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4873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376312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123615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41902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B60E966-5739-4A3D-87EB-FA7D3359C9CB}" type="datetimeFigureOut">
              <a:rPr lang="zh-CN" altLang="en-US" smtClean="0"/>
              <a:t>2015/9/5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202788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0E966-5739-4A3D-87EB-FA7D3359C9CB}" type="datetimeFigureOut">
              <a:rPr lang="zh-CN" altLang="en-US" smtClean="0"/>
              <a:t>2015/9/5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0A459-7E96-4114-9B82-E3BEE3DC3D03}" type="slidenum">
              <a:rPr lang="zh-CN" altLang="en-US" smtClean="0"/>
              <a:t>‹#›</a:t>
            </a:fld>
            <a:endParaRPr lang="zh-CN" altLang="en-US"/>
          </a:p>
        </p:txBody>
      </p:sp>
    </p:spTree>
    <p:extLst>
      <p:ext uri="{BB962C8B-B14F-4D97-AF65-F5344CB8AC3E}">
        <p14:creationId xmlns:p14="http://schemas.microsoft.com/office/powerpoint/2010/main" val="3879692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vlado.fmf.uni-lj.si/pub/networks/paje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png"/><Relationship Id="rId7" Type="http://schemas.openxmlformats.org/officeDocument/2006/relationships/diagramQuickStyle" Target="../diagrams/quickStyle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8.png"/><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0.jpeg"/><Relationship Id="rId7" Type="http://schemas.openxmlformats.org/officeDocument/2006/relationships/diagramQuickStyle" Target="../diagrams/quickStyle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1.jpe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on.fb.me/hy6dm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inmaps.linkedinlabs.com/"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autodeskresearch.com/projects/orgorgchar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visualcomplexity.com/vc/" TargetMode="External"/><Relationship Id="rId5" Type="http://schemas.openxmlformats.org/officeDocument/2006/relationships/hyperlink" Target="http://bit.ly/e9ekP2"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1484784"/>
            <a:ext cx="8496944" cy="2592288"/>
          </a:xfrm>
        </p:spPr>
        <p:txBody>
          <a:bodyPr>
            <a:normAutofit/>
          </a:bodyPr>
          <a:lstStyle/>
          <a:p>
            <a:pPr>
              <a:lnSpc>
                <a:spcPts val="5600"/>
              </a:lnSpc>
            </a:pPr>
            <a:r>
              <a:rPr lang="en-US" altLang="zh-CN" sz="5000" b="1" dirty="0" smtClean="0"/>
              <a:t>of </a:t>
            </a:r>
            <a:r>
              <a:rPr lang="en-US" altLang="zh-CN" sz="5000" b="1" dirty="0"/>
              <a:t>"Small-world effect" in </a:t>
            </a:r>
            <a:r>
              <a:rPr lang="en-US" altLang="zh-CN" sz="5000" b="1" dirty="0" smtClean="0"/>
              <a:t>Met. </a:t>
            </a:r>
            <a:r>
              <a:rPr lang="en-US" altLang="zh-CN" sz="6800" b="1" dirty="0"/>
              <a:t>education and training</a:t>
            </a:r>
            <a:endParaRPr lang="zh-CN" altLang="zh-CN" sz="6800" dirty="0"/>
          </a:p>
        </p:txBody>
      </p:sp>
      <p:sp>
        <p:nvSpPr>
          <p:cNvPr id="3" name="内容占位符 2"/>
          <p:cNvSpPr>
            <a:spLocks noGrp="1"/>
          </p:cNvSpPr>
          <p:nvPr>
            <p:ph idx="1"/>
          </p:nvPr>
        </p:nvSpPr>
        <p:spPr>
          <a:xfrm>
            <a:off x="156503" y="5085184"/>
            <a:ext cx="8690139" cy="1224136"/>
          </a:xfrm>
        </p:spPr>
        <p:txBody>
          <a:bodyPr>
            <a:normAutofit/>
          </a:bodyPr>
          <a:lstStyle/>
          <a:p>
            <a:pPr marL="0" indent="0" algn="ctr">
              <a:spcBef>
                <a:spcPts val="0"/>
              </a:spcBef>
              <a:buNone/>
            </a:pPr>
            <a:r>
              <a:rPr lang="en-US" altLang="zh-CN" sz="2400" dirty="0" smtClean="0"/>
              <a:t>JI </a:t>
            </a:r>
            <a:r>
              <a:rPr lang="en-US" altLang="zh-CN" sz="2400" dirty="0" err="1" smtClean="0"/>
              <a:t>Wenbin</a:t>
            </a:r>
            <a:r>
              <a:rPr lang="en-US" altLang="zh-CN" sz="2400" dirty="0" smtClean="0"/>
              <a:t>, HOU </a:t>
            </a:r>
            <a:r>
              <a:rPr lang="en-US" altLang="zh-CN" sz="2400" dirty="0" err="1" smtClean="0"/>
              <a:t>Jinfang</a:t>
            </a:r>
            <a:r>
              <a:rPr lang="zh-CN" altLang="zh-CN" sz="2400" dirty="0"/>
              <a:t/>
            </a:r>
            <a:br>
              <a:rPr lang="zh-CN" altLang="zh-CN" sz="2400" dirty="0"/>
            </a:br>
            <a:r>
              <a:rPr lang="en-US" altLang="zh-CN" sz="2400" dirty="0" smtClean="0"/>
              <a:t>China </a:t>
            </a:r>
            <a:r>
              <a:rPr lang="en-US" altLang="zh-CN" sz="2400" dirty="0"/>
              <a:t>Meteorological Administration Training Centre (CMATC)</a:t>
            </a:r>
          </a:p>
          <a:p>
            <a:pPr marL="0" indent="0" algn="ctr">
              <a:spcBef>
                <a:spcPts val="0"/>
              </a:spcBef>
              <a:buNone/>
            </a:pPr>
            <a:r>
              <a:rPr lang="en-US" altLang="zh-CN" sz="2400" dirty="0" smtClean="0"/>
              <a:t>Sep. 2015</a:t>
            </a:r>
            <a:endParaRPr lang="zh-CN" altLang="en-US" sz="2400" dirty="0"/>
          </a:p>
        </p:txBody>
      </p:sp>
      <p:sp>
        <p:nvSpPr>
          <p:cNvPr id="4" name="矩形 3"/>
          <p:cNvSpPr/>
          <p:nvPr/>
        </p:nvSpPr>
        <p:spPr>
          <a:xfrm>
            <a:off x="395536" y="1440359"/>
            <a:ext cx="8402108" cy="692497"/>
          </a:xfrm>
          <a:prstGeom prst="rect">
            <a:avLst/>
          </a:prstGeom>
        </p:spPr>
        <p:txBody>
          <a:bodyPr wrap="none">
            <a:spAutoFit/>
          </a:bodyPr>
          <a:lstStyle/>
          <a:p>
            <a:r>
              <a:rPr lang="en-US" altLang="zh-CN" sz="3900" b="1" dirty="0"/>
              <a:t>The characteristics and enlightenments </a:t>
            </a:r>
            <a:endParaRPr lang="zh-CN" altLang="en-US" sz="3900" dirty="0"/>
          </a:p>
        </p:txBody>
      </p:sp>
      <p:pic>
        <p:nvPicPr>
          <p:cNvPr id="4098" name="Picture 2" descr="E:\业务办公\气象知识\气象发展\校徽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0952" y="3744929"/>
            <a:ext cx="1011275" cy="102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51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ct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9867" y="1772816"/>
            <a:ext cx="3728637" cy="497520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pPr lvl="0"/>
            <a:r>
              <a:rPr lang="en-US" altLang="zh-CN" sz="3600" b="1" dirty="0"/>
              <a:t>Small-world effect and its features</a:t>
            </a:r>
            <a:endParaRPr lang="zh-CN" altLang="zh-CN" sz="3600" b="1" dirty="0"/>
          </a:p>
        </p:txBody>
      </p:sp>
      <p:sp>
        <p:nvSpPr>
          <p:cNvPr id="7" name="内容占位符 6"/>
          <p:cNvSpPr>
            <a:spLocks noGrp="1"/>
          </p:cNvSpPr>
          <p:nvPr>
            <p:ph idx="1"/>
          </p:nvPr>
        </p:nvSpPr>
        <p:spPr>
          <a:xfrm>
            <a:off x="379321" y="1194331"/>
            <a:ext cx="8229600" cy="954107"/>
          </a:xfrm>
          <a:prstGeom prst="rect">
            <a:avLst/>
          </a:prstGeom>
        </p:spPr>
        <p:txBody>
          <a:bodyPr>
            <a:spAutoFit/>
          </a:bodyPr>
          <a:lstStyle/>
          <a:p>
            <a:r>
              <a:rPr lang="en-US" altLang="zh-CN" sz="2800" b="1" dirty="0">
                <a:solidFill>
                  <a:schemeClr val="accent2">
                    <a:lumMod val="75000"/>
                  </a:schemeClr>
                </a:solidFill>
              </a:rPr>
              <a:t>power law: </a:t>
            </a:r>
            <a:r>
              <a:rPr lang="en-US" altLang="ja-JP" sz="2800" dirty="0"/>
              <a:t>a few nodes </a:t>
            </a:r>
            <a:r>
              <a:rPr lang="en-US" altLang="ja-JP" sz="2800" dirty="0" smtClean="0"/>
              <a:t>may have </a:t>
            </a:r>
            <a:r>
              <a:rPr lang="en-US" altLang="ja-JP" sz="2800" dirty="0"/>
              <a:t>many links but most nodes have very few </a:t>
            </a:r>
            <a:r>
              <a:rPr lang="en-US" altLang="ja-JP" sz="2800" dirty="0" smtClean="0"/>
              <a:t>links</a:t>
            </a:r>
            <a:endParaRPr lang="en-US" altLang="ja-JP" sz="1800" dirty="0"/>
          </a:p>
        </p:txBody>
      </p:sp>
      <p:pic>
        <p:nvPicPr>
          <p:cNvPr id="10" name="Picture 5" descr="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18522"/>
            <a:ext cx="3234343" cy="36070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347864" y="2996952"/>
            <a:ext cx="1842171" cy="523220"/>
          </a:xfrm>
          <a:prstGeom prst="rect">
            <a:avLst/>
          </a:prstGeom>
          <a:noFill/>
        </p:spPr>
        <p:txBody>
          <a:bodyPr wrap="none" rtlCol="0">
            <a:spAutoFit/>
          </a:bodyPr>
          <a:lstStyle/>
          <a:p>
            <a:r>
              <a:rPr lang="en-US" altLang="zh-CN" sz="2800" dirty="0" smtClean="0">
                <a:latin typeface="Cooper Std Black" pitchFamily="18" charset="0"/>
              </a:rPr>
              <a:t>Example</a:t>
            </a:r>
            <a:endParaRPr lang="zh-CN" altLang="en-US" sz="2800" dirty="0">
              <a:latin typeface="Cooper Std Black" pitchFamily="18" charset="0"/>
            </a:endParaRPr>
          </a:p>
        </p:txBody>
      </p:sp>
      <p:sp>
        <p:nvSpPr>
          <p:cNvPr id="3" name="圆角矩形标注 2"/>
          <p:cNvSpPr/>
          <p:nvPr/>
        </p:nvSpPr>
        <p:spPr>
          <a:xfrm>
            <a:off x="251520" y="5178617"/>
            <a:ext cx="4248472" cy="1634759"/>
          </a:xfrm>
          <a:prstGeom prst="wedgeRoundRectCallout">
            <a:avLst>
              <a:gd name="adj1" fmla="val 13417"/>
              <a:gd name="adj2" fmla="val -86259"/>
              <a:gd name="adj3" fmla="val 16667"/>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accent6">
                    <a:lumMod val="60000"/>
                    <a:lumOff val="40000"/>
                  </a:schemeClr>
                </a:solidFill>
              </a:rPr>
              <a:t>Words in </a:t>
            </a:r>
            <a:r>
              <a:rPr lang="en-US" altLang="zh-CN" sz="2000" b="1" dirty="0" smtClean="0">
                <a:solidFill>
                  <a:schemeClr val="accent6">
                    <a:lumMod val="60000"/>
                    <a:lumOff val="40000"/>
                  </a:schemeClr>
                </a:solidFill>
              </a:rPr>
              <a:t>Human Language Interact </a:t>
            </a:r>
            <a:endParaRPr lang="en-US" altLang="zh-CN" sz="2000" b="1" dirty="0">
              <a:solidFill>
                <a:schemeClr val="accent6">
                  <a:lumMod val="60000"/>
                  <a:lumOff val="40000"/>
                </a:schemeClr>
              </a:solidFill>
            </a:endParaRPr>
          </a:p>
          <a:p>
            <a:r>
              <a:rPr lang="en-US" altLang="zh-CN" sz="2000" dirty="0"/>
              <a:t>Human brain can memorize about </a:t>
            </a:r>
          </a:p>
          <a:p>
            <a:r>
              <a:rPr lang="en-US" altLang="zh-CN" sz="2000" dirty="0"/>
              <a:t>10^{4} ~10^{5} </a:t>
            </a:r>
            <a:r>
              <a:rPr lang="en-US" altLang="zh-CN" sz="2000" dirty="0" smtClean="0"/>
              <a:t>words</a:t>
            </a:r>
            <a:r>
              <a:rPr lang="en-US" altLang="zh-CN" sz="2000" dirty="0"/>
              <a:t>.</a:t>
            </a:r>
            <a:r>
              <a:rPr lang="en-US" altLang="zh-CN" sz="2000" dirty="0" smtClean="0"/>
              <a:t> Average </a:t>
            </a:r>
            <a:r>
              <a:rPr lang="en-US" altLang="zh-CN" sz="2000" dirty="0"/>
              <a:t>distance between two words </a:t>
            </a:r>
            <a:r>
              <a:rPr lang="en-US" altLang="zh-CN" sz="2000" dirty="0" smtClean="0"/>
              <a:t>is </a:t>
            </a:r>
            <a:r>
              <a:rPr lang="en-US" altLang="zh-CN" sz="2000" dirty="0"/>
              <a:t>2~3(Romaine, 1992</a:t>
            </a:r>
            <a:r>
              <a:rPr lang="en-US" altLang="zh-CN" sz="2000" dirty="0" smtClean="0"/>
              <a:t>)</a:t>
            </a:r>
            <a:endParaRPr lang="en-US" altLang="zh-CN" sz="2000" dirty="0"/>
          </a:p>
        </p:txBody>
      </p:sp>
    </p:spTree>
    <p:extLst>
      <p:ext uri="{BB962C8B-B14F-4D97-AF65-F5344CB8AC3E}">
        <p14:creationId xmlns:p14="http://schemas.microsoft.com/office/powerpoint/2010/main" val="2523609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a:spLocks noGrp="1"/>
          </p:cNvSpPr>
          <p:nvPr>
            <p:ph idx="1"/>
          </p:nvPr>
        </p:nvSpPr>
        <p:spPr>
          <a:xfrm>
            <a:off x="391912" y="1268760"/>
            <a:ext cx="8500568" cy="4925144"/>
          </a:xfrm>
        </p:spPr>
        <p:txBody>
          <a:bodyPr>
            <a:noAutofit/>
          </a:bodyPr>
          <a:lstStyle/>
          <a:p>
            <a:pPr lvl="0">
              <a:spcBef>
                <a:spcPts val="0"/>
              </a:spcBef>
              <a:buFont typeface="Wingdings" pitchFamily="2" charset="2"/>
              <a:buChar char="Ø"/>
            </a:pPr>
            <a:r>
              <a:rPr lang="en-US" altLang="zh-CN" sz="2800" b="1" dirty="0">
                <a:solidFill>
                  <a:schemeClr val="accent6">
                    <a:lumMod val="75000"/>
                  </a:schemeClr>
                </a:solidFill>
              </a:rPr>
              <a:t>Abstract modeling of education &amp; training</a:t>
            </a:r>
          </a:p>
          <a:p>
            <a:pPr>
              <a:spcBef>
                <a:spcPts val="0"/>
              </a:spcBef>
            </a:pPr>
            <a:r>
              <a:rPr lang="en-US" altLang="zh-CN" sz="2800" dirty="0" smtClean="0">
                <a:solidFill>
                  <a:srgbClr val="0070C0"/>
                </a:solidFill>
              </a:rPr>
              <a:t>Nodes </a:t>
            </a:r>
            <a:r>
              <a:rPr lang="en-US" altLang="zh-CN" sz="2800" dirty="0" smtClean="0"/>
              <a:t>(learners</a:t>
            </a:r>
            <a:r>
              <a:rPr lang="en-US" altLang="zh-CN" sz="2800" dirty="0"/>
              <a:t>, managers, trainers, </a:t>
            </a:r>
            <a:r>
              <a:rPr lang="en-US" altLang="zh-CN" sz="2800" dirty="0" smtClean="0"/>
              <a:t>etc.) </a:t>
            </a:r>
            <a:r>
              <a:rPr lang="en-US" altLang="zh-CN" sz="2800" dirty="0"/>
              <a:t>establish positive </a:t>
            </a:r>
            <a:r>
              <a:rPr lang="en-US" altLang="zh-CN" sz="2800" dirty="0" smtClean="0"/>
              <a:t>relations </a:t>
            </a:r>
            <a:r>
              <a:rPr lang="en-US" altLang="zh-CN" sz="2800" dirty="0"/>
              <a:t>as </a:t>
            </a:r>
            <a:r>
              <a:rPr lang="en-US" altLang="zh-CN" sz="2800" dirty="0">
                <a:solidFill>
                  <a:schemeClr val="accent6">
                    <a:lumMod val="75000"/>
                  </a:schemeClr>
                </a:solidFill>
              </a:rPr>
              <a:t>edges</a:t>
            </a:r>
            <a:r>
              <a:rPr lang="en-US" altLang="zh-CN" sz="2800" dirty="0" smtClean="0">
                <a:solidFill>
                  <a:schemeClr val="accent6">
                    <a:lumMod val="75000"/>
                  </a:schemeClr>
                </a:solidFill>
              </a:rPr>
              <a:t>.</a:t>
            </a:r>
            <a:endParaRPr lang="en-US" altLang="zh-CN" sz="2800" dirty="0">
              <a:solidFill>
                <a:schemeClr val="accent6">
                  <a:lumMod val="75000"/>
                </a:schemeClr>
              </a:solidFill>
            </a:endParaRPr>
          </a:p>
        </p:txBody>
      </p:sp>
      <p:pic>
        <p:nvPicPr>
          <p:cNvPr id="1026" name="Picture 2" descr="F:\Users\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08920"/>
            <a:ext cx="4283967" cy="401697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51520" y="274638"/>
            <a:ext cx="843528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Regularity in complex education &amp; </a:t>
            </a:r>
            <a:r>
              <a:rPr lang="en-US"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training</a:t>
            </a:r>
            <a:endParaRPr lang="zh-CN"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矩形 3"/>
          <p:cNvSpPr/>
          <p:nvPr/>
        </p:nvSpPr>
        <p:spPr>
          <a:xfrm>
            <a:off x="398947" y="4476791"/>
            <a:ext cx="4317069" cy="1815882"/>
          </a:xfrm>
          <a:prstGeom prst="rect">
            <a:avLst/>
          </a:prstGeom>
        </p:spPr>
        <p:txBody>
          <a:bodyPr wrap="square">
            <a:spAutoFit/>
          </a:bodyPr>
          <a:lstStyle/>
          <a:p>
            <a:pPr>
              <a:spcBef>
                <a:spcPts val="0"/>
              </a:spcBef>
            </a:pPr>
            <a:r>
              <a:rPr lang="en-US" altLang="zh-CN" sz="2800" b="1" dirty="0" smtClean="0"/>
              <a:t>The </a:t>
            </a:r>
            <a:r>
              <a:rPr lang="en-US" altLang="zh-CN" sz="2800" b="1" dirty="0" smtClean="0"/>
              <a:t>network </a:t>
            </a:r>
            <a:r>
              <a:rPr lang="en-US" altLang="zh-CN" sz="2800" b="1" dirty="0"/>
              <a:t>of education &amp; training </a:t>
            </a:r>
            <a:r>
              <a:rPr lang="en-US" altLang="zh-CN" sz="2800" dirty="0" smtClean="0"/>
              <a:t>is </a:t>
            </a:r>
            <a:r>
              <a:rPr lang="en-US" altLang="zh-CN" sz="2800" dirty="0"/>
              <a:t>mainly based on </a:t>
            </a:r>
            <a:r>
              <a:rPr lang="en-US" altLang="zh-CN" sz="2800" dirty="0" smtClean="0">
                <a:solidFill>
                  <a:srgbClr val="0070C0"/>
                </a:solidFill>
              </a:rPr>
              <a:t>nodes </a:t>
            </a:r>
            <a:r>
              <a:rPr lang="en-US" altLang="zh-CN" sz="2800" dirty="0"/>
              <a:t>and</a:t>
            </a:r>
            <a:r>
              <a:rPr lang="en-US" altLang="zh-CN" sz="2800" dirty="0" smtClean="0">
                <a:solidFill>
                  <a:srgbClr val="0070C0"/>
                </a:solidFill>
              </a:rPr>
              <a:t> </a:t>
            </a:r>
            <a:r>
              <a:rPr lang="en-US" altLang="zh-CN" sz="2800" dirty="0" smtClean="0">
                <a:solidFill>
                  <a:schemeClr val="accent6">
                    <a:lumMod val="75000"/>
                  </a:schemeClr>
                </a:solidFill>
              </a:rPr>
              <a:t>edges</a:t>
            </a:r>
            <a:r>
              <a:rPr lang="en-US" altLang="zh-CN" sz="2800" dirty="0" smtClean="0"/>
              <a:t>, </a:t>
            </a:r>
            <a:r>
              <a:rPr lang="en-US" altLang="zh-CN" sz="2800" dirty="0"/>
              <a:t>most of </a:t>
            </a:r>
            <a:r>
              <a:rPr lang="en-US" altLang="zh-CN" sz="2800" dirty="0" smtClean="0">
                <a:solidFill>
                  <a:schemeClr val="accent6">
                    <a:lumMod val="75000"/>
                  </a:schemeClr>
                </a:solidFill>
              </a:rPr>
              <a:t>edges</a:t>
            </a:r>
            <a:r>
              <a:rPr lang="en-US" altLang="zh-CN" sz="2800" dirty="0" smtClean="0"/>
              <a:t> </a:t>
            </a:r>
            <a:r>
              <a:rPr lang="en-US" altLang="zh-CN" sz="2800" dirty="0"/>
              <a:t>are </a:t>
            </a:r>
            <a:r>
              <a:rPr lang="en-US" altLang="zh-CN" sz="2800" dirty="0" smtClean="0"/>
              <a:t>short-ranged.</a:t>
            </a:r>
            <a:endParaRPr lang="zh-CN" altLang="en-US" sz="2800" dirty="0"/>
          </a:p>
        </p:txBody>
      </p:sp>
      <p:sp>
        <p:nvSpPr>
          <p:cNvPr id="8" name="TextBox 7"/>
          <p:cNvSpPr txBox="1"/>
          <p:nvPr/>
        </p:nvSpPr>
        <p:spPr>
          <a:xfrm>
            <a:off x="5839677" y="6165304"/>
            <a:ext cx="2324675" cy="523220"/>
          </a:xfrm>
          <a:prstGeom prst="rect">
            <a:avLst/>
          </a:prstGeom>
          <a:noFill/>
        </p:spPr>
        <p:txBody>
          <a:bodyPr wrap="none" rtlCol="0">
            <a:spAutoFit/>
          </a:bodyPr>
          <a:lstStyle/>
          <a:p>
            <a:r>
              <a:rPr lang="en-US" altLang="zh-CN" sz="2800" dirty="0">
                <a:latin typeface="Cooper Std Black" pitchFamily="18" charset="0"/>
              </a:rPr>
              <a:t>Simulation</a:t>
            </a:r>
            <a:endParaRPr lang="zh-CN" altLang="en-US" sz="2800" dirty="0">
              <a:latin typeface="Cooper Std Black" pitchFamily="18" charset="0"/>
            </a:endParaRPr>
          </a:p>
        </p:txBody>
      </p:sp>
      <p:sp>
        <p:nvSpPr>
          <p:cNvPr id="9" name="圆角矩形 8"/>
          <p:cNvSpPr/>
          <p:nvPr/>
        </p:nvSpPr>
        <p:spPr>
          <a:xfrm>
            <a:off x="251520" y="3123328"/>
            <a:ext cx="4680520" cy="1353463"/>
          </a:xfrm>
          <a:prstGeom prst="round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smtClean="0">
                <a:solidFill>
                  <a:schemeClr val="bg1"/>
                </a:solidFill>
              </a:rPr>
              <a:t>A fictional </a:t>
            </a:r>
            <a:r>
              <a:rPr lang="en-US" altLang="zh-CN" sz="2800" dirty="0">
                <a:solidFill>
                  <a:schemeClr val="bg1"/>
                </a:solidFill>
              </a:rPr>
              <a:t>school </a:t>
            </a:r>
            <a:r>
              <a:rPr lang="en-US" altLang="zh-CN" sz="2800" dirty="0" smtClean="0">
                <a:solidFill>
                  <a:schemeClr val="bg1"/>
                </a:solidFill>
              </a:rPr>
              <a:t>‘Springfield’</a:t>
            </a:r>
            <a:endParaRPr lang="en-US" altLang="zh-CN" sz="2800" dirty="0">
              <a:solidFill>
                <a:schemeClr val="bg1"/>
              </a:solidFill>
            </a:endParaRPr>
          </a:p>
          <a:p>
            <a:r>
              <a:rPr lang="en-US" altLang="zh-CN" sz="2800" dirty="0" smtClean="0">
                <a:solidFill>
                  <a:schemeClr val="tx2">
                    <a:lumMod val="20000"/>
                    <a:lumOff val="80000"/>
                  </a:schemeClr>
                </a:solidFill>
              </a:rPr>
              <a:t>Nodes 34, </a:t>
            </a:r>
            <a:r>
              <a:rPr lang="en-US" altLang="zh-CN" sz="2800" dirty="0" smtClean="0">
                <a:solidFill>
                  <a:schemeClr val="accent6">
                    <a:lumMod val="40000"/>
                    <a:lumOff val="60000"/>
                  </a:schemeClr>
                </a:solidFill>
              </a:rPr>
              <a:t>edges 78, </a:t>
            </a:r>
            <a:r>
              <a:rPr lang="en-US" altLang="zh-CN" sz="2800" dirty="0" smtClean="0">
                <a:solidFill>
                  <a:schemeClr val="accent3">
                    <a:lumMod val="60000"/>
                    <a:lumOff val="40000"/>
                  </a:schemeClr>
                </a:solidFill>
              </a:rPr>
              <a:t>cluster 3</a:t>
            </a:r>
            <a:endParaRPr lang="en-US" altLang="zh-CN" sz="2800" dirty="0">
              <a:solidFill>
                <a:schemeClr val="accent6">
                  <a:lumMod val="40000"/>
                  <a:lumOff val="60000"/>
                </a:schemeClr>
              </a:solidFill>
            </a:endParaRPr>
          </a:p>
        </p:txBody>
      </p:sp>
      <p:sp>
        <p:nvSpPr>
          <p:cNvPr id="10" name="TextBox 9"/>
          <p:cNvSpPr txBox="1"/>
          <p:nvPr/>
        </p:nvSpPr>
        <p:spPr>
          <a:xfrm>
            <a:off x="251520" y="2595587"/>
            <a:ext cx="1842171" cy="523220"/>
          </a:xfrm>
          <a:prstGeom prst="rect">
            <a:avLst/>
          </a:prstGeom>
          <a:noFill/>
        </p:spPr>
        <p:txBody>
          <a:bodyPr wrap="none" rtlCol="0">
            <a:spAutoFit/>
          </a:bodyPr>
          <a:lstStyle/>
          <a:p>
            <a:r>
              <a:rPr lang="en-US" altLang="zh-CN" sz="2800" dirty="0" smtClean="0">
                <a:latin typeface="Cooper Std Black" pitchFamily="18" charset="0"/>
              </a:rPr>
              <a:t>Example</a:t>
            </a:r>
            <a:endParaRPr lang="zh-CN" altLang="en-US" sz="2800" dirty="0">
              <a:latin typeface="Cooper Std Black" pitchFamily="18" charset="0"/>
            </a:endParaRPr>
          </a:p>
        </p:txBody>
      </p:sp>
    </p:spTree>
    <p:extLst>
      <p:ext uri="{BB962C8B-B14F-4D97-AF65-F5344CB8AC3E}">
        <p14:creationId xmlns:p14="http://schemas.microsoft.com/office/powerpoint/2010/main" val="1948030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68760"/>
            <a:ext cx="8219256" cy="5256584"/>
          </a:xfrm>
        </p:spPr>
        <p:txBody>
          <a:bodyPr>
            <a:noAutofit/>
          </a:bodyPr>
          <a:lstStyle/>
          <a:p>
            <a:pPr>
              <a:spcBef>
                <a:spcPts val="0"/>
              </a:spcBef>
            </a:pPr>
            <a:r>
              <a:rPr lang="en-US" altLang="zh-CN" sz="2800" dirty="0" smtClean="0">
                <a:solidFill>
                  <a:srgbClr val="0070C0"/>
                </a:solidFill>
              </a:rPr>
              <a:t>Nodes</a:t>
            </a:r>
            <a:r>
              <a:rPr lang="en-US" altLang="zh-CN" sz="2800" dirty="0" smtClean="0"/>
              <a:t> have their different attributions</a:t>
            </a:r>
          </a:p>
          <a:p>
            <a:pPr>
              <a:spcBef>
                <a:spcPts val="0"/>
              </a:spcBef>
            </a:pPr>
            <a:endParaRPr lang="en-US" altLang="zh-CN" sz="2800" dirty="0" smtClean="0"/>
          </a:p>
          <a:p>
            <a:pPr marL="0" indent="0">
              <a:spcBef>
                <a:spcPts val="0"/>
              </a:spcBef>
              <a:buNone/>
            </a:pPr>
            <a:endParaRPr lang="en-US" altLang="zh-CN" sz="2800" dirty="0" smtClean="0"/>
          </a:p>
          <a:p>
            <a:pPr>
              <a:spcBef>
                <a:spcPts val="0"/>
              </a:spcBef>
            </a:pPr>
            <a:endParaRPr lang="en-US" altLang="zh-CN" sz="2800" b="1" dirty="0" smtClean="0"/>
          </a:p>
          <a:p>
            <a:pPr>
              <a:spcBef>
                <a:spcPts val="0"/>
              </a:spcBef>
            </a:pPr>
            <a:r>
              <a:rPr lang="en-US" altLang="zh-CN" sz="2800" b="1" dirty="0" smtClean="0"/>
              <a:t>Education </a:t>
            </a:r>
            <a:r>
              <a:rPr lang="en-US" altLang="zh-CN" sz="2800" b="1" dirty="0"/>
              <a:t>&amp; training community </a:t>
            </a:r>
            <a:r>
              <a:rPr lang="en-US" altLang="zh-CN" sz="2800" dirty="0" smtClean="0"/>
              <a:t>formed by a </a:t>
            </a:r>
            <a:r>
              <a:rPr lang="en-US" altLang="zh-CN" sz="2800" dirty="0"/>
              <a:t>group of </a:t>
            </a:r>
            <a:r>
              <a:rPr lang="en-US" altLang="zh-CN" sz="2800" dirty="0">
                <a:solidFill>
                  <a:srgbClr val="0070C0"/>
                </a:solidFill>
              </a:rPr>
              <a:t>nodes </a:t>
            </a:r>
            <a:r>
              <a:rPr lang="en-US" altLang="zh-CN" sz="2800" dirty="0"/>
              <a:t>sharing</a:t>
            </a:r>
            <a:r>
              <a:rPr lang="en-US" altLang="zh-CN" sz="2800" dirty="0" smtClean="0">
                <a:solidFill>
                  <a:srgbClr val="0070C0"/>
                </a:solidFill>
              </a:rPr>
              <a:t> </a:t>
            </a:r>
            <a:r>
              <a:rPr lang="en-US" altLang="zh-CN" sz="2800" dirty="0"/>
              <a:t>some</a:t>
            </a:r>
            <a:r>
              <a:rPr lang="en-US" altLang="zh-CN" sz="2800" dirty="0" smtClean="0">
                <a:solidFill>
                  <a:srgbClr val="0070C0"/>
                </a:solidFill>
              </a:rPr>
              <a:t> </a:t>
            </a:r>
            <a:r>
              <a:rPr lang="en-US" altLang="zh-CN" sz="2800" dirty="0" smtClean="0"/>
              <a:t>common attributions as a virtual </a:t>
            </a:r>
            <a:r>
              <a:rPr lang="en-US" altLang="zh-CN" sz="2800" dirty="0"/>
              <a:t>autonomous </a:t>
            </a:r>
            <a:r>
              <a:rPr lang="en-US" altLang="zh-CN" sz="2800" dirty="0" smtClean="0"/>
              <a:t>domain.</a:t>
            </a:r>
          </a:p>
          <a:p>
            <a:pPr>
              <a:spcBef>
                <a:spcPts val="0"/>
              </a:spcBef>
            </a:pPr>
            <a:r>
              <a:rPr lang="en-US" altLang="zh-CN" sz="2800" b="1" dirty="0" smtClean="0"/>
              <a:t>LMS </a:t>
            </a:r>
            <a:r>
              <a:rPr lang="en-US" altLang="zh-CN" sz="2800" dirty="0" smtClean="0"/>
              <a:t>(with </a:t>
            </a:r>
            <a:r>
              <a:rPr lang="en-US" altLang="zh-CN" sz="2800" dirty="0"/>
              <a:t>interaction, SNS supported), </a:t>
            </a:r>
            <a:r>
              <a:rPr lang="en-US" altLang="zh-CN" sz="2800" b="1" dirty="0" smtClean="0"/>
              <a:t>e-learning </a:t>
            </a:r>
            <a:r>
              <a:rPr lang="en-US" altLang="zh-CN" sz="2800" dirty="0"/>
              <a:t>(</a:t>
            </a:r>
            <a:r>
              <a:rPr lang="en-US" altLang="zh-CN" sz="2800" dirty="0"/>
              <a:t>synchronous &amp; </a:t>
            </a:r>
            <a:r>
              <a:rPr lang="en-US" altLang="zh-CN" sz="2800" dirty="0" smtClean="0"/>
              <a:t>asynchronous) </a:t>
            </a:r>
            <a:r>
              <a:rPr lang="en-US" altLang="zh-CN" sz="2800" dirty="0"/>
              <a:t>are </a:t>
            </a:r>
            <a:r>
              <a:rPr lang="en-US" altLang="zh-CN" sz="2800" dirty="0"/>
              <a:t>important tools for </a:t>
            </a:r>
            <a:r>
              <a:rPr lang="en-US" altLang="zh-CN" sz="2800" dirty="0">
                <a:solidFill>
                  <a:schemeClr val="accent6">
                    <a:lumMod val="75000"/>
                  </a:schemeClr>
                </a:solidFill>
              </a:rPr>
              <a:t>edge </a:t>
            </a:r>
            <a:r>
              <a:rPr lang="en-US" altLang="zh-CN" sz="2800" dirty="0"/>
              <a:t>building</a:t>
            </a:r>
            <a:r>
              <a:rPr lang="en-US" altLang="zh-CN" sz="2800" dirty="0" smtClean="0"/>
              <a:t>.</a:t>
            </a:r>
            <a:endParaRPr lang="zh-CN" altLang="zh-CN" sz="2800" dirty="0"/>
          </a:p>
          <a:p>
            <a:pPr>
              <a:spcBef>
                <a:spcPts val="0"/>
              </a:spcBef>
            </a:pPr>
            <a:r>
              <a:rPr lang="en-US" altLang="zh-CN" sz="2800" dirty="0"/>
              <a:t>When education &amp; training </a:t>
            </a:r>
            <a:r>
              <a:rPr lang="en-US" altLang="zh-CN" sz="2800" dirty="0" smtClean="0"/>
              <a:t>occurs, </a:t>
            </a:r>
            <a:r>
              <a:rPr lang="en-US" altLang="zh-CN" sz="2800" dirty="0"/>
              <a:t>information will </a:t>
            </a:r>
            <a:r>
              <a:rPr lang="en-US" altLang="zh-CN" sz="2800" dirty="0" smtClean="0"/>
              <a:t>be delivered </a:t>
            </a:r>
            <a:r>
              <a:rPr lang="en-US" altLang="zh-CN" sz="2800" dirty="0"/>
              <a:t>through </a:t>
            </a:r>
            <a:r>
              <a:rPr lang="en-US" altLang="zh-CN" sz="2800" dirty="0" smtClean="0"/>
              <a:t>network </a:t>
            </a:r>
            <a:r>
              <a:rPr lang="en-US" altLang="zh-CN" sz="2800" dirty="0" smtClean="0">
                <a:solidFill>
                  <a:schemeClr val="accent6">
                    <a:lumMod val="75000"/>
                  </a:schemeClr>
                </a:solidFill>
              </a:rPr>
              <a:t>edges.</a:t>
            </a:r>
            <a:endParaRPr lang="zh-CN" altLang="zh-CN" sz="2800" dirty="0"/>
          </a:p>
        </p:txBody>
      </p:sp>
      <p:sp>
        <p:nvSpPr>
          <p:cNvPr id="2" name="标题 1"/>
          <p:cNvSpPr>
            <a:spLocks noGrp="1"/>
          </p:cNvSpPr>
          <p:nvPr>
            <p:ph type="title"/>
          </p:nvPr>
        </p:nvSpPr>
        <p:spPr>
          <a:xfrm>
            <a:off x="179512" y="274638"/>
            <a:ext cx="8507288" cy="1143000"/>
          </a:xfrm>
        </p:spPr>
        <p:txBody>
          <a:bodyPr>
            <a:noAutofit/>
          </a:bodyPr>
          <a:lstStyle/>
          <a:p>
            <a:pPr lvl="0"/>
            <a:r>
              <a:rPr lang="en-US" altLang="zh-CN" sz="3600" b="1" dirty="0"/>
              <a:t>Regularity in complex education &amp; training</a:t>
            </a:r>
            <a:endParaRPr lang="zh-CN" altLang="zh-CN" sz="3600" b="1" dirty="0"/>
          </a:p>
        </p:txBody>
      </p:sp>
      <p:graphicFrame>
        <p:nvGraphicFramePr>
          <p:cNvPr id="5" name="图示 4"/>
          <p:cNvGraphicFramePr/>
          <p:nvPr>
            <p:extLst>
              <p:ext uri="{D42A27DB-BD31-4B8C-83A1-F6EECF244321}">
                <p14:modId xmlns:p14="http://schemas.microsoft.com/office/powerpoint/2010/main" val="1605877985"/>
              </p:ext>
            </p:extLst>
          </p:nvPr>
        </p:nvGraphicFramePr>
        <p:xfrm>
          <a:off x="288032" y="1700808"/>
          <a:ext cx="8604448"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2403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74638"/>
            <a:ext cx="8435280" cy="1143000"/>
          </a:xfrm>
        </p:spPr>
        <p:txBody>
          <a:bodyPr>
            <a:noAutofit/>
          </a:bodyPr>
          <a:lstStyle/>
          <a:p>
            <a:pPr lvl="0"/>
            <a:r>
              <a:rPr lang="en-US" altLang="zh-CN" sz="3600" b="1" dirty="0"/>
              <a:t>Regularity in complex education &amp; training</a:t>
            </a:r>
            <a:endParaRPr lang="zh-CN" altLang="zh-CN" sz="3600" b="1" dirty="0"/>
          </a:p>
        </p:txBody>
      </p:sp>
      <p:sp>
        <p:nvSpPr>
          <p:cNvPr id="3" name="内容占位符 2"/>
          <p:cNvSpPr>
            <a:spLocks noGrp="1"/>
          </p:cNvSpPr>
          <p:nvPr>
            <p:ph idx="1"/>
          </p:nvPr>
        </p:nvSpPr>
        <p:spPr>
          <a:xfrm>
            <a:off x="444678" y="1412776"/>
            <a:ext cx="8229600" cy="4525963"/>
          </a:xfrm>
        </p:spPr>
        <p:txBody>
          <a:bodyPr>
            <a:normAutofit/>
          </a:bodyPr>
          <a:lstStyle/>
          <a:p>
            <a:pPr>
              <a:spcBef>
                <a:spcPts val="0"/>
              </a:spcBef>
              <a:buFont typeface="Wingdings" panose="05000000000000000000" pitchFamily="2" charset="2"/>
              <a:buChar char="Ø"/>
            </a:pPr>
            <a:r>
              <a:rPr lang="en-US" altLang="zh-CN" sz="2800" b="1" dirty="0" smtClean="0">
                <a:solidFill>
                  <a:schemeClr val="accent6">
                    <a:lumMod val="75000"/>
                  </a:schemeClr>
                </a:solidFill>
              </a:rPr>
              <a:t>Structural </a:t>
            </a:r>
            <a:r>
              <a:rPr lang="en-US" altLang="zh-CN" sz="2800" b="1" dirty="0">
                <a:solidFill>
                  <a:schemeClr val="accent6">
                    <a:lumMod val="75000"/>
                  </a:schemeClr>
                </a:solidFill>
              </a:rPr>
              <a:t>features of education &amp; training network</a:t>
            </a:r>
            <a:endParaRPr lang="zh-CN" altLang="en-US" sz="2800" b="1" dirty="0">
              <a:solidFill>
                <a:schemeClr val="accent6">
                  <a:lumMod val="75000"/>
                </a:schemeClr>
              </a:solidFill>
            </a:endParaRPr>
          </a:p>
          <a:p>
            <a:pPr>
              <a:spcBef>
                <a:spcPts val="0"/>
              </a:spcBef>
            </a:pPr>
            <a:r>
              <a:rPr lang="en-US" altLang="zh-CN" sz="2800" dirty="0" smtClean="0"/>
              <a:t>Differences of </a:t>
            </a:r>
            <a:r>
              <a:rPr lang="en-US" altLang="zh-CN" sz="2800" dirty="0"/>
              <a:t>node </a:t>
            </a:r>
            <a:r>
              <a:rPr lang="en-US" altLang="zh-CN" sz="2800" dirty="0" smtClean="0"/>
              <a:t>abilities </a:t>
            </a:r>
            <a:endParaRPr lang="en-US" altLang="zh-CN" sz="2800" dirty="0"/>
          </a:p>
          <a:p>
            <a:pPr>
              <a:spcBef>
                <a:spcPts val="0"/>
              </a:spcBef>
            </a:pPr>
            <a:endParaRPr lang="en-US" altLang="zh-CN" sz="2800" dirty="0" smtClean="0"/>
          </a:p>
          <a:p>
            <a:pPr>
              <a:spcBef>
                <a:spcPts val="0"/>
              </a:spcBef>
            </a:pPr>
            <a:endParaRPr lang="en-US" altLang="zh-CN" sz="2800" dirty="0"/>
          </a:p>
          <a:p>
            <a:pPr>
              <a:spcBef>
                <a:spcPts val="0"/>
              </a:spcBef>
            </a:pPr>
            <a:endParaRPr lang="en-US" altLang="zh-CN" sz="2800" dirty="0" smtClean="0"/>
          </a:p>
          <a:p>
            <a:pPr>
              <a:spcBef>
                <a:spcPts val="0"/>
              </a:spcBef>
            </a:pPr>
            <a:endParaRPr lang="en-US" altLang="zh-CN" sz="2800" dirty="0" smtClean="0"/>
          </a:p>
          <a:p>
            <a:pPr lvl="0">
              <a:spcBef>
                <a:spcPts val="0"/>
              </a:spcBef>
            </a:pPr>
            <a:r>
              <a:rPr lang="en-US" altLang="zh-CN" sz="2800" dirty="0"/>
              <a:t>Robust </a:t>
            </a:r>
            <a:r>
              <a:rPr lang="en-US" altLang="zh-CN" sz="2800" dirty="0" smtClean="0"/>
              <a:t>but </a:t>
            </a:r>
            <a:r>
              <a:rPr lang="en-US" altLang="zh-CN" sz="2800" dirty="0"/>
              <a:t>vulnerable</a:t>
            </a:r>
            <a:endParaRPr lang="en-US" altLang="zh-CN" sz="2800" dirty="0" smtClean="0"/>
          </a:p>
        </p:txBody>
      </p:sp>
      <p:sp>
        <p:nvSpPr>
          <p:cNvPr id="4" name="圆角矩形标注 3"/>
          <p:cNvSpPr/>
          <p:nvPr/>
        </p:nvSpPr>
        <p:spPr>
          <a:xfrm>
            <a:off x="879572" y="4632247"/>
            <a:ext cx="7344816" cy="1844824"/>
          </a:xfrm>
          <a:prstGeom prst="wedgeRoundRectCallout">
            <a:avLst>
              <a:gd name="adj1" fmla="val -39155"/>
              <a:gd name="adj2" fmla="val -5975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itchFamily="34" charset="0"/>
              <a:buChar char="•"/>
            </a:pPr>
            <a:r>
              <a:rPr lang="en-US" altLang="zh-CN" sz="2800" dirty="0" smtClean="0"/>
              <a:t>If 80</a:t>
            </a:r>
            <a:r>
              <a:rPr lang="en-US" altLang="zh-CN" sz="2800" dirty="0"/>
              <a:t>% </a:t>
            </a:r>
            <a:r>
              <a:rPr lang="en-US" altLang="zh-CN" sz="2800" dirty="0" smtClean="0"/>
              <a:t>of nodes are removed randomly</a:t>
            </a:r>
            <a:r>
              <a:rPr lang="en-US" altLang="zh-CN" sz="2800" dirty="0"/>
              <a:t>, </a:t>
            </a:r>
            <a:r>
              <a:rPr lang="en-US" altLang="zh-CN" sz="2800" dirty="0" smtClean="0"/>
              <a:t>the </a:t>
            </a:r>
            <a:r>
              <a:rPr lang="en-US" altLang="zh-CN" sz="2800" dirty="0"/>
              <a:t>entire network </a:t>
            </a:r>
            <a:r>
              <a:rPr lang="en-US" altLang="zh-CN" sz="2800" dirty="0" smtClean="0"/>
              <a:t>running will </a:t>
            </a:r>
            <a:r>
              <a:rPr lang="en-US" altLang="zh-CN" sz="2800" dirty="0"/>
              <a:t>not </a:t>
            </a:r>
            <a:r>
              <a:rPr lang="en-US" altLang="zh-CN" sz="2800" dirty="0" smtClean="0"/>
              <a:t>be affected.</a:t>
            </a:r>
          </a:p>
          <a:p>
            <a:pPr marL="457200" lvl="0" indent="-457200">
              <a:buFont typeface="Arial" pitchFamily="34" charset="0"/>
              <a:buChar char="•"/>
            </a:pPr>
            <a:r>
              <a:rPr lang="en-US" altLang="zh-CN" sz="2800" dirty="0" smtClean="0"/>
              <a:t>If a </a:t>
            </a:r>
            <a:r>
              <a:rPr lang="en-US" altLang="zh-CN" sz="2800" dirty="0"/>
              <a:t>small </a:t>
            </a:r>
            <a:r>
              <a:rPr lang="en-US" altLang="zh-CN" sz="2800" dirty="0" smtClean="0"/>
              <a:t>amount of core </a:t>
            </a:r>
            <a:r>
              <a:rPr lang="en-US" altLang="zh-CN" sz="2800" dirty="0"/>
              <a:t>nodes </a:t>
            </a:r>
            <a:r>
              <a:rPr lang="en-US" altLang="zh-CN" sz="2800" dirty="0" smtClean="0"/>
              <a:t>leave</a:t>
            </a:r>
            <a:r>
              <a:rPr lang="en-US" altLang="zh-CN" sz="2800" dirty="0"/>
              <a:t> (5%) </a:t>
            </a:r>
            <a:r>
              <a:rPr lang="en-US" altLang="zh-CN" sz="2800" dirty="0" smtClean="0"/>
              <a:t>, the </a:t>
            </a:r>
            <a:r>
              <a:rPr lang="en-US" altLang="zh-CN" sz="2800" dirty="0"/>
              <a:t>whole network will </a:t>
            </a:r>
            <a:r>
              <a:rPr lang="en-US" altLang="zh-CN" sz="2800" dirty="0" smtClean="0"/>
              <a:t>be paralyzed.</a:t>
            </a:r>
            <a:endParaRPr lang="zh-CN" altLang="en-US" sz="2800" dirty="0"/>
          </a:p>
        </p:txBody>
      </p:sp>
      <p:sp>
        <p:nvSpPr>
          <p:cNvPr id="6" name="圆角矩形标注 5"/>
          <p:cNvSpPr/>
          <p:nvPr/>
        </p:nvSpPr>
        <p:spPr>
          <a:xfrm>
            <a:off x="683568" y="2522530"/>
            <a:ext cx="7940902" cy="1382969"/>
          </a:xfrm>
          <a:prstGeom prst="wedgeRoundRectCallout">
            <a:avLst>
              <a:gd name="adj1" fmla="val 6472"/>
              <a:gd name="adj2" fmla="val -7795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altLang="zh-CN" sz="2800" dirty="0"/>
              <a:t>Although </a:t>
            </a:r>
            <a:r>
              <a:rPr lang="en-US" altLang="zh-CN" sz="2800" dirty="0" smtClean="0"/>
              <a:t>the total </a:t>
            </a:r>
            <a:r>
              <a:rPr lang="en-US" altLang="zh-CN" sz="2800" dirty="0"/>
              <a:t>number of nodes in the </a:t>
            </a:r>
            <a:r>
              <a:rPr lang="en-US" altLang="zh-CN" sz="2800" dirty="0" smtClean="0"/>
              <a:t>complex </a:t>
            </a:r>
            <a:r>
              <a:rPr lang="en-US" altLang="zh-CN" sz="2800" dirty="0"/>
              <a:t>network is large, </a:t>
            </a:r>
            <a:r>
              <a:rPr lang="en-US" altLang="zh-CN" sz="2800" dirty="0" smtClean="0"/>
              <a:t>its ‘core’ nodes </a:t>
            </a:r>
            <a:r>
              <a:rPr lang="en-US" altLang="zh-CN" sz="2800" dirty="0"/>
              <a:t>number is </a:t>
            </a:r>
            <a:r>
              <a:rPr lang="en-US" altLang="zh-CN" sz="2800" dirty="0" smtClean="0"/>
              <a:t>quite small </a:t>
            </a:r>
            <a:r>
              <a:rPr lang="en-US" altLang="zh-CN" sz="2800" dirty="0"/>
              <a:t>relatively.</a:t>
            </a:r>
          </a:p>
        </p:txBody>
      </p:sp>
    </p:spTree>
    <p:extLst>
      <p:ext uri="{BB962C8B-B14F-4D97-AF65-F5344CB8AC3E}">
        <p14:creationId xmlns:p14="http://schemas.microsoft.com/office/powerpoint/2010/main" val="100755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274638"/>
            <a:ext cx="8507288" cy="1143000"/>
          </a:xfrm>
        </p:spPr>
        <p:txBody>
          <a:bodyPr>
            <a:noAutofit/>
          </a:bodyPr>
          <a:lstStyle/>
          <a:p>
            <a:pPr lvl="0"/>
            <a:r>
              <a:rPr lang="en-US" altLang="zh-CN" sz="3600" b="1" dirty="0"/>
              <a:t>Regularity in complex education &amp; training</a:t>
            </a:r>
            <a:endParaRPr lang="zh-CN" altLang="zh-CN" sz="3600" b="1" dirty="0"/>
          </a:p>
        </p:txBody>
      </p:sp>
      <p:sp>
        <p:nvSpPr>
          <p:cNvPr id="3" name="内容占位符 2"/>
          <p:cNvSpPr>
            <a:spLocks noGrp="1"/>
          </p:cNvSpPr>
          <p:nvPr>
            <p:ph idx="1"/>
          </p:nvPr>
        </p:nvSpPr>
        <p:spPr>
          <a:xfrm>
            <a:off x="457200" y="1268760"/>
            <a:ext cx="8229600" cy="5256584"/>
          </a:xfrm>
        </p:spPr>
        <p:txBody>
          <a:bodyPr>
            <a:normAutofit/>
          </a:bodyPr>
          <a:lstStyle/>
          <a:p>
            <a:pPr>
              <a:spcBef>
                <a:spcPts val="0"/>
              </a:spcBef>
            </a:pPr>
            <a:r>
              <a:rPr lang="en-US" altLang="zh-CN" sz="2800" dirty="0"/>
              <a:t>Information passes </a:t>
            </a:r>
            <a:r>
              <a:rPr lang="en-US" altLang="zh-CN" sz="2800" dirty="0" smtClean="0"/>
              <a:t>quickly</a:t>
            </a:r>
          </a:p>
          <a:p>
            <a:pPr>
              <a:spcBef>
                <a:spcPts val="0"/>
              </a:spcBef>
            </a:pPr>
            <a:endParaRPr lang="en-US" altLang="zh-CN" sz="2800" dirty="0">
              <a:solidFill>
                <a:schemeClr val="accent6">
                  <a:lumMod val="75000"/>
                </a:schemeClr>
              </a:solidFill>
            </a:endParaRPr>
          </a:p>
          <a:p>
            <a:pPr>
              <a:spcBef>
                <a:spcPts val="0"/>
              </a:spcBef>
            </a:pPr>
            <a:endParaRPr lang="en-US" altLang="zh-CN" sz="2800" dirty="0" smtClean="0">
              <a:solidFill>
                <a:schemeClr val="accent6">
                  <a:lumMod val="75000"/>
                </a:schemeClr>
              </a:solidFill>
            </a:endParaRPr>
          </a:p>
          <a:p>
            <a:pPr>
              <a:spcBef>
                <a:spcPts val="0"/>
              </a:spcBef>
            </a:pPr>
            <a:endParaRPr lang="en-US" altLang="zh-CN" sz="2800" dirty="0" smtClean="0">
              <a:solidFill>
                <a:schemeClr val="accent6">
                  <a:lumMod val="75000"/>
                </a:schemeClr>
              </a:solidFill>
            </a:endParaRPr>
          </a:p>
          <a:p>
            <a:pPr>
              <a:spcBef>
                <a:spcPts val="0"/>
              </a:spcBef>
            </a:pPr>
            <a:endParaRPr lang="en-US" altLang="zh-CN" sz="2800" dirty="0">
              <a:solidFill>
                <a:schemeClr val="accent6">
                  <a:lumMod val="75000"/>
                </a:schemeClr>
              </a:solidFill>
            </a:endParaRPr>
          </a:p>
          <a:p>
            <a:pPr marL="0" indent="0">
              <a:spcBef>
                <a:spcPts val="0"/>
              </a:spcBef>
              <a:buNone/>
            </a:pPr>
            <a:endParaRPr lang="en-US" altLang="zh-CN" sz="2800" dirty="0" smtClean="0">
              <a:solidFill>
                <a:schemeClr val="accent6">
                  <a:lumMod val="75000"/>
                </a:schemeClr>
              </a:solidFill>
            </a:endParaRPr>
          </a:p>
          <a:p>
            <a:pPr>
              <a:spcBef>
                <a:spcPts val="0"/>
              </a:spcBef>
            </a:pPr>
            <a:r>
              <a:rPr lang="en-US" altLang="zh-CN" sz="2800" dirty="0" smtClean="0"/>
              <a:t>Resource delivery is effective</a:t>
            </a:r>
            <a:r>
              <a:rPr lang="zh-CN" altLang="zh-CN" sz="2800" dirty="0" smtClean="0"/>
              <a:t> </a:t>
            </a:r>
            <a:endParaRPr lang="zh-CN" altLang="zh-CN" sz="2800" dirty="0"/>
          </a:p>
          <a:p>
            <a:pPr lvl="0">
              <a:spcBef>
                <a:spcPts val="0"/>
              </a:spcBef>
            </a:pPr>
            <a:endParaRPr lang="zh-CN" altLang="zh-CN" sz="2800" dirty="0"/>
          </a:p>
        </p:txBody>
      </p:sp>
      <p:pic>
        <p:nvPicPr>
          <p:cNvPr id="2050" name="Picture 2" descr="D:\桌面\未命名.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977120"/>
            <a:ext cx="3563888" cy="2645463"/>
          </a:xfrm>
          <a:prstGeom prst="rect">
            <a:avLst/>
          </a:prstGeom>
          <a:noFill/>
          <a:extLst>
            <a:ext uri="{909E8E84-426E-40DD-AFC4-6F175D3DCCD1}">
              <a14:hiddenFill xmlns:a14="http://schemas.microsoft.com/office/drawing/2010/main">
                <a:solidFill>
                  <a:srgbClr val="FFFFFF"/>
                </a:solidFill>
              </a14:hiddenFill>
            </a:ext>
          </a:extLst>
        </p:spPr>
      </p:pic>
      <p:sp>
        <p:nvSpPr>
          <p:cNvPr id="6" name="圆角矩形标注 5"/>
          <p:cNvSpPr/>
          <p:nvPr/>
        </p:nvSpPr>
        <p:spPr>
          <a:xfrm>
            <a:off x="395536" y="1772816"/>
            <a:ext cx="8280920" cy="2013079"/>
          </a:xfrm>
          <a:prstGeom prst="wedgeRoundRectCallout">
            <a:avLst>
              <a:gd name="adj1" fmla="val 4534"/>
              <a:gd name="adj2" fmla="val -64761"/>
              <a:gd name="adj3" fmla="val 16667"/>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altLang="zh-CN" sz="2800" dirty="0"/>
              <a:t>When </a:t>
            </a:r>
            <a:r>
              <a:rPr lang="en-US" altLang="zh-CN" sz="2800" dirty="0" smtClean="0"/>
              <a:t>newly </a:t>
            </a:r>
            <a:r>
              <a:rPr lang="en-US" altLang="zh-CN" sz="2800" dirty="0"/>
              <a:t>released </a:t>
            </a:r>
            <a:r>
              <a:rPr lang="en-US" altLang="zh-CN" sz="2800" dirty="0" smtClean="0"/>
              <a:t>courseware be </a:t>
            </a:r>
            <a:r>
              <a:rPr lang="en-US" altLang="zh-CN" sz="2800" dirty="0"/>
              <a:t>studied and </a:t>
            </a:r>
            <a:r>
              <a:rPr lang="en-US" altLang="zh-CN" sz="2800" dirty="0" smtClean="0"/>
              <a:t>shared by </a:t>
            </a:r>
            <a:r>
              <a:rPr lang="en-US" altLang="zh-CN" sz="2800" dirty="0"/>
              <a:t>a certain number of participants (reaching </a:t>
            </a:r>
            <a:r>
              <a:rPr lang="en-US" altLang="zh-CN" sz="2800" dirty="0" smtClean="0"/>
              <a:t>the network’s threshold</a:t>
            </a:r>
            <a:r>
              <a:rPr lang="en-US" altLang="zh-CN" sz="2800" dirty="0"/>
              <a:t>), </a:t>
            </a:r>
            <a:r>
              <a:rPr lang="en-US" altLang="zh-CN" sz="2800" dirty="0" smtClean="0"/>
              <a:t>it will soon be popular among nearly all staff of the network.</a:t>
            </a:r>
            <a:endParaRPr lang="zh-CN" altLang="en-US" sz="2800" dirty="0"/>
          </a:p>
        </p:txBody>
      </p:sp>
      <p:sp>
        <p:nvSpPr>
          <p:cNvPr id="8" name="圆角矩形标注 7"/>
          <p:cNvSpPr/>
          <p:nvPr/>
        </p:nvSpPr>
        <p:spPr>
          <a:xfrm>
            <a:off x="395536" y="4581128"/>
            <a:ext cx="5040560" cy="1872208"/>
          </a:xfrm>
          <a:prstGeom prst="wedgeRoundRectCallout">
            <a:avLst>
              <a:gd name="adj1" fmla="val -2418"/>
              <a:gd name="adj2" fmla="val -64999"/>
              <a:gd name="adj3" fmla="val 16667"/>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altLang="zh-CN" sz="2800" dirty="0"/>
              <a:t>Resources are </a:t>
            </a:r>
            <a:r>
              <a:rPr lang="en-US" altLang="zh-CN" sz="2800" dirty="0" smtClean="0"/>
              <a:t>closer </a:t>
            </a:r>
            <a:r>
              <a:rPr lang="en-US" altLang="zh-CN" sz="2800" dirty="0"/>
              <a:t>to </a:t>
            </a:r>
            <a:r>
              <a:rPr lang="en-US" altLang="zh-CN" sz="2800" dirty="0" smtClean="0"/>
              <a:t>learners </a:t>
            </a:r>
            <a:r>
              <a:rPr lang="en-US" altLang="zh-CN" sz="2800" dirty="0"/>
              <a:t>through </a:t>
            </a:r>
            <a:r>
              <a:rPr lang="en-US" altLang="zh-CN" sz="2800" dirty="0" smtClean="0"/>
              <a:t>sharing </a:t>
            </a:r>
            <a:r>
              <a:rPr lang="en-US" altLang="zh-CN" sz="2800" dirty="0"/>
              <a:t>in </a:t>
            </a:r>
            <a:r>
              <a:rPr lang="en-US" altLang="zh-CN" sz="2800" dirty="0" smtClean="0"/>
              <a:t>communities. Useful </a:t>
            </a:r>
            <a:r>
              <a:rPr lang="en-US" altLang="zh-CN" sz="2800" dirty="0"/>
              <a:t>resources </a:t>
            </a:r>
            <a:r>
              <a:rPr lang="en-US" altLang="zh-CN" sz="2800" dirty="0" smtClean="0"/>
              <a:t>will </a:t>
            </a:r>
            <a:r>
              <a:rPr lang="en-US" altLang="zh-CN" sz="2800" dirty="0" smtClean="0"/>
              <a:t>sooner be </a:t>
            </a:r>
            <a:r>
              <a:rPr lang="en-US" altLang="zh-CN" sz="2800" dirty="0" smtClean="0"/>
              <a:t>popularized.</a:t>
            </a:r>
            <a:endParaRPr lang="zh-CN" altLang="en-US" sz="2800" dirty="0"/>
          </a:p>
        </p:txBody>
      </p:sp>
    </p:spTree>
    <p:extLst>
      <p:ext uri="{BB962C8B-B14F-4D97-AF65-F5344CB8AC3E}">
        <p14:creationId xmlns:p14="http://schemas.microsoft.com/office/powerpoint/2010/main" val="1404817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Network analysis of education &amp; training</a:t>
            </a:r>
            <a:endParaRPr lang="zh-CN"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内容占位符 2"/>
          <p:cNvSpPr>
            <a:spLocks noGrp="1"/>
          </p:cNvSpPr>
          <p:nvPr>
            <p:ph idx="1"/>
          </p:nvPr>
        </p:nvSpPr>
        <p:spPr>
          <a:xfrm>
            <a:off x="467544" y="1195536"/>
            <a:ext cx="8229600" cy="5257800"/>
          </a:xfrm>
        </p:spPr>
        <p:txBody>
          <a:bodyPr>
            <a:noAutofit/>
          </a:bodyPr>
          <a:lstStyle/>
          <a:p>
            <a:pPr>
              <a:lnSpc>
                <a:spcPct val="110000"/>
              </a:lnSpc>
              <a:spcBef>
                <a:spcPts val="0"/>
              </a:spcBef>
            </a:pPr>
            <a:r>
              <a:rPr lang="en-US" altLang="zh-CN" sz="2800" dirty="0" smtClean="0"/>
              <a:t>When manually </a:t>
            </a:r>
            <a:r>
              <a:rPr lang="en-US" altLang="zh-CN" sz="2800" dirty="0" smtClean="0"/>
              <a:t>calculate, plot, and do research on </a:t>
            </a:r>
            <a:r>
              <a:rPr lang="en-US" altLang="zh-CN" sz="2800" dirty="0"/>
              <a:t>Complex </a:t>
            </a:r>
            <a:r>
              <a:rPr lang="en-US" altLang="zh-CN" sz="2800" dirty="0" smtClean="0"/>
              <a:t>Network (education &amp; training) </a:t>
            </a:r>
            <a:r>
              <a:rPr lang="en-US" altLang="zh-CN" sz="2800" dirty="0"/>
              <a:t>with naked </a:t>
            </a:r>
            <a:r>
              <a:rPr lang="en-US" altLang="zh-CN" sz="2800" dirty="0" smtClean="0"/>
              <a:t>eyes:</a:t>
            </a:r>
            <a:endParaRPr lang="en-US" altLang="zh-CN" sz="2800" dirty="0" smtClean="0"/>
          </a:p>
          <a:p>
            <a:pPr>
              <a:lnSpc>
                <a:spcPct val="110000"/>
              </a:lnSpc>
              <a:spcBef>
                <a:spcPts val="0"/>
              </a:spcBef>
            </a:pPr>
            <a:endParaRPr lang="en-US" altLang="zh-CN" sz="2800" dirty="0" smtClean="0"/>
          </a:p>
          <a:p>
            <a:pPr>
              <a:lnSpc>
                <a:spcPct val="110000"/>
              </a:lnSpc>
              <a:spcBef>
                <a:spcPts val="0"/>
              </a:spcBef>
              <a:buFont typeface="Wingdings" pitchFamily="2" charset="2"/>
              <a:buChar char="Ø"/>
            </a:pPr>
            <a:endParaRPr lang="en-US" altLang="zh-CN" sz="2800" b="1" dirty="0">
              <a:solidFill>
                <a:schemeClr val="accent6">
                  <a:lumMod val="75000"/>
                </a:schemeClr>
              </a:solidFill>
            </a:endParaRPr>
          </a:p>
          <a:p>
            <a:pPr marL="0" indent="0">
              <a:lnSpc>
                <a:spcPct val="110000"/>
              </a:lnSpc>
              <a:spcBef>
                <a:spcPts val="0"/>
              </a:spcBef>
              <a:buNone/>
            </a:pPr>
            <a:endParaRPr lang="en-US" altLang="zh-CN" sz="2800" dirty="0" smtClean="0"/>
          </a:p>
          <a:p>
            <a:pPr>
              <a:lnSpc>
                <a:spcPct val="110000"/>
              </a:lnSpc>
              <a:spcBef>
                <a:spcPts val="0"/>
              </a:spcBef>
            </a:pPr>
            <a:r>
              <a:rPr lang="en-US" altLang="zh-CN" sz="2800" dirty="0" smtClean="0"/>
              <a:t>Visualize </a:t>
            </a:r>
            <a:r>
              <a:rPr lang="en-US" altLang="zh-CN" sz="2800" dirty="0"/>
              <a:t>massive data into </a:t>
            </a:r>
            <a:r>
              <a:rPr lang="en-US" altLang="zh-CN" sz="2800" dirty="0" smtClean="0"/>
              <a:t>images, </a:t>
            </a:r>
            <a:r>
              <a:rPr lang="en-US" altLang="zh-CN" sz="2800" dirty="0"/>
              <a:t>inspire our image thinking, </a:t>
            </a:r>
            <a:r>
              <a:rPr lang="en-US" altLang="zh-CN" sz="2800" dirty="0" smtClean="0"/>
              <a:t>and find </a:t>
            </a:r>
            <a:r>
              <a:rPr lang="en-US" altLang="zh-CN" sz="2800" dirty="0"/>
              <a:t>out the </a:t>
            </a:r>
            <a:r>
              <a:rPr lang="en-US" altLang="zh-CN" sz="2800" dirty="0" smtClean="0"/>
              <a:t>hidden rules</a:t>
            </a:r>
          </a:p>
          <a:p>
            <a:pPr>
              <a:lnSpc>
                <a:spcPct val="110000"/>
              </a:lnSpc>
              <a:spcBef>
                <a:spcPts val="0"/>
              </a:spcBef>
            </a:pPr>
            <a:r>
              <a:rPr lang="en-US" altLang="zh-CN" sz="2800" dirty="0" err="1"/>
              <a:t>Pajek</a:t>
            </a:r>
            <a:r>
              <a:rPr lang="en-US" altLang="zh-CN" sz="2800" dirty="0"/>
              <a:t> (Open &amp; Non-commercial Tool) </a:t>
            </a:r>
          </a:p>
          <a:p>
            <a:pPr>
              <a:lnSpc>
                <a:spcPct val="110000"/>
              </a:lnSpc>
              <a:spcBef>
                <a:spcPts val="0"/>
              </a:spcBef>
            </a:pPr>
            <a:endParaRPr lang="zh-CN" altLang="en-US" sz="2800" dirty="0"/>
          </a:p>
        </p:txBody>
      </p:sp>
      <p:pic>
        <p:nvPicPr>
          <p:cNvPr id="4" name="Picture 4" descr="paj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085183"/>
            <a:ext cx="2016224" cy="134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05770" y="5445224"/>
            <a:ext cx="6402534" cy="707886"/>
          </a:xfrm>
          <a:prstGeom prst="rect">
            <a:avLst/>
          </a:prstGeom>
        </p:spPr>
        <p:txBody>
          <a:bodyPr wrap="square">
            <a:spAutoFit/>
          </a:bodyPr>
          <a:lstStyle/>
          <a:p>
            <a:r>
              <a:rPr lang="en-US" altLang="zh-CN" sz="2000" dirty="0" smtClean="0">
                <a:solidFill>
                  <a:srgbClr val="6600CC"/>
                </a:solidFill>
              </a:rPr>
              <a:t>By Vladimir </a:t>
            </a:r>
            <a:r>
              <a:rPr lang="en-US" altLang="zh-CN" sz="2000" dirty="0" err="1">
                <a:solidFill>
                  <a:srgbClr val="6600CC"/>
                </a:solidFill>
              </a:rPr>
              <a:t>Batagelj</a:t>
            </a:r>
            <a:r>
              <a:rPr lang="en-US" altLang="zh-CN" sz="2000" dirty="0">
                <a:solidFill>
                  <a:srgbClr val="6600CC"/>
                </a:solidFill>
              </a:rPr>
              <a:t> &amp; Andrej </a:t>
            </a:r>
            <a:r>
              <a:rPr lang="en-US" altLang="zh-CN" sz="2000" dirty="0" err="1" smtClean="0">
                <a:solidFill>
                  <a:srgbClr val="6600CC"/>
                </a:solidFill>
              </a:rPr>
              <a:t>Mrvar</a:t>
            </a:r>
            <a:endParaRPr lang="en-US" altLang="zh-CN" sz="2000" dirty="0"/>
          </a:p>
          <a:p>
            <a:r>
              <a:rPr lang="en-US" altLang="zh-CN" sz="2000" dirty="0" smtClean="0"/>
              <a:t>more </a:t>
            </a:r>
            <a:r>
              <a:rPr lang="en-US" altLang="zh-CN" sz="2000" dirty="0"/>
              <a:t>at </a:t>
            </a:r>
            <a:r>
              <a:rPr lang="en-US" altLang="zh-CN" sz="2000" dirty="0">
                <a:hlinkClick r:id="rId4"/>
              </a:rPr>
              <a:t>http://vlado.fmf.uni-lj.si/pub/networks/pajek/</a:t>
            </a:r>
            <a:endParaRPr lang="en-US" altLang="zh-CN" sz="2000" dirty="0"/>
          </a:p>
        </p:txBody>
      </p:sp>
      <p:sp>
        <p:nvSpPr>
          <p:cNvPr id="6" name="圆角矩形 5"/>
          <p:cNvSpPr/>
          <p:nvPr/>
        </p:nvSpPr>
        <p:spPr>
          <a:xfrm>
            <a:off x="755576" y="2636912"/>
            <a:ext cx="7704856" cy="1440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smtClean="0"/>
              <a:t>who are the </a:t>
            </a:r>
            <a:r>
              <a:rPr lang="en-US" altLang="zh-CN" sz="2800" dirty="0"/>
              <a:t>most important </a:t>
            </a:r>
            <a:r>
              <a:rPr lang="en-US" altLang="zh-CN" sz="2800" dirty="0" smtClean="0"/>
              <a:t>participants?</a:t>
            </a:r>
          </a:p>
          <a:p>
            <a:r>
              <a:rPr lang="en-US" altLang="zh-CN" sz="2800" dirty="0" smtClean="0"/>
              <a:t>Which are the </a:t>
            </a:r>
            <a:r>
              <a:rPr lang="en-US" altLang="zh-CN" sz="2800" dirty="0"/>
              <a:t>shortest </a:t>
            </a:r>
            <a:r>
              <a:rPr lang="en-US" altLang="zh-CN" sz="2800" dirty="0" smtClean="0"/>
              <a:t>paths to build relations? </a:t>
            </a:r>
          </a:p>
          <a:p>
            <a:r>
              <a:rPr lang="en-US" altLang="zh-CN" sz="2800" dirty="0" smtClean="0"/>
              <a:t>What does the distribution </a:t>
            </a:r>
            <a:r>
              <a:rPr lang="en-US" altLang="zh-CN" sz="2800" dirty="0"/>
              <a:t>of </a:t>
            </a:r>
            <a:r>
              <a:rPr lang="en-US" altLang="zh-CN" sz="2800" dirty="0" smtClean="0"/>
              <a:t>communities like?... </a:t>
            </a:r>
            <a:endParaRPr lang="zh-CN" altLang="en-US" sz="2800" dirty="0"/>
          </a:p>
        </p:txBody>
      </p:sp>
      <p:sp>
        <p:nvSpPr>
          <p:cNvPr id="7" name="矩形 6"/>
          <p:cNvSpPr/>
          <p:nvPr/>
        </p:nvSpPr>
        <p:spPr>
          <a:xfrm>
            <a:off x="7139398" y="2519318"/>
            <a:ext cx="1492653" cy="523220"/>
          </a:xfrm>
          <a:prstGeom prst="rect">
            <a:avLst/>
          </a:prstGeom>
          <a:solidFill>
            <a:schemeClr val="accent6">
              <a:alpha val="74000"/>
            </a:schemeClr>
          </a:solidFill>
        </p:spPr>
        <p:txBody>
          <a:bodyPr wrap="none">
            <a:spAutoFit/>
          </a:bodyPr>
          <a:lstStyle/>
          <a:p>
            <a:pPr algn="ctr"/>
            <a:r>
              <a:rPr lang="en-US" altLang="zh-CN" sz="2800" dirty="0">
                <a:solidFill>
                  <a:schemeClr val="bg1"/>
                </a:solidFill>
              </a:rPr>
              <a:t>not easy </a:t>
            </a:r>
            <a:endParaRPr lang="zh-CN" altLang="en-US" sz="2800" dirty="0">
              <a:solidFill>
                <a:schemeClr val="bg1"/>
              </a:solidFill>
            </a:endParaRPr>
          </a:p>
        </p:txBody>
      </p:sp>
      <p:sp>
        <p:nvSpPr>
          <p:cNvPr id="8" name="TextBox 7"/>
          <p:cNvSpPr txBox="1"/>
          <p:nvPr/>
        </p:nvSpPr>
        <p:spPr>
          <a:xfrm>
            <a:off x="1115616" y="6167722"/>
            <a:ext cx="4669740" cy="523220"/>
          </a:xfrm>
          <a:prstGeom prst="rect">
            <a:avLst/>
          </a:prstGeom>
          <a:solidFill>
            <a:schemeClr val="accent6"/>
          </a:solidFill>
        </p:spPr>
        <p:txBody>
          <a:bodyPr wrap="none" rtlCol="0">
            <a:spAutoFit/>
          </a:bodyPr>
          <a:lstStyle/>
          <a:p>
            <a:r>
              <a:rPr lang="en-US" altLang="zh-CN" sz="2800" dirty="0">
                <a:solidFill>
                  <a:schemeClr val="bg1"/>
                </a:solidFill>
              </a:rPr>
              <a:t>What can we do with the tool?</a:t>
            </a:r>
            <a:endParaRPr lang="zh-CN" altLang="en-US" sz="2800" dirty="0">
              <a:solidFill>
                <a:schemeClr val="bg1"/>
              </a:solidFill>
            </a:endParaRPr>
          </a:p>
        </p:txBody>
      </p:sp>
    </p:spTree>
    <p:extLst>
      <p:ext uri="{BB962C8B-B14F-4D97-AF65-F5344CB8AC3E}">
        <p14:creationId xmlns:p14="http://schemas.microsoft.com/office/powerpoint/2010/main" val="2952725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pic>
        <p:nvPicPr>
          <p:cNvPr id="1026" name="Picture 2" descr="F:\Users\Desktop\c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 y="1988840"/>
            <a:ext cx="4553848" cy="424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sers\Desktop\Emily2st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132" y="1988840"/>
            <a:ext cx="4553847" cy="424847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724128" y="6218148"/>
            <a:ext cx="2717860" cy="523220"/>
          </a:xfrm>
          <a:prstGeom prst="rect">
            <a:avLst/>
          </a:prstGeom>
          <a:solidFill>
            <a:schemeClr val="accent1"/>
          </a:solidFill>
        </p:spPr>
        <p:txBody>
          <a:bodyPr wrap="none">
            <a:spAutoFit/>
          </a:bodyPr>
          <a:lstStyle/>
          <a:p>
            <a:r>
              <a:rPr lang="en-US" altLang="zh-CN" sz="2800" dirty="0" smtClean="0">
                <a:solidFill>
                  <a:schemeClr val="bg1"/>
                </a:solidFill>
              </a:rPr>
              <a:t>Emily’s neighbors</a:t>
            </a:r>
            <a:endParaRPr lang="en-US" altLang="zh-CN" sz="2800" dirty="0">
              <a:solidFill>
                <a:schemeClr val="bg1"/>
              </a:solidFill>
            </a:endParaRPr>
          </a:p>
        </p:txBody>
      </p:sp>
      <p:sp>
        <p:nvSpPr>
          <p:cNvPr id="10" name="TextBox 9"/>
          <p:cNvSpPr txBox="1"/>
          <p:nvPr/>
        </p:nvSpPr>
        <p:spPr>
          <a:xfrm>
            <a:off x="133985" y="1355595"/>
            <a:ext cx="1842171" cy="523220"/>
          </a:xfrm>
          <a:prstGeom prst="rect">
            <a:avLst/>
          </a:prstGeom>
          <a:noFill/>
        </p:spPr>
        <p:txBody>
          <a:bodyPr wrap="none" rtlCol="0">
            <a:spAutoFit/>
          </a:bodyPr>
          <a:lstStyle/>
          <a:p>
            <a:r>
              <a:rPr lang="en-US" altLang="zh-CN" sz="2800" dirty="0" smtClean="0">
                <a:latin typeface="Cooper Std Black" pitchFamily="18" charset="0"/>
              </a:rPr>
              <a:t>Example</a:t>
            </a:r>
            <a:endParaRPr lang="zh-CN" altLang="en-US" sz="2800" dirty="0">
              <a:latin typeface="Cooper Std Black" pitchFamily="18" charset="0"/>
            </a:endParaRPr>
          </a:p>
        </p:txBody>
      </p:sp>
      <p:sp>
        <p:nvSpPr>
          <p:cNvPr id="11" name="矩形 10"/>
          <p:cNvSpPr/>
          <p:nvPr/>
        </p:nvSpPr>
        <p:spPr>
          <a:xfrm>
            <a:off x="2205455" y="1452900"/>
            <a:ext cx="5831468" cy="523220"/>
          </a:xfrm>
          <a:prstGeom prst="rect">
            <a:avLst/>
          </a:prstGeom>
          <a:solidFill>
            <a:schemeClr val="accent6"/>
          </a:solidFill>
        </p:spPr>
        <p:txBody>
          <a:bodyPr wrap="none">
            <a:spAutoFit/>
          </a:bodyPr>
          <a:lstStyle/>
          <a:p>
            <a:r>
              <a:rPr lang="en-US" altLang="zh-CN" sz="2800" dirty="0" smtClean="0">
                <a:solidFill>
                  <a:schemeClr val="bg1"/>
                </a:solidFill>
              </a:rPr>
              <a:t>Experiment with ‘Springfield’ Network </a:t>
            </a:r>
            <a:endParaRPr lang="en-US" altLang="zh-CN" sz="2800" dirty="0">
              <a:solidFill>
                <a:schemeClr val="bg1"/>
              </a:solidFill>
            </a:endParaRPr>
          </a:p>
        </p:txBody>
      </p:sp>
      <p:sp>
        <p:nvSpPr>
          <p:cNvPr id="12" name="圆角矩形标注 11"/>
          <p:cNvSpPr/>
          <p:nvPr/>
        </p:nvSpPr>
        <p:spPr>
          <a:xfrm>
            <a:off x="72469" y="4668935"/>
            <a:ext cx="1835235" cy="539787"/>
          </a:xfrm>
          <a:prstGeom prst="wedgeRoundRectCallout">
            <a:avLst>
              <a:gd name="adj1" fmla="val 50184"/>
              <a:gd name="adj2" fmla="val -127901"/>
              <a:gd name="adj3" fmla="val 16667"/>
            </a:avLst>
          </a:prstGeom>
          <a:solidFill>
            <a:schemeClr val="accent6">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smtClean="0"/>
              <a:t>by </a:t>
            </a:r>
            <a:r>
              <a:rPr lang="en-US" altLang="zh-CN" sz="2000" dirty="0" smtClean="0"/>
              <a:t>edge counts</a:t>
            </a:r>
            <a:endParaRPr lang="zh-CN" altLang="en-US" sz="2000" dirty="0">
              <a:solidFill>
                <a:srgbClr val="FFFF00"/>
              </a:solidFill>
            </a:endParaRPr>
          </a:p>
        </p:txBody>
      </p:sp>
      <p:sp>
        <p:nvSpPr>
          <p:cNvPr id="6" name="矩形 5"/>
          <p:cNvSpPr/>
          <p:nvPr/>
        </p:nvSpPr>
        <p:spPr>
          <a:xfrm>
            <a:off x="840917" y="6237312"/>
            <a:ext cx="2991396" cy="523220"/>
          </a:xfrm>
          <a:prstGeom prst="rect">
            <a:avLst/>
          </a:prstGeom>
          <a:solidFill>
            <a:schemeClr val="accent1"/>
          </a:solidFill>
        </p:spPr>
        <p:txBody>
          <a:bodyPr wrap="none">
            <a:spAutoFit/>
          </a:bodyPr>
          <a:lstStyle/>
          <a:p>
            <a:r>
              <a:rPr lang="en-US" altLang="zh-CN" sz="2800" dirty="0" smtClean="0">
                <a:solidFill>
                  <a:schemeClr val="bg1"/>
                </a:solidFill>
              </a:rPr>
              <a:t>X-cores in network</a:t>
            </a:r>
            <a:endParaRPr lang="en-US" altLang="zh-CN" sz="2800" dirty="0">
              <a:solidFill>
                <a:schemeClr val="bg1"/>
              </a:solidFill>
            </a:endParaRPr>
          </a:p>
        </p:txBody>
      </p:sp>
      <p:sp>
        <p:nvSpPr>
          <p:cNvPr id="5" name="圆角矩形标注 4"/>
          <p:cNvSpPr/>
          <p:nvPr/>
        </p:nvSpPr>
        <p:spPr>
          <a:xfrm>
            <a:off x="10953" y="3674668"/>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25A2FF"/>
                </a:solidFill>
                <a:effectLst>
                  <a:outerShdw blurRad="38100" dist="38100" dir="2700000" algn="tl">
                    <a:srgbClr val="000000">
                      <a:alpha val="43137"/>
                    </a:srgbClr>
                  </a:outerShdw>
                </a:effectLst>
              </a:rPr>
              <a:t>4-cores (&gt;=4 edges</a:t>
            </a:r>
            <a:r>
              <a:rPr lang="en-US" altLang="zh-CN" sz="2000" dirty="0" smtClean="0">
                <a:solidFill>
                  <a:srgbClr val="25A2FF"/>
                </a:solidFill>
                <a:effectLst>
                  <a:outerShdw blurRad="38100" dist="38100" dir="2700000" algn="tl">
                    <a:srgbClr val="000000">
                      <a:alpha val="43137"/>
                    </a:srgbClr>
                  </a:outerShdw>
                </a:effectLst>
              </a:rPr>
              <a:t>)</a:t>
            </a:r>
            <a:endParaRPr lang="en-US" altLang="zh-CN" sz="2000" dirty="0">
              <a:solidFill>
                <a:srgbClr val="25A2FF"/>
              </a:solidFill>
              <a:effectLst>
                <a:outerShdw blurRad="38100" dist="38100" dir="2700000" algn="tl">
                  <a:srgbClr val="000000">
                    <a:alpha val="43137"/>
                  </a:srgbClr>
                </a:outerShdw>
              </a:effectLst>
            </a:endParaRPr>
          </a:p>
        </p:txBody>
      </p:sp>
      <p:sp>
        <p:nvSpPr>
          <p:cNvPr id="14" name="圆角矩形标注 13"/>
          <p:cNvSpPr/>
          <p:nvPr/>
        </p:nvSpPr>
        <p:spPr>
          <a:xfrm>
            <a:off x="2697173" y="3458644"/>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FF0000"/>
                </a:solidFill>
                <a:effectLst>
                  <a:outerShdw blurRad="38100" dist="38100" dir="2700000" algn="tl">
                    <a:srgbClr val="000000">
                      <a:alpha val="43137"/>
                    </a:srgbClr>
                  </a:outerShdw>
                </a:effectLst>
              </a:rPr>
              <a:t>3-cores (&gt;=3 edges)</a:t>
            </a:r>
          </a:p>
        </p:txBody>
      </p:sp>
      <p:sp>
        <p:nvSpPr>
          <p:cNvPr id="15" name="圆角矩形标注 14"/>
          <p:cNvSpPr/>
          <p:nvPr/>
        </p:nvSpPr>
        <p:spPr>
          <a:xfrm>
            <a:off x="2281235" y="5229200"/>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4DFD23"/>
                </a:solidFill>
                <a:effectLst>
                  <a:outerShdw blurRad="38100" dist="38100" dir="2700000" algn="tl">
                    <a:srgbClr val="000000">
                      <a:alpha val="43137"/>
                    </a:srgbClr>
                  </a:outerShdw>
                </a:effectLst>
              </a:rPr>
              <a:t>2-cores (&gt;=2 edges)</a:t>
            </a:r>
          </a:p>
        </p:txBody>
      </p:sp>
      <p:sp>
        <p:nvSpPr>
          <p:cNvPr id="16" name="圆角矩形标注 15"/>
          <p:cNvSpPr/>
          <p:nvPr/>
        </p:nvSpPr>
        <p:spPr>
          <a:xfrm>
            <a:off x="133985" y="5661248"/>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FFFF00"/>
                </a:solidFill>
                <a:effectLst>
                  <a:outerShdw blurRad="38100" dist="38100" dir="2700000" algn="tl">
                    <a:srgbClr val="000000">
                      <a:alpha val="43137"/>
                    </a:srgbClr>
                  </a:outerShdw>
                </a:effectLst>
              </a:rPr>
              <a:t>1-cores (&gt;=1 edge)</a:t>
            </a:r>
            <a:endParaRPr lang="zh-CN" altLang="en-US" sz="2000" dirty="0">
              <a:solidFill>
                <a:srgbClr val="FFFF00"/>
              </a:solidFill>
              <a:effectLst>
                <a:outerShdw blurRad="38100" dist="38100" dir="2700000" algn="tl">
                  <a:srgbClr val="000000">
                    <a:alpha val="43137"/>
                  </a:srgbClr>
                </a:outerShdw>
              </a:effectLst>
            </a:endParaRPr>
          </a:p>
        </p:txBody>
      </p:sp>
      <p:sp>
        <p:nvSpPr>
          <p:cNvPr id="17" name="圆角矩形标注 16"/>
          <p:cNvSpPr/>
          <p:nvPr/>
        </p:nvSpPr>
        <p:spPr>
          <a:xfrm>
            <a:off x="5787469" y="5373216"/>
            <a:ext cx="166485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00FFFF"/>
                </a:solidFill>
                <a:effectLst>
                  <a:outerShdw blurRad="38100" dist="38100" dir="2700000" algn="tl">
                    <a:srgbClr val="000000">
                      <a:alpha val="43137"/>
                    </a:srgbClr>
                  </a:outerShdw>
                </a:effectLst>
              </a:rPr>
              <a:t>Emily her self</a:t>
            </a:r>
          </a:p>
        </p:txBody>
      </p:sp>
      <p:sp>
        <p:nvSpPr>
          <p:cNvPr id="19" name="圆角矩形标注 18"/>
          <p:cNvSpPr/>
          <p:nvPr/>
        </p:nvSpPr>
        <p:spPr>
          <a:xfrm>
            <a:off x="4427984" y="4869160"/>
            <a:ext cx="2088232"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FFFF00"/>
                </a:solidFill>
                <a:effectLst>
                  <a:outerShdw blurRad="38100" dist="38100" dir="2700000" algn="tl">
                    <a:srgbClr val="000000">
                      <a:alpha val="43137"/>
                    </a:srgbClr>
                  </a:outerShdw>
                </a:effectLst>
              </a:rPr>
              <a:t>1-step neighbors</a:t>
            </a:r>
          </a:p>
        </p:txBody>
      </p:sp>
      <p:sp>
        <p:nvSpPr>
          <p:cNvPr id="20" name="圆角矩形标注 19"/>
          <p:cNvSpPr/>
          <p:nvPr/>
        </p:nvSpPr>
        <p:spPr>
          <a:xfrm>
            <a:off x="5787469" y="3897052"/>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92D050"/>
                </a:solidFill>
                <a:effectLst>
                  <a:outerShdw blurRad="38100" dist="38100" dir="2700000" algn="tl">
                    <a:srgbClr val="000000">
                      <a:alpha val="43137"/>
                    </a:srgbClr>
                  </a:outerShdw>
                </a:effectLst>
              </a:rPr>
              <a:t>2-steps </a:t>
            </a:r>
            <a:r>
              <a:rPr lang="en-US" altLang="zh-CN" sz="2000" dirty="0" smtClean="0">
                <a:solidFill>
                  <a:srgbClr val="92D050"/>
                </a:solidFill>
                <a:effectLst>
                  <a:outerShdw blurRad="38100" dist="38100" dir="2700000" algn="tl">
                    <a:srgbClr val="000000">
                      <a:alpha val="43137"/>
                    </a:srgbClr>
                  </a:outerShdw>
                </a:effectLst>
              </a:rPr>
              <a:t>neighbors</a:t>
            </a:r>
            <a:endParaRPr lang="en-US" altLang="zh-CN" sz="2000" dirty="0">
              <a:solidFill>
                <a:srgbClr val="92D050"/>
              </a:solidFill>
              <a:effectLst>
                <a:outerShdw blurRad="38100" dist="38100" dir="2700000" algn="tl">
                  <a:srgbClr val="000000">
                    <a:alpha val="43137"/>
                  </a:srgbClr>
                </a:outerShdw>
              </a:effectLst>
            </a:endParaRPr>
          </a:p>
        </p:txBody>
      </p:sp>
      <p:sp>
        <p:nvSpPr>
          <p:cNvPr id="21" name="圆角矩形标注 20"/>
          <p:cNvSpPr/>
          <p:nvPr/>
        </p:nvSpPr>
        <p:spPr>
          <a:xfrm>
            <a:off x="4610700" y="2834083"/>
            <a:ext cx="2270281" cy="432048"/>
          </a:xfrm>
          <a:prstGeom prst="wedgeRoundRectCallout">
            <a:avLst>
              <a:gd name="adj1" fmla="val 13919"/>
              <a:gd name="adj2" fmla="val -162581"/>
              <a:gd name="adj3" fmla="val 16667"/>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lumMod val="50000"/>
                  </a:schemeClr>
                </a:solidFill>
                <a:effectLst>
                  <a:outerShdw blurRad="38100" dist="38100" dir="2700000" algn="tl">
                    <a:srgbClr val="000000">
                      <a:alpha val="43137"/>
                    </a:srgbClr>
                  </a:outerShdw>
                </a:effectLst>
              </a:rPr>
              <a:t>&gt;2-steps neighbors</a:t>
            </a:r>
            <a:endParaRPr lang="zh-CN" altLang="en-US" sz="2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567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Users\Desktop\deg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441" y="2532016"/>
            <a:ext cx="4584559" cy="424674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sp>
        <p:nvSpPr>
          <p:cNvPr id="5" name="矩形 4"/>
          <p:cNvSpPr/>
          <p:nvPr/>
        </p:nvSpPr>
        <p:spPr>
          <a:xfrm>
            <a:off x="5640658" y="5393771"/>
            <a:ext cx="3057688" cy="1384995"/>
          </a:xfrm>
          <a:prstGeom prst="rect">
            <a:avLst/>
          </a:prstGeom>
          <a:solidFill>
            <a:schemeClr val="accent6">
              <a:lumMod val="60000"/>
              <a:lumOff val="40000"/>
              <a:alpha val="65000"/>
            </a:schemeClr>
          </a:solidFill>
        </p:spPr>
        <p:txBody>
          <a:bodyPr wrap="square">
            <a:spAutoFit/>
          </a:bodyPr>
          <a:lstStyle/>
          <a:p>
            <a:pPr algn="ctr"/>
            <a:r>
              <a:rPr lang="en-US" altLang="zh-CN" sz="2800" dirty="0">
                <a:solidFill>
                  <a:schemeClr val="bg1"/>
                </a:solidFill>
              </a:rPr>
              <a:t>Degree </a:t>
            </a:r>
            <a:r>
              <a:rPr lang="en-US" altLang="zh-CN" sz="2800" dirty="0" smtClean="0">
                <a:solidFill>
                  <a:schemeClr val="bg1"/>
                </a:solidFill>
              </a:rPr>
              <a:t>Reduction: to </a:t>
            </a:r>
            <a:r>
              <a:rPr lang="en-US" altLang="zh-CN" sz="2800" dirty="0">
                <a:solidFill>
                  <a:schemeClr val="bg1"/>
                </a:solidFill>
              </a:rPr>
              <a:t>4 at </a:t>
            </a:r>
            <a:r>
              <a:rPr lang="en-US" altLang="zh-CN" sz="2800" dirty="0" smtClean="0">
                <a:solidFill>
                  <a:schemeClr val="bg1"/>
                </a:solidFill>
              </a:rPr>
              <a:t>least</a:t>
            </a:r>
          </a:p>
          <a:p>
            <a:pPr algn="ctr"/>
            <a:r>
              <a:rPr lang="en-US" altLang="zh-CN" sz="2800" dirty="0" smtClean="0">
                <a:solidFill>
                  <a:srgbClr val="25A2FF"/>
                </a:solidFill>
              </a:rPr>
              <a:t>4-cores shows</a:t>
            </a:r>
            <a:endParaRPr lang="zh-CN" altLang="en-US" sz="2800" dirty="0"/>
          </a:p>
        </p:txBody>
      </p:sp>
      <p:pic>
        <p:nvPicPr>
          <p:cNvPr id="3075" name="Picture 3" descr="F:\Users\Desktop\l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784"/>
            <a:ext cx="4439783" cy="424674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927110" y="5732630"/>
            <a:ext cx="2885534" cy="954107"/>
          </a:xfrm>
          <a:prstGeom prst="rect">
            <a:avLst/>
          </a:prstGeom>
          <a:solidFill>
            <a:schemeClr val="accent6">
              <a:lumMod val="60000"/>
              <a:lumOff val="40000"/>
              <a:alpha val="80000"/>
            </a:schemeClr>
          </a:solidFill>
        </p:spPr>
        <p:txBody>
          <a:bodyPr wrap="none">
            <a:spAutoFit/>
          </a:bodyPr>
          <a:lstStyle/>
          <a:p>
            <a:pPr algn="ctr"/>
            <a:r>
              <a:rPr lang="en-US" altLang="zh-CN" sz="2800" dirty="0" smtClean="0">
                <a:solidFill>
                  <a:schemeClr val="bg1"/>
                </a:solidFill>
              </a:rPr>
              <a:t>Line Reduction</a:t>
            </a:r>
            <a:r>
              <a:rPr lang="en-US" altLang="zh-CN" sz="2800" dirty="0">
                <a:solidFill>
                  <a:schemeClr val="bg1"/>
                </a:solidFill>
              </a:rPr>
              <a:t>:</a:t>
            </a:r>
            <a:r>
              <a:rPr lang="en-US" altLang="zh-CN" sz="2800" dirty="0" smtClean="0">
                <a:solidFill>
                  <a:schemeClr val="bg1"/>
                </a:solidFill>
              </a:rPr>
              <a:t> </a:t>
            </a:r>
          </a:p>
          <a:p>
            <a:pPr algn="ctr"/>
            <a:r>
              <a:rPr lang="en-US" altLang="zh-CN" sz="2800" dirty="0" smtClean="0">
                <a:solidFill>
                  <a:schemeClr val="bg1"/>
                </a:solidFill>
              </a:rPr>
              <a:t>value </a:t>
            </a:r>
            <a:r>
              <a:rPr lang="en-US" altLang="zh-CN" sz="2800" dirty="0">
                <a:solidFill>
                  <a:schemeClr val="bg1"/>
                </a:solidFill>
              </a:rPr>
              <a:t>lower than 3</a:t>
            </a:r>
            <a:endParaRPr lang="zh-CN" altLang="en-US" sz="2800" dirty="0">
              <a:solidFill>
                <a:schemeClr val="bg1"/>
              </a:solidFill>
            </a:endParaRPr>
          </a:p>
        </p:txBody>
      </p:sp>
      <p:sp>
        <p:nvSpPr>
          <p:cNvPr id="9" name="矩形 8"/>
          <p:cNvSpPr/>
          <p:nvPr/>
        </p:nvSpPr>
        <p:spPr>
          <a:xfrm>
            <a:off x="3074700" y="1484784"/>
            <a:ext cx="6069300" cy="523220"/>
          </a:xfrm>
          <a:prstGeom prst="rect">
            <a:avLst/>
          </a:prstGeom>
          <a:solidFill>
            <a:schemeClr val="accent6">
              <a:lumMod val="60000"/>
              <a:lumOff val="40000"/>
            </a:schemeClr>
          </a:solidFill>
        </p:spPr>
        <p:txBody>
          <a:bodyPr wrap="square">
            <a:spAutoFit/>
          </a:bodyPr>
          <a:lstStyle/>
          <a:p>
            <a:pPr algn="ctr"/>
            <a:r>
              <a:rPr lang="en-US" altLang="zh-CN" sz="2800" dirty="0" smtClean="0"/>
              <a:t>Network Reduction and </a:t>
            </a:r>
            <a:r>
              <a:rPr lang="en-US" altLang="zh-CN" sz="2800" dirty="0" smtClean="0"/>
              <a:t>backbone show</a:t>
            </a:r>
            <a:endParaRPr lang="zh-CN" altLang="en-US" sz="2800" dirty="0"/>
          </a:p>
        </p:txBody>
      </p:sp>
    </p:spTree>
    <p:extLst>
      <p:ext uri="{BB962C8B-B14F-4D97-AF65-F5344CB8AC3E}">
        <p14:creationId xmlns:p14="http://schemas.microsoft.com/office/powerpoint/2010/main" val="193787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Users\Desktop\commun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 y="1994925"/>
            <a:ext cx="4549679" cy="435186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sp>
        <p:nvSpPr>
          <p:cNvPr id="5" name="矩形 4"/>
          <p:cNvSpPr/>
          <p:nvPr/>
        </p:nvSpPr>
        <p:spPr>
          <a:xfrm>
            <a:off x="360041" y="5715253"/>
            <a:ext cx="3851919" cy="954107"/>
          </a:xfrm>
          <a:prstGeom prst="rect">
            <a:avLst/>
          </a:prstGeom>
          <a:solidFill>
            <a:schemeClr val="accent1">
              <a:alpha val="37000"/>
            </a:schemeClr>
          </a:solidFill>
        </p:spPr>
        <p:txBody>
          <a:bodyPr wrap="square">
            <a:spAutoFit/>
          </a:bodyPr>
          <a:lstStyle/>
          <a:p>
            <a:pPr algn="ctr"/>
            <a:r>
              <a:rPr lang="en-US" altLang="zh-CN" sz="2800" dirty="0" smtClean="0">
                <a:solidFill>
                  <a:schemeClr val="bg1"/>
                </a:solidFill>
              </a:rPr>
              <a:t>5 communities Identified showed by colors</a:t>
            </a:r>
            <a:endParaRPr lang="en-US" altLang="zh-CN" sz="2800" dirty="0">
              <a:solidFill>
                <a:schemeClr val="bg1"/>
              </a:solidFill>
            </a:endParaRPr>
          </a:p>
        </p:txBody>
      </p:sp>
      <p:pic>
        <p:nvPicPr>
          <p:cNvPr id="4099" name="Picture 3" descr="F:\Users\Desktop\isla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42" y="1994925"/>
            <a:ext cx="4538688" cy="435186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868144" y="5715252"/>
            <a:ext cx="2929250" cy="954107"/>
          </a:xfrm>
          <a:prstGeom prst="rect">
            <a:avLst/>
          </a:prstGeom>
          <a:solidFill>
            <a:schemeClr val="accent1">
              <a:alpha val="42000"/>
            </a:schemeClr>
          </a:solidFill>
        </p:spPr>
        <p:txBody>
          <a:bodyPr wrap="square">
            <a:spAutoFit/>
          </a:bodyPr>
          <a:lstStyle/>
          <a:p>
            <a:pPr algn="ctr"/>
            <a:r>
              <a:rPr lang="en-US" altLang="zh-CN" sz="2800" dirty="0" smtClean="0">
                <a:solidFill>
                  <a:schemeClr val="bg1"/>
                </a:solidFill>
              </a:rPr>
              <a:t>8 </a:t>
            </a:r>
            <a:r>
              <a:rPr lang="en-US" altLang="zh-CN" sz="2800" dirty="0">
                <a:solidFill>
                  <a:schemeClr val="bg1"/>
                </a:solidFill>
              </a:rPr>
              <a:t>islands Identified </a:t>
            </a:r>
            <a:r>
              <a:rPr lang="en-US" altLang="zh-CN" sz="2800" dirty="0" smtClean="0">
                <a:solidFill>
                  <a:schemeClr val="bg1"/>
                </a:solidFill>
              </a:rPr>
              <a:t>by </a:t>
            </a:r>
            <a:r>
              <a:rPr lang="en-US" altLang="zh-CN" sz="2800" dirty="0">
                <a:solidFill>
                  <a:schemeClr val="bg1"/>
                </a:solidFill>
              </a:rPr>
              <a:t>edge </a:t>
            </a:r>
            <a:r>
              <a:rPr lang="en-US" altLang="zh-CN" sz="2800" dirty="0" smtClean="0">
                <a:solidFill>
                  <a:schemeClr val="bg1"/>
                </a:solidFill>
              </a:rPr>
              <a:t>weight</a:t>
            </a:r>
            <a:endParaRPr lang="zh-CN" altLang="en-US" sz="2800" dirty="0">
              <a:solidFill>
                <a:schemeClr val="bg1"/>
              </a:solidFill>
            </a:endParaRPr>
          </a:p>
        </p:txBody>
      </p:sp>
      <p:sp>
        <p:nvSpPr>
          <p:cNvPr id="9" name="矩形 8"/>
          <p:cNvSpPr/>
          <p:nvPr/>
        </p:nvSpPr>
        <p:spPr>
          <a:xfrm>
            <a:off x="1199980" y="1340768"/>
            <a:ext cx="7077413" cy="523220"/>
          </a:xfrm>
          <a:prstGeom prst="rect">
            <a:avLst/>
          </a:prstGeom>
          <a:solidFill>
            <a:schemeClr val="accent6">
              <a:lumMod val="60000"/>
              <a:lumOff val="40000"/>
            </a:schemeClr>
          </a:solidFill>
        </p:spPr>
        <p:txBody>
          <a:bodyPr wrap="square">
            <a:spAutoFit/>
          </a:bodyPr>
          <a:lstStyle/>
          <a:p>
            <a:pPr algn="ctr"/>
            <a:r>
              <a:rPr lang="en-US" altLang="zh-CN" sz="2800" dirty="0" smtClean="0"/>
              <a:t>organizations &amp; communities relations show</a:t>
            </a:r>
            <a:endParaRPr lang="en-US" altLang="zh-CN" sz="2800" dirty="0"/>
          </a:p>
        </p:txBody>
      </p:sp>
    </p:spTree>
    <p:extLst>
      <p:ext uri="{BB962C8B-B14F-4D97-AF65-F5344CB8AC3E}">
        <p14:creationId xmlns:p14="http://schemas.microsoft.com/office/powerpoint/2010/main" val="12525323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业务办公\2015年工作\CALMet XI\会议论文\素材\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819" y="2160440"/>
            <a:ext cx="4170683" cy="355481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sp>
        <p:nvSpPr>
          <p:cNvPr id="3" name="内容占位符 2"/>
          <p:cNvSpPr>
            <a:spLocks noGrp="1"/>
          </p:cNvSpPr>
          <p:nvPr>
            <p:ph idx="1"/>
          </p:nvPr>
        </p:nvSpPr>
        <p:spPr>
          <a:xfrm>
            <a:off x="467544" y="1196752"/>
            <a:ext cx="8229600" cy="4525963"/>
          </a:xfrm>
        </p:spPr>
        <p:txBody>
          <a:bodyPr>
            <a:normAutofit/>
          </a:bodyPr>
          <a:lstStyle/>
          <a:p>
            <a:pPr>
              <a:spcBef>
                <a:spcPts val="0"/>
              </a:spcBef>
              <a:buFont typeface="Wingdings" panose="05000000000000000000" pitchFamily="2" charset="2"/>
              <a:buChar char="Ø"/>
            </a:pPr>
            <a:r>
              <a:rPr lang="en-US" altLang="zh-CN" sz="2800" b="1" dirty="0" smtClean="0">
                <a:solidFill>
                  <a:schemeClr val="accent6">
                    <a:lumMod val="75000"/>
                  </a:schemeClr>
                </a:solidFill>
              </a:rPr>
              <a:t>Discover potential Network Structure or Training </a:t>
            </a:r>
            <a:r>
              <a:rPr lang="en-US" altLang="zh-CN" sz="2800" b="1" dirty="0">
                <a:solidFill>
                  <a:schemeClr val="accent6">
                    <a:lumMod val="75000"/>
                  </a:schemeClr>
                </a:solidFill>
              </a:rPr>
              <a:t>N</a:t>
            </a:r>
            <a:r>
              <a:rPr lang="en-US" altLang="zh-CN" sz="2800" b="1" dirty="0" smtClean="0">
                <a:solidFill>
                  <a:schemeClr val="accent6">
                    <a:lumMod val="75000"/>
                  </a:schemeClr>
                </a:solidFill>
              </a:rPr>
              <a:t>eeds </a:t>
            </a:r>
            <a:r>
              <a:rPr lang="en-US" altLang="zh-CN" sz="2800" b="1" dirty="0">
                <a:solidFill>
                  <a:schemeClr val="accent6">
                    <a:lumMod val="75000"/>
                  </a:schemeClr>
                </a:solidFill>
              </a:rPr>
              <a:t>from </a:t>
            </a:r>
            <a:r>
              <a:rPr lang="en-US" altLang="zh-CN" sz="2800" b="1" dirty="0" smtClean="0">
                <a:solidFill>
                  <a:schemeClr val="accent6">
                    <a:lumMod val="75000"/>
                  </a:schemeClr>
                </a:solidFill>
              </a:rPr>
              <a:t>Education &amp; Training </a:t>
            </a:r>
            <a:r>
              <a:rPr lang="en-US" altLang="zh-CN" sz="2800" b="1" dirty="0" smtClean="0">
                <a:solidFill>
                  <a:schemeClr val="accent6">
                    <a:lumMod val="75000"/>
                  </a:schemeClr>
                </a:solidFill>
              </a:rPr>
              <a:t>Tables</a:t>
            </a:r>
            <a:endParaRPr lang="en-US" altLang="zh-CN" sz="2800" b="1" dirty="0">
              <a:solidFill>
                <a:schemeClr val="accent6">
                  <a:lumMod val="75000"/>
                </a:schemeClr>
              </a:solidFill>
            </a:endParaRPr>
          </a:p>
          <a:p>
            <a:pPr lvl="0">
              <a:spcBef>
                <a:spcPts val="0"/>
              </a:spcBef>
            </a:pPr>
            <a:r>
              <a:rPr lang="en-US" altLang="zh-CN" sz="2800" dirty="0" smtClean="0"/>
              <a:t>2-mode (actors </a:t>
            </a:r>
            <a:r>
              <a:rPr lang="en-US" altLang="zh-CN" sz="2800" dirty="0"/>
              <a:t>&lt;-&gt; </a:t>
            </a:r>
            <a:r>
              <a:rPr lang="en-US" altLang="zh-CN" sz="2800" dirty="0" smtClean="0"/>
              <a:t>events)</a:t>
            </a:r>
            <a:endParaRPr lang="en-US" altLang="zh-CN" sz="2800" dirty="0"/>
          </a:p>
        </p:txBody>
      </p:sp>
      <p:sp>
        <p:nvSpPr>
          <p:cNvPr id="6" name="矩形 5"/>
          <p:cNvSpPr/>
          <p:nvPr/>
        </p:nvSpPr>
        <p:spPr>
          <a:xfrm>
            <a:off x="5007119" y="4925938"/>
            <a:ext cx="1272665" cy="707886"/>
          </a:xfrm>
          <a:prstGeom prst="rect">
            <a:avLst/>
          </a:prstGeom>
        </p:spPr>
        <p:txBody>
          <a:bodyPr wrap="square">
            <a:spAutoFit/>
          </a:bodyPr>
          <a:lstStyle/>
          <a:p>
            <a:r>
              <a:rPr lang="en-US" altLang="zh-CN" sz="2000" b="1" dirty="0" smtClean="0">
                <a:solidFill>
                  <a:srgbClr val="00B050"/>
                </a:solidFill>
              </a:rPr>
              <a:t>Courses</a:t>
            </a:r>
          </a:p>
          <a:p>
            <a:r>
              <a:rPr lang="en-US" altLang="zh-CN" sz="2000" b="1" dirty="0">
                <a:solidFill>
                  <a:srgbClr val="FFFF00"/>
                </a:solidFill>
              </a:rPr>
              <a:t>L</a:t>
            </a:r>
            <a:r>
              <a:rPr lang="en-US" altLang="zh-CN" sz="2000" b="1" dirty="0" smtClean="0">
                <a:solidFill>
                  <a:srgbClr val="FFFF00"/>
                </a:solidFill>
              </a:rPr>
              <a:t>earners</a:t>
            </a:r>
            <a:endParaRPr lang="zh-CN" altLang="en-US" sz="2000" b="1" dirty="0">
              <a:solidFill>
                <a:srgbClr val="FFFF00"/>
              </a:solidFill>
            </a:endParaRPr>
          </a:p>
        </p:txBody>
      </p:sp>
      <p:grpSp>
        <p:nvGrpSpPr>
          <p:cNvPr id="8" name="组合 7"/>
          <p:cNvGrpSpPr/>
          <p:nvPr/>
        </p:nvGrpSpPr>
        <p:grpSpPr>
          <a:xfrm>
            <a:off x="455864" y="2471337"/>
            <a:ext cx="3304778" cy="2933018"/>
            <a:chOff x="-79279" y="3049754"/>
            <a:chExt cx="4063306" cy="3272716"/>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032" y="3605984"/>
              <a:ext cx="3419995" cy="2716486"/>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9" name="矩形 8"/>
            <p:cNvSpPr/>
            <p:nvPr/>
          </p:nvSpPr>
          <p:spPr>
            <a:xfrm>
              <a:off x="1548700" y="3049754"/>
              <a:ext cx="1587625" cy="556230"/>
            </a:xfrm>
            <a:prstGeom prst="rect">
              <a:avLst/>
            </a:prstGeom>
          </p:spPr>
          <p:txBody>
            <a:bodyPr wrap="none">
              <a:spAutoFit/>
            </a:bodyPr>
            <a:lstStyle/>
            <a:p>
              <a:r>
                <a:rPr lang="en-US" altLang="zh-CN" sz="2800" dirty="0" smtClean="0">
                  <a:solidFill>
                    <a:schemeClr val="bg2">
                      <a:lumMod val="50000"/>
                    </a:schemeClr>
                  </a:solidFill>
                </a:rPr>
                <a:t>courses</a:t>
              </a:r>
              <a:endParaRPr lang="zh-CN" altLang="en-US" sz="2800" dirty="0">
                <a:solidFill>
                  <a:schemeClr val="bg2">
                    <a:lumMod val="50000"/>
                  </a:schemeClr>
                </a:solidFill>
              </a:endParaRPr>
            </a:p>
          </p:txBody>
        </p:sp>
        <p:sp>
          <p:nvSpPr>
            <p:cNvPr id="10" name="矩形 9"/>
            <p:cNvSpPr/>
            <p:nvPr/>
          </p:nvSpPr>
          <p:spPr>
            <a:xfrm rot="16200000">
              <a:off x="-484745" y="4810869"/>
              <a:ext cx="1454243" cy="643312"/>
            </a:xfrm>
            <a:prstGeom prst="rect">
              <a:avLst/>
            </a:prstGeom>
          </p:spPr>
          <p:txBody>
            <a:bodyPr wrap="none">
              <a:spAutoFit/>
            </a:bodyPr>
            <a:lstStyle/>
            <a:p>
              <a:r>
                <a:rPr lang="en-US" altLang="zh-CN" sz="2800" dirty="0" smtClean="0">
                  <a:solidFill>
                    <a:schemeClr val="bg2">
                      <a:lumMod val="50000"/>
                    </a:schemeClr>
                  </a:solidFill>
                </a:rPr>
                <a:t>learners</a:t>
              </a:r>
              <a:endParaRPr lang="zh-CN" altLang="en-US" sz="2800" dirty="0">
                <a:solidFill>
                  <a:schemeClr val="bg2">
                    <a:lumMod val="50000"/>
                  </a:schemeClr>
                </a:solidFill>
              </a:endParaRPr>
            </a:p>
          </p:txBody>
        </p:sp>
      </p:grpSp>
      <p:sp>
        <p:nvSpPr>
          <p:cNvPr id="15" name="椭圆形标注 14"/>
          <p:cNvSpPr/>
          <p:nvPr/>
        </p:nvSpPr>
        <p:spPr>
          <a:xfrm>
            <a:off x="7092280" y="1751053"/>
            <a:ext cx="1960291" cy="599474"/>
          </a:xfrm>
          <a:prstGeom prst="wedgeEllipseCallout">
            <a:avLst>
              <a:gd name="adj1" fmla="val -27857"/>
              <a:gd name="adj2" fmla="val 104465"/>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2-mode</a:t>
            </a:r>
            <a:endParaRPr lang="zh-CN" altLang="en-US" sz="2800" dirty="0"/>
          </a:p>
        </p:txBody>
      </p:sp>
      <p:sp>
        <p:nvSpPr>
          <p:cNvPr id="16" name="右箭头 15"/>
          <p:cNvSpPr/>
          <p:nvPr/>
        </p:nvSpPr>
        <p:spPr>
          <a:xfrm>
            <a:off x="3958335" y="4227699"/>
            <a:ext cx="792088" cy="41191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0021" y="5627131"/>
            <a:ext cx="7656627" cy="954107"/>
          </a:xfrm>
          <a:prstGeom prst="rect">
            <a:avLst/>
          </a:prstGeom>
          <a:solidFill>
            <a:schemeClr val="accent1"/>
          </a:solidFill>
        </p:spPr>
        <p:txBody>
          <a:bodyPr wrap="square">
            <a:spAutoFit/>
          </a:bodyPr>
          <a:lstStyle/>
          <a:p>
            <a:pPr lvl="0">
              <a:spcBef>
                <a:spcPts val="0"/>
              </a:spcBef>
            </a:pPr>
            <a:r>
              <a:rPr lang="en-US" altLang="zh-CN" sz="2800" dirty="0">
                <a:solidFill>
                  <a:schemeClr val="bg1"/>
                </a:solidFill>
              </a:rPr>
              <a:t>Can it easy to figure out the </a:t>
            </a:r>
            <a:r>
              <a:rPr lang="en-US" altLang="zh-CN" sz="2800" dirty="0" smtClean="0">
                <a:solidFill>
                  <a:schemeClr val="bg1"/>
                </a:solidFill>
              </a:rPr>
              <a:t>potential </a:t>
            </a:r>
            <a:r>
              <a:rPr lang="en-US" altLang="zh-CN" sz="2800" dirty="0" smtClean="0">
                <a:solidFill>
                  <a:schemeClr val="bg1"/>
                </a:solidFill>
              </a:rPr>
              <a:t>friendships? Courseware Deliver recommendation</a:t>
            </a:r>
            <a:r>
              <a:rPr lang="en-US" altLang="zh-CN" sz="2800" dirty="0">
                <a:solidFill>
                  <a:schemeClr val="bg1"/>
                </a:solidFill>
              </a:rPr>
              <a:t>?</a:t>
            </a:r>
          </a:p>
        </p:txBody>
      </p:sp>
      <p:sp>
        <p:nvSpPr>
          <p:cNvPr id="5" name="矩形 4"/>
          <p:cNvSpPr/>
          <p:nvPr/>
        </p:nvSpPr>
        <p:spPr>
          <a:xfrm>
            <a:off x="2140774" y="5018271"/>
            <a:ext cx="2198872" cy="523220"/>
          </a:xfrm>
          <a:prstGeom prst="rect">
            <a:avLst/>
          </a:prstGeom>
          <a:solidFill>
            <a:schemeClr val="accent6">
              <a:alpha val="77000"/>
            </a:schemeClr>
          </a:solidFill>
        </p:spPr>
        <p:txBody>
          <a:bodyPr wrap="none">
            <a:spAutoFit/>
          </a:bodyPr>
          <a:lstStyle/>
          <a:p>
            <a:r>
              <a:rPr lang="en-US" altLang="zh-CN" sz="2800" dirty="0"/>
              <a:t>questionnaire</a:t>
            </a:r>
            <a:endParaRPr lang="zh-CN" altLang="en-US" sz="2800" dirty="0"/>
          </a:p>
        </p:txBody>
      </p:sp>
      <p:sp>
        <p:nvSpPr>
          <p:cNvPr id="17" name="矩形 16"/>
          <p:cNvSpPr/>
          <p:nvPr/>
        </p:nvSpPr>
        <p:spPr>
          <a:xfrm>
            <a:off x="5847072" y="6237312"/>
            <a:ext cx="3296928" cy="523220"/>
          </a:xfrm>
          <a:prstGeom prst="rect">
            <a:avLst/>
          </a:prstGeom>
          <a:solidFill>
            <a:schemeClr val="accent6">
              <a:alpha val="77000"/>
            </a:schemeClr>
          </a:solidFill>
        </p:spPr>
        <p:txBody>
          <a:bodyPr wrap="none">
            <a:spAutoFit/>
          </a:bodyPr>
          <a:lstStyle/>
          <a:p>
            <a:r>
              <a:rPr lang="en-US" altLang="zh-CN" sz="2800" dirty="0"/>
              <a:t>mode </a:t>
            </a:r>
            <a:r>
              <a:rPr lang="en-US" altLang="zh-CN" sz="2800" dirty="0" smtClean="0"/>
              <a:t>transformation</a:t>
            </a:r>
            <a:endParaRPr lang="en-US" altLang="zh-CN" sz="2800" dirty="0"/>
          </a:p>
        </p:txBody>
      </p:sp>
    </p:spTree>
    <p:extLst>
      <p:ext uri="{BB962C8B-B14F-4D97-AF65-F5344CB8AC3E}">
        <p14:creationId xmlns:p14="http://schemas.microsoft.com/office/powerpoint/2010/main" val="361292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业务办公\2015年工作\CALMet XI\01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764" y="3356992"/>
            <a:ext cx="3825449"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Autofit/>
          </a:bodyPr>
          <a:lstStyle/>
          <a:p>
            <a:pPr lvl="0"/>
            <a:r>
              <a:rPr lang="en-US" altLang="zh-CN" sz="3600" b="1" dirty="0"/>
              <a:t>Background</a:t>
            </a:r>
            <a:endParaRPr lang="zh-CN" altLang="zh-CN" sz="3600" dirty="0"/>
          </a:p>
        </p:txBody>
      </p:sp>
      <p:sp>
        <p:nvSpPr>
          <p:cNvPr id="3" name="内容占位符 2"/>
          <p:cNvSpPr>
            <a:spLocks noGrp="1"/>
          </p:cNvSpPr>
          <p:nvPr>
            <p:ph idx="1"/>
          </p:nvPr>
        </p:nvSpPr>
        <p:spPr>
          <a:xfrm>
            <a:off x="323528" y="1124744"/>
            <a:ext cx="8496944" cy="4925144"/>
          </a:xfrm>
        </p:spPr>
        <p:txBody>
          <a:bodyPr>
            <a:noAutofit/>
          </a:bodyPr>
          <a:lstStyle/>
          <a:p>
            <a:pPr>
              <a:spcBef>
                <a:spcPts val="0"/>
              </a:spcBef>
            </a:pPr>
            <a:r>
              <a:rPr lang="en-US" altLang="zh-CN" sz="2800" dirty="0" smtClean="0"/>
              <a:t>Online education &amp; training scale is expanding, the number of </a:t>
            </a:r>
            <a:r>
              <a:rPr lang="en-US" altLang="zh-CN" sz="2800" dirty="0"/>
              <a:t>participants </a:t>
            </a:r>
            <a:r>
              <a:rPr lang="en-US" altLang="zh-CN" sz="2800" dirty="0" smtClean="0"/>
              <a:t>in </a:t>
            </a:r>
            <a:r>
              <a:rPr lang="en-US" altLang="zh-CN" sz="2800" dirty="0"/>
              <a:t>Global </a:t>
            </a:r>
            <a:r>
              <a:rPr lang="en-US" altLang="zh-CN" sz="2800" dirty="0" smtClean="0"/>
              <a:t>Campus will be huge.</a:t>
            </a:r>
          </a:p>
          <a:p>
            <a:pPr>
              <a:spcBef>
                <a:spcPts val="0"/>
              </a:spcBef>
            </a:pPr>
            <a:r>
              <a:rPr lang="en-US" altLang="zh-CN" sz="2800" dirty="0" smtClean="0"/>
              <a:t>Knowledge &amp; experience</a:t>
            </a:r>
            <a:r>
              <a:rPr lang="en-US" altLang="zh-CN" sz="2800" dirty="0"/>
              <a:t>,</a:t>
            </a:r>
            <a:r>
              <a:rPr lang="en-US" altLang="zh-CN" sz="2800" dirty="0" smtClean="0"/>
              <a:t> </a:t>
            </a:r>
            <a:r>
              <a:rPr lang="en-US" altLang="zh-CN" sz="2800" dirty="0"/>
              <a:t>learning interest and needs of participants are </a:t>
            </a:r>
            <a:r>
              <a:rPr lang="en-US" altLang="zh-CN" sz="2800" dirty="0" smtClean="0"/>
              <a:t>complex.</a:t>
            </a:r>
          </a:p>
          <a:p>
            <a:pPr>
              <a:spcBef>
                <a:spcPts val="0"/>
              </a:spcBef>
            </a:pPr>
            <a:r>
              <a:rPr lang="en-US" altLang="zh-CN" sz="2800" dirty="0" smtClean="0"/>
              <a:t>Communication </a:t>
            </a:r>
            <a:r>
              <a:rPr lang="en-US" altLang="zh-CN" sz="2800" dirty="0"/>
              <a:t>and </a:t>
            </a:r>
            <a:r>
              <a:rPr lang="en-US" altLang="zh-CN" sz="2800" dirty="0" smtClean="0"/>
              <a:t>exchange medias are diversified.</a:t>
            </a:r>
            <a:r>
              <a:rPr lang="en-US" altLang="zh-CN" sz="2800" b="1" dirty="0">
                <a:solidFill>
                  <a:schemeClr val="accent6">
                    <a:lumMod val="75000"/>
                  </a:schemeClr>
                </a:solidFill>
              </a:rPr>
              <a:t> </a:t>
            </a:r>
            <a:endParaRPr lang="zh-CN" altLang="en-US" sz="2800" dirty="0"/>
          </a:p>
        </p:txBody>
      </p:sp>
      <p:sp>
        <p:nvSpPr>
          <p:cNvPr id="6" name="流程图: 可选过程 5"/>
          <p:cNvSpPr/>
          <p:nvPr/>
        </p:nvSpPr>
        <p:spPr>
          <a:xfrm>
            <a:off x="129971" y="3789040"/>
            <a:ext cx="5070446" cy="1495414"/>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What are the network structure </a:t>
            </a:r>
            <a:r>
              <a:rPr lang="en-US" altLang="zh-CN" sz="2800" dirty="0" smtClean="0"/>
              <a:t>features of </a:t>
            </a:r>
            <a:r>
              <a:rPr lang="en-US" altLang="zh-CN" sz="2800" dirty="0"/>
              <a:t>large-scale </a:t>
            </a:r>
            <a:endParaRPr lang="en-US" altLang="zh-CN" sz="2800" dirty="0" smtClean="0"/>
          </a:p>
          <a:p>
            <a:pPr algn="ctr"/>
            <a:r>
              <a:rPr lang="en-US" altLang="zh-CN" sz="2800" dirty="0" smtClean="0"/>
              <a:t>education </a:t>
            </a:r>
            <a:r>
              <a:rPr lang="en-US" altLang="zh-CN" sz="2800" dirty="0"/>
              <a:t>&amp; training</a:t>
            </a:r>
            <a:r>
              <a:rPr lang="en-US" altLang="zh-CN" sz="2800" dirty="0" smtClean="0"/>
              <a:t>?</a:t>
            </a:r>
            <a:endParaRPr lang="en-US" altLang="zh-CN" sz="2800" dirty="0"/>
          </a:p>
        </p:txBody>
      </p:sp>
      <p:sp>
        <p:nvSpPr>
          <p:cNvPr id="7" name="流程图: 可选过程 6"/>
          <p:cNvSpPr/>
          <p:nvPr/>
        </p:nvSpPr>
        <p:spPr>
          <a:xfrm>
            <a:off x="129972" y="5284454"/>
            <a:ext cx="5070446" cy="1096874"/>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How to deliver the appropriate teaching resources to learners</a:t>
            </a:r>
            <a:r>
              <a:rPr lang="en-US" altLang="zh-CN" sz="2800" dirty="0" smtClean="0"/>
              <a:t>?</a:t>
            </a:r>
            <a:endParaRPr lang="en-US" altLang="zh-CN" sz="2800" dirty="0"/>
          </a:p>
        </p:txBody>
      </p:sp>
    </p:spTree>
    <p:extLst>
      <p:ext uri="{BB962C8B-B14F-4D97-AF65-F5344CB8AC3E}">
        <p14:creationId xmlns:p14="http://schemas.microsoft.com/office/powerpoint/2010/main" val="2513301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01" t="3812" r="1656" b="6944"/>
          <a:stretch/>
        </p:blipFill>
        <p:spPr bwMode="auto">
          <a:xfrm>
            <a:off x="4571290" y="2095888"/>
            <a:ext cx="4572710" cy="403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0" t="3393" r="1057" b="6168"/>
          <a:stretch/>
        </p:blipFill>
        <p:spPr bwMode="auto">
          <a:xfrm>
            <a:off x="12757" y="2095889"/>
            <a:ext cx="4478870" cy="40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sp>
        <p:nvSpPr>
          <p:cNvPr id="3" name="内容占位符 2"/>
          <p:cNvSpPr>
            <a:spLocks noGrp="1"/>
          </p:cNvSpPr>
          <p:nvPr>
            <p:ph idx="1"/>
          </p:nvPr>
        </p:nvSpPr>
        <p:spPr>
          <a:xfrm>
            <a:off x="457200" y="1268760"/>
            <a:ext cx="8507288" cy="4525963"/>
          </a:xfrm>
        </p:spPr>
        <p:txBody>
          <a:bodyPr>
            <a:normAutofit/>
          </a:bodyPr>
          <a:lstStyle/>
          <a:p>
            <a:pPr lvl="0">
              <a:spcBef>
                <a:spcPts val="0"/>
              </a:spcBef>
            </a:pPr>
            <a:r>
              <a:rPr lang="en-US" altLang="zh-CN" sz="2800" dirty="0" smtClean="0"/>
              <a:t>Easer </a:t>
            </a:r>
            <a:r>
              <a:rPr lang="en-US" altLang="zh-CN" sz="2800" dirty="0" smtClean="0"/>
              <a:t>to find which learners are close logically</a:t>
            </a:r>
            <a:r>
              <a:rPr lang="en-US" altLang="zh-CN" sz="2800" dirty="0"/>
              <a:t>.</a:t>
            </a:r>
            <a:endParaRPr lang="en-US" altLang="zh-CN" sz="2800" dirty="0" smtClean="0"/>
          </a:p>
          <a:p>
            <a:pPr lvl="0">
              <a:spcBef>
                <a:spcPts val="0"/>
              </a:spcBef>
            </a:pPr>
            <a:endParaRPr lang="en-US" altLang="zh-CN" sz="2800" dirty="0" smtClean="0"/>
          </a:p>
        </p:txBody>
      </p:sp>
      <p:sp>
        <p:nvSpPr>
          <p:cNvPr id="18" name="矩形 17"/>
          <p:cNvSpPr/>
          <p:nvPr/>
        </p:nvSpPr>
        <p:spPr>
          <a:xfrm>
            <a:off x="3049809" y="1825660"/>
            <a:ext cx="3610423" cy="523220"/>
          </a:xfrm>
          <a:prstGeom prst="rect">
            <a:avLst/>
          </a:prstGeom>
          <a:solidFill>
            <a:schemeClr val="accent6">
              <a:alpha val="69000"/>
            </a:schemeClr>
          </a:solidFill>
          <a:ln>
            <a:noFill/>
          </a:ln>
        </p:spPr>
        <p:txBody>
          <a:bodyPr wrap="square">
            <a:spAutoFit/>
          </a:bodyPr>
          <a:lstStyle/>
          <a:p>
            <a:r>
              <a:rPr lang="en-US" altLang="zh-CN" sz="2800" dirty="0"/>
              <a:t>relations of </a:t>
            </a:r>
            <a:r>
              <a:rPr lang="en-US" altLang="zh-CN" sz="2800" dirty="0">
                <a:solidFill>
                  <a:srgbClr val="0070C0"/>
                </a:solidFill>
              </a:rPr>
              <a:t>50 </a:t>
            </a:r>
            <a:r>
              <a:rPr lang="en-US" altLang="zh-CN" sz="2800" dirty="0" smtClean="0"/>
              <a:t>Learners </a:t>
            </a:r>
            <a:endParaRPr lang="zh-CN" altLang="en-US" sz="2800" dirty="0">
              <a:solidFill>
                <a:srgbClr val="0070C0"/>
              </a:solidFill>
            </a:endParaRPr>
          </a:p>
        </p:txBody>
      </p:sp>
      <p:sp>
        <p:nvSpPr>
          <p:cNvPr id="5" name="椭圆 4"/>
          <p:cNvSpPr/>
          <p:nvPr/>
        </p:nvSpPr>
        <p:spPr>
          <a:xfrm>
            <a:off x="467544" y="2591025"/>
            <a:ext cx="3002867" cy="319379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16173" y="5877272"/>
            <a:ext cx="2127827" cy="523220"/>
          </a:xfrm>
          <a:prstGeom prst="rect">
            <a:avLst/>
          </a:prstGeom>
          <a:solidFill>
            <a:schemeClr val="accent1">
              <a:alpha val="79000"/>
            </a:schemeClr>
          </a:solidFill>
        </p:spPr>
        <p:txBody>
          <a:bodyPr wrap="none">
            <a:spAutoFit/>
          </a:bodyPr>
          <a:lstStyle/>
          <a:p>
            <a:r>
              <a:rPr lang="en-US" altLang="zh-CN" sz="2800" dirty="0">
                <a:solidFill>
                  <a:schemeClr val="bg1"/>
                </a:solidFill>
              </a:rPr>
              <a:t>Core learners</a:t>
            </a:r>
            <a:endParaRPr lang="zh-CN" altLang="en-US" sz="2800" dirty="0">
              <a:solidFill>
                <a:schemeClr val="bg1"/>
              </a:solidFill>
            </a:endParaRPr>
          </a:p>
        </p:txBody>
      </p:sp>
      <p:sp>
        <p:nvSpPr>
          <p:cNvPr id="13" name="矩形 12"/>
          <p:cNvSpPr/>
          <p:nvPr/>
        </p:nvSpPr>
        <p:spPr>
          <a:xfrm>
            <a:off x="2317121" y="6074132"/>
            <a:ext cx="4415119" cy="523220"/>
          </a:xfrm>
          <a:prstGeom prst="rect">
            <a:avLst/>
          </a:prstGeom>
          <a:solidFill>
            <a:schemeClr val="accent6">
              <a:alpha val="70000"/>
            </a:schemeClr>
          </a:solidFill>
        </p:spPr>
        <p:txBody>
          <a:bodyPr wrap="none">
            <a:spAutoFit/>
          </a:bodyPr>
          <a:lstStyle/>
          <a:p>
            <a:r>
              <a:rPr lang="en-US" altLang="zh-CN" sz="2800" dirty="0" smtClean="0"/>
              <a:t>Links: Counts </a:t>
            </a:r>
            <a:r>
              <a:rPr lang="en-US" altLang="zh-CN" sz="2800" dirty="0"/>
              <a:t>of joint courses</a:t>
            </a:r>
            <a:endParaRPr lang="zh-CN" altLang="en-US" sz="2800" dirty="0"/>
          </a:p>
        </p:txBody>
      </p:sp>
      <p:sp>
        <p:nvSpPr>
          <p:cNvPr id="25" name="椭圆形标注 24"/>
          <p:cNvSpPr/>
          <p:nvPr/>
        </p:nvSpPr>
        <p:spPr>
          <a:xfrm>
            <a:off x="3779912" y="4842105"/>
            <a:ext cx="1892256" cy="599474"/>
          </a:xfrm>
          <a:prstGeom prst="wedgeEllipseCallout">
            <a:avLst>
              <a:gd name="adj1" fmla="val -36118"/>
              <a:gd name="adj2" fmla="val -114060"/>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1-mode</a:t>
            </a:r>
            <a:endParaRPr lang="zh-CN" altLang="en-US" sz="2800" dirty="0"/>
          </a:p>
        </p:txBody>
      </p:sp>
      <p:sp>
        <p:nvSpPr>
          <p:cNvPr id="6" name="右箭头 5"/>
          <p:cNvSpPr/>
          <p:nvPr/>
        </p:nvSpPr>
        <p:spPr>
          <a:xfrm>
            <a:off x="4246090" y="2963990"/>
            <a:ext cx="650400" cy="3788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343422" y="5498068"/>
            <a:ext cx="3028778" cy="523220"/>
          </a:xfrm>
          <a:prstGeom prst="rect">
            <a:avLst/>
          </a:prstGeom>
        </p:spPr>
        <p:txBody>
          <a:bodyPr wrap="none">
            <a:spAutoFit/>
          </a:bodyPr>
          <a:lstStyle/>
          <a:p>
            <a:pPr>
              <a:spcBef>
                <a:spcPts val="0"/>
              </a:spcBef>
            </a:pPr>
            <a:r>
              <a:rPr lang="en-US" altLang="zh-CN" sz="2800" b="1" dirty="0"/>
              <a:t>2-mode</a:t>
            </a:r>
            <a:r>
              <a:rPr lang="en-US" altLang="zh-CN" sz="2800" b="1" dirty="0">
                <a:solidFill>
                  <a:schemeClr val="accent6">
                    <a:lumMod val="75000"/>
                  </a:schemeClr>
                </a:solidFill>
              </a:rPr>
              <a:t> </a:t>
            </a:r>
            <a:r>
              <a:rPr lang="en-US" altLang="zh-CN" sz="2800" b="1" dirty="0" smtClean="0">
                <a:solidFill>
                  <a:schemeClr val="accent6">
                    <a:lumMod val="75000"/>
                  </a:schemeClr>
                </a:solidFill>
                <a:latin typeface="Rosewood Std Regular" pitchFamily="82" charset="0"/>
              </a:rPr>
              <a:t>VS</a:t>
            </a:r>
            <a:r>
              <a:rPr lang="en-US" altLang="zh-CN" sz="2800" b="1" dirty="0" smtClean="0">
                <a:solidFill>
                  <a:schemeClr val="accent6">
                    <a:lumMod val="75000"/>
                  </a:schemeClr>
                </a:solidFill>
              </a:rPr>
              <a:t> </a:t>
            </a:r>
            <a:r>
              <a:rPr lang="en-US" altLang="zh-CN" sz="2800" b="1" dirty="0" smtClean="0"/>
              <a:t>1-mode</a:t>
            </a:r>
            <a:endParaRPr lang="en-US" altLang="zh-CN" sz="2800" b="1" dirty="0"/>
          </a:p>
        </p:txBody>
      </p:sp>
      <p:sp>
        <p:nvSpPr>
          <p:cNvPr id="14" name="圆角矩形标注 13"/>
          <p:cNvSpPr/>
          <p:nvPr/>
        </p:nvSpPr>
        <p:spPr>
          <a:xfrm>
            <a:off x="6752808" y="1844824"/>
            <a:ext cx="2376264" cy="1008112"/>
          </a:xfrm>
          <a:prstGeom prst="wedgeRoundRectCallout">
            <a:avLst>
              <a:gd name="adj1" fmla="val -20181"/>
              <a:gd name="adj2" fmla="val 80230"/>
              <a:gd name="adj3" fmla="val 16667"/>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Link reduction </a:t>
            </a:r>
            <a:r>
              <a:rPr lang="en-US" altLang="zh-CN" sz="2800" dirty="0"/>
              <a:t>hierarchy</a:t>
            </a:r>
            <a:endParaRPr lang="zh-CN" altLang="en-US" sz="2800" dirty="0">
              <a:solidFill>
                <a:schemeClr val="bg1"/>
              </a:solidFill>
            </a:endParaRPr>
          </a:p>
        </p:txBody>
      </p:sp>
    </p:spTree>
    <p:extLst>
      <p:ext uri="{BB962C8B-B14F-4D97-AF65-F5344CB8AC3E}">
        <p14:creationId xmlns:p14="http://schemas.microsoft.com/office/powerpoint/2010/main" val="1625068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p:cNvSpPr>
            <a:spLocks noGrp="1"/>
          </p:cNvSpPr>
          <p:nvPr>
            <p:ph idx="1"/>
          </p:nvPr>
        </p:nvSpPr>
        <p:spPr>
          <a:xfrm>
            <a:off x="457200" y="1268760"/>
            <a:ext cx="8507288" cy="4525963"/>
          </a:xfrm>
        </p:spPr>
        <p:txBody>
          <a:bodyPr>
            <a:normAutofit/>
          </a:bodyPr>
          <a:lstStyle/>
          <a:p>
            <a:pPr lvl="0">
              <a:spcBef>
                <a:spcPts val="0"/>
              </a:spcBef>
            </a:pPr>
            <a:r>
              <a:rPr lang="en-US" altLang="zh-CN" sz="2800" dirty="0" smtClean="0"/>
              <a:t>Easer to find which courses are close logically</a:t>
            </a:r>
            <a:r>
              <a:rPr lang="en-US" altLang="zh-CN" sz="2800" dirty="0"/>
              <a:t>.</a:t>
            </a:r>
            <a:endParaRPr lang="en-US" altLang="zh-CN" sz="2800" dirty="0" smtClean="0"/>
          </a:p>
          <a:p>
            <a:pPr lvl="0">
              <a:spcBef>
                <a:spcPts val="0"/>
              </a:spcBef>
            </a:pPr>
            <a:endParaRPr lang="en-US" altLang="zh-CN" sz="2800" dirty="0" smtClean="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71" t="8503" r="2831" b="2189"/>
          <a:stretch/>
        </p:blipFill>
        <p:spPr bwMode="auto">
          <a:xfrm>
            <a:off x="4857483" y="1848872"/>
            <a:ext cx="4286518" cy="446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92" t="6238" r="2535" b="3415"/>
          <a:stretch/>
        </p:blipFill>
        <p:spPr bwMode="auto">
          <a:xfrm>
            <a:off x="3665" y="1846560"/>
            <a:ext cx="4294911" cy="443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a:bodyPr>
          <a:lstStyle/>
          <a:p>
            <a:r>
              <a:rPr lang="en-US" altLang="zh-CN" sz="3600" b="1" dirty="0"/>
              <a:t>Network analysis of education &amp; training</a:t>
            </a:r>
            <a:endParaRPr lang="zh-CN" altLang="zh-CN" sz="3600" b="1" dirty="0"/>
          </a:p>
        </p:txBody>
      </p:sp>
      <p:sp>
        <p:nvSpPr>
          <p:cNvPr id="22" name="矩形 21"/>
          <p:cNvSpPr/>
          <p:nvPr/>
        </p:nvSpPr>
        <p:spPr>
          <a:xfrm>
            <a:off x="408323" y="6218148"/>
            <a:ext cx="6583469" cy="523220"/>
          </a:xfrm>
          <a:prstGeom prst="rect">
            <a:avLst/>
          </a:prstGeom>
          <a:solidFill>
            <a:schemeClr val="accent6">
              <a:lumMod val="60000"/>
              <a:lumOff val="40000"/>
            </a:schemeClr>
          </a:solidFill>
        </p:spPr>
        <p:txBody>
          <a:bodyPr wrap="none">
            <a:spAutoFit/>
          </a:bodyPr>
          <a:lstStyle/>
          <a:p>
            <a:r>
              <a:rPr lang="en-US" altLang="zh-CN" sz="2800" dirty="0" smtClean="0"/>
              <a:t>Links: counts of learners taking same course</a:t>
            </a:r>
            <a:endParaRPr lang="zh-CN" altLang="en-US" sz="2800" dirty="0"/>
          </a:p>
        </p:txBody>
      </p:sp>
      <p:sp>
        <p:nvSpPr>
          <p:cNvPr id="9" name="右箭头 8"/>
          <p:cNvSpPr/>
          <p:nvPr/>
        </p:nvSpPr>
        <p:spPr>
          <a:xfrm>
            <a:off x="4298576" y="3945806"/>
            <a:ext cx="650400" cy="3788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a:off x="2855682" y="2600735"/>
            <a:ext cx="3168352" cy="1008112"/>
          </a:xfrm>
          <a:prstGeom prst="wedgeRoundRectCallout">
            <a:avLst>
              <a:gd name="adj1" fmla="val 40140"/>
              <a:gd name="adj2" fmla="val 76553"/>
              <a:gd name="adj3" fmla="val 16667"/>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Link reduction to weight more than </a:t>
            </a:r>
            <a:r>
              <a:rPr lang="en-US" altLang="zh-CN" sz="2800" dirty="0" smtClean="0">
                <a:solidFill>
                  <a:schemeClr val="bg1"/>
                </a:solidFill>
              </a:rPr>
              <a:t>2</a:t>
            </a:r>
            <a:endParaRPr lang="zh-CN" altLang="en-US" sz="2800" dirty="0">
              <a:solidFill>
                <a:schemeClr val="bg1"/>
              </a:solidFill>
            </a:endParaRPr>
          </a:p>
        </p:txBody>
      </p:sp>
      <p:sp>
        <p:nvSpPr>
          <p:cNvPr id="11" name="矩形 10"/>
          <p:cNvSpPr/>
          <p:nvPr/>
        </p:nvSpPr>
        <p:spPr>
          <a:xfrm>
            <a:off x="7020272" y="6218148"/>
            <a:ext cx="2127827" cy="523220"/>
          </a:xfrm>
          <a:prstGeom prst="rect">
            <a:avLst/>
          </a:prstGeom>
          <a:solidFill>
            <a:schemeClr val="accent1">
              <a:alpha val="79000"/>
            </a:schemeClr>
          </a:solidFill>
        </p:spPr>
        <p:txBody>
          <a:bodyPr wrap="none">
            <a:spAutoFit/>
          </a:bodyPr>
          <a:lstStyle/>
          <a:p>
            <a:r>
              <a:rPr lang="en-US" altLang="zh-CN" sz="2800" dirty="0">
                <a:solidFill>
                  <a:schemeClr val="bg1"/>
                </a:solidFill>
              </a:rPr>
              <a:t>Core courses</a:t>
            </a:r>
            <a:endParaRPr lang="zh-CN" altLang="en-US" sz="2800" dirty="0">
              <a:solidFill>
                <a:schemeClr val="bg1"/>
              </a:solidFill>
            </a:endParaRPr>
          </a:p>
        </p:txBody>
      </p:sp>
      <p:sp>
        <p:nvSpPr>
          <p:cNvPr id="12" name="矩形 11"/>
          <p:cNvSpPr/>
          <p:nvPr/>
        </p:nvSpPr>
        <p:spPr>
          <a:xfrm>
            <a:off x="3052271" y="1772816"/>
            <a:ext cx="3610423" cy="523220"/>
          </a:xfrm>
          <a:prstGeom prst="rect">
            <a:avLst/>
          </a:prstGeom>
          <a:solidFill>
            <a:schemeClr val="accent6">
              <a:alpha val="69000"/>
            </a:schemeClr>
          </a:solidFill>
          <a:ln>
            <a:noFill/>
          </a:ln>
        </p:spPr>
        <p:txBody>
          <a:bodyPr wrap="square">
            <a:spAutoFit/>
          </a:bodyPr>
          <a:lstStyle/>
          <a:p>
            <a:r>
              <a:rPr lang="en-US" altLang="zh-CN" sz="2800" dirty="0"/>
              <a:t>relations of </a:t>
            </a:r>
            <a:r>
              <a:rPr lang="en-US" altLang="zh-CN" sz="2800" dirty="0" smtClean="0">
                <a:solidFill>
                  <a:srgbClr val="0070C0"/>
                </a:solidFill>
              </a:rPr>
              <a:t>10 </a:t>
            </a:r>
            <a:r>
              <a:rPr lang="en-US" altLang="zh-CN" sz="2800" dirty="0"/>
              <a:t>courses</a:t>
            </a:r>
            <a:endParaRPr lang="zh-CN" altLang="en-US" sz="2800" dirty="0"/>
          </a:p>
        </p:txBody>
      </p:sp>
      <p:sp>
        <p:nvSpPr>
          <p:cNvPr id="14" name="椭圆形标注 13"/>
          <p:cNvSpPr/>
          <p:nvPr/>
        </p:nvSpPr>
        <p:spPr>
          <a:xfrm>
            <a:off x="3779912" y="4842105"/>
            <a:ext cx="1892256" cy="599474"/>
          </a:xfrm>
          <a:prstGeom prst="wedgeEllipseCallout">
            <a:avLst>
              <a:gd name="adj1" fmla="val -36118"/>
              <a:gd name="adj2" fmla="val -114060"/>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t>1-mode</a:t>
            </a:r>
            <a:endParaRPr lang="zh-CN" altLang="en-US" sz="2800" dirty="0"/>
          </a:p>
        </p:txBody>
      </p:sp>
      <p:sp>
        <p:nvSpPr>
          <p:cNvPr id="15" name="矩形 14"/>
          <p:cNvSpPr/>
          <p:nvPr/>
        </p:nvSpPr>
        <p:spPr>
          <a:xfrm>
            <a:off x="2843808" y="5661248"/>
            <a:ext cx="3028778" cy="523220"/>
          </a:xfrm>
          <a:prstGeom prst="rect">
            <a:avLst/>
          </a:prstGeom>
        </p:spPr>
        <p:txBody>
          <a:bodyPr wrap="none">
            <a:spAutoFit/>
          </a:bodyPr>
          <a:lstStyle/>
          <a:p>
            <a:pPr>
              <a:spcBef>
                <a:spcPts val="0"/>
              </a:spcBef>
            </a:pPr>
            <a:r>
              <a:rPr lang="en-US" altLang="zh-CN" sz="2800" b="1" dirty="0"/>
              <a:t>2-mode</a:t>
            </a:r>
            <a:r>
              <a:rPr lang="en-US" altLang="zh-CN" sz="2800" b="1" dirty="0">
                <a:solidFill>
                  <a:schemeClr val="accent6">
                    <a:lumMod val="75000"/>
                  </a:schemeClr>
                </a:solidFill>
              </a:rPr>
              <a:t> </a:t>
            </a:r>
            <a:r>
              <a:rPr lang="en-US" altLang="zh-CN" sz="2800" b="1" dirty="0" smtClean="0">
                <a:solidFill>
                  <a:schemeClr val="accent6">
                    <a:lumMod val="75000"/>
                  </a:schemeClr>
                </a:solidFill>
                <a:latin typeface="Rosewood Std Regular" pitchFamily="82" charset="0"/>
              </a:rPr>
              <a:t>VS</a:t>
            </a:r>
            <a:r>
              <a:rPr lang="en-US" altLang="zh-CN" sz="2800" b="1" dirty="0" smtClean="0">
                <a:solidFill>
                  <a:schemeClr val="accent6">
                    <a:lumMod val="75000"/>
                  </a:schemeClr>
                </a:solidFill>
              </a:rPr>
              <a:t> </a:t>
            </a:r>
            <a:r>
              <a:rPr lang="en-US" altLang="zh-CN" sz="2800" b="1" dirty="0" smtClean="0"/>
              <a:t>1-mode</a:t>
            </a:r>
            <a:endParaRPr lang="en-US" altLang="zh-CN" sz="2800" b="1" dirty="0"/>
          </a:p>
        </p:txBody>
      </p:sp>
    </p:spTree>
    <p:extLst>
      <p:ext uri="{BB962C8B-B14F-4D97-AF65-F5344CB8AC3E}">
        <p14:creationId xmlns:p14="http://schemas.microsoft.com/office/powerpoint/2010/main" val="3907949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Making the full benefit of Global Campus</a:t>
            </a:r>
          </a:p>
        </p:txBody>
      </p:sp>
      <p:sp>
        <p:nvSpPr>
          <p:cNvPr id="3" name="内容占位符 2"/>
          <p:cNvSpPr>
            <a:spLocks noGrp="1"/>
          </p:cNvSpPr>
          <p:nvPr>
            <p:ph idx="1"/>
          </p:nvPr>
        </p:nvSpPr>
        <p:spPr>
          <a:xfrm>
            <a:off x="457200" y="1135285"/>
            <a:ext cx="8061942" cy="2797771"/>
          </a:xfrm>
        </p:spPr>
        <p:txBody>
          <a:bodyPr>
            <a:normAutofit/>
          </a:bodyPr>
          <a:lstStyle/>
          <a:p>
            <a:pPr lvl="0">
              <a:spcBef>
                <a:spcPts val="0"/>
              </a:spcBef>
              <a:buFont typeface="Wingdings" panose="05000000000000000000" pitchFamily="2" charset="2"/>
              <a:buChar char="Ø"/>
            </a:pPr>
            <a:r>
              <a:rPr lang="en-US" altLang="zh-CN" sz="2800" b="1" dirty="0">
                <a:solidFill>
                  <a:schemeClr val="accent6">
                    <a:lumMod val="75000"/>
                  </a:schemeClr>
                </a:solidFill>
              </a:rPr>
              <a:t>Small-world effect of Met. distance education &amp; training in </a:t>
            </a:r>
            <a:r>
              <a:rPr lang="en-US" altLang="zh-CN" sz="2800" b="1" dirty="0" smtClean="0">
                <a:solidFill>
                  <a:schemeClr val="accent6">
                    <a:lumMod val="75000"/>
                  </a:schemeClr>
                </a:solidFill>
              </a:rPr>
              <a:t>China</a:t>
            </a:r>
            <a:endParaRPr lang="en-US" altLang="zh-CN" sz="2800" b="1" dirty="0">
              <a:solidFill>
                <a:schemeClr val="accent6">
                  <a:lumMod val="75000"/>
                </a:scheme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8" t="4905" r="1828" b="10635"/>
          <a:stretch/>
        </p:blipFill>
        <p:spPr bwMode="auto">
          <a:xfrm>
            <a:off x="467544" y="3933056"/>
            <a:ext cx="4609424" cy="256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05" t="6540" r="29584" b="12296"/>
          <a:stretch/>
        </p:blipFill>
        <p:spPr bwMode="auto">
          <a:xfrm>
            <a:off x="5286604" y="3933056"/>
            <a:ext cx="346186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137121" y="6239053"/>
            <a:ext cx="4002662" cy="646331"/>
          </a:xfrm>
          <a:prstGeom prst="rect">
            <a:avLst/>
          </a:prstGeom>
          <a:solidFill>
            <a:schemeClr val="accent6">
              <a:alpha val="68000"/>
            </a:schemeClr>
          </a:solidFill>
        </p:spPr>
        <p:txBody>
          <a:bodyPr wrap="square">
            <a:spAutoFit/>
          </a:bodyPr>
          <a:lstStyle/>
          <a:p>
            <a:pPr algn="ctr"/>
            <a:r>
              <a:rPr lang="en-US" altLang="zh-CN" dirty="0">
                <a:solidFill>
                  <a:schemeClr val="tx2">
                    <a:lumMod val="75000"/>
                  </a:schemeClr>
                </a:solidFill>
              </a:rPr>
              <a:t>Training Course on Application of Met. Satellite </a:t>
            </a:r>
            <a:r>
              <a:rPr lang="en-US" altLang="zh-CN" dirty="0" smtClean="0">
                <a:solidFill>
                  <a:schemeClr val="tx2">
                    <a:lumMod val="75000"/>
                  </a:schemeClr>
                </a:solidFill>
              </a:rPr>
              <a:t>Products. 2015</a:t>
            </a:r>
            <a:endParaRPr lang="zh-CN" altLang="en-US" dirty="0">
              <a:solidFill>
                <a:schemeClr val="tx2">
                  <a:lumMod val="75000"/>
                </a:schemeClr>
              </a:solidFill>
            </a:endParaRPr>
          </a:p>
        </p:txBody>
      </p:sp>
      <p:sp>
        <p:nvSpPr>
          <p:cNvPr id="6" name="矩形 5"/>
          <p:cNvSpPr/>
          <p:nvPr/>
        </p:nvSpPr>
        <p:spPr>
          <a:xfrm>
            <a:off x="0" y="6239053"/>
            <a:ext cx="5137121" cy="646331"/>
          </a:xfrm>
          <a:prstGeom prst="rect">
            <a:avLst/>
          </a:prstGeom>
          <a:solidFill>
            <a:schemeClr val="accent1">
              <a:alpha val="75000"/>
            </a:schemeClr>
          </a:solidFill>
        </p:spPr>
        <p:txBody>
          <a:bodyPr wrap="square">
            <a:spAutoFit/>
          </a:bodyPr>
          <a:lstStyle/>
          <a:p>
            <a:r>
              <a:rPr lang="en-US" altLang="zh-CN" dirty="0">
                <a:solidFill>
                  <a:srgbClr val="FFC000"/>
                </a:solidFill>
              </a:rPr>
              <a:t>The fifth Asia/Oceania Meteorological Satellite Users’ Conference (AOMSUC-5) Training </a:t>
            </a:r>
            <a:r>
              <a:rPr lang="en-US" altLang="zh-CN" dirty="0" smtClean="0">
                <a:solidFill>
                  <a:srgbClr val="FFC000"/>
                </a:solidFill>
              </a:rPr>
              <a:t>Workshop. 2014</a:t>
            </a:r>
            <a:endParaRPr lang="zh-CN" altLang="en-US" dirty="0">
              <a:solidFill>
                <a:srgbClr val="FFC000"/>
              </a:solidFill>
            </a:endParaRPr>
          </a:p>
        </p:txBody>
      </p:sp>
      <p:graphicFrame>
        <p:nvGraphicFramePr>
          <p:cNvPr id="5" name="图示 4"/>
          <p:cNvGraphicFramePr/>
          <p:nvPr>
            <p:extLst>
              <p:ext uri="{D42A27DB-BD31-4B8C-83A1-F6EECF244321}">
                <p14:modId xmlns:p14="http://schemas.microsoft.com/office/powerpoint/2010/main" val="2966927962"/>
              </p:ext>
            </p:extLst>
          </p:nvPr>
        </p:nvGraphicFramePr>
        <p:xfrm>
          <a:off x="207804" y="2060848"/>
          <a:ext cx="8684676" cy="26642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23744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pic>
        <p:nvPicPr>
          <p:cNvPr id="5" name="Picture 2" descr="E:\业务办公\2015年工作\远程英文讲解介绍\成品\new\DL syste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844824"/>
            <a:ext cx="5184576" cy="478061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55576" y="1249596"/>
            <a:ext cx="6515758" cy="523220"/>
          </a:xfrm>
          <a:prstGeom prst="rect">
            <a:avLst/>
          </a:prstGeom>
          <a:solidFill>
            <a:schemeClr val="accent6"/>
          </a:solidFill>
        </p:spPr>
        <p:txBody>
          <a:bodyPr wrap="none">
            <a:spAutoFit/>
          </a:bodyPr>
          <a:lstStyle/>
          <a:p>
            <a:r>
              <a:rPr lang="en-US" altLang="zh-CN" sz="2800" dirty="0">
                <a:solidFill>
                  <a:schemeClr val="bg1"/>
                </a:solidFill>
              </a:rPr>
              <a:t>CMA Three-tier Distance Learning Network </a:t>
            </a:r>
            <a:endParaRPr lang="zh-CN" altLang="en-US" sz="2800" dirty="0">
              <a:solidFill>
                <a:schemeClr val="bg1"/>
              </a:solidFill>
            </a:endParaRPr>
          </a:p>
        </p:txBody>
      </p:sp>
      <p:graphicFrame>
        <p:nvGraphicFramePr>
          <p:cNvPr id="4" name="图示 3"/>
          <p:cNvGraphicFramePr/>
          <p:nvPr>
            <p:extLst>
              <p:ext uri="{D42A27DB-BD31-4B8C-83A1-F6EECF244321}">
                <p14:modId xmlns:p14="http://schemas.microsoft.com/office/powerpoint/2010/main" val="2740588910"/>
              </p:ext>
            </p:extLst>
          </p:nvPr>
        </p:nvGraphicFramePr>
        <p:xfrm>
          <a:off x="-2196752" y="126876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矩形 7"/>
          <p:cNvSpPr/>
          <p:nvPr/>
        </p:nvSpPr>
        <p:spPr>
          <a:xfrm>
            <a:off x="663824" y="5445224"/>
            <a:ext cx="1872208" cy="1323439"/>
          </a:xfrm>
          <a:prstGeom prst="rect">
            <a:avLst/>
          </a:prstGeom>
          <a:solidFill>
            <a:schemeClr val="accent1"/>
          </a:solidFill>
        </p:spPr>
        <p:txBody>
          <a:bodyPr wrap="square">
            <a:spAutoFit/>
          </a:bodyPr>
          <a:lstStyle/>
          <a:p>
            <a:pPr algn="ctr"/>
            <a:r>
              <a:rPr lang="en-US" altLang="zh-CN" sz="2000" b="1" dirty="0" smtClean="0">
                <a:solidFill>
                  <a:schemeClr val="accent6"/>
                </a:solidFill>
              </a:rPr>
              <a:t>Second-tier:</a:t>
            </a:r>
            <a:endParaRPr lang="zh-CN" altLang="en-US" sz="2000" b="1" dirty="0">
              <a:solidFill>
                <a:schemeClr val="accent6"/>
              </a:solidFill>
            </a:endParaRPr>
          </a:p>
          <a:p>
            <a:pPr lvl="0" algn="ctr"/>
            <a:r>
              <a:rPr lang="en-US" altLang="zh-CN" sz="2000" dirty="0" smtClean="0">
                <a:solidFill>
                  <a:schemeClr val="bg1"/>
                </a:solidFill>
              </a:rPr>
              <a:t>7 </a:t>
            </a:r>
            <a:r>
              <a:rPr lang="en-US" altLang="zh-CN" sz="2000" dirty="0">
                <a:solidFill>
                  <a:schemeClr val="bg1"/>
                </a:solidFill>
              </a:rPr>
              <a:t>sub-centers, 25 provincial training centers</a:t>
            </a:r>
          </a:p>
        </p:txBody>
      </p:sp>
      <p:sp>
        <p:nvSpPr>
          <p:cNvPr id="9" name="右箭头 8"/>
          <p:cNvSpPr/>
          <p:nvPr/>
        </p:nvSpPr>
        <p:spPr>
          <a:xfrm>
            <a:off x="3059832" y="2312876"/>
            <a:ext cx="1944216" cy="360040"/>
          </a:xfrm>
          <a:prstGeom prst="rightArrow">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右箭头 11"/>
          <p:cNvSpPr/>
          <p:nvPr/>
        </p:nvSpPr>
        <p:spPr>
          <a:xfrm flipV="1">
            <a:off x="3107020" y="5373216"/>
            <a:ext cx="4058246" cy="1484784"/>
          </a:xfrm>
          <a:prstGeom prst="bentArrow">
            <a:avLst>
              <a:gd name="adj1" fmla="val 13024"/>
              <a:gd name="adj2" fmla="val 13844"/>
              <a:gd name="adj3" fmla="val 16967"/>
              <a:gd name="adj4" fmla="val 43750"/>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圆角右箭头 12"/>
          <p:cNvSpPr/>
          <p:nvPr/>
        </p:nvSpPr>
        <p:spPr>
          <a:xfrm rot="5400000">
            <a:off x="3289622" y="3190826"/>
            <a:ext cx="1044203" cy="1520552"/>
          </a:xfrm>
          <a:prstGeom prst="bentArrow">
            <a:avLst>
              <a:gd name="adj1" fmla="val 16831"/>
              <a:gd name="adj2" fmla="val 16382"/>
              <a:gd name="adj3" fmla="val 20774"/>
              <a:gd name="adj4" fmla="val 43750"/>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495932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E:\业务办公\2015年工作\CALMet XI\会议论文\素材\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23078"/>
            <a:ext cx="4361649" cy="436641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600" b="1" dirty="0"/>
              <a:t>Making the full benefit of Global Campus</a:t>
            </a:r>
          </a:p>
        </p:txBody>
      </p:sp>
      <p:pic>
        <p:nvPicPr>
          <p:cNvPr id="1027" name="Picture 3" descr="E:\业务办公\2015年工作\CALMet XI\会议论文\素材\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26881"/>
            <a:ext cx="4594476" cy="436641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092308" y="5765194"/>
            <a:ext cx="2324995" cy="400110"/>
          </a:xfrm>
          <a:prstGeom prst="rect">
            <a:avLst/>
          </a:prstGeom>
        </p:spPr>
        <p:txBody>
          <a:bodyPr wrap="none">
            <a:spAutoFit/>
          </a:bodyPr>
          <a:lstStyle/>
          <a:p>
            <a:r>
              <a:rPr lang="en-US" altLang="zh-CN" sz="2000" dirty="0" err="1" smtClean="0"/>
              <a:t>Kamada</a:t>
            </a:r>
            <a:r>
              <a:rPr lang="en-US" altLang="zh-CN" sz="2000" dirty="0" smtClean="0"/>
              <a:t>-Kawai show</a:t>
            </a:r>
            <a:endParaRPr lang="en-US" altLang="zh-CN" sz="2000" dirty="0"/>
          </a:p>
        </p:txBody>
      </p:sp>
      <p:sp>
        <p:nvSpPr>
          <p:cNvPr id="7" name="矩形 6"/>
          <p:cNvSpPr/>
          <p:nvPr/>
        </p:nvSpPr>
        <p:spPr>
          <a:xfrm>
            <a:off x="5145544" y="5765194"/>
            <a:ext cx="3530912" cy="400110"/>
          </a:xfrm>
          <a:prstGeom prst="rect">
            <a:avLst/>
          </a:prstGeom>
        </p:spPr>
        <p:txBody>
          <a:bodyPr wrap="square">
            <a:spAutoFit/>
          </a:bodyPr>
          <a:lstStyle/>
          <a:p>
            <a:r>
              <a:rPr lang="en-US" altLang="zh-CN" sz="2000" dirty="0" err="1" smtClean="0"/>
              <a:t>Fruchterman</a:t>
            </a:r>
            <a:r>
              <a:rPr lang="en-US" altLang="zh-CN" sz="2000" dirty="0" smtClean="0"/>
              <a:t> </a:t>
            </a:r>
            <a:r>
              <a:rPr lang="en-US" altLang="zh-CN" sz="2000" dirty="0" err="1" smtClean="0"/>
              <a:t>Reingold</a:t>
            </a:r>
            <a:r>
              <a:rPr lang="en-US" altLang="zh-CN" sz="2000" dirty="0" smtClean="0"/>
              <a:t> show(2D)</a:t>
            </a:r>
            <a:endParaRPr lang="en-US" altLang="zh-CN" sz="2000" dirty="0"/>
          </a:p>
        </p:txBody>
      </p:sp>
      <p:sp>
        <p:nvSpPr>
          <p:cNvPr id="8" name="矩形 7"/>
          <p:cNvSpPr/>
          <p:nvPr/>
        </p:nvSpPr>
        <p:spPr>
          <a:xfrm>
            <a:off x="983888" y="1196752"/>
            <a:ext cx="6949916" cy="523220"/>
          </a:xfrm>
          <a:prstGeom prst="rect">
            <a:avLst/>
          </a:prstGeom>
          <a:solidFill>
            <a:schemeClr val="accent6"/>
          </a:solidFill>
        </p:spPr>
        <p:txBody>
          <a:bodyPr wrap="none">
            <a:spAutoFit/>
          </a:bodyPr>
          <a:lstStyle/>
          <a:p>
            <a:r>
              <a:rPr lang="en-US" altLang="zh-CN" sz="2800" dirty="0">
                <a:solidFill>
                  <a:schemeClr val="bg1"/>
                </a:solidFill>
              </a:rPr>
              <a:t>The </a:t>
            </a:r>
            <a:r>
              <a:rPr lang="en-US" altLang="zh-CN" sz="2800" dirty="0" smtClean="0">
                <a:solidFill>
                  <a:schemeClr val="bg1"/>
                </a:solidFill>
              </a:rPr>
              <a:t>Network of </a:t>
            </a:r>
            <a:r>
              <a:rPr lang="en-US" altLang="zh-CN" sz="2800" dirty="0">
                <a:solidFill>
                  <a:schemeClr val="bg1"/>
                </a:solidFill>
              </a:rPr>
              <a:t>CMA </a:t>
            </a:r>
            <a:r>
              <a:rPr lang="en-US" altLang="zh-CN" sz="2800" dirty="0" smtClean="0">
                <a:solidFill>
                  <a:schemeClr val="bg1"/>
                </a:solidFill>
              </a:rPr>
              <a:t>Training in Energy </a:t>
            </a:r>
            <a:r>
              <a:rPr lang="en-US" altLang="zh-CN" sz="2800" dirty="0">
                <a:solidFill>
                  <a:schemeClr val="bg1"/>
                </a:solidFill>
              </a:rPr>
              <a:t>Layout</a:t>
            </a:r>
          </a:p>
        </p:txBody>
      </p:sp>
      <p:sp>
        <p:nvSpPr>
          <p:cNvPr id="11" name="矩形 10"/>
          <p:cNvSpPr/>
          <p:nvPr/>
        </p:nvSpPr>
        <p:spPr>
          <a:xfrm>
            <a:off x="0" y="1725850"/>
            <a:ext cx="1603452" cy="523220"/>
          </a:xfrm>
          <a:prstGeom prst="rect">
            <a:avLst/>
          </a:prstGeom>
          <a:solidFill>
            <a:schemeClr val="accent1"/>
          </a:solidFill>
        </p:spPr>
        <p:txBody>
          <a:bodyPr wrap="none">
            <a:spAutoFit/>
          </a:bodyPr>
          <a:lstStyle/>
          <a:p>
            <a:r>
              <a:rPr lang="en-US" altLang="zh-CN" sz="2800" dirty="0" smtClean="0">
                <a:solidFill>
                  <a:schemeClr val="bg1"/>
                </a:solidFill>
              </a:rPr>
              <a:t>clustering</a:t>
            </a:r>
            <a:endParaRPr lang="zh-CN" altLang="en-US" sz="2800" dirty="0">
              <a:solidFill>
                <a:schemeClr val="bg1"/>
              </a:solidFill>
            </a:endParaRPr>
          </a:p>
        </p:txBody>
      </p:sp>
      <p:sp>
        <p:nvSpPr>
          <p:cNvPr id="12" name="矩形 11"/>
          <p:cNvSpPr/>
          <p:nvPr/>
        </p:nvSpPr>
        <p:spPr>
          <a:xfrm>
            <a:off x="3851920" y="5066020"/>
            <a:ext cx="1221616" cy="523220"/>
          </a:xfrm>
          <a:prstGeom prst="rect">
            <a:avLst/>
          </a:prstGeom>
          <a:solidFill>
            <a:schemeClr val="accent6">
              <a:lumMod val="75000"/>
            </a:schemeClr>
          </a:solidFill>
        </p:spPr>
        <p:txBody>
          <a:bodyPr wrap="none">
            <a:spAutoFit/>
          </a:bodyPr>
          <a:lstStyle/>
          <a:p>
            <a:r>
              <a:rPr lang="en-US" altLang="zh-CN" sz="2800" dirty="0" smtClean="0">
                <a:solidFill>
                  <a:schemeClr val="bg1"/>
                </a:solidFill>
              </a:rPr>
              <a:t>CMATC</a:t>
            </a:r>
            <a:endParaRPr lang="zh-CN" altLang="en-US" sz="2800" dirty="0">
              <a:solidFill>
                <a:schemeClr val="bg1"/>
              </a:solidFill>
            </a:endParaRPr>
          </a:p>
        </p:txBody>
      </p:sp>
      <p:sp>
        <p:nvSpPr>
          <p:cNvPr id="13" name="右箭头 12"/>
          <p:cNvSpPr/>
          <p:nvPr/>
        </p:nvSpPr>
        <p:spPr>
          <a:xfrm rot="19298542">
            <a:off x="4782632" y="4296186"/>
            <a:ext cx="2380269" cy="13616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示 2"/>
          <p:cNvGraphicFramePr/>
          <p:nvPr>
            <p:extLst>
              <p:ext uri="{D42A27DB-BD31-4B8C-83A1-F6EECF244321}">
                <p14:modId xmlns:p14="http://schemas.microsoft.com/office/powerpoint/2010/main" val="4027969058"/>
              </p:ext>
            </p:extLst>
          </p:nvPr>
        </p:nvGraphicFramePr>
        <p:xfrm>
          <a:off x="507549" y="6111791"/>
          <a:ext cx="8489864" cy="6918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矩形 13"/>
          <p:cNvSpPr/>
          <p:nvPr/>
        </p:nvSpPr>
        <p:spPr>
          <a:xfrm>
            <a:off x="3079877" y="1726881"/>
            <a:ext cx="3416294" cy="1015663"/>
          </a:xfrm>
          <a:prstGeom prst="rect">
            <a:avLst/>
          </a:prstGeom>
          <a:solidFill>
            <a:schemeClr val="accent3">
              <a:lumMod val="20000"/>
              <a:lumOff val="80000"/>
              <a:alpha val="66000"/>
            </a:schemeClr>
          </a:solidFill>
        </p:spPr>
        <p:txBody>
          <a:bodyPr wrap="square">
            <a:spAutoFit/>
          </a:bodyPr>
          <a:lstStyle/>
          <a:p>
            <a:pPr algn="ctr"/>
            <a:r>
              <a:rPr lang="en-US" altLang="zh-CN" sz="2000" dirty="0" smtClean="0"/>
              <a:t>nodes </a:t>
            </a:r>
            <a:r>
              <a:rPr lang="en-US" altLang="zh-CN" sz="2000" dirty="0"/>
              <a:t>Number &gt; </a:t>
            </a:r>
            <a:r>
              <a:rPr lang="en-US" altLang="zh-CN" sz="2000" dirty="0" smtClean="0"/>
              <a:t>17000</a:t>
            </a:r>
          </a:p>
          <a:p>
            <a:pPr algn="ctr"/>
            <a:r>
              <a:rPr lang="en-US" altLang="zh-CN" sz="2000" dirty="0" smtClean="0"/>
              <a:t>edges number &gt; 17000</a:t>
            </a:r>
          </a:p>
          <a:p>
            <a:pPr algn="ctr"/>
            <a:r>
              <a:rPr lang="en-US" altLang="zh-CN" sz="2000" dirty="0" smtClean="0"/>
              <a:t>Diameter 12(v955 </a:t>
            </a:r>
            <a:r>
              <a:rPr lang="en-US" altLang="zh-CN" sz="2000" dirty="0"/>
              <a:t>to </a:t>
            </a:r>
            <a:r>
              <a:rPr lang="en-US" altLang="zh-CN" sz="2000" dirty="0" smtClean="0"/>
              <a:t>v2613) </a:t>
            </a:r>
            <a:endParaRPr lang="zh-CN" altLang="en-US" sz="2000" dirty="0"/>
          </a:p>
        </p:txBody>
      </p:sp>
    </p:spTree>
    <p:extLst>
      <p:ext uri="{BB962C8B-B14F-4D97-AF65-F5344CB8AC3E}">
        <p14:creationId xmlns:p14="http://schemas.microsoft.com/office/powerpoint/2010/main" val="3250409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2" t="3752" r="1191" b="6108"/>
          <a:stretch/>
        </p:blipFill>
        <p:spPr bwMode="auto">
          <a:xfrm>
            <a:off x="4607497" y="2200412"/>
            <a:ext cx="4536503" cy="44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3" name="内容占位符 2"/>
          <p:cNvSpPr>
            <a:spLocks noGrp="1"/>
          </p:cNvSpPr>
          <p:nvPr>
            <p:ph idx="1"/>
          </p:nvPr>
        </p:nvSpPr>
        <p:spPr>
          <a:xfrm>
            <a:off x="457200" y="1135285"/>
            <a:ext cx="8435280" cy="4525963"/>
          </a:xfrm>
        </p:spPr>
        <p:txBody>
          <a:bodyPr>
            <a:normAutofit/>
          </a:bodyPr>
          <a:lstStyle/>
          <a:p>
            <a:pPr>
              <a:spcBef>
                <a:spcPts val="0"/>
              </a:spcBef>
            </a:pPr>
            <a:r>
              <a:rPr lang="en-US" altLang="zh-CN" sz="2800" dirty="0" smtClean="0"/>
              <a:t>The </a:t>
            </a:r>
            <a:r>
              <a:rPr lang="en-US" altLang="zh-CN" sz="2800" dirty="0"/>
              <a:t>function of </a:t>
            </a:r>
            <a:r>
              <a:rPr lang="en-US" altLang="zh-CN" sz="2800" dirty="0" smtClean="0"/>
              <a:t>creating Distance Learning Demonstration Sites </a:t>
            </a:r>
            <a:r>
              <a:rPr lang="en-US" altLang="zh-CN" sz="2800" dirty="0"/>
              <a:t>(108 </a:t>
            </a:r>
            <a:r>
              <a:rPr lang="en-US" altLang="zh-CN" sz="2800" dirty="0" smtClean="0"/>
              <a:t>Sites)</a:t>
            </a:r>
          </a:p>
        </p:txBody>
      </p:sp>
      <p:pic>
        <p:nvPicPr>
          <p:cNvPr id="1027" name="Picture 3" descr="E:\业务办公\2015年工作\CALMet XI\会议论文\素材\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 y="2182552"/>
            <a:ext cx="4357688" cy="44577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357499" y="6222284"/>
            <a:ext cx="4464496" cy="400110"/>
          </a:xfrm>
          <a:prstGeom prst="rect">
            <a:avLst/>
          </a:prstGeom>
          <a:solidFill>
            <a:schemeClr val="accent3">
              <a:lumMod val="20000"/>
              <a:lumOff val="80000"/>
              <a:alpha val="66000"/>
            </a:schemeClr>
          </a:solidFill>
        </p:spPr>
        <p:txBody>
          <a:bodyPr wrap="square">
            <a:spAutoFit/>
          </a:bodyPr>
          <a:lstStyle/>
          <a:p>
            <a:pPr algn="ctr"/>
            <a:r>
              <a:rPr lang="en-US" altLang="zh-CN" sz="2000" dirty="0" smtClean="0"/>
              <a:t>Average Degree 1.998-&gt;2.012, grows</a:t>
            </a:r>
          </a:p>
        </p:txBody>
      </p:sp>
      <p:sp>
        <p:nvSpPr>
          <p:cNvPr id="8" name="右箭头 7"/>
          <p:cNvSpPr/>
          <p:nvPr/>
        </p:nvSpPr>
        <p:spPr>
          <a:xfrm>
            <a:off x="4264547" y="3140968"/>
            <a:ext cx="650400" cy="3788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282304" y="2132856"/>
            <a:ext cx="2369816" cy="523220"/>
          </a:xfrm>
          <a:prstGeom prst="rect">
            <a:avLst/>
          </a:prstGeom>
          <a:solidFill>
            <a:schemeClr val="accent6"/>
          </a:solidFill>
        </p:spPr>
        <p:txBody>
          <a:bodyPr wrap="none">
            <a:spAutoFit/>
          </a:bodyPr>
          <a:lstStyle/>
          <a:p>
            <a:r>
              <a:rPr lang="en-GB" altLang="zh-CN" sz="2800" dirty="0">
                <a:solidFill>
                  <a:schemeClr val="bg1"/>
                </a:solidFill>
              </a:rPr>
              <a:t>shape changed</a:t>
            </a:r>
            <a:endParaRPr lang="zh-CN" altLang="en-US" sz="2800" dirty="0">
              <a:solidFill>
                <a:schemeClr val="bg1"/>
              </a:solidFill>
            </a:endParaRPr>
          </a:p>
        </p:txBody>
      </p:sp>
      <p:sp>
        <p:nvSpPr>
          <p:cNvPr id="9" name="矩形 8"/>
          <p:cNvSpPr/>
          <p:nvPr/>
        </p:nvSpPr>
        <p:spPr>
          <a:xfrm>
            <a:off x="5489370" y="1609636"/>
            <a:ext cx="3475118" cy="523220"/>
          </a:xfrm>
          <a:prstGeom prst="rect">
            <a:avLst/>
          </a:prstGeom>
          <a:solidFill>
            <a:schemeClr val="accent1"/>
          </a:solidFill>
        </p:spPr>
        <p:txBody>
          <a:bodyPr wrap="none">
            <a:spAutoFit/>
          </a:bodyPr>
          <a:lstStyle/>
          <a:p>
            <a:r>
              <a:rPr lang="en-US" altLang="zh-CN" sz="2800" dirty="0" smtClean="0">
                <a:solidFill>
                  <a:schemeClr val="bg1"/>
                </a:solidFill>
              </a:rPr>
              <a:t>108 long distance links</a:t>
            </a:r>
            <a:endParaRPr lang="zh-CN" altLang="en-US" sz="2800" dirty="0">
              <a:solidFill>
                <a:schemeClr val="bg1"/>
              </a:solidFill>
            </a:endParaRPr>
          </a:p>
        </p:txBody>
      </p:sp>
    </p:spTree>
    <p:extLst>
      <p:ext uri="{BB962C8B-B14F-4D97-AF65-F5344CB8AC3E}">
        <p14:creationId xmlns:p14="http://schemas.microsoft.com/office/powerpoint/2010/main" val="1557897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123045" y="1988840"/>
            <a:ext cx="5016875" cy="4843699"/>
          </a:xfrm>
          <a:prstGeom prst="roundRect">
            <a:avLst/>
          </a:prstGeom>
          <a:solidFill>
            <a:schemeClr val="accent1">
              <a:alpha val="27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 t="3482" r="1248" b="6426"/>
          <a:stretch/>
        </p:blipFill>
        <p:spPr bwMode="auto">
          <a:xfrm>
            <a:off x="5474168" y="2852936"/>
            <a:ext cx="3626445" cy="321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Ji Wenbin\AppData\Roaming\Tencent\Users\32606710\QQ\WinTemp\RichOle\~VWTOECNM11~%[A%]D`YO9J.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1484784"/>
            <a:ext cx="2699792" cy="261176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13" name="矩形 12"/>
          <p:cNvSpPr/>
          <p:nvPr/>
        </p:nvSpPr>
        <p:spPr>
          <a:xfrm>
            <a:off x="1303451" y="1465620"/>
            <a:ext cx="6912768" cy="523220"/>
          </a:xfrm>
          <a:prstGeom prst="rect">
            <a:avLst/>
          </a:prstGeom>
          <a:solidFill>
            <a:schemeClr val="accent6"/>
          </a:solidFill>
        </p:spPr>
        <p:txBody>
          <a:bodyPr wrap="square">
            <a:spAutoFit/>
          </a:bodyPr>
          <a:lstStyle/>
          <a:p>
            <a:r>
              <a:rPr lang="en-US" altLang="zh-CN" sz="2800" dirty="0">
                <a:solidFill>
                  <a:schemeClr val="bg1"/>
                </a:solidFill>
              </a:rPr>
              <a:t>The </a:t>
            </a:r>
            <a:r>
              <a:rPr lang="en-US" altLang="zh-CN" sz="2800" dirty="0" smtClean="0">
                <a:solidFill>
                  <a:schemeClr val="bg1"/>
                </a:solidFill>
              </a:rPr>
              <a:t>Network backbone and all core partitions</a:t>
            </a:r>
          </a:p>
        </p:txBody>
      </p:sp>
      <p:sp>
        <p:nvSpPr>
          <p:cNvPr id="6" name="矩形 5"/>
          <p:cNvSpPr/>
          <p:nvPr/>
        </p:nvSpPr>
        <p:spPr>
          <a:xfrm>
            <a:off x="4244235" y="4983495"/>
            <a:ext cx="1221616" cy="523220"/>
          </a:xfrm>
          <a:prstGeom prst="rect">
            <a:avLst/>
          </a:prstGeom>
        </p:spPr>
        <p:txBody>
          <a:bodyPr wrap="none">
            <a:spAutoFit/>
          </a:bodyPr>
          <a:lstStyle/>
          <a:p>
            <a:r>
              <a:rPr lang="en-US" altLang="zh-CN" sz="2800" dirty="0" smtClean="0">
                <a:solidFill>
                  <a:srgbClr val="C00000"/>
                </a:solidFill>
              </a:rPr>
              <a:t>CMATC</a:t>
            </a:r>
            <a:endParaRPr lang="zh-CN" altLang="en-US" sz="2800" dirty="0">
              <a:solidFill>
                <a:srgbClr val="C00000"/>
              </a:solidFill>
            </a:endParaRPr>
          </a:p>
        </p:txBody>
      </p:sp>
      <p:pic>
        <p:nvPicPr>
          <p:cNvPr id="3073" name="Picture 1" descr="C:\Users\Ji Wenbin\AppData\Roaming\Tencent\Users\32606710\QQ\WinTemp\RichOle\7YWW8VBUN04_E%~2CCL[B9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4149080"/>
            <a:ext cx="2699792" cy="268886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843808" y="3572539"/>
            <a:ext cx="2456330" cy="954107"/>
          </a:xfrm>
          <a:prstGeom prst="rect">
            <a:avLst/>
          </a:prstGeom>
          <a:solidFill>
            <a:schemeClr val="accent3">
              <a:lumMod val="20000"/>
              <a:lumOff val="80000"/>
            </a:schemeClr>
          </a:solidFill>
        </p:spPr>
        <p:txBody>
          <a:bodyPr wrap="square">
            <a:spAutoFit/>
          </a:bodyPr>
          <a:lstStyle/>
          <a:p>
            <a:pPr algn="ctr"/>
            <a:r>
              <a:rPr lang="en-US" altLang="zh-CN" sz="2800" dirty="0" smtClean="0"/>
              <a:t>Demonstration </a:t>
            </a:r>
            <a:r>
              <a:rPr lang="en-US" altLang="zh-CN" sz="2800" dirty="0"/>
              <a:t>Sites </a:t>
            </a:r>
            <a:endParaRPr lang="zh-CN" altLang="en-US" sz="2800" dirty="0"/>
          </a:p>
        </p:txBody>
      </p:sp>
      <p:sp>
        <p:nvSpPr>
          <p:cNvPr id="18" name="圆角矩形标注 17"/>
          <p:cNvSpPr/>
          <p:nvPr/>
        </p:nvSpPr>
        <p:spPr>
          <a:xfrm>
            <a:off x="2267744" y="2276872"/>
            <a:ext cx="1656184" cy="792088"/>
          </a:xfrm>
          <a:prstGeom prst="wedgeRoundRectCallout">
            <a:avLst>
              <a:gd name="adj1" fmla="val -64980"/>
              <a:gd name="adj2" fmla="val -26562"/>
              <a:gd name="adj3" fmla="val 16667"/>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Hierarchy reduction </a:t>
            </a:r>
            <a:endParaRPr lang="zh-CN" altLang="en-US" sz="2400" dirty="0"/>
          </a:p>
        </p:txBody>
      </p:sp>
      <p:sp>
        <p:nvSpPr>
          <p:cNvPr id="19" name="圆角矩形标注 18"/>
          <p:cNvSpPr/>
          <p:nvPr/>
        </p:nvSpPr>
        <p:spPr>
          <a:xfrm>
            <a:off x="2313327" y="5949280"/>
            <a:ext cx="1754617" cy="720079"/>
          </a:xfrm>
          <a:prstGeom prst="wedgeRoundRectCallout">
            <a:avLst>
              <a:gd name="adj1" fmla="val -67527"/>
              <a:gd name="adj2" fmla="val -30123"/>
              <a:gd name="adj3" fmla="val 16667"/>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degree &gt; 3</a:t>
            </a:r>
            <a:endParaRPr lang="zh-CN" altLang="en-US" sz="2400" dirty="0"/>
          </a:p>
          <a:p>
            <a:pPr algn="ctr"/>
            <a:r>
              <a:rPr lang="en-US" altLang="zh-CN" sz="2400" dirty="0" smtClean="0"/>
              <a:t>reduction</a:t>
            </a:r>
            <a:endParaRPr lang="zh-CN" altLang="en-US" sz="2400" dirty="0"/>
          </a:p>
        </p:txBody>
      </p:sp>
      <p:sp>
        <p:nvSpPr>
          <p:cNvPr id="8" name="矩形 7"/>
          <p:cNvSpPr/>
          <p:nvPr/>
        </p:nvSpPr>
        <p:spPr>
          <a:xfrm>
            <a:off x="5508104" y="6002124"/>
            <a:ext cx="2865913" cy="523220"/>
          </a:xfrm>
          <a:prstGeom prst="rect">
            <a:avLst/>
          </a:prstGeom>
          <a:solidFill>
            <a:schemeClr val="accent6">
              <a:alpha val="70000"/>
            </a:schemeClr>
          </a:solidFill>
        </p:spPr>
        <p:txBody>
          <a:bodyPr wrap="none">
            <a:spAutoFit/>
          </a:bodyPr>
          <a:lstStyle/>
          <a:p>
            <a:r>
              <a:rPr lang="en-US" altLang="zh-CN" sz="2800" dirty="0" smtClean="0"/>
              <a:t>stable and Robust </a:t>
            </a:r>
            <a:endParaRPr lang="zh-CN" altLang="en-US" sz="2800" dirty="0"/>
          </a:p>
        </p:txBody>
      </p:sp>
      <p:sp>
        <p:nvSpPr>
          <p:cNvPr id="21" name="矩形 20"/>
          <p:cNvSpPr/>
          <p:nvPr/>
        </p:nvSpPr>
        <p:spPr>
          <a:xfrm>
            <a:off x="2195736" y="4365104"/>
            <a:ext cx="1347227" cy="523220"/>
          </a:xfrm>
          <a:prstGeom prst="rect">
            <a:avLst/>
          </a:prstGeom>
          <a:noFill/>
        </p:spPr>
        <p:txBody>
          <a:bodyPr wrap="square">
            <a:spAutoFit/>
          </a:bodyPr>
          <a:lstStyle/>
          <a:p>
            <a:r>
              <a:rPr lang="en-US" altLang="zh-CN" sz="2800" dirty="0" smtClean="0"/>
              <a:t>before</a:t>
            </a:r>
            <a:endParaRPr lang="zh-CN" altLang="en-US" sz="2800" dirty="0"/>
          </a:p>
        </p:txBody>
      </p:sp>
      <p:sp>
        <p:nvSpPr>
          <p:cNvPr id="23" name="矩形 22"/>
          <p:cNvSpPr/>
          <p:nvPr/>
        </p:nvSpPr>
        <p:spPr>
          <a:xfrm>
            <a:off x="5076344" y="4390175"/>
            <a:ext cx="882421" cy="523220"/>
          </a:xfrm>
          <a:prstGeom prst="rect">
            <a:avLst/>
          </a:prstGeom>
          <a:noFill/>
        </p:spPr>
        <p:txBody>
          <a:bodyPr wrap="none">
            <a:spAutoFit/>
          </a:bodyPr>
          <a:lstStyle/>
          <a:p>
            <a:r>
              <a:rPr lang="en-US" altLang="zh-CN" sz="2800" dirty="0" smtClean="0"/>
              <a:t>after</a:t>
            </a:r>
            <a:endParaRPr lang="zh-CN" altLang="en-US" sz="2800" dirty="0"/>
          </a:p>
        </p:txBody>
      </p:sp>
      <p:sp>
        <p:nvSpPr>
          <p:cNvPr id="20" name="圆角矩形标注 19"/>
          <p:cNvSpPr/>
          <p:nvPr/>
        </p:nvSpPr>
        <p:spPr>
          <a:xfrm>
            <a:off x="7092280" y="2228517"/>
            <a:ext cx="1656184" cy="696427"/>
          </a:xfrm>
          <a:prstGeom prst="wedgeRoundRectCallout">
            <a:avLst>
              <a:gd name="adj1" fmla="val -29925"/>
              <a:gd name="adj2" fmla="val 94316"/>
              <a:gd name="adj3" fmla="val 16667"/>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Hierarchy reduction </a:t>
            </a:r>
            <a:endParaRPr lang="zh-CN" altLang="en-US" sz="2400" dirty="0"/>
          </a:p>
        </p:txBody>
      </p:sp>
      <p:sp>
        <p:nvSpPr>
          <p:cNvPr id="24" name="矩形 23"/>
          <p:cNvSpPr/>
          <p:nvPr/>
        </p:nvSpPr>
        <p:spPr>
          <a:xfrm>
            <a:off x="35497" y="3834940"/>
            <a:ext cx="1712777" cy="523220"/>
          </a:xfrm>
          <a:prstGeom prst="rect">
            <a:avLst/>
          </a:prstGeom>
          <a:solidFill>
            <a:schemeClr val="accent6">
              <a:alpha val="70000"/>
            </a:schemeClr>
          </a:solidFill>
        </p:spPr>
        <p:txBody>
          <a:bodyPr wrap="none">
            <a:spAutoFit/>
          </a:bodyPr>
          <a:lstStyle/>
          <a:p>
            <a:r>
              <a:rPr lang="en-US" altLang="zh-CN" sz="2800" dirty="0" smtClean="0"/>
              <a:t>Star shape</a:t>
            </a:r>
            <a:endParaRPr lang="zh-CN" altLang="en-US" sz="2800" dirty="0"/>
          </a:p>
        </p:txBody>
      </p:sp>
      <p:sp>
        <p:nvSpPr>
          <p:cNvPr id="9" name="右箭头 8"/>
          <p:cNvSpPr/>
          <p:nvPr/>
        </p:nvSpPr>
        <p:spPr>
          <a:xfrm>
            <a:off x="2771800" y="3271601"/>
            <a:ext cx="2702491" cy="37342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a:stCxn id="6" idx="3"/>
          </p:cNvCxnSpPr>
          <p:nvPr/>
        </p:nvCxnSpPr>
        <p:spPr>
          <a:xfrm flipV="1">
            <a:off x="5465851" y="4358160"/>
            <a:ext cx="1626429" cy="886945"/>
          </a:xfrm>
          <a:prstGeom prst="straightConnector1">
            <a:avLst/>
          </a:prstGeom>
          <a:ln w="25400" cap="rnd">
            <a:solidFill>
              <a:srgbClr val="FF0000"/>
            </a:solidFill>
            <a:prstDash val="sysDash"/>
            <a:round/>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flipV="1">
            <a:off x="1115616" y="3068960"/>
            <a:ext cx="3128619" cy="2176145"/>
          </a:xfrm>
          <a:prstGeom prst="straightConnector1">
            <a:avLst/>
          </a:prstGeom>
          <a:ln w="25400" cap="rnd">
            <a:solidFill>
              <a:srgbClr val="FF0000"/>
            </a:solidFill>
            <a:prstDash val="sysDash"/>
            <a:roun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1619672" y="5245105"/>
            <a:ext cx="2624563" cy="261610"/>
          </a:xfrm>
          <a:prstGeom prst="straightConnector1">
            <a:avLst/>
          </a:prstGeom>
          <a:ln w="25400" cap="rnd">
            <a:solidFill>
              <a:srgbClr val="FF0000"/>
            </a:solidFill>
            <a:prstDash val="sysDash"/>
            <a:roun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168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6" name="内容占位符 2"/>
          <p:cNvSpPr>
            <a:spLocks noGrp="1"/>
          </p:cNvSpPr>
          <p:nvPr>
            <p:ph idx="1"/>
          </p:nvPr>
        </p:nvSpPr>
        <p:spPr>
          <a:xfrm>
            <a:off x="539552" y="1340768"/>
            <a:ext cx="8219256" cy="5272007"/>
          </a:xfrm>
        </p:spPr>
        <p:txBody>
          <a:bodyPr>
            <a:normAutofit/>
          </a:bodyPr>
          <a:lstStyle/>
          <a:p>
            <a:pPr>
              <a:spcBef>
                <a:spcPts val="0"/>
              </a:spcBef>
              <a:buFont typeface="Wingdings" panose="05000000000000000000" pitchFamily="2" charset="2"/>
              <a:buChar char="Ø"/>
            </a:pPr>
            <a:r>
              <a:rPr lang="en-US" altLang="zh-CN" sz="2800" b="1" dirty="0">
                <a:solidFill>
                  <a:schemeClr val="accent6">
                    <a:lumMod val="75000"/>
                  </a:schemeClr>
                </a:solidFill>
              </a:rPr>
              <a:t>Small-world effect in the modernization of CMA Met. education </a:t>
            </a:r>
            <a:r>
              <a:rPr lang="en-US" altLang="zh-CN" sz="2800" b="1" dirty="0" smtClean="0">
                <a:solidFill>
                  <a:schemeClr val="accent6">
                    <a:lumMod val="75000"/>
                  </a:schemeClr>
                </a:solidFill>
              </a:rPr>
              <a:t>&amp; training</a:t>
            </a:r>
            <a:endParaRPr lang="en-US" altLang="zh-CN" sz="2800" b="1" dirty="0">
              <a:solidFill>
                <a:schemeClr val="accent6">
                  <a:lumMod val="75000"/>
                </a:schemeClr>
              </a:solidFill>
            </a:endParaRPr>
          </a:p>
        </p:txBody>
      </p:sp>
      <p:graphicFrame>
        <p:nvGraphicFramePr>
          <p:cNvPr id="3" name="图示 2"/>
          <p:cNvGraphicFramePr/>
          <p:nvPr>
            <p:extLst>
              <p:ext uri="{D42A27DB-BD31-4B8C-83A1-F6EECF244321}">
                <p14:modId xmlns:p14="http://schemas.microsoft.com/office/powerpoint/2010/main" val="2753870171"/>
              </p:ext>
            </p:extLst>
          </p:nvPr>
        </p:nvGraphicFramePr>
        <p:xfrm>
          <a:off x="323528" y="2420888"/>
          <a:ext cx="849694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2299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3" name="内容占位符 2"/>
          <p:cNvSpPr>
            <a:spLocks noGrp="1"/>
          </p:cNvSpPr>
          <p:nvPr>
            <p:ph idx="1"/>
          </p:nvPr>
        </p:nvSpPr>
        <p:spPr>
          <a:xfrm>
            <a:off x="395536" y="1268760"/>
            <a:ext cx="8208912" cy="5301208"/>
          </a:xfrm>
        </p:spPr>
        <p:txBody>
          <a:bodyPr>
            <a:normAutofit/>
          </a:bodyPr>
          <a:lstStyle/>
          <a:p>
            <a:pPr>
              <a:spcBef>
                <a:spcPts val="0"/>
              </a:spcBef>
            </a:pPr>
            <a:r>
              <a:rPr lang="en-US" altLang="zh-CN" sz="2800" dirty="0" smtClean="0"/>
              <a:t>Global Campus could be </a:t>
            </a:r>
            <a:r>
              <a:rPr lang="en-US" altLang="zh-CN" sz="2800" dirty="0"/>
              <a:t>regarded as a complex network </a:t>
            </a:r>
            <a:r>
              <a:rPr lang="en-US" altLang="zh-CN" sz="2800" dirty="0" smtClean="0"/>
              <a:t>consist of</a:t>
            </a:r>
            <a:r>
              <a:rPr lang="en-US" altLang="zh-CN" sz="2800" dirty="0"/>
              <a:t>:</a:t>
            </a:r>
            <a:endParaRPr lang="en-US" altLang="zh-CN" sz="2800" dirty="0" smtClean="0"/>
          </a:p>
          <a:p>
            <a:pPr>
              <a:spcBef>
                <a:spcPts val="0"/>
              </a:spcBef>
            </a:pPr>
            <a:endParaRPr lang="en-US" altLang="zh-CN" sz="2800" dirty="0"/>
          </a:p>
          <a:p>
            <a:pPr>
              <a:spcBef>
                <a:spcPts val="0"/>
              </a:spcBef>
            </a:pPr>
            <a:endParaRPr lang="zh-CN" altLang="en-US" sz="2800" dirty="0"/>
          </a:p>
          <a:p>
            <a:pPr>
              <a:spcBef>
                <a:spcPts val="0"/>
              </a:spcBef>
            </a:pPr>
            <a:r>
              <a:rPr lang="en-US" altLang="zh-CN" sz="2800" dirty="0" smtClean="0"/>
              <a:t>The method </a:t>
            </a:r>
            <a:r>
              <a:rPr lang="en-US" altLang="zh-CN" sz="2800" dirty="0"/>
              <a:t>and </a:t>
            </a:r>
            <a:r>
              <a:rPr lang="en-US" altLang="zh-CN" sz="2800" dirty="0" smtClean="0"/>
              <a:t>tool </a:t>
            </a:r>
            <a:r>
              <a:rPr lang="en-US" altLang="zh-CN" sz="2800" dirty="0"/>
              <a:t>s</a:t>
            </a:r>
            <a:r>
              <a:rPr lang="en-US" altLang="zh-CN" sz="2800" dirty="0" smtClean="0"/>
              <a:t>tudy </a:t>
            </a:r>
            <a:r>
              <a:rPr lang="en-US" altLang="zh-CN" sz="2800" dirty="0"/>
              <a:t>of complex network structure </a:t>
            </a:r>
            <a:r>
              <a:rPr lang="en-US" altLang="zh-CN" sz="2800" dirty="0" smtClean="0"/>
              <a:t>might promote the structural optimization</a:t>
            </a:r>
            <a:r>
              <a:rPr lang="en-US" altLang="zh-CN" sz="2800" dirty="0"/>
              <a:t> effectively and </a:t>
            </a:r>
            <a:r>
              <a:rPr lang="en-GB" altLang="zh-CN" sz="2800" dirty="0" smtClean="0"/>
              <a:t>change </a:t>
            </a:r>
            <a:r>
              <a:rPr lang="en-US" altLang="zh-CN" sz="2800" dirty="0" smtClean="0"/>
              <a:t>the </a:t>
            </a:r>
            <a:r>
              <a:rPr lang="en-GB" altLang="zh-CN" sz="2800" dirty="0" smtClean="0"/>
              <a:t>size</a:t>
            </a:r>
            <a:r>
              <a:rPr lang="en-GB" altLang="zh-CN" sz="2800" dirty="0"/>
              <a:t>, shape, nature </a:t>
            </a:r>
            <a:r>
              <a:rPr lang="en-GB" altLang="zh-CN" sz="2800" dirty="0" smtClean="0"/>
              <a:t>and culture </a:t>
            </a:r>
            <a:r>
              <a:rPr lang="en-GB" altLang="zh-CN" sz="2800" dirty="0"/>
              <a:t>of education &amp; </a:t>
            </a:r>
            <a:r>
              <a:rPr lang="en-GB" altLang="zh-CN" sz="2800" dirty="0" smtClean="0"/>
              <a:t>training </a:t>
            </a:r>
            <a:r>
              <a:rPr lang="en-US" altLang="zh-CN" sz="2800" dirty="0"/>
              <a:t>g</a:t>
            </a:r>
            <a:r>
              <a:rPr lang="en-US" altLang="zh-CN" sz="2800" dirty="0" smtClean="0"/>
              <a:t>radually.</a:t>
            </a:r>
          </a:p>
        </p:txBody>
      </p:sp>
      <p:graphicFrame>
        <p:nvGraphicFramePr>
          <p:cNvPr id="4" name="图示 3"/>
          <p:cNvGraphicFramePr/>
          <p:nvPr>
            <p:extLst>
              <p:ext uri="{D42A27DB-BD31-4B8C-83A1-F6EECF244321}">
                <p14:modId xmlns:p14="http://schemas.microsoft.com/office/powerpoint/2010/main" val="4067481659"/>
              </p:ext>
            </p:extLst>
          </p:nvPr>
        </p:nvGraphicFramePr>
        <p:xfrm>
          <a:off x="0" y="2204864"/>
          <a:ext cx="9144000"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图示 4"/>
          <p:cNvGraphicFramePr/>
          <p:nvPr>
            <p:extLst>
              <p:ext uri="{D42A27DB-BD31-4B8C-83A1-F6EECF244321}">
                <p14:modId xmlns:p14="http://schemas.microsoft.com/office/powerpoint/2010/main" val="4179825783"/>
              </p:ext>
            </p:extLst>
          </p:nvPr>
        </p:nvGraphicFramePr>
        <p:xfrm>
          <a:off x="107504" y="4872079"/>
          <a:ext cx="8928992" cy="17972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62570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3" name="内容占位符 2"/>
          <p:cNvSpPr>
            <a:spLocks noGrp="1"/>
          </p:cNvSpPr>
          <p:nvPr>
            <p:ph idx="1"/>
          </p:nvPr>
        </p:nvSpPr>
        <p:spPr>
          <a:xfrm>
            <a:off x="395536" y="1268760"/>
            <a:ext cx="8712968" cy="5256584"/>
          </a:xfrm>
        </p:spPr>
        <p:txBody>
          <a:bodyPr>
            <a:normAutofit/>
          </a:bodyPr>
          <a:lstStyle/>
          <a:p>
            <a:pPr>
              <a:lnSpc>
                <a:spcPct val="110000"/>
              </a:lnSpc>
              <a:spcBef>
                <a:spcPts val="0"/>
              </a:spcBef>
              <a:buFont typeface="Wingdings" panose="05000000000000000000" pitchFamily="2" charset="2"/>
              <a:buChar char="Ø"/>
            </a:pPr>
            <a:r>
              <a:rPr lang="en-US" altLang="zh-CN" sz="2800" b="1" dirty="0" smtClean="0">
                <a:solidFill>
                  <a:schemeClr val="accent6">
                    <a:lumMod val="75000"/>
                  </a:schemeClr>
                </a:solidFill>
              </a:rPr>
              <a:t>Help optimize the </a:t>
            </a:r>
            <a:r>
              <a:rPr lang="en-US" altLang="zh-CN" sz="2800" b="1" dirty="0">
                <a:solidFill>
                  <a:schemeClr val="accent6">
                    <a:lumMod val="75000"/>
                  </a:schemeClr>
                </a:solidFill>
              </a:rPr>
              <a:t>layout of Global Campus</a:t>
            </a:r>
            <a:endParaRPr lang="zh-CN" altLang="zh-CN" sz="2800" b="1" dirty="0">
              <a:solidFill>
                <a:schemeClr val="accent6">
                  <a:lumMod val="75000"/>
                </a:schemeClr>
              </a:solidFill>
            </a:endParaRPr>
          </a:p>
          <a:p>
            <a:pPr>
              <a:lnSpc>
                <a:spcPct val="110000"/>
              </a:lnSpc>
              <a:spcBef>
                <a:spcPts val="0"/>
              </a:spcBef>
            </a:pPr>
            <a:r>
              <a:rPr lang="en-US" altLang="zh-CN" sz="2800" dirty="0" smtClean="0"/>
              <a:t>Show what kind of importance that nodes </a:t>
            </a:r>
            <a:r>
              <a:rPr lang="en-US" altLang="zh-CN" sz="2800" dirty="0"/>
              <a:t>are </a:t>
            </a:r>
            <a:r>
              <a:rPr lang="en-US" altLang="zh-CN" sz="2800" dirty="0" smtClean="0"/>
              <a:t>playing.</a:t>
            </a:r>
          </a:p>
          <a:p>
            <a:pPr>
              <a:lnSpc>
                <a:spcPct val="110000"/>
              </a:lnSpc>
              <a:spcBef>
                <a:spcPts val="0"/>
              </a:spcBef>
            </a:pPr>
            <a:r>
              <a:rPr lang="en-US" altLang="zh-CN" sz="2800" dirty="0"/>
              <a:t>Identify and promote the formation of various communities</a:t>
            </a:r>
            <a:r>
              <a:rPr lang="en-US" altLang="zh-CN" sz="2800" dirty="0" smtClean="0"/>
              <a:t>.</a:t>
            </a:r>
          </a:p>
          <a:p>
            <a:pPr>
              <a:lnSpc>
                <a:spcPct val="110000"/>
              </a:lnSpc>
              <a:spcBef>
                <a:spcPts val="0"/>
              </a:spcBef>
            </a:pPr>
            <a:endParaRPr lang="en-US" altLang="zh-CN" sz="2800" dirty="0" smtClean="0"/>
          </a:p>
          <a:p>
            <a:pPr>
              <a:lnSpc>
                <a:spcPct val="110000"/>
              </a:lnSpc>
              <a:spcBef>
                <a:spcPts val="0"/>
              </a:spcBef>
            </a:pPr>
            <a:endParaRPr lang="en-US" altLang="zh-CN" sz="2800" dirty="0" smtClean="0"/>
          </a:p>
          <a:p>
            <a:pPr>
              <a:lnSpc>
                <a:spcPct val="110000"/>
              </a:lnSpc>
              <a:spcBef>
                <a:spcPts val="0"/>
              </a:spcBef>
            </a:pPr>
            <a:endParaRPr lang="en-US" altLang="zh-CN" sz="2800" dirty="0"/>
          </a:p>
          <a:p>
            <a:pPr>
              <a:lnSpc>
                <a:spcPct val="110000"/>
              </a:lnSpc>
              <a:spcBef>
                <a:spcPts val="0"/>
              </a:spcBef>
            </a:pPr>
            <a:r>
              <a:rPr lang="en-US" altLang="zh-CN" sz="2800" dirty="0" smtClean="0"/>
              <a:t>Monitor </a:t>
            </a:r>
            <a:r>
              <a:rPr lang="en-US" altLang="zh-CN" sz="2800" dirty="0"/>
              <a:t>and </a:t>
            </a:r>
            <a:r>
              <a:rPr lang="en-US" altLang="zh-CN" sz="2800" dirty="0" smtClean="0"/>
              <a:t>extend </a:t>
            </a:r>
            <a:r>
              <a:rPr lang="en-US" altLang="zh-CN" sz="2800" dirty="0"/>
              <a:t>bottlenecks, joint the isolated region in the </a:t>
            </a:r>
            <a:r>
              <a:rPr lang="en-US" altLang="zh-CN" sz="2800" dirty="0" smtClean="0"/>
              <a:t>network structure.</a:t>
            </a:r>
          </a:p>
          <a:p>
            <a:pPr>
              <a:lnSpc>
                <a:spcPct val="110000"/>
              </a:lnSpc>
              <a:spcBef>
                <a:spcPts val="0"/>
              </a:spcBef>
            </a:pPr>
            <a:r>
              <a:rPr lang="en-US" altLang="zh-CN" sz="2800" dirty="0"/>
              <a:t> </a:t>
            </a:r>
            <a:r>
              <a:rPr lang="en-US" altLang="zh-CN" sz="2800" dirty="0" smtClean="0"/>
              <a:t>Check </a:t>
            </a:r>
            <a:r>
              <a:rPr lang="en-US" altLang="zh-CN" sz="2800" dirty="0"/>
              <a:t>and reduce the </a:t>
            </a:r>
            <a:r>
              <a:rPr lang="en-US" altLang="zh-CN" sz="2800" dirty="0" smtClean="0"/>
              <a:t>building cost </a:t>
            </a:r>
            <a:r>
              <a:rPr lang="en-US" altLang="zh-CN" sz="2800" dirty="0"/>
              <a:t>of </a:t>
            </a:r>
            <a:r>
              <a:rPr lang="en-US" altLang="zh-CN" sz="2800" dirty="0" smtClean="0"/>
              <a:t>distant connections.</a:t>
            </a:r>
          </a:p>
        </p:txBody>
      </p:sp>
      <p:sp>
        <p:nvSpPr>
          <p:cNvPr id="4" name="矩形 3"/>
          <p:cNvSpPr/>
          <p:nvPr/>
        </p:nvSpPr>
        <p:spPr>
          <a:xfrm>
            <a:off x="899592" y="3356992"/>
            <a:ext cx="7488832" cy="1040285"/>
          </a:xfrm>
          <a:prstGeom prst="rect">
            <a:avLst/>
          </a:prstGeom>
          <a:solidFill>
            <a:schemeClr val="accent1"/>
          </a:solidFill>
        </p:spPr>
        <p:txBody>
          <a:bodyPr wrap="square">
            <a:spAutoFit/>
          </a:bodyPr>
          <a:lstStyle/>
          <a:p>
            <a:pPr>
              <a:lnSpc>
                <a:spcPct val="110000"/>
              </a:lnSpc>
              <a:spcBef>
                <a:spcPts val="0"/>
              </a:spcBef>
            </a:pPr>
            <a:r>
              <a:rPr lang="en-US" altLang="zh-CN" sz="2800" dirty="0" smtClean="0">
                <a:solidFill>
                  <a:schemeClr val="bg1"/>
                </a:solidFill>
              </a:rPr>
              <a:t>Core </a:t>
            </a:r>
            <a:r>
              <a:rPr lang="en-US" altLang="zh-CN" sz="2800" dirty="0">
                <a:solidFill>
                  <a:schemeClr val="bg1"/>
                </a:solidFill>
              </a:rPr>
              <a:t>Nodes such as: National training institutions, Regional institutions, </a:t>
            </a:r>
            <a:r>
              <a:rPr lang="en-US" altLang="zh-CN" sz="2800" dirty="0" smtClean="0">
                <a:solidFill>
                  <a:schemeClr val="bg1"/>
                </a:solidFill>
              </a:rPr>
              <a:t>Universities</a:t>
            </a:r>
            <a:endParaRPr lang="zh-CN" altLang="zh-CN" sz="2800" dirty="0">
              <a:solidFill>
                <a:schemeClr val="bg1"/>
              </a:solidFill>
            </a:endParaRPr>
          </a:p>
        </p:txBody>
      </p:sp>
    </p:spTree>
    <p:extLst>
      <p:ext uri="{BB962C8B-B14F-4D97-AF65-F5344CB8AC3E}">
        <p14:creationId xmlns:p14="http://schemas.microsoft.com/office/powerpoint/2010/main" val="260750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smtClean="0"/>
              <a:t>content</a:t>
            </a:r>
            <a:endParaRPr lang="zh-CN" altLang="en-US" b="1" dirty="0"/>
          </a:p>
        </p:txBody>
      </p:sp>
      <p:sp>
        <p:nvSpPr>
          <p:cNvPr id="4" name="矩形 3"/>
          <p:cNvSpPr/>
          <p:nvPr/>
        </p:nvSpPr>
        <p:spPr>
          <a:xfrm>
            <a:off x="683568" y="6093296"/>
            <a:ext cx="8064896" cy="523220"/>
          </a:xfrm>
          <a:prstGeom prst="rect">
            <a:avLst/>
          </a:prstGeom>
          <a:solidFill>
            <a:schemeClr val="accent6"/>
          </a:solidFill>
        </p:spPr>
        <p:txBody>
          <a:bodyPr wrap="square">
            <a:spAutoFit/>
          </a:bodyPr>
          <a:lstStyle/>
          <a:p>
            <a:r>
              <a:rPr lang="en-US" altLang="zh-CN" sz="2800" dirty="0" smtClean="0">
                <a:solidFill>
                  <a:schemeClr val="bg1"/>
                </a:solidFill>
              </a:rPr>
              <a:t>Informal </a:t>
            </a:r>
            <a:r>
              <a:rPr lang="en-US" altLang="zh-CN" sz="2800" dirty="0">
                <a:solidFill>
                  <a:schemeClr val="bg1"/>
                </a:solidFill>
              </a:rPr>
              <a:t>&amp; </a:t>
            </a:r>
            <a:r>
              <a:rPr lang="en-US" altLang="zh-CN" sz="2800" dirty="0" smtClean="0">
                <a:solidFill>
                  <a:schemeClr val="bg1"/>
                </a:solidFill>
              </a:rPr>
              <a:t>semi-formal</a:t>
            </a:r>
            <a:r>
              <a:rPr lang="en-US" altLang="zh-CN" sz="2800" dirty="0">
                <a:solidFill>
                  <a:schemeClr val="bg1"/>
                </a:solidFill>
              </a:rPr>
              <a:t>, Learner-centered, </a:t>
            </a:r>
            <a:r>
              <a:rPr lang="en-US" altLang="zh-CN" sz="2800" dirty="0" smtClean="0">
                <a:solidFill>
                  <a:schemeClr val="bg1"/>
                </a:solidFill>
              </a:rPr>
              <a:t>e-learning</a:t>
            </a:r>
            <a:endParaRPr lang="zh-CN" altLang="zh-CN" sz="2800" dirty="0">
              <a:solidFill>
                <a:schemeClr val="bg1"/>
              </a:solidFill>
            </a:endParaRPr>
          </a:p>
        </p:txBody>
      </p:sp>
      <p:sp>
        <p:nvSpPr>
          <p:cNvPr id="5" name="矩形 4"/>
          <p:cNvSpPr/>
          <p:nvPr/>
        </p:nvSpPr>
        <p:spPr>
          <a:xfrm>
            <a:off x="767408" y="5557149"/>
            <a:ext cx="2650534" cy="523220"/>
          </a:xfrm>
          <a:prstGeom prst="rect">
            <a:avLst/>
          </a:prstGeom>
        </p:spPr>
        <p:txBody>
          <a:bodyPr wrap="none">
            <a:spAutoFit/>
          </a:bodyPr>
          <a:lstStyle/>
          <a:p>
            <a:r>
              <a:rPr lang="en-US" altLang="zh-CN" sz="2800" dirty="0"/>
              <a:t>mainly focus on: </a:t>
            </a:r>
          </a:p>
        </p:txBody>
      </p:sp>
      <p:graphicFrame>
        <p:nvGraphicFramePr>
          <p:cNvPr id="6" name="图示 5"/>
          <p:cNvGraphicFramePr/>
          <p:nvPr>
            <p:extLst>
              <p:ext uri="{D42A27DB-BD31-4B8C-83A1-F6EECF244321}">
                <p14:modId xmlns:p14="http://schemas.microsoft.com/office/powerpoint/2010/main" val="1357815377"/>
              </p:ext>
            </p:extLst>
          </p:nvPr>
        </p:nvGraphicFramePr>
        <p:xfrm>
          <a:off x="720080" y="1368297"/>
          <a:ext cx="795637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456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3" name="内容占位符 2"/>
          <p:cNvSpPr>
            <a:spLocks noGrp="1"/>
          </p:cNvSpPr>
          <p:nvPr>
            <p:ph idx="1"/>
          </p:nvPr>
        </p:nvSpPr>
        <p:spPr>
          <a:xfrm>
            <a:off x="467544" y="1412776"/>
            <a:ext cx="8219256" cy="5112568"/>
          </a:xfrm>
        </p:spPr>
        <p:txBody>
          <a:bodyPr>
            <a:noAutofit/>
          </a:bodyPr>
          <a:lstStyle/>
          <a:p>
            <a:pPr>
              <a:spcBef>
                <a:spcPts val="0"/>
              </a:spcBef>
              <a:buFont typeface="Wingdings" panose="05000000000000000000" pitchFamily="2" charset="2"/>
              <a:buChar char="Ø"/>
            </a:pPr>
            <a:r>
              <a:rPr lang="en-US" altLang="zh-CN" sz="2800" b="1" dirty="0" smtClean="0">
                <a:solidFill>
                  <a:schemeClr val="accent6">
                    <a:lumMod val="75000"/>
                  </a:schemeClr>
                </a:solidFill>
              </a:rPr>
              <a:t>Help delivery </a:t>
            </a:r>
            <a:r>
              <a:rPr lang="en-US" altLang="zh-CN" sz="2800" b="1" dirty="0">
                <a:solidFill>
                  <a:schemeClr val="accent6">
                    <a:lumMod val="75000"/>
                  </a:schemeClr>
                </a:solidFill>
              </a:rPr>
              <a:t>through structural synchronization</a:t>
            </a:r>
          </a:p>
          <a:p>
            <a:pPr>
              <a:spcBef>
                <a:spcPts val="0"/>
              </a:spcBef>
            </a:pPr>
            <a:r>
              <a:rPr lang="en-US" altLang="zh-CN" sz="2800" dirty="0" smtClean="0"/>
              <a:t> A </a:t>
            </a:r>
            <a:r>
              <a:rPr lang="en-US" altLang="zh-CN" sz="2800" dirty="0"/>
              <a:t>locally coupled network will not synchronize if its size is sufficiently </a:t>
            </a:r>
            <a:r>
              <a:rPr lang="en-US" altLang="zh-CN" sz="2800" dirty="0" smtClean="0"/>
              <a:t>large, which result in:</a:t>
            </a:r>
          </a:p>
          <a:p>
            <a:pPr>
              <a:spcBef>
                <a:spcPts val="0"/>
              </a:spcBef>
            </a:pPr>
            <a:endParaRPr lang="en-US" altLang="zh-CN" sz="2800" dirty="0" smtClean="0"/>
          </a:p>
          <a:p>
            <a:pPr marL="0" indent="0">
              <a:spcBef>
                <a:spcPts val="0"/>
              </a:spcBef>
              <a:buNone/>
            </a:pPr>
            <a:endParaRPr lang="en-US" altLang="zh-CN" sz="2800" dirty="0" smtClean="0"/>
          </a:p>
          <a:p>
            <a:pPr marL="0" indent="0">
              <a:spcBef>
                <a:spcPts val="0"/>
              </a:spcBef>
              <a:buNone/>
            </a:pPr>
            <a:endParaRPr lang="en-US" altLang="zh-CN" sz="2800" dirty="0"/>
          </a:p>
          <a:p>
            <a:pPr>
              <a:spcBef>
                <a:spcPts val="0"/>
              </a:spcBef>
            </a:pPr>
            <a:r>
              <a:rPr lang="en-US" altLang="zh-CN" sz="2800" dirty="0" smtClean="0"/>
              <a:t>Small-world </a:t>
            </a:r>
            <a:r>
              <a:rPr lang="en-US" altLang="zh-CN" sz="2800" dirty="0"/>
              <a:t>network is easy </a:t>
            </a:r>
            <a:r>
              <a:rPr lang="en-US" altLang="zh-CN" sz="2800" dirty="0" smtClean="0"/>
              <a:t>to synchronize.</a:t>
            </a:r>
          </a:p>
          <a:p>
            <a:pPr>
              <a:spcBef>
                <a:spcPts val="0"/>
              </a:spcBef>
            </a:pPr>
            <a:endParaRPr lang="en-US" altLang="zh-CN" sz="2800" dirty="0"/>
          </a:p>
          <a:p>
            <a:pPr>
              <a:spcBef>
                <a:spcPts val="0"/>
              </a:spcBef>
              <a:buFont typeface="Wingdings" panose="05000000000000000000" pitchFamily="2" charset="2"/>
              <a:buChar char="Ø"/>
            </a:pPr>
            <a:r>
              <a:rPr lang="en-US" altLang="zh-CN" sz="2800" b="1" dirty="0">
                <a:solidFill>
                  <a:schemeClr val="accent6">
                    <a:lumMod val="75000"/>
                  </a:schemeClr>
                </a:solidFill>
              </a:rPr>
              <a:t>Help know potential training needs</a:t>
            </a:r>
          </a:p>
          <a:p>
            <a:pPr>
              <a:spcBef>
                <a:spcPts val="0"/>
              </a:spcBef>
            </a:pPr>
            <a:r>
              <a:rPr lang="en-US" altLang="zh-CN" sz="2800" dirty="0"/>
              <a:t>Clustering analysis with mode transformation.</a:t>
            </a:r>
          </a:p>
          <a:p>
            <a:pPr>
              <a:spcBef>
                <a:spcPts val="0"/>
              </a:spcBef>
            </a:pPr>
            <a:r>
              <a:rPr lang="en-US" altLang="zh-CN" sz="2800" dirty="0"/>
              <a:t>Potential collaboration relations mining.</a:t>
            </a:r>
            <a:endParaRPr lang="en-US" altLang="zh-CN" sz="2800" b="1" dirty="0"/>
          </a:p>
          <a:p>
            <a:pPr>
              <a:spcBef>
                <a:spcPts val="0"/>
              </a:spcBef>
            </a:pPr>
            <a:endParaRPr lang="en-US" altLang="zh-CN" sz="2800" dirty="0"/>
          </a:p>
        </p:txBody>
      </p:sp>
      <p:sp>
        <p:nvSpPr>
          <p:cNvPr id="4" name="矩形 3"/>
          <p:cNvSpPr/>
          <p:nvPr/>
        </p:nvSpPr>
        <p:spPr>
          <a:xfrm>
            <a:off x="7199300" y="3527430"/>
            <a:ext cx="1944700" cy="523220"/>
          </a:xfrm>
          <a:prstGeom prst="rect">
            <a:avLst/>
          </a:prstGeom>
          <a:solidFill>
            <a:schemeClr val="accent6"/>
          </a:solidFill>
        </p:spPr>
        <p:txBody>
          <a:bodyPr wrap="none">
            <a:spAutoFit/>
          </a:bodyPr>
          <a:lstStyle/>
          <a:p>
            <a:r>
              <a:rPr lang="en-US" altLang="zh-CN" sz="2800" dirty="0" smtClean="0">
                <a:solidFill>
                  <a:schemeClr val="bg1"/>
                </a:solidFill>
              </a:rPr>
              <a:t>Good News </a:t>
            </a:r>
            <a:endParaRPr lang="zh-CN" altLang="en-US" sz="2800" dirty="0">
              <a:solidFill>
                <a:schemeClr val="bg1"/>
              </a:solidFill>
            </a:endParaRPr>
          </a:p>
        </p:txBody>
      </p:sp>
      <p:sp>
        <p:nvSpPr>
          <p:cNvPr id="5" name="矩形 4"/>
          <p:cNvSpPr/>
          <p:nvPr/>
        </p:nvSpPr>
        <p:spPr>
          <a:xfrm>
            <a:off x="1979712" y="2834933"/>
            <a:ext cx="4636693" cy="954107"/>
          </a:xfrm>
          <a:prstGeom prst="rect">
            <a:avLst/>
          </a:prstGeom>
          <a:solidFill>
            <a:schemeClr val="accent1"/>
          </a:solidFill>
        </p:spPr>
        <p:txBody>
          <a:bodyPr wrap="square">
            <a:spAutoFit/>
          </a:bodyPr>
          <a:lstStyle/>
          <a:p>
            <a:pPr>
              <a:spcBef>
                <a:spcPts val="0"/>
              </a:spcBef>
            </a:pPr>
            <a:r>
              <a:rPr lang="en-US" altLang="zh-CN" sz="2800" dirty="0" smtClean="0">
                <a:solidFill>
                  <a:schemeClr val="bg1"/>
                </a:solidFill>
              </a:rPr>
              <a:t>Uneven resource </a:t>
            </a:r>
            <a:r>
              <a:rPr lang="en-US" altLang="zh-CN" sz="2800" dirty="0">
                <a:solidFill>
                  <a:schemeClr val="bg1"/>
                </a:solidFill>
              </a:rPr>
              <a:t>distribution</a:t>
            </a:r>
            <a:endParaRPr lang="en-US" altLang="zh-CN" sz="2800" dirty="0" smtClean="0">
              <a:solidFill>
                <a:schemeClr val="bg1"/>
              </a:solidFill>
            </a:endParaRPr>
          </a:p>
          <a:p>
            <a:pPr>
              <a:spcBef>
                <a:spcPts val="0"/>
              </a:spcBef>
            </a:pPr>
            <a:r>
              <a:rPr lang="en-US" altLang="zh-CN" sz="2800" dirty="0" smtClean="0">
                <a:solidFill>
                  <a:schemeClr val="bg1"/>
                </a:solidFill>
              </a:rPr>
              <a:t>Info transfer speed slowdown</a:t>
            </a:r>
            <a:endParaRPr lang="en-US" altLang="zh-CN" sz="2800" dirty="0">
              <a:solidFill>
                <a:schemeClr val="bg1"/>
              </a:solidFill>
            </a:endParaRPr>
          </a:p>
        </p:txBody>
      </p:sp>
    </p:spTree>
    <p:extLst>
      <p:ext uri="{BB962C8B-B14F-4D97-AF65-F5344CB8AC3E}">
        <p14:creationId xmlns:p14="http://schemas.microsoft.com/office/powerpoint/2010/main" val="444678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996950"/>
            <a:ext cx="4536504" cy="384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a:bodyPr>
          <a:lstStyle/>
          <a:p>
            <a:r>
              <a:rPr lang="en-US" altLang="zh-CN" sz="3600" b="1" dirty="0"/>
              <a:t>Making the full benefit of Global Campus</a:t>
            </a:r>
          </a:p>
        </p:txBody>
      </p:sp>
      <p:sp>
        <p:nvSpPr>
          <p:cNvPr id="3" name="内容占位符 2"/>
          <p:cNvSpPr>
            <a:spLocks noGrp="1"/>
          </p:cNvSpPr>
          <p:nvPr>
            <p:ph idx="1"/>
          </p:nvPr>
        </p:nvSpPr>
        <p:spPr>
          <a:xfrm>
            <a:off x="457200" y="1196752"/>
            <a:ext cx="8229600" cy="5328592"/>
          </a:xfrm>
        </p:spPr>
        <p:txBody>
          <a:bodyPr>
            <a:normAutofit/>
          </a:bodyPr>
          <a:lstStyle/>
          <a:p>
            <a:pPr lvl="0">
              <a:spcBef>
                <a:spcPts val="0"/>
              </a:spcBef>
              <a:buFont typeface="Wingdings" panose="05000000000000000000" pitchFamily="2" charset="2"/>
              <a:buChar char="Ø"/>
            </a:pPr>
            <a:r>
              <a:rPr lang="en-US" altLang="zh-CN" sz="2800" b="1" dirty="0">
                <a:solidFill>
                  <a:schemeClr val="accent6">
                    <a:lumMod val="75000"/>
                  </a:schemeClr>
                </a:solidFill>
              </a:rPr>
              <a:t>Help diagnose and maintain network </a:t>
            </a:r>
            <a:r>
              <a:rPr lang="en-US" altLang="zh-CN" sz="2800" b="1" dirty="0" smtClean="0">
                <a:solidFill>
                  <a:schemeClr val="accent6">
                    <a:lumMod val="75000"/>
                  </a:schemeClr>
                </a:solidFill>
              </a:rPr>
              <a:t>stability before restructuring</a:t>
            </a:r>
            <a:endParaRPr lang="en-US" altLang="zh-CN" sz="2800" b="1" dirty="0">
              <a:solidFill>
                <a:schemeClr val="accent6">
                  <a:lumMod val="75000"/>
                </a:schemeClr>
              </a:solidFill>
            </a:endParaRPr>
          </a:p>
          <a:p>
            <a:pPr lvl="0">
              <a:spcBef>
                <a:spcPts val="0"/>
              </a:spcBef>
            </a:pPr>
            <a:r>
              <a:rPr lang="en-US" altLang="zh-CN" sz="2800" dirty="0" smtClean="0"/>
              <a:t>Discover </a:t>
            </a:r>
            <a:r>
              <a:rPr lang="en-US" altLang="zh-CN" sz="2800" dirty="0"/>
              <a:t>extreme cases (backbone, isolated nodes)</a:t>
            </a:r>
          </a:p>
          <a:p>
            <a:pPr>
              <a:spcBef>
                <a:spcPts val="0"/>
              </a:spcBef>
            </a:pPr>
            <a:r>
              <a:rPr lang="en-US" altLang="zh-CN" sz="2800" dirty="0"/>
              <a:t>Node protecting schemes against </a:t>
            </a:r>
            <a:r>
              <a:rPr lang="en-US" altLang="zh-CN" sz="2800" dirty="0" smtClean="0"/>
              <a:t>network </a:t>
            </a:r>
            <a:r>
              <a:rPr lang="en-US" altLang="zh-CN" sz="2800" dirty="0"/>
              <a:t>attacks</a:t>
            </a:r>
            <a:endParaRPr lang="en-US" altLang="zh-CN" sz="2800" dirty="0" smtClean="0"/>
          </a:p>
          <a:p>
            <a:pPr>
              <a:spcBef>
                <a:spcPts val="0"/>
              </a:spcBef>
            </a:pPr>
            <a:r>
              <a:rPr lang="en-US" altLang="zh-CN" sz="2800" dirty="0" smtClean="0"/>
              <a:t>Simulate </a:t>
            </a:r>
            <a:r>
              <a:rPr lang="en-US" altLang="zh-CN" sz="2800" dirty="0" smtClean="0"/>
              <a:t>before</a:t>
            </a:r>
          </a:p>
          <a:p>
            <a:pPr marL="0" indent="0">
              <a:spcBef>
                <a:spcPts val="0"/>
              </a:spcBef>
              <a:buNone/>
            </a:pPr>
            <a:r>
              <a:rPr lang="en-US" altLang="zh-CN" sz="2800" dirty="0"/>
              <a:t> </a:t>
            </a:r>
            <a:r>
              <a:rPr lang="en-US" altLang="zh-CN" sz="2800" dirty="0" smtClean="0"/>
              <a:t>   Network Mergence </a:t>
            </a:r>
          </a:p>
          <a:p>
            <a:pPr marL="0" indent="0">
              <a:spcBef>
                <a:spcPts val="0"/>
              </a:spcBef>
              <a:buNone/>
            </a:pPr>
            <a:r>
              <a:rPr lang="en-US" altLang="zh-CN" sz="2800" dirty="0"/>
              <a:t> </a:t>
            </a:r>
            <a:r>
              <a:rPr lang="en-US" altLang="zh-CN" sz="2800" dirty="0" smtClean="0"/>
              <a:t>   or Separation</a:t>
            </a:r>
            <a:endParaRPr lang="en-US" altLang="zh-CN" sz="2800" dirty="0"/>
          </a:p>
        </p:txBody>
      </p:sp>
    </p:spTree>
    <p:extLst>
      <p:ext uri="{BB962C8B-B14F-4D97-AF65-F5344CB8AC3E}">
        <p14:creationId xmlns:p14="http://schemas.microsoft.com/office/powerpoint/2010/main" val="4084602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pic>
        <p:nvPicPr>
          <p:cNvPr id="1026" name="Picture 2" descr="F:\Users\Desktop\d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8880"/>
            <a:ext cx="3980063" cy="38584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Users\Desktop\aa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995" y="2348880"/>
            <a:ext cx="3946005" cy="385842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911741" y="6146140"/>
            <a:ext cx="2004075" cy="523220"/>
          </a:xfrm>
          <a:prstGeom prst="rect">
            <a:avLst/>
          </a:prstGeom>
          <a:solidFill>
            <a:schemeClr val="accent1"/>
          </a:solidFill>
        </p:spPr>
        <p:txBody>
          <a:bodyPr wrap="none">
            <a:spAutoFit/>
          </a:bodyPr>
          <a:lstStyle/>
          <a:p>
            <a:r>
              <a:rPr lang="en-US" altLang="zh-CN" sz="2800" dirty="0" smtClean="0">
                <a:solidFill>
                  <a:schemeClr val="bg1"/>
                </a:solidFill>
              </a:rPr>
              <a:t>‘Springfield’ </a:t>
            </a:r>
            <a:endParaRPr lang="zh-CN" altLang="en-US" sz="2800" dirty="0">
              <a:solidFill>
                <a:schemeClr val="bg1"/>
              </a:solidFill>
            </a:endParaRPr>
          </a:p>
        </p:txBody>
      </p:sp>
      <p:sp>
        <p:nvSpPr>
          <p:cNvPr id="3" name="内容占位符 2"/>
          <p:cNvSpPr>
            <a:spLocks noGrp="1"/>
          </p:cNvSpPr>
          <p:nvPr>
            <p:ph idx="1"/>
          </p:nvPr>
        </p:nvSpPr>
        <p:spPr>
          <a:xfrm>
            <a:off x="2316175" y="1484085"/>
            <a:ext cx="6648313" cy="950015"/>
          </a:xfrm>
          <a:solidFill>
            <a:schemeClr val="accent6"/>
          </a:solidFill>
        </p:spPr>
        <p:txBody>
          <a:bodyPr>
            <a:noAutofit/>
          </a:bodyPr>
          <a:lstStyle/>
          <a:p>
            <a:pPr marL="0" indent="0">
              <a:spcBef>
                <a:spcPts val="0"/>
              </a:spcBef>
              <a:buNone/>
            </a:pPr>
            <a:r>
              <a:rPr lang="en-US" altLang="zh-CN" sz="2800" dirty="0" smtClean="0"/>
              <a:t>Springfield has 10 students exchanged to Quahog, what will happen after the union?</a:t>
            </a:r>
          </a:p>
        </p:txBody>
      </p:sp>
      <p:sp>
        <p:nvSpPr>
          <p:cNvPr id="6" name="矩形 5"/>
          <p:cNvSpPr/>
          <p:nvPr/>
        </p:nvSpPr>
        <p:spPr>
          <a:xfrm>
            <a:off x="6782407" y="6146140"/>
            <a:ext cx="1606017" cy="523220"/>
          </a:xfrm>
          <a:prstGeom prst="rect">
            <a:avLst/>
          </a:prstGeom>
          <a:solidFill>
            <a:schemeClr val="accent1"/>
          </a:solidFill>
        </p:spPr>
        <p:txBody>
          <a:bodyPr wrap="none">
            <a:spAutoFit/>
          </a:bodyPr>
          <a:lstStyle/>
          <a:p>
            <a:r>
              <a:rPr lang="en-US" altLang="zh-CN" sz="2800" dirty="0" smtClean="0">
                <a:solidFill>
                  <a:schemeClr val="bg1"/>
                </a:solidFill>
              </a:rPr>
              <a:t>‘Quahog’ </a:t>
            </a:r>
            <a:endParaRPr lang="zh-CN" altLang="en-US" sz="2800" dirty="0">
              <a:solidFill>
                <a:schemeClr val="bg1"/>
              </a:solidFill>
            </a:endParaRPr>
          </a:p>
        </p:txBody>
      </p:sp>
      <p:sp>
        <p:nvSpPr>
          <p:cNvPr id="9" name="TextBox 8"/>
          <p:cNvSpPr txBox="1"/>
          <p:nvPr/>
        </p:nvSpPr>
        <p:spPr>
          <a:xfrm>
            <a:off x="293493" y="1655543"/>
            <a:ext cx="1842171" cy="523220"/>
          </a:xfrm>
          <a:prstGeom prst="rect">
            <a:avLst/>
          </a:prstGeom>
          <a:noFill/>
        </p:spPr>
        <p:txBody>
          <a:bodyPr wrap="none" rtlCol="0">
            <a:spAutoFit/>
          </a:bodyPr>
          <a:lstStyle/>
          <a:p>
            <a:r>
              <a:rPr lang="en-US" altLang="zh-CN" sz="2800" dirty="0" smtClean="0">
                <a:latin typeface="Cooper Std Black" pitchFamily="18" charset="0"/>
              </a:rPr>
              <a:t>Example</a:t>
            </a:r>
            <a:endParaRPr lang="zh-CN" altLang="en-US" sz="2800" dirty="0">
              <a:latin typeface="Cooper Std Black" pitchFamily="18" charset="0"/>
            </a:endParaRPr>
          </a:p>
        </p:txBody>
      </p:sp>
      <p:sp>
        <p:nvSpPr>
          <p:cNvPr id="7" name="矩形 6"/>
          <p:cNvSpPr/>
          <p:nvPr/>
        </p:nvSpPr>
        <p:spPr>
          <a:xfrm>
            <a:off x="3449799" y="5877272"/>
            <a:ext cx="3132139" cy="954107"/>
          </a:xfrm>
          <a:prstGeom prst="rect">
            <a:avLst/>
          </a:prstGeom>
          <a:solidFill>
            <a:schemeClr val="accent6">
              <a:alpha val="69000"/>
            </a:schemeClr>
          </a:solidFill>
        </p:spPr>
        <p:txBody>
          <a:bodyPr wrap="none">
            <a:spAutoFit/>
          </a:bodyPr>
          <a:lstStyle/>
          <a:p>
            <a:r>
              <a:rPr lang="en-US" altLang="zh-CN" sz="2800" dirty="0" smtClean="0">
                <a:solidFill>
                  <a:schemeClr val="bg1"/>
                </a:solidFill>
              </a:rPr>
              <a:t>New relations built</a:t>
            </a:r>
          </a:p>
          <a:p>
            <a:r>
              <a:rPr lang="en-US" altLang="zh-CN" sz="2800" dirty="0" smtClean="0">
                <a:solidFill>
                  <a:schemeClr val="bg1"/>
                </a:solidFill>
              </a:rPr>
              <a:t>Networks </a:t>
            </a:r>
            <a:r>
              <a:rPr lang="en-US" altLang="zh-CN" sz="2800" dirty="0">
                <a:solidFill>
                  <a:schemeClr val="bg1"/>
                </a:solidFill>
              </a:rPr>
              <a:t>Mergence</a:t>
            </a:r>
            <a:endParaRPr lang="zh-CN" altLang="en-US" sz="2800" dirty="0">
              <a:solidFill>
                <a:schemeClr val="bg1"/>
              </a:solidFill>
            </a:endParaRPr>
          </a:p>
        </p:txBody>
      </p:sp>
      <p:sp>
        <p:nvSpPr>
          <p:cNvPr id="4" name="右箭头 3"/>
          <p:cNvSpPr/>
          <p:nvPr/>
        </p:nvSpPr>
        <p:spPr>
          <a:xfrm>
            <a:off x="3811503" y="2348880"/>
            <a:ext cx="1800200" cy="3645024"/>
          </a:xfrm>
          <a:prstGeom prst="rightArrow">
            <a:avLst>
              <a:gd name="adj1" fmla="val 86020"/>
              <a:gd name="adj2" fmla="val 33818"/>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accent6">
                    <a:lumMod val="20000"/>
                    <a:lumOff val="80000"/>
                  </a:schemeClr>
                </a:solidFill>
              </a:rPr>
              <a:t>Jacob</a:t>
            </a:r>
          </a:p>
          <a:p>
            <a:pPr algn="ctr"/>
            <a:r>
              <a:rPr lang="en-US" altLang="zh-CN" sz="2000" dirty="0">
                <a:solidFill>
                  <a:schemeClr val="accent6">
                    <a:lumMod val="20000"/>
                    <a:lumOff val="80000"/>
                  </a:schemeClr>
                </a:solidFill>
              </a:rPr>
              <a:t>Emily</a:t>
            </a:r>
          </a:p>
          <a:p>
            <a:pPr algn="ctr"/>
            <a:r>
              <a:rPr lang="en-US" altLang="zh-CN" sz="2000" dirty="0">
                <a:solidFill>
                  <a:schemeClr val="accent6">
                    <a:lumMod val="20000"/>
                    <a:lumOff val="80000"/>
                  </a:schemeClr>
                </a:solidFill>
              </a:rPr>
              <a:t>Jack</a:t>
            </a:r>
          </a:p>
          <a:p>
            <a:pPr algn="ctr"/>
            <a:r>
              <a:rPr lang="en-US" altLang="zh-CN" sz="2000" dirty="0">
                <a:solidFill>
                  <a:schemeClr val="accent6">
                    <a:lumMod val="20000"/>
                    <a:lumOff val="80000"/>
                  </a:schemeClr>
                </a:solidFill>
              </a:rPr>
              <a:t>Morgan</a:t>
            </a:r>
          </a:p>
          <a:p>
            <a:pPr algn="ctr"/>
            <a:r>
              <a:rPr lang="en-US" altLang="zh-CN" sz="2000" dirty="0">
                <a:solidFill>
                  <a:schemeClr val="accent6">
                    <a:lumMod val="20000"/>
                    <a:lumOff val="80000"/>
                  </a:schemeClr>
                </a:solidFill>
              </a:rPr>
              <a:t>Nathaniel</a:t>
            </a:r>
          </a:p>
          <a:p>
            <a:pPr algn="ctr"/>
            <a:r>
              <a:rPr lang="en-US" altLang="zh-CN" sz="2000" dirty="0">
                <a:solidFill>
                  <a:schemeClr val="accent6">
                    <a:lumMod val="20000"/>
                    <a:lumOff val="80000"/>
                  </a:schemeClr>
                </a:solidFill>
              </a:rPr>
              <a:t>Leah</a:t>
            </a:r>
          </a:p>
          <a:p>
            <a:pPr algn="ctr"/>
            <a:r>
              <a:rPr lang="en-US" altLang="zh-CN" sz="2000" dirty="0">
                <a:solidFill>
                  <a:schemeClr val="accent6">
                    <a:lumMod val="20000"/>
                    <a:lumOff val="80000"/>
                  </a:schemeClr>
                </a:solidFill>
              </a:rPr>
              <a:t>Michael</a:t>
            </a:r>
          </a:p>
          <a:p>
            <a:pPr algn="ctr"/>
            <a:r>
              <a:rPr lang="en-US" altLang="zh-CN" sz="2000" dirty="0">
                <a:solidFill>
                  <a:schemeClr val="accent6">
                    <a:lumMod val="20000"/>
                    <a:lumOff val="80000"/>
                  </a:schemeClr>
                </a:solidFill>
              </a:rPr>
              <a:t>Emma</a:t>
            </a:r>
          </a:p>
          <a:p>
            <a:pPr algn="ctr"/>
            <a:r>
              <a:rPr lang="en-US" altLang="zh-CN" sz="2000" dirty="0">
                <a:solidFill>
                  <a:schemeClr val="accent6">
                    <a:lumMod val="20000"/>
                    <a:lumOff val="80000"/>
                  </a:schemeClr>
                </a:solidFill>
              </a:rPr>
              <a:t>Jackson</a:t>
            </a:r>
          </a:p>
          <a:p>
            <a:pPr algn="ctr"/>
            <a:r>
              <a:rPr lang="en-US" altLang="zh-CN" sz="2000" dirty="0" smtClean="0">
                <a:solidFill>
                  <a:schemeClr val="accent6">
                    <a:lumMod val="20000"/>
                    <a:lumOff val="80000"/>
                  </a:schemeClr>
                </a:solidFill>
              </a:rPr>
              <a:t>Katherine</a:t>
            </a:r>
            <a:endParaRPr lang="zh-CN" altLang="en-US" sz="2000" dirty="0">
              <a:solidFill>
                <a:schemeClr val="accent6">
                  <a:lumMod val="20000"/>
                  <a:lumOff val="80000"/>
                </a:schemeClr>
              </a:solidFill>
            </a:endParaRPr>
          </a:p>
        </p:txBody>
      </p:sp>
    </p:spTree>
    <p:extLst>
      <p:ext uri="{BB962C8B-B14F-4D97-AF65-F5344CB8AC3E}">
        <p14:creationId xmlns:p14="http://schemas.microsoft.com/office/powerpoint/2010/main" val="1581997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Making the full benefit of Global Campus</a:t>
            </a:r>
          </a:p>
        </p:txBody>
      </p:sp>
      <p:pic>
        <p:nvPicPr>
          <p:cNvPr id="2050" name="Picture 2" descr="F:\Users\Desktop\b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0" y="1578302"/>
            <a:ext cx="3888430" cy="37974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Users\Desktop\cc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432" y="1545559"/>
            <a:ext cx="3950936" cy="383018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580112" y="1249596"/>
            <a:ext cx="2412840" cy="523220"/>
          </a:xfrm>
          <a:prstGeom prst="rect">
            <a:avLst/>
          </a:prstGeom>
          <a:solidFill>
            <a:schemeClr val="accent6">
              <a:alpha val="71000"/>
            </a:schemeClr>
          </a:solidFill>
        </p:spPr>
        <p:txBody>
          <a:bodyPr wrap="none">
            <a:spAutoFit/>
          </a:bodyPr>
          <a:lstStyle/>
          <a:p>
            <a:pPr>
              <a:spcBef>
                <a:spcPts val="0"/>
              </a:spcBef>
            </a:pPr>
            <a:r>
              <a:rPr lang="en-US" altLang="zh-CN" sz="2800" dirty="0" smtClean="0">
                <a:solidFill>
                  <a:schemeClr val="bg1"/>
                </a:solidFill>
              </a:rPr>
              <a:t>Union </a:t>
            </a:r>
            <a:r>
              <a:rPr lang="en-US" altLang="zh-CN" sz="2800" dirty="0">
                <a:solidFill>
                  <a:schemeClr val="bg1"/>
                </a:solidFill>
              </a:rPr>
              <a:t>of </a:t>
            </a:r>
            <a:r>
              <a:rPr lang="en-US" altLang="zh-CN" sz="2800" dirty="0" smtClean="0">
                <a:solidFill>
                  <a:schemeClr val="bg1"/>
                </a:solidFill>
              </a:rPr>
              <a:t>nodes</a:t>
            </a:r>
            <a:endParaRPr lang="zh-CN" altLang="zh-CN" sz="2800" dirty="0">
              <a:solidFill>
                <a:schemeClr val="bg1"/>
              </a:solidFill>
            </a:endParaRPr>
          </a:p>
        </p:txBody>
      </p:sp>
      <p:sp>
        <p:nvSpPr>
          <p:cNvPr id="5" name="矩形 4"/>
          <p:cNvSpPr/>
          <p:nvPr/>
        </p:nvSpPr>
        <p:spPr>
          <a:xfrm>
            <a:off x="1043608" y="1249596"/>
            <a:ext cx="2377830" cy="523220"/>
          </a:xfrm>
          <a:prstGeom prst="rect">
            <a:avLst/>
          </a:prstGeom>
          <a:solidFill>
            <a:schemeClr val="accent6">
              <a:alpha val="71000"/>
            </a:schemeClr>
          </a:solidFill>
        </p:spPr>
        <p:txBody>
          <a:bodyPr wrap="none">
            <a:spAutoFit/>
          </a:bodyPr>
          <a:lstStyle/>
          <a:p>
            <a:r>
              <a:rPr lang="en-US" altLang="zh-CN" sz="2800" dirty="0">
                <a:solidFill>
                  <a:schemeClr val="bg1"/>
                </a:solidFill>
              </a:rPr>
              <a:t>Union of </a:t>
            </a:r>
            <a:r>
              <a:rPr lang="en-US" altLang="zh-CN" sz="2800" dirty="0" smtClean="0">
                <a:solidFill>
                  <a:schemeClr val="bg1"/>
                </a:solidFill>
              </a:rPr>
              <a:t>edges</a:t>
            </a:r>
            <a:endParaRPr lang="zh-CN" altLang="en-US" sz="2800" dirty="0">
              <a:solidFill>
                <a:schemeClr val="bg1"/>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823981366"/>
              </p:ext>
            </p:extLst>
          </p:nvPr>
        </p:nvGraphicFramePr>
        <p:xfrm>
          <a:off x="323528" y="5301208"/>
          <a:ext cx="8424938" cy="1463040"/>
        </p:xfrm>
        <a:graphic>
          <a:graphicData uri="http://schemas.openxmlformats.org/drawingml/2006/table">
            <a:tbl>
              <a:tblPr firstRow="1" bandRow="1">
                <a:tableStyleId>{5C22544A-7EE6-4342-B048-85BDC9FD1C3A}</a:tableStyleId>
              </a:tblPr>
              <a:tblGrid>
                <a:gridCol w="1665224"/>
                <a:gridCol w="1236533"/>
                <a:gridCol w="1517149"/>
                <a:gridCol w="1985960"/>
                <a:gridCol w="2020072"/>
              </a:tblGrid>
              <a:tr h="290546">
                <a:tc>
                  <a:txBody>
                    <a:bodyPr/>
                    <a:lstStyle/>
                    <a:p>
                      <a:pPr algn="ctr"/>
                      <a:endParaRPr lang="zh-CN" altLang="en-US" sz="1800" b="0" dirty="0"/>
                    </a:p>
                  </a:txBody>
                  <a:tcPr/>
                </a:tc>
                <a:tc>
                  <a:txBody>
                    <a:bodyPr/>
                    <a:lstStyle/>
                    <a:p>
                      <a:pPr algn="ctr"/>
                      <a:r>
                        <a:rPr lang="en-US" altLang="zh-CN" sz="1800" b="0" dirty="0" smtClean="0"/>
                        <a:t>Quahog</a:t>
                      </a:r>
                      <a:endParaRPr lang="zh-CN" altLang="en-US" sz="1800" b="0" dirty="0"/>
                    </a:p>
                  </a:txBody>
                  <a:tcPr/>
                </a:tc>
                <a:tc>
                  <a:txBody>
                    <a:bodyPr/>
                    <a:lstStyle/>
                    <a:p>
                      <a:pPr algn="ctr"/>
                      <a:r>
                        <a:rPr lang="en-US" altLang="zh-CN" sz="1800" b="0" dirty="0" smtClean="0"/>
                        <a:t>Springfield</a:t>
                      </a:r>
                      <a:endParaRPr lang="zh-CN" altLang="en-US" sz="1800"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t>Union of edges</a:t>
                      </a:r>
                      <a:endParaRPr lang="zh-CN" altLang="en-US" sz="1800" b="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dirty="0" smtClean="0"/>
                        <a:t>Union of nodes</a:t>
                      </a:r>
                      <a:endParaRPr lang="zh-CN" altLang="zh-CN" sz="1800" b="0" dirty="0" smtClean="0"/>
                    </a:p>
                  </a:txBody>
                  <a:tcPr/>
                </a:tc>
              </a:tr>
              <a:tr h="290546">
                <a:tc>
                  <a:txBody>
                    <a:bodyPr/>
                    <a:lstStyle/>
                    <a:p>
                      <a:pPr algn="ctr"/>
                      <a:r>
                        <a:rPr lang="en-US" altLang="zh-CN" sz="1800" b="0" dirty="0" smtClean="0"/>
                        <a:t>nodes count</a:t>
                      </a:r>
                      <a:endParaRPr lang="zh-CN" altLang="en-US" sz="1800" b="0" dirty="0"/>
                    </a:p>
                  </a:txBody>
                  <a:tcPr/>
                </a:tc>
                <a:tc>
                  <a:txBody>
                    <a:bodyPr/>
                    <a:lstStyle/>
                    <a:p>
                      <a:pPr algn="ctr"/>
                      <a:r>
                        <a:rPr lang="en-US" altLang="zh-CN" sz="1800" b="0" dirty="0" smtClean="0"/>
                        <a:t>20</a:t>
                      </a:r>
                      <a:endParaRPr lang="zh-CN" altLang="en-US" sz="1800" b="0" dirty="0"/>
                    </a:p>
                  </a:txBody>
                  <a:tcPr/>
                </a:tc>
                <a:tc>
                  <a:txBody>
                    <a:bodyPr/>
                    <a:lstStyle/>
                    <a:p>
                      <a:pPr algn="ctr"/>
                      <a:r>
                        <a:rPr lang="en-US" altLang="zh-CN" sz="1800" b="0" dirty="0" smtClean="0"/>
                        <a:t>34</a:t>
                      </a:r>
                      <a:endParaRPr lang="zh-CN" altLang="en-US" sz="1800" b="0" dirty="0"/>
                    </a:p>
                  </a:txBody>
                  <a:tcPr/>
                </a:tc>
                <a:tc>
                  <a:txBody>
                    <a:bodyPr/>
                    <a:lstStyle/>
                    <a:p>
                      <a:pPr algn="ctr"/>
                      <a:r>
                        <a:rPr lang="en-US" altLang="zh-CN" sz="1800" b="0" dirty="0" smtClean="0">
                          <a:solidFill>
                            <a:srgbClr val="FF0000"/>
                          </a:solidFill>
                        </a:rPr>
                        <a:t>34</a:t>
                      </a:r>
                      <a:endParaRPr lang="zh-CN" altLang="en-US" sz="1800" b="0" dirty="0">
                        <a:solidFill>
                          <a:srgbClr val="FF0000"/>
                        </a:solidFill>
                      </a:endParaRPr>
                    </a:p>
                  </a:txBody>
                  <a:tcPr/>
                </a:tc>
                <a:tc>
                  <a:txBody>
                    <a:bodyPr/>
                    <a:lstStyle/>
                    <a:p>
                      <a:pPr algn="ctr"/>
                      <a:r>
                        <a:rPr lang="en-US" altLang="zh-CN" sz="1800" b="0" dirty="0" smtClean="0">
                          <a:solidFill>
                            <a:srgbClr val="FF0000"/>
                          </a:solidFill>
                        </a:rPr>
                        <a:t>54</a:t>
                      </a:r>
                      <a:endParaRPr lang="zh-CN" altLang="en-US" sz="1800" b="0" dirty="0">
                        <a:solidFill>
                          <a:srgbClr val="FF0000"/>
                        </a:solidFill>
                      </a:endParaRPr>
                    </a:p>
                  </a:txBody>
                  <a:tcPr/>
                </a:tc>
              </a:tr>
              <a:tr h="290546">
                <a:tc>
                  <a:txBody>
                    <a:bodyPr/>
                    <a:lstStyle/>
                    <a:p>
                      <a:pPr algn="ctr"/>
                      <a:r>
                        <a:rPr lang="en-US" altLang="zh-CN" sz="1800" b="0" dirty="0" smtClean="0"/>
                        <a:t>edges count </a:t>
                      </a:r>
                      <a:endParaRPr lang="zh-CN" altLang="en-US" sz="1800" b="0" dirty="0"/>
                    </a:p>
                  </a:txBody>
                  <a:tcPr/>
                </a:tc>
                <a:tc>
                  <a:txBody>
                    <a:bodyPr/>
                    <a:lstStyle/>
                    <a:p>
                      <a:pPr algn="ctr"/>
                      <a:r>
                        <a:rPr lang="en-US" altLang="zh-CN" sz="1800" b="0" dirty="0" smtClean="0"/>
                        <a:t>63</a:t>
                      </a:r>
                      <a:endParaRPr lang="zh-CN" altLang="en-US" sz="1800" b="0" dirty="0"/>
                    </a:p>
                  </a:txBody>
                  <a:tcPr/>
                </a:tc>
                <a:tc>
                  <a:txBody>
                    <a:bodyPr/>
                    <a:lstStyle/>
                    <a:p>
                      <a:pPr algn="ctr"/>
                      <a:r>
                        <a:rPr lang="en-US" altLang="zh-CN" sz="1800" b="0" dirty="0" smtClean="0"/>
                        <a:t>78</a:t>
                      </a:r>
                      <a:endParaRPr lang="zh-CN" altLang="en-US" sz="1800" b="0" dirty="0"/>
                    </a:p>
                  </a:txBody>
                  <a:tcPr/>
                </a:tc>
                <a:tc>
                  <a:txBody>
                    <a:bodyPr/>
                    <a:lstStyle/>
                    <a:p>
                      <a:pPr algn="ctr"/>
                      <a:r>
                        <a:rPr lang="en-US" altLang="zh-CN" sz="1800" b="0" dirty="0" smtClean="0"/>
                        <a:t>141</a:t>
                      </a:r>
                      <a:endParaRPr lang="zh-CN" altLang="en-US" sz="1800" b="0" dirty="0"/>
                    </a:p>
                  </a:txBody>
                  <a:tcPr/>
                </a:tc>
                <a:tc>
                  <a:txBody>
                    <a:bodyPr/>
                    <a:lstStyle/>
                    <a:p>
                      <a:pPr algn="ctr"/>
                      <a:r>
                        <a:rPr lang="en-US" altLang="zh-CN" sz="1800" b="0" dirty="0" smtClean="0"/>
                        <a:t>141</a:t>
                      </a:r>
                      <a:endParaRPr lang="zh-CN" altLang="en-US" sz="1800" b="0" dirty="0"/>
                    </a:p>
                  </a:txBody>
                  <a:tcPr/>
                </a:tc>
              </a:tr>
              <a:tr h="290546">
                <a:tc>
                  <a:txBody>
                    <a:bodyPr/>
                    <a:lstStyle/>
                    <a:p>
                      <a:pPr algn="ctr"/>
                      <a:r>
                        <a:rPr lang="en-US" altLang="zh-CN" sz="1800" b="0" dirty="0" smtClean="0"/>
                        <a:t>average degree </a:t>
                      </a:r>
                      <a:endParaRPr lang="zh-CN" altLang="en-US" sz="1800" b="0" dirty="0"/>
                    </a:p>
                  </a:txBody>
                  <a:tcPr/>
                </a:tc>
                <a:tc>
                  <a:txBody>
                    <a:bodyPr/>
                    <a:lstStyle/>
                    <a:p>
                      <a:pPr algn="ctr"/>
                      <a:r>
                        <a:rPr lang="en-US" altLang="zh-CN" sz="1800" b="0" dirty="0" smtClean="0"/>
                        <a:t>6.30</a:t>
                      </a:r>
                      <a:endParaRPr lang="zh-CN" altLang="en-US" sz="1800" b="0" dirty="0"/>
                    </a:p>
                  </a:txBody>
                  <a:tcPr/>
                </a:tc>
                <a:tc>
                  <a:txBody>
                    <a:bodyPr/>
                    <a:lstStyle/>
                    <a:p>
                      <a:pPr algn="ctr"/>
                      <a:r>
                        <a:rPr lang="en-US" altLang="zh-CN" sz="1800" b="0" dirty="0" smtClean="0"/>
                        <a:t>4.59</a:t>
                      </a:r>
                      <a:endParaRPr lang="zh-CN" altLang="en-US" sz="1800" b="0" dirty="0"/>
                    </a:p>
                  </a:txBody>
                  <a:tcPr/>
                </a:tc>
                <a:tc>
                  <a:txBody>
                    <a:bodyPr/>
                    <a:lstStyle/>
                    <a:p>
                      <a:pPr algn="ctr"/>
                      <a:r>
                        <a:rPr lang="en-US" altLang="zh-CN" sz="1800" b="0" dirty="0" smtClean="0">
                          <a:solidFill>
                            <a:srgbClr val="FF0000"/>
                          </a:solidFill>
                        </a:rPr>
                        <a:t>8.29</a:t>
                      </a:r>
                      <a:endParaRPr lang="zh-CN" altLang="en-US" sz="1800" b="0" dirty="0">
                        <a:solidFill>
                          <a:srgbClr val="FF0000"/>
                        </a:solidFill>
                      </a:endParaRPr>
                    </a:p>
                  </a:txBody>
                  <a:tcPr/>
                </a:tc>
                <a:tc>
                  <a:txBody>
                    <a:bodyPr/>
                    <a:lstStyle/>
                    <a:p>
                      <a:pPr algn="ctr"/>
                      <a:r>
                        <a:rPr lang="en-US" altLang="zh-CN" sz="1800" b="0" dirty="0" smtClean="0">
                          <a:solidFill>
                            <a:srgbClr val="FF0000"/>
                          </a:solidFill>
                        </a:rPr>
                        <a:t>5.22</a:t>
                      </a:r>
                      <a:endParaRPr lang="zh-CN" altLang="en-US" sz="1800" b="0" dirty="0">
                        <a:solidFill>
                          <a:srgbClr val="FF0000"/>
                        </a:solidFill>
                      </a:endParaRPr>
                    </a:p>
                  </a:txBody>
                  <a:tcPr/>
                </a:tc>
              </a:tr>
            </a:tbl>
          </a:graphicData>
        </a:graphic>
      </p:graphicFrame>
    </p:spTree>
    <p:extLst>
      <p:ext uri="{BB962C8B-B14F-4D97-AF65-F5344CB8AC3E}">
        <p14:creationId xmlns:p14="http://schemas.microsoft.com/office/powerpoint/2010/main" val="803319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US" altLang="zh-CN" sz="3600" b="1" dirty="0" smtClean="0"/>
              <a:t>Challenges </a:t>
            </a:r>
            <a:r>
              <a:rPr lang="en-US" altLang="zh-CN" sz="3600" b="1" dirty="0"/>
              <a:t>and </a:t>
            </a:r>
            <a:r>
              <a:rPr lang="en-US" altLang="zh-CN" sz="3600" b="1" dirty="0" smtClean="0"/>
              <a:t>Discussions</a:t>
            </a:r>
            <a:endParaRPr lang="zh-CN" altLang="zh-CN" sz="3600" b="1" dirty="0"/>
          </a:p>
        </p:txBody>
      </p:sp>
      <p:sp>
        <p:nvSpPr>
          <p:cNvPr id="3" name="内容占位符 2"/>
          <p:cNvSpPr>
            <a:spLocks noGrp="1"/>
          </p:cNvSpPr>
          <p:nvPr>
            <p:ph idx="1"/>
          </p:nvPr>
        </p:nvSpPr>
        <p:spPr>
          <a:xfrm>
            <a:off x="467544" y="1340768"/>
            <a:ext cx="8219256" cy="5141168"/>
          </a:xfrm>
        </p:spPr>
        <p:txBody>
          <a:bodyPr>
            <a:noAutofit/>
          </a:bodyPr>
          <a:lstStyle/>
          <a:p>
            <a:pPr>
              <a:spcBef>
                <a:spcPts val="0"/>
              </a:spcBef>
              <a:buFont typeface="Wingdings" panose="05000000000000000000" pitchFamily="2" charset="2"/>
              <a:buChar char="Ø"/>
            </a:pPr>
            <a:r>
              <a:rPr lang="en-US" altLang="zh-CN" sz="2800" b="1" dirty="0" smtClean="0">
                <a:solidFill>
                  <a:schemeClr val="accent6">
                    <a:lumMod val="75000"/>
                  </a:schemeClr>
                </a:solidFill>
              </a:rPr>
              <a:t>Data </a:t>
            </a:r>
            <a:r>
              <a:rPr lang="en-US" altLang="zh-CN" sz="2800" b="1" dirty="0">
                <a:solidFill>
                  <a:schemeClr val="accent6">
                    <a:lumMod val="75000"/>
                  </a:schemeClr>
                </a:solidFill>
              </a:rPr>
              <a:t>collection defects affect the structural </a:t>
            </a:r>
            <a:r>
              <a:rPr lang="en-US" altLang="zh-CN" sz="2800" b="1" dirty="0" smtClean="0">
                <a:solidFill>
                  <a:schemeClr val="accent6">
                    <a:lumMod val="75000"/>
                  </a:schemeClr>
                </a:solidFill>
              </a:rPr>
              <a:t>presents?</a:t>
            </a:r>
          </a:p>
          <a:p>
            <a:pPr>
              <a:spcBef>
                <a:spcPts val="0"/>
              </a:spcBef>
            </a:pPr>
            <a:r>
              <a:rPr lang="en-US" altLang="zh-CN" sz="2800" dirty="0"/>
              <a:t>Data is large, not complete, error, inaccurate, etc</a:t>
            </a:r>
            <a:r>
              <a:rPr lang="en-US" altLang="zh-CN" sz="2800" dirty="0" smtClean="0"/>
              <a:t>.</a:t>
            </a:r>
          </a:p>
          <a:p>
            <a:pPr>
              <a:spcBef>
                <a:spcPts val="0"/>
              </a:spcBef>
            </a:pPr>
            <a:endParaRPr lang="en-US" altLang="zh-CN" sz="2800" dirty="0"/>
          </a:p>
          <a:p>
            <a:pPr>
              <a:spcBef>
                <a:spcPts val="0"/>
              </a:spcBef>
              <a:buFont typeface="Wingdings" panose="05000000000000000000" pitchFamily="2" charset="2"/>
              <a:buChar char="Ø"/>
            </a:pPr>
            <a:r>
              <a:rPr lang="en-US" altLang="zh-CN" sz="2800" b="1" dirty="0" smtClean="0">
                <a:solidFill>
                  <a:schemeClr val="accent6">
                    <a:lumMod val="75000"/>
                  </a:schemeClr>
                </a:solidFill>
              </a:rPr>
              <a:t>Any resistance </a:t>
            </a:r>
            <a:r>
              <a:rPr lang="en-US" altLang="zh-CN" sz="2800" b="1" dirty="0">
                <a:solidFill>
                  <a:schemeClr val="accent6">
                    <a:lumMod val="75000"/>
                  </a:schemeClr>
                </a:solidFill>
              </a:rPr>
              <a:t>to the establishment of long </a:t>
            </a:r>
            <a:r>
              <a:rPr lang="en-US" altLang="zh-CN" sz="2800" b="1" dirty="0" smtClean="0">
                <a:solidFill>
                  <a:schemeClr val="accent6">
                    <a:lumMod val="75000"/>
                  </a:schemeClr>
                </a:solidFill>
              </a:rPr>
              <a:t>range connections</a:t>
            </a:r>
            <a:r>
              <a:rPr lang="en-US" altLang="zh-CN" sz="2800" b="1" dirty="0">
                <a:solidFill>
                  <a:schemeClr val="accent6">
                    <a:lumMod val="75000"/>
                  </a:schemeClr>
                </a:solidFill>
              </a:rPr>
              <a:t>?</a:t>
            </a:r>
            <a:endParaRPr lang="zh-CN" altLang="en-US" sz="2800" b="1" dirty="0">
              <a:solidFill>
                <a:schemeClr val="accent6">
                  <a:lumMod val="75000"/>
                </a:schemeClr>
              </a:solidFill>
            </a:endParaRPr>
          </a:p>
          <a:p>
            <a:pPr>
              <a:spcBef>
                <a:spcPts val="0"/>
              </a:spcBef>
            </a:pPr>
            <a:r>
              <a:rPr lang="en-US" altLang="zh-CN" sz="2800" dirty="0" smtClean="0"/>
              <a:t>Geographical </a:t>
            </a:r>
            <a:r>
              <a:rPr lang="en-US" altLang="zh-CN" sz="2800" dirty="0"/>
              <a:t>range, time zone, technical barriers, intellectual property, </a:t>
            </a:r>
            <a:r>
              <a:rPr lang="en-US" altLang="zh-CN" sz="2800" dirty="0" smtClean="0"/>
              <a:t>etc.</a:t>
            </a:r>
          </a:p>
          <a:p>
            <a:pPr>
              <a:spcBef>
                <a:spcPts val="0"/>
              </a:spcBef>
            </a:pPr>
            <a:endParaRPr lang="en-US" altLang="zh-CN" sz="2800" dirty="0"/>
          </a:p>
          <a:p>
            <a:pPr>
              <a:spcBef>
                <a:spcPts val="0"/>
              </a:spcBef>
              <a:buFont typeface="Wingdings" panose="05000000000000000000" pitchFamily="2" charset="2"/>
              <a:buChar char="Ø"/>
            </a:pPr>
            <a:r>
              <a:rPr lang="en-US" altLang="zh-CN" sz="2800" b="1" dirty="0">
                <a:solidFill>
                  <a:schemeClr val="accent6">
                    <a:lumMod val="75000"/>
                  </a:schemeClr>
                </a:solidFill>
              </a:rPr>
              <a:t>How to reduce vulnerable risks of structure?</a:t>
            </a:r>
          </a:p>
          <a:p>
            <a:pPr>
              <a:spcBef>
                <a:spcPts val="0"/>
              </a:spcBef>
            </a:pPr>
            <a:r>
              <a:rPr lang="en-US" altLang="zh-CN" sz="2800" dirty="0"/>
              <a:t>sudden disappearance of some key nodes and paths, </a:t>
            </a:r>
            <a:r>
              <a:rPr lang="en-US" altLang="zh-CN" sz="2800" dirty="0" smtClean="0"/>
              <a:t>would resulting </a:t>
            </a:r>
            <a:r>
              <a:rPr lang="en-US" altLang="zh-CN" sz="2800" dirty="0"/>
              <a:t>in wide </a:t>
            </a:r>
            <a:r>
              <a:rPr lang="en-US" altLang="zh-CN" sz="2800" dirty="0" smtClean="0"/>
              <a:t>range </a:t>
            </a:r>
            <a:r>
              <a:rPr lang="en-US" altLang="zh-CN" sz="2800" dirty="0"/>
              <a:t>disasters</a:t>
            </a:r>
          </a:p>
          <a:p>
            <a:pPr lvl="0">
              <a:spcBef>
                <a:spcPts val="0"/>
              </a:spcBef>
            </a:pPr>
            <a:endParaRPr lang="en-US" altLang="zh-CN" sz="2800" dirty="0" smtClean="0"/>
          </a:p>
          <a:p>
            <a:pPr>
              <a:spcBef>
                <a:spcPts val="0"/>
              </a:spcBef>
            </a:pPr>
            <a:endParaRPr lang="en-US" altLang="zh-CN" sz="2800" dirty="0" smtClean="0"/>
          </a:p>
        </p:txBody>
      </p:sp>
    </p:spTree>
    <p:extLst>
      <p:ext uri="{BB962C8B-B14F-4D97-AF65-F5344CB8AC3E}">
        <p14:creationId xmlns:p14="http://schemas.microsoft.com/office/powerpoint/2010/main" val="41405373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业务办公\2015年工作\CALMet XI\p1956890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419"/>
            <a:ext cx="5117699" cy="6635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0152" y="2992596"/>
            <a:ext cx="2262585" cy="646331"/>
          </a:xfrm>
          <a:prstGeom prst="rect">
            <a:avLst/>
          </a:prstGeom>
          <a:noFill/>
        </p:spPr>
        <p:txBody>
          <a:bodyPr wrap="square" rtlCol="0">
            <a:spAutoFit/>
          </a:bodyPr>
          <a:lstStyle/>
          <a:p>
            <a:r>
              <a:rPr lang="en-US" altLang="zh-CN" sz="3600" b="1" dirty="0">
                <a:latin typeface="+mj-lt"/>
                <a:ea typeface="+mj-ea"/>
                <a:cs typeface="+mj-cs"/>
              </a:rPr>
              <a:t>Thank you!</a:t>
            </a:r>
            <a:endParaRPr lang="zh-CN" altLang="en-US" sz="3600" b="1" dirty="0">
              <a:latin typeface="+mj-lt"/>
              <a:ea typeface="+mj-ea"/>
              <a:cs typeface="+mj-cs"/>
            </a:endParaRPr>
          </a:p>
        </p:txBody>
      </p:sp>
    </p:spTree>
    <p:extLst>
      <p:ext uri="{BB962C8B-B14F-4D97-AF65-F5344CB8AC3E}">
        <p14:creationId xmlns:p14="http://schemas.microsoft.com/office/powerpoint/2010/main" val="3927687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hiphotos.baidu.com/exp/w=500/sign=d991d9f7d243ad4ba62e46c0b2035a89/8ad4b31c8701a18b8774361d9d2f07082938fec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11" t="7795" r="11355" b="9382"/>
          <a:stretch/>
        </p:blipFill>
        <p:spPr bwMode="auto">
          <a:xfrm>
            <a:off x="539553" y="2222297"/>
            <a:ext cx="2045848" cy="2070799"/>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503548" y="1268760"/>
            <a:ext cx="8208912" cy="5256584"/>
          </a:xfrm>
        </p:spPr>
        <p:txBody>
          <a:bodyPr>
            <a:normAutofit/>
          </a:bodyPr>
          <a:lstStyle/>
          <a:p>
            <a:pPr lvl="0">
              <a:spcBef>
                <a:spcPts val="0"/>
              </a:spcBef>
            </a:pPr>
            <a:r>
              <a:rPr lang="en-US" altLang="zh-CN" sz="2800" dirty="0"/>
              <a:t>The experimental studies on Small-world effect </a:t>
            </a:r>
            <a:r>
              <a:rPr lang="en-US" altLang="zh-CN" sz="2800" dirty="0" smtClean="0"/>
              <a:t>(the </a:t>
            </a:r>
            <a:r>
              <a:rPr lang="en-US" altLang="zh-CN" sz="2800" dirty="0"/>
              <a:t>Six Degrees of </a:t>
            </a:r>
            <a:r>
              <a:rPr lang="en-US" altLang="zh-CN" sz="2800" dirty="0" smtClean="0"/>
              <a:t>Separation) shows </a:t>
            </a:r>
          </a:p>
          <a:p>
            <a:pPr lvl="0">
              <a:spcBef>
                <a:spcPts val="0"/>
              </a:spcBef>
            </a:pPr>
            <a:endParaRPr lang="en-US" altLang="zh-CN" sz="2800" dirty="0" smtClean="0"/>
          </a:p>
          <a:p>
            <a:pPr lvl="0">
              <a:spcBef>
                <a:spcPts val="0"/>
              </a:spcBef>
            </a:pPr>
            <a:endParaRPr lang="en-US" altLang="zh-CN" sz="2800" dirty="0"/>
          </a:p>
          <a:p>
            <a:pPr lvl="0">
              <a:spcBef>
                <a:spcPts val="0"/>
              </a:spcBef>
            </a:pPr>
            <a:endParaRPr lang="en-US" altLang="zh-CN" sz="2800" dirty="0" smtClean="0"/>
          </a:p>
          <a:p>
            <a:pPr lvl="0">
              <a:spcBef>
                <a:spcPts val="0"/>
              </a:spcBef>
            </a:pPr>
            <a:endParaRPr lang="en-US" altLang="zh-CN" sz="2800" dirty="0" smtClean="0"/>
          </a:p>
          <a:p>
            <a:pPr lvl="0">
              <a:spcBef>
                <a:spcPts val="0"/>
              </a:spcBef>
            </a:pPr>
            <a:endParaRPr lang="en-US" altLang="zh-CN" sz="2800" dirty="0" smtClean="0"/>
          </a:p>
          <a:p>
            <a:pPr lvl="0">
              <a:spcBef>
                <a:spcPts val="0"/>
              </a:spcBef>
            </a:pPr>
            <a:r>
              <a:rPr lang="en-US" altLang="zh-CN" sz="2800" dirty="0" smtClean="0"/>
              <a:t>Describes </a:t>
            </a:r>
            <a:r>
              <a:rPr lang="en-US" altLang="zh-CN" sz="2800" dirty="0"/>
              <a:t>the </a:t>
            </a:r>
            <a:r>
              <a:rPr lang="en-US" altLang="zh-CN" sz="2800" dirty="0" smtClean="0"/>
              <a:t>real network </a:t>
            </a:r>
            <a:r>
              <a:rPr lang="en-US" altLang="zh-CN" sz="2800" dirty="0"/>
              <a:t>– </a:t>
            </a:r>
            <a:r>
              <a:rPr lang="en-US" altLang="zh-CN" sz="2800" b="1" dirty="0" smtClean="0">
                <a:solidFill>
                  <a:srgbClr val="0070C0"/>
                </a:solidFill>
              </a:rPr>
              <a:t>Complex Network</a:t>
            </a:r>
          </a:p>
          <a:p>
            <a:pPr>
              <a:spcBef>
                <a:spcPts val="0"/>
              </a:spcBef>
            </a:pPr>
            <a:r>
              <a:rPr lang="en-US" altLang="zh-CN" sz="2800" dirty="0" smtClean="0"/>
              <a:t>a </a:t>
            </a:r>
            <a:r>
              <a:rPr lang="en-US" altLang="zh-CN" sz="2800" b="1" dirty="0" smtClean="0">
                <a:solidFill>
                  <a:srgbClr val="0070C0"/>
                </a:solidFill>
              </a:rPr>
              <a:t>Universal Phenomenon</a:t>
            </a:r>
            <a:r>
              <a:rPr lang="en-US" altLang="zh-CN" sz="2800" dirty="0"/>
              <a:t>, </a:t>
            </a:r>
            <a:r>
              <a:rPr lang="en-US" altLang="zh-CN" sz="2800" dirty="0" smtClean="0"/>
              <a:t>covers </a:t>
            </a:r>
            <a:r>
              <a:rPr lang="en-US" altLang="zh-CN" sz="2800" dirty="0"/>
              <a:t>all areas of society </a:t>
            </a:r>
            <a:r>
              <a:rPr lang="en-US" altLang="zh-CN" sz="2800" dirty="0" smtClean="0"/>
              <a:t>&amp; nature</a:t>
            </a:r>
          </a:p>
          <a:p>
            <a:pPr lvl="0">
              <a:spcBef>
                <a:spcPts val="0"/>
              </a:spcBef>
            </a:pPr>
            <a:r>
              <a:rPr lang="en-US" altLang="zh-CN" sz="2800" dirty="0">
                <a:solidFill>
                  <a:srgbClr val="0070C0"/>
                </a:solidFill>
              </a:rPr>
              <a:t>Complex networks </a:t>
            </a:r>
            <a:r>
              <a:rPr lang="en-US" altLang="zh-CN" sz="2800" dirty="0"/>
              <a:t>can be described </a:t>
            </a:r>
            <a:r>
              <a:rPr lang="en-US" altLang="zh-CN" sz="2800" dirty="0" smtClean="0"/>
              <a:t>with </a:t>
            </a:r>
            <a:r>
              <a:rPr lang="en-US" altLang="zh-CN" sz="2800" dirty="0"/>
              <a:t>a common model </a:t>
            </a:r>
            <a:r>
              <a:rPr lang="en-US" altLang="zh-CN" sz="2800" dirty="0" smtClean="0"/>
              <a:t>– </a:t>
            </a:r>
            <a:r>
              <a:rPr lang="en-US" altLang="zh-CN" sz="2800" b="1" dirty="0" smtClean="0">
                <a:solidFill>
                  <a:schemeClr val="accent2"/>
                </a:solidFill>
              </a:rPr>
              <a:t>Network Graph</a:t>
            </a:r>
          </a:p>
          <a:p>
            <a:pPr>
              <a:spcBef>
                <a:spcPts val="0"/>
              </a:spcBef>
            </a:pPr>
            <a:endParaRPr lang="en-US" altLang="zh-CN" sz="2800" dirty="0"/>
          </a:p>
          <a:p>
            <a:pPr>
              <a:spcBef>
                <a:spcPts val="0"/>
              </a:spcBef>
            </a:pPr>
            <a:endParaRPr lang="en-US" altLang="zh-CN" sz="2800" dirty="0" smtClean="0"/>
          </a:p>
        </p:txBody>
      </p:sp>
      <p:sp>
        <p:nvSpPr>
          <p:cNvPr id="2" name="标题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en-US"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Small-world effect and its features</a:t>
            </a:r>
            <a:endParaRPr lang="zh-CN"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圆角矩形标注 5"/>
          <p:cNvSpPr/>
          <p:nvPr/>
        </p:nvSpPr>
        <p:spPr>
          <a:xfrm>
            <a:off x="2567518" y="2366313"/>
            <a:ext cx="6120680" cy="1765334"/>
          </a:xfrm>
          <a:prstGeom prst="wedgeRoundRectCallout">
            <a:avLst>
              <a:gd name="adj1" fmla="val 6315"/>
              <a:gd name="adj2" fmla="val -71320"/>
              <a:gd name="adj3" fmla="val 16667"/>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2800" dirty="0" smtClean="0"/>
              <a:t>Two </a:t>
            </a:r>
            <a:r>
              <a:rPr lang="en-US" altLang="zh-CN" sz="2800" dirty="0"/>
              <a:t>people all over the world randomly, can establish their contacts through only several </a:t>
            </a:r>
            <a:r>
              <a:rPr lang="en-US" altLang="zh-CN" sz="2800" dirty="0" smtClean="0"/>
              <a:t>(about 5</a:t>
            </a:r>
            <a:r>
              <a:rPr lang="en-US" altLang="zh-CN" sz="2800" dirty="0"/>
              <a:t>) intermediates</a:t>
            </a:r>
            <a:r>
              <a:rPr lang="en-US" altLang="zh-CN" sz="2800" dirty="0" smtClean="0"/>
              <a:t>.</a:t>
            </a:r>
            <a:endParaRPr lang="en-US" altLang="zh-CN" sz="2800" dirty="0"/>
          </a:p>
        </p:txBody>
      </p:sp>
    </p:spTree>
    <p:extLst>
      <p:ext uri="{BB962C8B-B14F-4D97-AF65-F5344CB8AC3E}">
        <p14:creationId xmlns:p14="http://schemas.microsoft.com/office/powerpoint/2010/main" val="2190074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507" t="5344" r="1092" b="9193"/>
          <a:stretch/>
        </p:blipFill>
        <p:spPr bwMode="auto">
          <a:xfrm>
            <a:off x="0" y="29975"/>
            <a:ext cx="9144001"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267744" y="5013176"/>
            <a:ext cx="5904656" cy="1754326"/>
          </a:xfrm>
          <a:prstGeom prst="rect">
            <a:avLst/>
          </a:prstGeom>
        </p:spPr>
        <p:txBody>
          <a:bodyPr wrap="square">
            <a:spAutoFit/>
          </a:bodyPr>
          <a:lstStyle/>
          <a:p>
            <a:r>
              <a:rPr lang="en-US" altLang="zh-CN" sz="2800" b="1" dirty="0">
                <a:solidFill>
                  <a:schemeClr val="accent6">
                    <a:lumMod val="50000"/>
                  </a:schemeClr>
                </a:solidFill>
              </a:rPr>
              <a:t>Mapping Facebook Friendships </a:t>
            </a:r>
            <a:endParaRPr lang="en-US" altLang="zh-CN" sz="2800" b="1" dirty="0" smtClean="0">
              <a:solidFill>
                <a:schemeClr val="accent6">
                  <a:lumMod val="50000"/>
                </a:schemeClr>
              </a:solidFill>
            </a:endParaRPr>
          </a:p>
          <a:p>
            <a:r>
              <a:rPr lang="en-US" altLang="zh-CN" sz="2000" dirty="0" smtClean="0">
                <a:solidFill>
                  <a:schemeClr val="accent6">
                    <a:lumMod val="50000"/>
                  </a:schemeClr>
                </a:solidFill>
              </a:rPr>
              <a:t>Author(s): Paul </a:t>
            </a:r>
            <a:r>
              <a:rPr lang="en-US" altLang="zh-CN" sz="2000" dirty="0">
                <a:solidFill>
                  <a:schemeClr val="accent6">
                    <a:lumMod val="50000"/>
                  </a:schemeClr>
                </a:solidFill>
              </a:rPr>
              <a:t>Butler </a:t>
            </a:r>
            <a:endParaRPr lang="en-US" altLang="zh-CN" sz="2000" dirty="0" smtClean="0">
              <a:solidFill>
                <a:schemeClr val="accent6">
                  <a:lumMod val="50000"/>
                </a:schemeClr>
              </a:solidFill>
            </a:endParaRPr>
          </a:p>
          <a:p>
            <a:r>
              <a:rPr lang="en-US" altLang="zh-CN" sz="2000" dirty="0" smtClean="0">
                <a:solidFill>
                  <a:schemeClr val="accent6">
                    <a:lumMod val="50000"/>
                  </a:schemeClr>
                </a:solidFill>
              </a:rPr>
              <a:t>Institution: Facebook </a:t>
            </a:r>
          </a:p>
          <a:p>
            <a:r>
              <a:rPr lang="en-US" altLang="zh-CN" sz="2000" dirty="0" smtClean="0">
                <a:solidFill>
                  <a:schemeClr val="accent6">
                    <a:lumMod val="50000"/>
                  </a:schemeClr>
                </a:solidFill>
              </a:rPr>
              <a:t>Year: 2010 </a:t>
            </a:r>
          </a:p>
          <a:p>
            <a:r>
              <a:rPr lang="en-US" altLang="zh-CN" sz="2000" dirty="0" smtClean="0">
                <a:solidFill>
                  <a:schemeClr val="accent6">
                    <a:lumMod val="50000"/>
                  </a:schemeClr>
                </a:solidFill>
              </a:rPr>
              <a:t>URL: </a:t>
            </a:r>
            <a:r>
              <a:rPr lang="en-US" altLang="zh-CN" sz="2000" dirty="0" smtClean="0">
                <a:solidFill>
                  <a:schemeClr val="accent6">
                    <a:lumMod val="50000"/>
                  </a:schemeClr>
                </a:solidFill>
                <a:hlinkClick r:id="rId4"/>
              </a:rPr>
              <a:t>http</a:t>
            </a:r>
            <a:r>
              <a:rPr lang="en-US" altLang="zh-CN" sz="2000" dirty="0">
                <a:solidFill>
                  <a:schemeClr val="accent6">
                    <a:lumMod val="50000"/>
                  </a:schemeClr>
                </a:solidFill>
                <a:hlinkClick r:id="rId4"/>
              </a:rPr>
              <a:t>://on.fb.me/hy6dmb</a:t>
            </a:r>
            <a:r>
              <a:rPr lang="en-US" altLang="zh-CN" sz="2000" dirty="0">
                <a:solidFill>
                  <a:schemeClr val="accent6">
                    <a:lumMod val="50000"/>
                  </a:schemeClr>
                </a:solidFill>
              </a:rPr>
              <a:t> </a:t>
            </a:r>
          </a:p>
        </p:txBody>
      </p:sp>
      <p:sp>
        <p:nvSpPr>
          <p:cNvPr id="3" name="矩形 2"/>
          <p:cNvSpPr/>
          <p:nvPr/>
        </p:nvSpPr>
        <p:spPr>
          <a:xfrm>
            <a:off x="4211960" y="4221088"/>
            <a:ext cx="3623364" cy="523220"/>
          </a:xfrm>
          <a:prstGeom prst="rect">
            <a:avLst/>
          </a:prstGeom>
        </p:spPr>
        <p:txBody>
          <a:bodyPr wrap="none">
            <a:spAutoFit/>
          </a:bodyPr>
          <a:lstStyle/>
          <a:p>
            <a:pPr algn="ctr">
              <a:buFontTx/>
              <a:buNone/>
            </a:pPr>
            <a:r>
              <a:rPr lang="en-US" altLang="ja-JP" sz="2800" b="1" dirty="0">
                <a:solidFill>
                  <a:schemeClr val="bg1"/>
                </a:solidFill>
              </a:rPr>
              <a:t>Some Typical Examples</a:t>
            </a:r>
          </a:p>
        </p:txBody>
      </p:sp>
    </p:spTree>
    <p:extLst>
      <p:ext uri="{BB962C8B-B14F-4D97-AF65-F5344CB8AC3E}">
        <p14:creationId xmlns:p14="http://schemas.microsoft.com/office/powerpoint/2010/main" val="3422997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www.visualcomplexity.com/vc/images/748_big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96"/>
            <a:ext cx="6407696" cy="48057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www.visualcomplexity.com/vc/images/748_bi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3" y="3654669"/>
            <a:ext cx="4271110" cy="320333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88033" y="4725144"/>
            <a:ext cx="4572000" cy="1754326"/>
          </a:xfrm>
          <a:prstGeom prst="rect">
            <a:avLst/>
          </a:prstGeom>
        </p:spPr>
        <p:txBody>
          <a:bodyPr>
            <a:spAutoFit/>
          </a:bodyPr>
          <a:lstStyle/>
          <a:p>
            <a:r>
              <a:rPr lang="en-US" altLang="zh-CN" sz="2800" b="1" dirty="0" err="1"/>
              <a:t>Linkedin</a:t>
            </a:r>
            <a:r>
              <a:rPr lang="en-US" altLang="zh-CN" sz="2800" b="1" dirty="0"/>
              <a:t> </a:t>
            </a:r>
            <a:r>
              <a:rPr lang="en-US" altLang="zh-CN" sz="2800" b="1" dirty="0" smtClean="0"/>
              <a:t>In Maps </a:t>
            </a:r>
          </a:p>
          <a:p>
            <a:r>
              <a:rPr lang="en-US" altLang="zh-CN" sz="2000" dirty="0" smtClean="0"/>
              <a:t>Author(s): </a:t>
            </a:r>
            <a:r>
              <a:rPr lang="en-US" altLang="zh-CN" sz="2000" dirty="0" err="1" smtClean="0"/>
              <a:t>Linkedin</a:t>
            </a:r>
            <a:r>
              <a:rPr lang="en-US" altLang="zh-CN" sz="2000" dirty="0" smtClean="0"/>
              <a:t> </a:t>
            </a:r>
            <a:r>
              <a:rPr lang="en-US" altLang="zh-CN" sz="2000" dirty="0"/>
              <a:t>Labs </a:t>
            </a:r>
            <a:endParaRPr lang="en-US" altLang="zh-CN" sz="2000" b="1" dirty="0">
              <a:solidFill>
                <a:schemeClr val="accent6">
                  <a:lumMod val="75000"/>
                </a:schemeClr>
              </a:solidFill>
            </a:endParaRPr>
          </a:p>
          <a:p>
            <a:r>
              <a:rPr lang="en-US" altLang="zh-CN" sz="2000" dirty="0" smtClean="0"/>
              <a:t>Institution: </a:t>
            </a:r>
            <a:r>
              <a:rPr lang="en-US" altLang="zh-CN" sz="2000" dirty="0" err="1" smtClean="0"/>
              <a:t>Linkedin</a:t>
            </a:r>
            <a:r>
              <a:rPr lang="en-US" altLang="zh-CN" sz="2000" dirty="0" smtClean="0"/>
              <a:t> </a:t>
            </a:r>
          </a:p>
          <a:p>
            <a:r>
              <a:rPr lang="en-US" altLang="zh-CN" sz="2000" dirty="0" smtClean="0"/>
              <a:t>Year: 2011 </a:t>
            </a:r>
          </a:p>
          <a:p>
            <a:r>
              <a:rPr lang="en-US" altLang="zh-CN" sz="2000" dirty="0" smtClean="0"/>
              <a:t>URL: </a:t>
            </a:r>
            <a:r>
              <a:rPr lang="en-US" altLang="zh-CN" sz="2000" dirty="0" smtClean="0">
                <a:hlinkClick r:id="rId5"/>
              </a:rPr>
              <a:t>http</a:t>
            </a:r>
            <a:r>
              <a:rPr lang="en-US" altLang="zh-CN" sz="2000" dirty="0">
                <a:hlinkClick r:id="rId5"/>
              </a:rPr>
              <a:t>://inmaps.linkedinlabs.com/</a:t>
            </a:r>
            <a:r>
              <a:rPr lang="en-US" altLang="zh-CN" sz="2000" dirty="0"/>
              <a:t> </a:t>
            </a:r>
            <a:endParaRPr lang="zh-CN" altLang="en-US" sz="2000" dirty="0"/>
          </a:p>
        </p:txBody>
      </p:sp>
      <p:sp>
        <p:nvSpPr>
          <p:cNvPr id="6" name="矩形 5"/>
          <p:cNvSpPr/>
          <p:nvPr/>
        </p:nvSpPr>
        <p:spPr>
          <a:xfrm>
            <a:off x="5183906" y="253852"/>
            <a:ext cx="3623364" cy="523220"/>
          </a:xfrm>
          <a:prstGeom prst="rect">
            <a:avLst/>
          </a:prstGeom>
        </p:spPr>
        <p:txBody>
          <a:bodyPr wrap="none">
            <a:spAutoFit/>
          </a:bodyPr>
          <a:lstStyle/>
          <a:p>
            <a:pPr algn="ctr">
              <a:buFontTx/>
              <a:buNone/>
            </a:pPr>
            <a:r>
              <a:rPr lang="en-US" altLang="ja-JP" sz="2800" b="1" dirty="0"/>
              <a:t>Some Typical Examples</a:t>
            </a:r>
          </a:p>
        </p:txBody>
      </p:sp>
    </p:spTree>
    <p:extLst>
      <p:ext uri="{BB962C8B-B14F-4D97-AF65-F5344CB8AC3E}">
        <p14:creationId xmlns:p14="http://schemas.microsoft.com/office/powerpoint/2010/main" val="3301952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www.visualcomplexity.com/vc/images/810_big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91128" y="5004974"/>
            <a:ext cx="6973159" cy="1754326"/>
          </a:xfrm>
          <a:prstGeom prst="rect">
            <a:avLst/>
          </a:prstGeom>
        </p:spPr>
        <p:txBody>
          <a:bodyPr wrap="square">
            <a:spAutoFit/>
          </a:bodyPr>
          <a:lstStyle/>
          <a:p>
            <a:r>
              <a:rPr lang="en-US" altLang="zh-CN" sz="2800" b="1" dirty="0" smtClean="0">
                <a:solidFill>
                  <a:schemeClr val="bg1"/>
                </a:solidFill>
              </a:rPr>
              <a:t>Organic </a:t>
            </a:r>
            <a:r>
              <a:rPr lang="en-US" altLang="zh-CN" sz="2800" b="1" dirty="0">
                <a:solidFill>
                  <a:schemeClr val="bg1"/>
                </a:solidFill>
              </a:rPr>
              <a:t>Organization Chart</a:t>
            </a:r>
          </a:p>
          <a:p>
            <a:r>
              <a:rPr lang="en-US" altLang="zh-CN" sz="2000" dirty="0" smtClean="0">
                <a:solidFill>
                  <a:schemeClr val="bg1"/>
                </a:solidFill>
              </a:rPr>
              <a:t>Author(s): Justin </a:t>
            </a:r>
            <a:r>
              <a:rPr lang="en-US" altLang="zh-CN" sz="2000" dirty="0" err="1" smtClean="0">
                <a:solidFill>
                  <a:schemeClr val="bg1"/>
                </a:solidFill>
              </a:rPr>
              <a:t>Matejka</a:t>
            </a:r>
            <a:endParaRPr lang="en-US" altLang="zh-CN" sz="2000" dirty="0" smtClean="0">
              <a:solidFill>
                <a:schemeClr val="bg1"/>
              </a:solidFill>
            </a:endParaRPr>
          </a:p>
          <a:p>
            <a:r>
              <a:rPr lang="en-US" altLang="zh-CN" sz="2000" dirty="0" smtClean="0">
                <a:solidFill>
                  <a:schemeClr val="bg1"/>
                </a:solidFill>
              </a:rPr>
              <a:t>Institution: Autodesk</a:t>
            </a:r>
          </a:p>
          <a:p>
            <a:r>
              <a:rPr lang="en-US" altLang="zh-CN" sz="2000" dirty="0" smtClean="0">
                <a:solidFill>
                  <a:schemeClr val="bg1"/>
                </a:solidFill>
              </a:rPr>
              <a:t>Year: 2013</a:t>
            </a:r>
          </a:p>
          <a:p>
            <a:r>
              <a:rPr lang="en-US" altLang="zh-CN" sz="2000" dirty="0" smtClean="0">
                <a:solidFill>
                  <a:schemeClr val="bg1"/>
                </a:solidFill>
              </a:rPr>
              <a:t>URL: </a:t>
            </a:r>
            <a:r>
              <a:rPr lang="en-US" altLang="zh-CN" sz="2000" u="sng" dirty="0" smtClean="0">
                <a:solidFill>
                  <a:schemeClr val="bg1"/>
                </a:solidFill>
                <a:hlinkClick r:id="rId4"/>
              </a:rPr>
              <a:t>http</a:t>
            </a:r>
            <a:r>
              <a:rPr lang="en-US" altLang="zh-CN" sz="2000" u="sng" dirty="0">
                <a:solidFill>
                  <a:schemeClr val="bg1"/>
                </a:solidFill>
                <a:hlinkClick r:id="rId4"/>
              </a:rPr>
              <a:t>://</a:t>
            </a:r>
            <a:r>
              <a:rPr lang="en-US" altLang="zh-CN" sz="2000" u="sng" dirty="0" smtClean="0">
                <a:solidFill>
                  <a:schemeClr val="bg1"/>
                </a:solidFill>
                <a:hlinkClick r:id="rId4"/>
              </a:rPr>
              <a:t>www.autodeskresearch.com/projects/orgorgchart</a:t>
            </a:r>
            <a:endParaRPr lang="zh-CN" altLang="en-US" sz="2000" dirty="0">
              <a:solidFill>
                <a:schemeClr val="bg1"/>
              </a:solidFill>
            </a:endParaRPr>
          </a:p>
        </p:txBody>
      </p:sp>
      <p:sp>
        <p:nvSpPr>
          <p:cNvPr id="5" name="矩形 4"/>
          <p:cNvSpPr/>
          <p:nvPr/>
        </p:nvSpPr>
        <p:spPr>
          <a:xfrm>
            <a:off x="5352605" y="188640"/>
            <a:ext cx="3623364" cy="523220"/>
          </a:xfrm>
          <a:prstGeom prst="rect">
            <a:avLst/>
          </a:prstGeom>
        </p:spPr>
        <p:txBody>
          <a:bodyPr wrap="none">
            <a:spAutoFit/>
          </a:bodyPr>
          <a:lstStyle/>
          <a:p>
            <a:pPr algn="ctr">
              <a:buFontTx/>
              <a:buNone/>
            </a:pPr>
            <a:r>
              <a:rPr lang="en-US" altLang="ja-JP" sz="2800" b="1" dirty="0">
                <a:solidFill>
                  <a:schemeClr val="bg1"/>
                </a:solidFill>
              </a:rPr>
              <a:t>Some Typical Examples</a:t>
            </a:r>
          </a:p>
        </p:txBody>
      </p:sp>
    </p:spTree>
    <p:extLst>
      <p:ext uri="{BB962C8B-B14F-4D97-AF65-F5344CB8AC3E}">
        <p14:creationId xmlns:p14="http://schemas.microsoft.com/office/powerpoint/2010/main" val="30347958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0" t="4835" r="2220" b="10103"/>
          <a:stretch/>
        </p:blipFill>
        <p:spPr bwMode="auto">
          <a:xfrm>
            <a:off x="19631" y="15404"/>
            <a:ext cx="2962012" cy="243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7" t="5530" r="1431" b="10103"/>
          <a:stretch/>
        </p:blipFill>
        <p:spPr bwMode="auto">
          <a:xfrm>
            <a:off x="19631" y="2373148"/>
            <a:ext cx="9124369" cy="445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604291" y="357624"/>
            <a:ext cx="4928149" cy="1754326"/>
          </a:xfrm>
          <a:prstGeom prst="rect">
            <a:avLst/>
          </a:prstGeom>
        </p:spPr>
        <p:txBody>
          <a:bodyPr wrap="square">
            <a:spAutoFit/>
          </a:bodyPr>
          <a:lstStyle/>
          <a:p>
            <a:r>
              <a:rPr lang="en-US" altLang="zh-CN" sz="2800" b="1" dirty="0"/>
              <a:t>Map of Scientific Collaborations </a:t>
            </a:r>
            <a:endParaRPr lang="en-US" altLang="zh-CN" sz="2800" b="1" dirty="0" smtClean="0"/>
          </a:p>
          <a:p>
            <a:r>
              <a:rPr lang="en-US" altLang="zh-CN" sz="2000" dirty="0" smtClean="0"/>
              <a:t>Author(s): Olivier </a:t>
            </a:r>
            <a:r>
              <a:rPr lang="en-US" altLang="zh-CN" sz="2000" dirty="0"/>
              <a:t>H. </a:t>
            </a:r>
            <a:r>
              <a:rPr lang="en-US" altLang="zh-CN" sz="2000" dirty="0" err="1"/>
              <a:t>Beauchesne</a:t>
            </a:r>
            <a:r>
              <a:rPr lang="en-US" altLang="zh-CN" sz="2000" dirty="0"/>
              <a:t> </a:t>
            </a:r>
            <a:endParaRPr lang="en-US" altLang="zh-CN" sz="2000" dirty="0" smtClean="0"/>
          </a:p>
          <a:p>
            <a:r>
              <a:rPr lang="en-US" altLang="zh-CN" sz="2000" dirty="0" smtClean="0"/>
              <a:t>Institution: Science-Metrix </a:t>
            </a:r>
          </a:p>
          <a:p>
            <a:r>
              <a:rPr lang="en-US" altLang="zh-CN" sz="2000" dirty="0" smtClean="0"/>
              <a:t>Year: 2011 </a:t>
            </a:r>
          </a:p>
          <a:p>
            <a:r>
              <a:rPr lang="en-US" altLang="zh-CN" sz="2000" dirty="0" smtClean="0"/>
              <a:t>URL: </a:t>
            </a:r>
            <a:r>
              <a:rPr lang="en-US" altLang="zh-CN" sz="2000" dirty="0" smtClean="0">
                <a:hlinkClick r:id="rId5"/>
              </a:rPr>
              <a:t>http</a:t>
            </a:r>
            <a:r>
              <a:rPr lang="en-US" altLang="zh-CN" sz="2000" dirty="0">
                <a:hlinkClick r:id="rId5"/>
              </a:rPr>
              <a:t>://bit.ly/e9ekP2</a:t>
            </a:r>
            <a:r>
              <a:rPr lang="en-US" altLang="zh-CN" sz="2000" dirty="0"/>
              <a:t> </a:t>
            </a:r>
            <a:endParaRPr lang="zh-CN" altLang="en-US" sz="2000" dirty="0"/>
          </a:p>
        </p:txBody>
      </p:sp>
      <p:sp>
        <p:nvSpPr>
          <p:cNvPr id="6" name="矩形 5"/>
          <p:cNvSpPr/>
          <p:nvPr/>
        </p:nvSpPr>
        <p:spPr>
          <a:xfrm>
            <a:off x="206427" y="5972852"/>
            <a:ext cx="8740671" cy="523220"/>
          </a:xfrm>
          <a:prstGeom prst="rect">
            <a:avLst/>
          </a:prstGeom>
        </p:spPr>
        <p:txBody>
          <a:bodyPr wrap="square">
            <a:spAutoFit/>
          </a:bodyPr>
          <a:lstStyle/>
          <a:p>
            <a:pPr lvl="0"/>
            <a:r>
              <a:rPr lang="en-US" altLang="zh-CN" sz="2800" b="1" dirty="0" smtClean="0">
                <a:solidFill>
                  <a:schemeClr val="bg1"/>
                </a:solidFill>
              </a:rPr>
              <a:t>See more pics at </a:t>
            </a:r>
            <a:r>
              <a:rPr lang="en-US" altLang="zh-CN" sz="2800" b="1" dirty="0">
                <a:solidFill>
                  <a:schemeClr val="bg1"/>
                </a:solidFill>
                <a:hlinkClick r:id="rId6"/>
              </a:rPr>
              <a:t>http://www.visualcomplexity.com/vc</a:t>
            </a:r>
            <a:r>
              <a:rPr lang="en-US" altLang="zh-CN" sz="2800" b="1" dirty="0" smtClean="0">
                <a:solidFill>
                  <a:schemeClr val="bg1"/>
                </a:solidFill>
                <a:hlinkClick r:id="rId6"/>
              </a:rPr>
              <a:t>/</a:t>
            </a:r>
            <a:endParaRPr lang="en-US" altLang="zh-CN" sz="2800" b="1" dirty="0" smtClean="0">
              <a:solidFill>
                <a:schemeClr val="bg1"/>
              </a:solidFill>
            </a:endParaRPr>
          </a:p>
        </p:txBody>
      </p:sp>
      <p:sp>
        <p:nvSpPr>
          <p:cNvPr id="8" name="矩形 7"/>
          <p:cNvSpPr/>
          <p:nvPr/>
        </p:nvSpPr>
        <p:spPr>
          <a:xfrm>
            <a:off x="179512" y="2469885"/>
            <a:ext cx="3623364" cy="523220"/>
          </a:xfrm>
          <a:prstGeom prst="rect">
            <a:avLst/>
          </a:prstGeom>
        </p:spPr>
        <p:txBody>
          <a:bodyPr wrap="none">
            <a:spAutoFit/>
          </a:bodyPr>
          <a:lstStyle/>
          <a:p>
            <a:pPr algn="ctr">
              <a:buFontTx/>
              <a:buNone/>
            </a:pPr>
            <a:r>
              <a:rPr lang="en-US" altLang="ja-JP" sz="2800" b="1" dirty="0">
                <a:solidFill>
                  <a:schemeClr val="bg1"/>
                </a:solidFill>
              </a:rPr>
              <a:t>Some Typical Examples</a:t>
            </a:r>
          </a:p>
        </p:txBody>
      </p:sp>
    </p:spTree>
    <p:extLst>
      <p:ext uri="{BB962C8B-B14F-4D97-AF65-F5344CB8AC3E}">
        <p14:creationId xmlns:p14="http://schemas.microsoft.com/office/powerpoint/2010/main" val="2961614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r>
              <a:rPr lang="en-US" altLang="zh-CN" sz="3600" b="1" dirty="0"/>
              <a:t>Small-world effect and its features</a:t>
            </a:r>
            <a:endParaRPr lang="zh-CN" altLang="zh-CN" sz="3600" b="1" dirty="0"/>
          </a:p>
        </p:txBody>
      </p:sp>
      <p:sp>
        <p:nvSpPr>
          <p:cNvPr id="3" name="内容占位符 2"/>
          <p:cNvSpPr>
            <a:spLocks noGrp="1"/>
          </p:cNvSpPr>
          <p:nvPr>
            <p:ph idx="1"/>
          </p:nvPr>
        </p:nvSpPr>
        <p:spPr>
          <a:xfrm>
            <a:off x="467544" y="1439341"/>
            <a:ext cx="8219256" cy="4853136"/>
          </a:xfrm>
        </p:spPr>
        <p:txBody>
          <a:bodyPr>
            <a:noAutofit/>
          </a:bodyPr>
          <a:lstStyle/>
          <a:p>
            <a:pPr lvl="0">
              <a:spcBef>
                <a:spcPts val="0"/>
              </a:spcBef>
              <a:buFont typeface="Wingdings" pitchFamily="2" charset="2"/>
              <a:buChar char="Ø"/>
            </a:pPr>
            <a:r>
              <a:rPr lang="en-US" altLang="ja-JP" sz="2800" b="1" dirty="0">
                <a:solidFill>
                  <a:schemeClr val="accent6">
                    <a:lumMod val="75000"/>
                  </a:schemeClr>
                </a:solidFill>
                <a:sym typeface="Wingdings" pitchFamily="2" charset="2"/>
              </a:rPr>
              <a:t>features of </a:t>
            </a:r>
            <a:r>
              <a:rPr lang="en-US" altLang="zh-CN" sz="2800" b="1" dirty="0">
                <a:solidFill>
                  <a:schemeClr val="accent6">
                    <a:lumMod val="75000"/>
                  </a:schemeClr>
                </a:solidFill>
              </a:rPr>
              <a:t>most large </a:t>
            </a:r>
            <a:r>
              <a:rPr lang="en-US" altLang="zh-CN" sz="2800" b="1" dirty="0" smtClean="0">
                <a:solidFill>
                  <a:schemeClr val="accent6">
                    <a:lumMod val="75000"/>
                  </a:schemeClr>
                </a:solidFill>
              </a:rPr>
              <a:t>complex </a:t>
            </a:r>
            <a:r>
              <a:rPr lang="en-US" altLang="zh-CN" sz="2800" b="1" dirty="0">
                <a:solidFill>
                  <a:schemeClr val="accent6">
                    <a:lumMod val="75000"/>
                  </a:schemeClr>
                </a:solidFill>
              </a:rPr>
              <a:t>networks</a:t>
            </a:r>
          </a:p>
          <a:p>
            <a:pPr>
              <a:spcBef>
                <a:spcPts val="0"/>
              </a:spcBef>
            </a:pPr>
            <a:r>
              <a:rPr lang="en-US" altLang="zh-CN" sz="2800" b="1" dirty="0" smtClean="0">
                <a:solidFill>
                  <a:srgbClr val="6600CC"/>
                </a:solidFill>
                <a:sym typeface="Wingdings" pitchFamily="2" charset="2"/>
              </a:rPr>
              <a:t>S</a:t>
            </a:r>
            <a:r>
              <a:rPr lang="en-US" altLang="ja-JP" sz="2800" b="1" dirty="0" smtClean="0">
                <a:solidFill>
                  <a:srgbClr val="6600CC"/>
                </a:solidFill>
                <a:sym typeface="Wingdings" pitchFamily="2" charset="2"/>
              </a:rPr>
              <a:t>mall-world </a:t>
            </a:r>
            <a:r>
              <a:rPr lang="en-US" altLang="ja-JP" sz="2800" dirty="0" smtClean="0">
                <a:sym typeface="Wingdings" pitchFamily="2" charset="2"/>
              </a:rPr>
              <a:t>features:</a:t>
            </a:r>
          </a:p>
          <a:p>
            <a:pPr>
              <a:spcBef>
                <a:spcPts val="0"/>
              </a:spcBef>
            </a:pPr>
            <a:endParaRPr lang="en-US" altLang="ja-JP" sz="2800" b="1" dirty="0" smtClean="0">
              <a:solidFill>
                <a:srgbClr val="6600CC"/>
              </a:solidFill>
              <a:sym typeface="Wingdings" pitchFamily="2" charset="2"/>
            </a:endParaRPr>
          </a:p>
          <a:p>
            <a:pPr lvl="0">
              <a:spcBef>
                <a:spcPts val="0"/>
              </a:spcBef>
            </a:pPr>
            <a:endParaRPr lang="en-US" altLang="zh-CN" sz="2800" b="1" dirty="0" smtClean="0">
              <a:solidFill>
                <a:srgbClr val="6600CC"/>
              </a:solidFill>
            </a:endParaRPr>
          </a:p>
          <a:p>
            <a:pPr lvl="0">
              <a:spcBef>
                <a:spcPts val="0"/>
              </a:spcBef>
            </a:pPr>
            <a:endParaRPr lang="en-US" altLang="zh-CN" sz="2800" b="1" dirty="0">
              <a:solidFill>
                <a:srgbClr val="6600CC"/>
              </a:solidFill>
            </a:endParaRPr>
          </a:p>
          <a:p>
            <a:pPr lvl="0">
              <a:spcBef>
                <a:spcPts val="0"/>
              </a:spcBef>
            </a:pPr>
            <a:endParaRPr lang="en-US" altLang="zh-CN" sz="2800" b="1" dirty="0" smtClean="0">
              <a:solidFill>
                <a:srgbClr val="6600CC"/>
              </a:solidFill>
            </a:endParaRPr>
          </a:p>
          <a:p>
            <a:pPr lvl="0">
              <a:spcBef>
                <a:spcPts val="0"/>
              </a:spcBef>
            </a:pPr>
            <a:endParaRPr lang="en-US" altLang="zh-CN" sz="2800" b="1" dirty="0">
              <a:solidFill>
                <a:srgbClr val="6600CC"/>
              </a:solidFill>
            </a:endParaRPr>
          </a:p>
          <a:p>
            <a:pPr lvl="0">
              <a:spcBef>
                <a:spcPts val="0"/>
              </a:spcBef>
            </a:pPr>
            <a:r>
              <a:rPr lang="en-US" altLang="zh-CN" sz="2800" b="1" dirty="0" smtClean="0">
                <a:solidFill>
                  <a:srgbClr val="6600CC"/>
                </a:solidFill>
              </a:rPr>
              <a:t>Scale-free Degree Distribution </a:t>
            </a:r>
            <a:r>
              <a:rPr lang="en-US" altLang="ja-JP" sz="2800" dirty="0" smtClean="0">
                <a:sym typeface="Wingdings" pitchFamily="2" charset="2"/>
              </a:rPr>
              <a:t>feature:</a:t>
            </a:r>
            <a:r>
              <a:rPr lang="en-US" altLang="ja-JP" sz="2800" b="1" dirty="0" smtClean="0">
                <a:solidFill>
                  <a:srgbClr val="6600CC"/>
                </a:solidFill>
                <a:sym typeface="Wingdings" pitchFamily="2" charset="2"/>
              </a:rPr>
              <a:t> </a:t>
            </a:r>
            <a:endParaRPr lang="en-US" altLang="zh-CN" sz="2800" b="1" dirty="0" smtClean="0">
              <a:solidFill>
                <a:srgbClr val="6600CC"/>
              </a:solidFill>
            </a:endParaRPr>
          </a:p>
          <a:p>
            <a:pPr>
              <a:spcBef>
                <a:spcPts val="0"/>
              </a:spcBef>
            </a:pPr>
            <a:endParaRPr lang="en-US" altLang="zh-CN" sz="2800" dirty="0" smtClean="0"/>
          </a:p>
          <a:p>
            <a:pPr lvl="0">
              <a:spcBef>
                <a:spcPts val="0"/>
              </a:spcBef>
            </a:pPr>
            <a:endParaRPr lang="en-US" altLang="zh-CN" sz="2800" dirty="0"/>
          </a:p>
        </p:txBody>
      </p:sp>
      <p:sp>
        <p:nvSpPr>
          <p:cNvPr id="4" name="矩形 3"/>
          <p:cNvSpPr/>
          <p:nvPr/>
        </p:nvSpPr>
        <p:spPr>
          <a:xfrm>
            <a:off x="467544" y="2404045"/>
            <a:ext cx="7992888" cy="1815882"/>
          </a:xfrm>
          <a:prstGeom prst="rect">
            <a:avLst/>
          </a:prstGeom>
          <a:solidFill>
            <a:schemeClr val="accent1">
              <a:lumMod val="20000"/>
              <a:lumOff val="80000"/>
            </a:schemeClr>
          </a:solidFill>
        </p:spPr>
        <p:txBody>
          <a:bodyPr wrap="square">
            <a:spAutoFit/>
          </a:bodyPr>
          <a:lstStyle/>
          <a:p>
            <a:pPr marL="457200" indent="-457200">
              <a:spcBef>
                <a:spcPts val="0"/>
              </a:spcBef>
              <a:buFont typeface="Arial" pitchFamily="34" charset="0"/>
              <a:buChar char="•"/>
            </a:pPr>
            <a:r>
              <a:rPr lang="en-US" altLang="zh-CN" sz="2800" b="1" dirty="0"/>
              <a:t>S</a:t>
            </a:r>
            <a:r>
              <a:rPr lang="en-US" altLang="ja-JP" sz="2800" b="1" dirty="0"/>
              <a:t>mall Average </a:t>
            </a:r>
            <a:r>
              <a:rPr lang="en-US" altLang="ja-JP" sz="2800" b="1" dirty="0" smtClean="0"/>
              <a:t>Distance </a:t>
            </a:r>
            <a:r>
              <a:rPr lang="en-US" altLang="zh-CN" sz="2800" dirty="0" smtClean="0">
                <a:solidFill>
                  <a:schemeClr val="tx2">
                    <a:lumMod val="75000"/>
                  </a:schemeClr>
                </a:solidFill>
              </a:rPr>
              <a:t>(</a:t>
            </a:r>
            <a:r>
              <a:rPr lang="en-US" altLang="ja-JP" sz="2800" dirty="0">
                <a:solidFill>
                  <a:schemeClr val="tx2">
                    <a:lumMod val="75000"/>
                  </a:schemeClr>
                </a:solidFill>
              </a:rPr>
              <a:t>the number of </a:t>
            </a:r>
            <a:r>
              <a:rPr lang="en-US" altLang="zh-CN" sz="2800" dirty="0">
                <a:solidFill>
                  <a:schemeClr val="tx2">
                    <a:lumMod val="75000"/>
                  </a:schemeClr>
                </a:solidFill>
              </a:rPr>
              <a:t>links </a:t>
            </a:r>
            <a:r>
              <a:rPr lang="en-US" altLang="ja-JP" sz="2800" dirty="0">
                <a:solidFill>
                  <a:schemeClr val="tx2">
                    <a:lumMod val="75000"/>
                  </a:schemeClr>
                </a:solidFill>
              </a:rPr>
              <a:t>along the shortest path </a:t>
            </a:r>
            <a:r>
              <a:rPr lang="en-US" altLang="zh-CN" sz="2800" dirty="0" smtClean="0">
                <a:solidFill>
                  <a:schemeClr val="tx2">
                    <a:lumMod val="75000"/>
                  </a:schemeClr>
                </a:solidFill>
              </a:rPr>
              <a:t>of network </a:t>
            </a:r>
            <a:r>
              <a:rPr lang="en-US" altLang="ja-JP" sz="2800" dirty="0" smtClean="0">
                <a:solidFill>
                  <a:schemeClr val="tx2">
                    <a:lumMod val="75000"/>
                  </a:schemeClr>
                </a:solidFill>
              </a:rPr>
              <a:t>connection</a:t>
            </a:r>
            <a:r>
              <a:rPr lang="en-US" altLang="zh-CN" sz="2800" dirty="0" smtClean="0">
                <a:solidFill>
                  <a:schemeClr val="tx2">
                    <a:lumMod val="75000"/>
                  </a:schemeClr>
                </a:solidFill>
              </a:rPr>
              <a:t>)</a:t>
            </a:r>
            <a:endParaRPr lang="en-US" altLang="zh-CN" sz="2800" dirty="0">
              <a:solidFill>
                <a:schemeClr val="tx2">
                  <a:lumMod val="75000"/>
                </a:schemeClr>
              </a:solidFill>
            </a:endParaRPr>
          </a:p>
          <a:p>
            <a:pPr marL="457200" indent="-457200">
              <a:spcBef>
                <a:spcPts val="0"/>
              </a:spcBef>
              <a:buFont typeface="Arial" pitchFamily="34" charset="0"/>
              <a:buChar char="•"/>
            </a:pPr>
            <a:r>
              <a:rPr lang="en-US" altLang="zh-CN" sz="2800" b="1" dirty="0"/>
              <a:t>Large Clustering Coefficient </a:t>
            </a:r>
            <a:r>
              <a:rPr lang="en-US" altLang="zh-CN" sz="2800" dirty="0" smtClean="0">
                <a:solidFill>
                  <a:schemeClr val="tx2">
                    <a:lumMod val="75000"/>
                  </a:schemeClr>
                </a:solidFill>
              </a:rPr>
              <a:t>(Explained </a:t>
            </a:r>
            <a:r>
              <a:rPr lang="en-US" altLang="zh-CN" sz="2800" dirty="0">
                <a:solidFill>
                  <a:schemeClr val="tx2">
                    <a:lumMod val="75000"/>
                  </a:schemeClr>
                </a:solidFill>
              </a:rPr>
              <a:t>as the ratio of your friends are still friends themselves)</a:t>
            </a:r>
          </a:p>
        </p:txBody>
      </p:sp>
      <p:sp>
        <p:nvSpPr>
          <p:cNvPr id="5" name="矩形 4"/>
          <p:cNvSpPr/>
          <p:nvPr/>
        </p:nvSpPr>
        <p:spPr>
          <a:xfrm>
            <a:off x="467544" y="4996333"/>
            <a:ext cx="7992888" cy="1384995"/>
          </a:xfrm>
          <a:prstGeom prst="rect">
            <a:avLst/>
          </a:prstGeom>
          <a:solidFill>
            <a:schemeClr val="accent1">
              <a:lumMod val="20000"/>
              <a:lumOff val="80000"/>
            </a:schemeClr>
          </a:solidFill>
        </p:spPr>
        <p:txBody>
          <a:bodyPr wrap="square">
            <a:spAutoFit/>
          </a:bodyPr>
          <a:lstStyle/>
          <a:p>
            <a:pPr marL="457200" indent="-457200">
              <a:buFont typeface="Arial" pitchFamily="34" charset="0"/>
              <a:buChar char="•"/>
            </a:pPr>
            <a:r>
              <a:rPr lang="en-US" altLang="zh-CN" sz="2800" b="1" dirty="0"/>
              <a:t>The distribution of node degrees </a:t>
            </a:r>
            <a:r>
              <a:rPr lang="en-US" altLang="zh-CN" sz="2800" dirty="0" smtClean="0">
                <a:solidFill>
                  <a:schemeClr val="tx2">
                    <a:lumMod val="75000"/>
                  </a:schemeClr>
                </a:solidFill>
              </a:rPr>
              <a:t>(the number of node’s links can be characterized </a:t>
            </a:r>
            <a:r>
              <a:rPr lang="en-US" altLang="zh-CN" sz="2800" dirty="0">
                <a:solidFill>
                  <a:schemeClr val="tx2">
                    <a:lumMod val="75000"/>
                  </a:schemeClr>
                </a:solidFill>
              </a:rPr>
              <a:t>by a power law distribution </a:t>
            </a:r>
            <a:r>
              <a:rPr lang="en-US" altLang="zh-CN" sz="2800" dirty="0" smtClean="0">
                <a:solidFill>
                  <a:schemeClr val="tx2">
                    <a:lumMod val="75000"/>
                  </a:schemeClr>
                </a:solidFill>
              </a:rPr>
              <a:t>function)</a:t>
            </a:r>
            <a:endParaRPr lang="en-US" altLang="zh-CN" sz="2800" dirty="0">
              <a:solidFill>
                <a:schemeClr val="tx2">
                  <a:lumMod val="75000"/>
                </a:schemeClr>
              </a:solidFill>
            </a:endParaRPr>
          </a:p>
        </p:txBody>
      </p:sp>
    </p:spTree>
    <p:extLst>
      <p:ext uri="{BB962C8B-B14F-4D97-AF65-F5344CB8AC3E}">
        <p14:creationId xmlns:p14="http://schemas.microsoft.com/office/powerpoint/2010/main" val="270289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12693</TotalTime>
  <Words>1779</Words>
  <Application>Microsoft Office PowerPoint</Application>
  <PresentationFormat>全屏显示(4:3)</PresentationFormat>
  <Paragraphs>374</Paragraphs>
  <Slides>35</Slides>
  <Notes>35</Notes>
  <HiddenSlides>0</HiddenSlides>
  <MMClips>0</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of "Small-world effect" in Met. education and training</vt:lpstr>
      <vt:lpstr>Background</vt:lpstr>
      <vt:lpstr>content</vt:lpstr>
      <vt:lpstr>Small-world effect and its features</vt:lpstr>
      <vt:lpstr>PowerPoint 演示文稿</vt:lpstr>
      <vt:lpstr>PowerPoint 演示文稿</vt:lpstr>
      <vt:lpstr>PowerPoint 演示文稿</vt:lpstr>
      <vt:lpstr>PowerPoint 演示文稿</vt:lpstr>
      <vt:lpstr>Small-world effect and its features</vt:lpstr>
      <vt:lpstr>Small-world effect and its features</vt:lpstr>
      <vt:lpstr>Regularity in complex education &amp; training</vt:lpstr>
      <vt:lpstr>Regularity in complex education &amp; training</vt:lpstr>
      <vt:lpstr>Regularity in complex education &amp; training</vt:lpstr>
      <vt:lpstr>Regularity in complex education &amp; training</vt:lpstr>
      <vt:lpstr>Network analysis of education &amp; training</vt:lpstr>
      <vt:lpstr>Network analysis of education &amp; training</vt:lpstr>
      <vt:lpstr>Network analysis of education &amp; training</vt:lpstr>
      <vt:lpstr>Network analysis of education &amp; training</vt:lpstr>
      <vt:lpstr>Network analysis of education &amp; training</vt:lpstr>
      <vt:lpstr>Network analysis of education &amp; training</vt:lpstr>
      <vt:lpstr>Network analysis of education &amp; training</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Making the full benefit of Global Campus</vt:lpstr>
      <vt:lpstr>Challenges and Discussions</vt:lpstr>
      <vt:lpstr>PowerPoint 演示文稿</vt:lpstr>
    </vt:vector>
  </TitlesOfParts>
  <Company>CMATC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冀文彬</dc:creator>
  <cp:lastModifiedBy>Ji Wenbin</cp:lastModifiedBy>
  <cp:revision>1154</cp:revision>
  <dcterms:created xsi:type="dcterms:W3CDTF">2015-08-06T06:50:27Z</dcterms:created>
  <dcterms:modified xsi:type="dcterms:W3CDTF">2015-09-05T15:10:08Z</dcterms:modified>
</cp:coreProperties>
</file>