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376" r:id="rId3"/>
    <p:sldId id="444" r:id="rId4"/>
    <p:sldId id="449" r:id="rId5"/>
    <p:sldId id="411" r:id="rId6"/>
    <p:sldId id="445" r:id="rId7"/>
    <p:sldId id="446" r:id="rId8"/>
    <p:sldId id="450" r:id="rId9"/>
    <p:sldId id="432" r:id="rId10"/>
    <p:sldId id="448" r:id="rId11"/>
    <p:sldId id="389" r:id="rId12"/>
    <p:sldId id="422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rick Parrish" initials="P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CC"/>
    <a:srgbClr val="FF00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34587" autoAdjust="0"/>
    <p:restoredTop sz="87891" autoAdjust="0"/>
  </p:normalViewPr>
  <p:slideViewPr>
    <p:cSldViewPr>
      <p:cViewPr>
        <p:scale>
          <a:sx n="50" d="100"/>
          <a:sy n="50" d="100"/>
        </p:scale>
        <p:origin x="-1452" y="-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102" y="-12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5192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7613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2448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952448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229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2297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38187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3FAA-1FB3-4805-BB5F-655D3827DBA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031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dirty="0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asemple@wmo.int" TargetMode="External"/><Relationship Id="rId5" Type="http://schemas.openxmlformats.org/officeDocument/2006/relationships/hyperlink" Target="mailto:etr-office@wmo.int" TargetMode="External"/><Relationship Id="rId4" Type="http://schemas.openxmlformats.org/officeDocument/2006/relationships/hyperlink" Target="http://www.wmo.int/pages/prog/dra/etrp/GlobalCampus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286000"/>
            <a:ext cx="7921625" cy="2286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WMO Global Campus:</a:t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RTC’s and WMO Affiliated Training Institutions </a:t>
            </a:r>
            <a:r>
              <a:rPr lang="fr-CH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orking as One</a:t>
            </a:r>
            <a:endParaRPr lang="fr-CH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188" y="4724400"/>
            <a:ext cx="7921625" cy="1295400"/>
          </a:xfrm>
        </p:spPr>
        <p:txBody>
          <a:bodyPr/>
          <a:lstStyle/>
          <a:p>
            <a:endParaRPr lang="en-A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 fontScale="70000" lnSpcReduction="20000"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latin typeface="Arial"/>
                <a:ea typeface="+mj-ea"/>
                <a:cs typeface="Arial"/>
              </a:rPr>
              <a:t>WMO; </a:t>
            </a:r>
            <a:r>
              <a:rPr lang="en-US" sz="1200" dirty="0" smtClean="0">
                <a:latin typeface="Arial"/>
                <a:ea typeface="+mj-ea"/>
                <a:cs typeface="Arial"/>
              </a:rPr>
              <a:t>Development and Regional Activities Dept / Education and Training(DRA/ETR)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26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Guiding principles </a:t>
            </a:r>
            <a:r>
              <a:rPr lang="en-US" sz="2800" dirty="0" smtClean="0"/>
              <a:t>for </a:t>
            </a:r>
            <a:r>
              <a:rPr lang="en-US" sz="2800" dirty="0" smtClean="0">
                <a:solidFill>
                  <a:srgbClr val="0070C0"/>
                </a:solidFill>
              </a:rPr>
              <a:t>Collaboration</a:t>
            </a:r>
            <a:endParaRPr lang="en-AU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/>
              <a:t>Guiding principles for WMO RTC’s and WMO affiliated </a:t>
            </a:r>
            <a:r>
              <a:rPr lang="en-US" sz="1400" b="1" dirty="0" smtClean="0"/>
              <a:t>Institutions working </a:t>
            </a:r>
            <a:r>
              <a:rPr lang="en-US" sz="1400" b="1" dirty="0"/>
              <a:t>collaboratively on the WMO Global Campus feasibility Study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WMO </a:t>
            </a:r>
            <a:r>
              <a:rPr lang="en-US" sz="1400" dirty="0"/>
              <a:t>RTC’s and WMO affiliated Institutions:-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Are encouraged to contribute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Should bring value to collaborations and agree on equity in the collaboration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Agree to share information about their offerings (note this could be commercial and non-commercial)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Agree to treat each other fairly and with mutual respect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Ensure any collaborative platform has community ownership and coordination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Respect and abide by the copyright and intellectual property of others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Can seek advice of the WMO Steering Committee in case of any barriers arising.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endParaRPr lang="en-AU" sz="1800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64528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Next steps &amp; Information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 smtClean="0"/>
              <a:t>For more info please see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 smtClean="0">
                <a:hlinkClick r:id="rId4"/>
              </a:rPr>
              <a:t>http</a:t>
            </a:r>
            <a:r>
              <a:rPr lang="en-AU" sz="1800" dirty="0">
                <a:hlinkClick r:id="rId4"/>
              </a:rPr>
              <a:t>://</a:t>
            </a:r>
            <a:r>
              <a:rPr lang="en-AU" sz="1800" dirty="0" smtClean="0">
                <a:hlinkClick r:id="rId4"/>
              </a:rPr>
              <a:t>www.wmo.int/pages/prog/dra/etrp/GlobalCampus.php</a:t>
            </a:r>
            <a:endParaRPr lang="en-AU" sz="1800" dirty="0" smtClean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dirty="0" smtClean="0"/>
              <a:t>Or contact WMO ETR Office at </a:t>
            </a:r>
            <a:r>
              <a:rPr lang="en-AU" sz="1800" dirty="0" smtClean="0">
                <a:hlinkClick r:id="rId5"/>
              </a:rPr>
              <a:t>etr-office@wmo.int</a:t>
            </a:r>
            <a:endParaRPr lang="en-AU" sz="1800" dirty="0" smtClean="0"/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r>
              <a:rPr lang="en-AU" sz="1800" dirty="0" smtClean="0"/>
              <a:t>Or Aileen Semple at </a:t>
            </a:r>
            <a:r>
              <a:rPr lang="en-AU" sz="1800" dirty="0" smtClean="0">
                <a:hlinkClick r:id="rId6"/>
              </a:rPr>
              <a:t>asemple@wmo.int</a:t>
            </a:r>
            <a:endParaRPr lang="en-AU" sz="1800" dirty="0" smtClean="0"/>
          </a:p>
          <a:p>
            <a:pPr marL="0" indent="0">
              <a:buNone/>
            </a:pPr>
            <a:endParaRPr lang="en-AU" sz="1800" dirty="0" smtClean="0"/>
          </a:p>
          <a:p>
            <a:pPr marL="342900" indent="-342900">
              <a:buFont typeface="+mj-lt"/>
              <a:buAutoNum type="arabicPeriod"/>
            </a:pPr>
            <a:endParaRPr lang="en-AU" sz="1800" dirty="0" smtClean="0"/>
          </a:p>
          <a:p>
            <a:pPr lvl="1"/>
            <a:endParaRPr lang="en-AU" sz="1800" dirty="0"/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endParaRPr lang="en-AU" sz="1800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0629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sz="2800" dirty="0" smtClean="0">
                <a:solidFill>
                  <a:schemeClr val="tx1"/>
                </a:solidFill>
              </a:rPr>
              <a:t/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WMO </a:t>
            </a:r>
            <a:r>
              <a:rPr lang="en-GB" sz="2800" dirty="0">
                <a:solidFill>
                  <a:schemeClr val="tx1"/>
                </a:solidFill>
              </a:rPr>
              <a:t>Global Campus </a:t>
            </a:r>
            <a:r>
              <a:rPr lang="en-GB" sz="2800" dirty="0" smtClean="0">
                <a:solidFill>
                  <a:schemeClr val="tx1"/>
                </a:solidFill>
              </a:rPr>
              <a:t>– </a:t>
            </a:r>
            <a:r>
              <a:rPr lang="fr-CH" sz="1800" dirty="0"/>
              <a:t>3 key </a:t>
            </a:r>
            <a:r>
              <a:rPr lang="fr-CH" sz="1800" dirty="0" err="1"/>
              <a:t>demonstration</a:t>
            </a:r>
            <a:r>
              <a:rPr lang="fr-CH" sz="1800" dirty="0"/>
              <a:t> </a:t>
            </a:r>
            <a:r>
              <a:rPr lang="fr-CH" sz="1800" dirty="0" err="1"/>
              <a:t>activities</a:t>
            </a:r>
            <a:r>
              <a:rPr lang="fr-CH" sz="1800" dirty="0"/>
              <a:t> &amp; </a:t>
            </a:r>
            <a:r>
              <a:rPr lang="fr-CH" sz="1800" dirty="0" err="1"/>
              <a:t>underpinning</a:t>
            </a:r>
            <a:r>
              <a:rPr lang="fr-CH" sz="1800" dirty="0"/>
              <a:t> </a:t>
            </a:r>
            <a:r>
              <a:rPr lang="fr-CH" sz="1800" dirty="0" err="1"/>
              <a:t>activities</a:t>
            </a:r>
            <a:r>
              <a:rPr lang="fr-CH" sz="1800" dirty="0"/>
              <a:t/>
            </a:r>
            <a:br>
              <a:rPr lang="fr-CH" sz="1800" dirty="0"/>
            </a:b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6600" y="91440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4F81B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4600" y="277321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utologon\AppData\Local\Microsoft\Windows\Temporary Internet Files\Content.IE5\ZXBZ61GS\large-Simple-Glossy-Circle-Button-Red-66.6-12987[1].gif"/>
          <p:cNvPicPr>
            <a:picLocks noChangeAspect="1" noChangeArrowheads="1"/>
          </p:cNvPicPr>
          <p:nvPr/>
        </p:nvPicPr>
        <p:blipFill>
          <a:blip r:embed="rId3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325410"/>
            <a:ext cx="3456600" cy="3398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416966"/>
            <a:ext cx="31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b="1" dirty="0">
                <a:solidFill>
                  <a:srgbClr val="0070C0"/>
                </a:solidFill>
                <a:latin typeface="Calibri"/>
              </a:rPr>
              <a:t>Searchable </a:t>
            </a:r>
            <a:r>
              <a:rPr lang="en-GB" b="1" dirty="0" smtClean="0">
                <a:solidFill>
                  <a:srgbClr val="0070C0"/>
                </a:solidFill>
                <a:latin typeface="Calibri"/>
              </a:rPr>
              <a:t>Calendar </a:t>
            </a:r>
            <a:r>
              <a:rPr lang="en-GB" sz="2000" b="1" dirty="0" smtClean="0">
                <a:solidFill>
                  <a:srgbClr val="0070C0"/>
                </a:solidFill>
                <a:latin typeface="Calibri"/>
              </a:rPr>
              <a:t/>
            </a:r>
            <a:br>
              <a:rPr lang="en-GB" sz="2000" b="1" dirty="0" smtClean="0">
                <a:solidFill>
                  <a:srgbClr val="0070C0"/>
                </a:solidFill>
                <a:latin typeface="Calibri"/>
              </a:rPr>
            </a:br>
            <a:r>
              <a:rPr lang="en-GB" sz="2000" b="1" dirty="0" smtClean="0">
                <a:solidFill>
                  <a:srgbClr val="0070C0"/>
                </a:solidFill>
                <a:latin typeface="Calibri"/>
              </a:rPr>
              <a:t>(with potential future enhancements)</a:t>
            </a:r>
            <a:endParaRPr lang="en-GB" sz="2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5200" y="1752600"/>
            <a:ext cx="315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sz="2000" b="1" dirty="0">
                <a:solidFill>
                  <a:srgbClr val="BBE0E3">
                    <a:lumMod val="25000"/>
                  </a:srgbClr>
                </a:solidFill>
                <a:latin typeface="Calibri"/>
              </a:rPr>
              <a:t>Aviation </a:t>
            </a:r>
            <a:r>
              <a:rPr lang="en-GB" sz="2000" b="1" dirty="0" smtClean="0">
                <a:solidFill>
                  <a:srgbClr val="BBE0E3">
                    <a:lumMod val="25000"/>
                  </a:srgbClr>
                </a:solidFill>
                <a:latin typeface="Calibri"/>
              </a:rPr>
              <a:t>Competency training </a:t>
            </a:r>
            <a:endParaRPr lang="en-GB" sz="2000" b="1" dirty="0">
              <a:solidFill>
                <a:srgbClr val="BBE0E3">
                  <a:lumMod val="25000"/>
                </a:srgbClr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sz="2000" b="1" dirty="0">
                <a:solidFill>
                  <a:srgbClr val="BBE0E3">
                    <a:lumMod val="25000"/>
                  </a:srgbClr>
                </a:solidFill>
                <a:latin typeface="Calibri"/>
              </a:rPr>
              <a:t>in multiple languages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81201" y="4007584"/>
            <a:ext cx="4267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Climate services 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training – </a:t>
            </a: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m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apping existing training, </a:t>
            </a:r>
            <a:br>
              <a:rPr lang="en-US" sz="20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new initiatives, </a:t>
            </a:r>
            <a:endParaRPr lang="en-US" sz="2000" b="1" dirty="0">
              <a:solidFill>
                <a:schemeClr val="bg1"/>
              </a:solidFill>
              <a:latin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multiple </a:t>
            </a:r>
            <a:r>
              <a:rPr lang="en-US" sz="2000" b="1" dirty="0" smtClean="0">
                <a:solidFill>
                  <a:schemeClr val="bg1"/>
                </a:solidFill>
                <a:latin typeface="Calibri"/>
              </a:rPr>
              <a:t>languages </a:t>
            </a:r>
            <a:r>
              <a:rPr lang="en-US" sz="2000" b="1" dirty="0" smtClean="0">
                <a:solidFill>
                  <a:schemeClr val="accent1"/>
                </a:solidFill>
                <a:latin typeface="Calibri"/>
              </a:rPr>
              <a:t> </a:t>
            </a:r>
            <a:endParaRPr lang="en-US" sz="2000" b="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3810000"/>
            <a:ext cx="2590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Communication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</a:rPr>
              <a:t>Guiding principles for collaboration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09726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5333"/>
    </mc:Choice>
    <mc:Fallback>
      <p:transition spd="slow" advTm="953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WMO Global Campus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CH" sz="1800" dirty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fr-CH" sz="1800" dirty="0" smtClean="0">
                <a:solidFill>
                  <a:srgbClr val="000000"/>
                </a:solidFill>
              </a:rPr>
              <a:t>Help </a:t>
            </a:r>
            <a:r>
              <a:rPr lang="fr-CH" sz="1800" dirty="0" err="1" smtClean="0">
                <a:solidFill>
                  <a:srgbClr val="000000"/>
                </a:solidFill>
              </a:rPr>
              <a:t>refine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>
                <a:solidFill>
                  <a:srgbClr val="000000"/>
                </a:solidFill>
              </a:rPr>
              <a:t>and </a:t>
            </a:r>
            <a:r>
              <a:rPr lang="fr-CH" sz="1800" dirty="0" err="1">
                <a:solidFill>
                  <a:srgbClr val="000000"/>
                </a:solidFill>
              </a:rPr>
              <a:t>validate</a:t>
            </a:r>
            <a:r>
              <a:rPr lang="fr-CH" sz="1800" dirty="0">
                <a:solidFill>
                  <a:srgbClr val="000000"/>
                </a:solidFill>
              </a:rPr>
              <a:t> the user </a:t>
            </a:r>
            <a:r>
              <a:rPr lang="fr-CH" sz="1800" dirty="0" err="1" smtClean="0">
                <a:solidFill>
                  <a:srgbClr val="000000"/>
                </a:solidFill>
              </a:rPr>
              <a:t>needs</a:t>
            </a:r>
            <a:r>
              <a:rPr lang="fr-CH" sz="1800" dirty="0" smtClean="0">
                <a:solidFill>
                  <a:srgbClr val="000000"/>
                </a:solidFill>
              </a:rPr>
              <a:t> for phase 1 of the Key </a:t>
            </a:r>
            <a:r>
              <a:rPr lang="fr-CH" sz="1800" dirty="0" err="1" smtClean="0">
                <a:solidFill>
                  <a:srgbClr val="000000"/>
                </a:solidFill>
              </a:rPr>
              <a:t>demonstation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project</a:t>
            </a:r>
            <a:r>
              <a:rPr lang="fr-CH" sz="1800" dirty="0" smtClean="0">
                <a:solidFill>
                  <a:srgbClr val="000000"/>
                </a:solidFill>
              </a:rPr>
              <a:t> for the WMO Global </a:t>
            </a:r>
            <a:r>
              <a:rPr lang="fr-CH" sz="1800" dirty="0" err="1" smtClean="0">
                <a:solidFill>
                  <a:srgbClr val="000000"/>
                </a:solidFill>
              </a:rPr>
              <a:t>Searchable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Calendar</a:t>
            </a:r>
            <a:r>
              <a:rPr lang="fr-CH" sz="1800" dirty="0" smtClean="0">
                <a:solidFill>
                  <a:srgbClr val="000000"/>
                </a:solidFill>
              </a:rPr>
              <a:t> – </a:t>
            </a:r>
          </a:p>
          <a:p>
            <a:pPr lvl="1">
              <a:buFont typeface="+mj-lt"/>
              <a:buAutoNum type="arabicPeriod"/>
            </a:pPr>
            <a:endParaRPr lang="fr-CH" sz="1800" dirty="0" smtClean="0">
              <a:solidFill>
                <a:srgbClr val="000000"/>
              </a:solidFill>
            </a:endParaRPr>
          </a:p>
          <a:p>
            <a:pPr lvl="1">
              <a:buFont typeface="+mj-lt"/>
              <a:buAutoNum type="arabicPeriod"/>
            </a:pPr>
            <a:r>
              <a:rPr lang="fr-CH" sz="1800" dirty="0">
                <a:solidFill>
                  <a:srgbClr val="000000"/>
                </a:solidFill>
              </a:rPr>
              <a:t>Collaboration</a:t>
            </a:r>
            <a:r>
              <a:rPr lang="fr-CH" sz="1800" dirty="0" smtClean="0">
                <a:solidFill>
                  <a:srgbClr val="000000"/>
                </a:solidFill>
              </a:rPr>
              <a:t>……Can </a:t>
            </a:r>
            <a:r>
              <a:rPr lang="fr-CH" sz="1800" dirty="0" err="1" smtClean="0">
                <a:solidFill>
                  <a:srgbClr val="000000"/>
                </a:solidFill>
              </a:rPr>
              <a:t>we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seek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some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feasibilty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demonstation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projects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from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Calmet</a:t>
            </a:r>
            <a:r>
              <a:rPr lang="fr-CH" sz="1800" dirty="0" smtClean="0">
                <a:solidFill>
                  <a:srgbClr val="000000"/>
                </a:solidFill>
              </a:rPr>
              <a:t> </a:t>
            </a:r>
            <a:r>
              <a:rPr lang="fr-CH" sz="1800" dirty="0" err="1" smtClean="0">
                <a:solidFill>
                  <a:srgbClr val="000000"/>
                </a:solidFill>
              </a:rPr>
              <a:t>attendees</a:t>
            </a:r>
            <a:r>
              <a:rPr lang="fr-CH" sz="1800" dirty="0" smtClean="0">
                <a:solidFill>
                  <a:srgbClr val="000000"/>
                </a:solidFill>
              </a:rPr>
              <a:t>?</a:t>
            </a:r>
          </a:p>
          <a:p>
            <a:pPr lvl="1">
              <a:buFont typeface="+mj-lt"/>
              <a:buAutoNum type="arabicPeriod"/>
            </a:pPr>
            <a:endParaRPr lang="fr-CH" sz="18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dirty="0" smtClean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/>
            <a:endParaRPr lang="fr-CH" sz="1800" dirty="0">
              <a:solidFill>
                <a:srgbClr val="000000"/>
              </a:solidFill>
            </a:endParaRPr>
          </a:p>
          <a:p>
            <a:pPr lvl="1"/>
            <a:endParaRPr lang="fr-CH" sz="18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fr-CH" sz="18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147707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85800"/>
            <a:ext cx="8713788" cy="792162"/>
          </a:xfrm>
        </p:spPr>
        <p:txBody>
          <a:bodyPr/>
          <a:lstStyle/>
          <a:p>
            <a:r>
              <a:rPr lang="en-GB" dirty="0" smtClean="0"/>
              <a:t>Calendar </a:t>
            </a:r>
            <a:br>
              <a:rPr lang="en-GB" dirty="0" smtClean="0"/>
            </a:br>
            <a:r>
              <a:rPr lang="en-GB" dirty="0" smtClean="0"/>
              <a:t>&amp; </a:t>
            </a:r>
            <a:r>
              <a:rPr lang="en-GB" u="sng" dirty="0" smtClean="0"/>
              <a:t>Possible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Future ideas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1219200" y="3962400"/>
            <a:ext cx="5486400" cy="3352800"/>
          </a:xfrm>
          <a:prstGeom prst="stripedRightArrow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smtClean="0">
              <a:solidFill>
                <a:schemeClr val="tx1"/>
              </a:solidFill>
            </a:endParaRPr>
          </a:p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1. Feed into a Global, On-line, Searchable </a:t>
            </a:r>
            <a:r>
              <a:rPr lang="en-GB" sz="1800" b="1" dirty="0">
                <a:solidFill>
                  <a:schemeClr val="tx1"/>
                </a:solidFill>
              </a:rPr>
              <a:t>C</a:t>
            </a:r>
            <a:r>
              <a:rPr lang="en-GB" sz="1800" b="1" dirty="0" smtClean="0">
                <a:solidFill>
                  <a:schemeClr val="tx1"/>
                </a:solidFill>
              </a:rPr>
              <a:t>alendar, for Education &amp; Training events.</a:t>
            </a:r>
          </a:p>
          <a:p>
            <a:pPr algn="ctr"/>
            <a:r>
              <a:rPr lang="en-GB" sz="1800" i="1" dirty="0" smtClean="0">
                <a:solidFill>
                  <a:srgbClr val="C00000"/>
                </a:solidFill>
              </a:rPr>
              <a:t> Easier to see what’s available, reduce    duplication, prompt thoughts on collaboration</a:t>
            </a:r>
          </a:p>
          <a:p>
            <a:pPr algn="ctr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0" y="5562600"/>
            <a:ext cx="1905000" cy="114300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WMO Affiliated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0" y="4343400"/>
            <a:ext cx="1905000" cy="114300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WMO RTC  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1" name="Striped Right Arrow 10"/>
          <p:cNvSpPr/>
          <p:nvPr/>
        </p:nvSpPr>
        <p:spPr>
          <a:xfrm>
            <a:off x="1905000" y="2590800"/>
            <a:ext cx="5486400" cy="3200400"/>
          </a:xfrm>
          <a:prstGeom prst="stripedRightArrow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smtClean="0">
              <a:solidFill>
                <a:schemeClr val="tx1"/>
              </a:solidFill>
            </a:endParaRPr>
          </a:p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2. Register </a:t>
            </a:r>
            <a:r>
              <a:rPr lang="en-GB" sz="1800" b="1" dirty="0">
                <a:solidFill>
                  <a:schemeClr val="tx1"/>
                </a:solidFill>
              </a:rPr>
              <a:t>of </a:t>
            </a:r>
            <a:r>
              <a:rPr lang="en-GB" sz="1800" b="1" dirty="0" smtClean="0">
                <a:solidFill>
                  <a:schemeClr val="tx1"/>
                </a:solidFill>
              </a:rPr>
              <a:t>Trainers &amp; Institutions,  </a:t>
            </a:r>
          </a:p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Specialisms, Capabilities &amp; Best Practice</a:t>
            </a:r>
          </a:p>
          <a:p>
            <a:pPr algn="ctr"/>
            <a:r>
              <a:rPr lang="en-GB" sz="1800" i="1" dirty="0" smtClean="0">
                <a:solidFill>
                  <a:srgbClr val="C00000"/>
                </a:solidFill>
              </a:rPr>
              <a:t>Better promotion of capability, sharing of resource</a:t>
            </a:r>
          </a:p>
          <a:p>
            <a:pPr algn="ctr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2" name="Striped Right Arrow 11"/>
          <p:cNvSpPr/>
          <p:nvPr/>
        </p:nvSpPr>
        <p:spPr>
          <a:xfrm>
            <a:off x="2667000" y="1447800"/>
            <a:ext cx="5334000" cy="2743200"/>
          </a:xfrm>
          <a:prstGeom prst="stripedRightArrow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smtClean="0">
              <a:solidFill>
                <a:schemeClr val="tx1"/>
              </a:solidFill>
            </a:endParaRPr>
          </a:p>
          <a:p>
            <a:pPr algn="ctr"/>
            <a:endParaRPr lang="en-GB" sz="1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3. Forum for discussion, online collaboration</a:t>
            </a:r>
          </a:p>
          <a:p>
            <a:pPr algn="ctr"/>
            <a:r>
              <a:rPr lang="en-GB" sz="1800" i="1" dirty="0" smtClean="0">
                <a:solidFill>
                  <a:srgbClr val="C00000"/>
                </a:solidFill>
              </a:rPr>
              <a:t>Increase collaborative projects, content and language</a:t>
            </a:r>
          </a:p>
          <a:p>
            <a:pPr algn="ctr"/>
            <a:endParaRPr lang="en-GB" sz="1800" b="1" dirty="0" smtClean="0">
              <a:solidFill>
                <a:schemeClr val="tx1"/>
              </a:solidFill>
            </a:endParaRPr>
          </a:p>
          <a:p>
            <a:pPr algn="ctr"/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3" name="Striped Right Arrow 12"/>
          <p:cNvSpPr/>
          <p:nvPr/>
        </p:nvSpPr>
        <p:spPr>
          <a:xfrm>
            <a:off x="3352800" y="-228600"/>
            <a:ext cx="5562600" cy="3276600"/>
          </a:xfrm>
          <a:prstGeom prst="stripedRightArrow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4. Register  for a course, take a course, use or repackage resources, </a:t>
            </a:r>
            <a:r>
              <a:rPr lang="en-GB" sz="1800" b="1" dirty="0">
                <a:solidFill>
                  <a:schemeClr val="tx1"/>
                </a:solidFill>
              </a:rPr>
              <a:t>offer feedback</a:t>
            </a:r>
            <a:r>
              <a:rPr lang="en-GB" sz="1800" b="1" dirty="0" smtClean="0">
                <a:solidFill>
                  <a:schemeClr val="tx1"/>
                </a:solidFill>
              </a:rPr>
              <a:t>……</a:t>
            </a:r>
          </a:p>
          <a:p>
            <a:pPr algn="ctr"/>
            <a:r>
              <a:rPr lang="en-GB" sz="1800" i="1" dirty="0" smtClean="0">
                <a:solidFill>
                  <a:srgbClr val="C00000"/>
                </a:solidFill>
              </a:rPr>
              <a:t>Streamlined portal for knowing, using and sharing resource </a:t>
            </a:r>
          </a:p>
          <a:p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8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85800"/>
            <a:ext cx="8713788" cy="792162"/>
          </a:xfrm>
        </p:spPr>
        <p:txBody>
          <a:bodyPr/>
          <a:lstStyle/>
          <a:p>
            <a:r>
              <a:rPr lang="en-GB" dirty="0" smtClean="0"/>
              <a:t>Step 1……….for Calendar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What </a:t>
            </a:r>
            <a:r>
              <a:rPr lang="en-GB" u="sng" dirty="0" smtClean="0"/>
              <a:t>M</a:t>
            </a:r>
            <a:r>
              <a:rPr lang="en-GB" dirty="0" smtClean="0"/>
              <a:t>ust we have?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S</a:t>
            </a:r>
            <a:r>
              <a:rPr lang="en-GB" dirty="0" smtClean="0"/>
              <a:t>hould we have?</a:t>
            </a:r>
          </a:p>
          <a:p>
            <a:r>
              <a:rPr lang="en-GB" dirty="0" smtClean="0"/>
              <a:t>What </a:t>
            </a:r>
            <a:r>
              <a:rPr lang="en-GB" u="sng" dirty="0" smtClean="0"/>
              <a:t>C</a:t>
            </a:r>
            <a:r>
              <a:rPr lang="en-GB" dirty="0" smtClean="0"/>
              <a:t>ould we have?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1219200" y="3962400"/>
            <a:ext cx="5486400" cy="3352800"/>
          </a:xfrm>
          <a:prstGeom prst="stripedRightArrow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 smtClean="0">
              <a:solidFill>
                <a:schemeClr val="tx1"/>
              </a:solidFill>
            </a:endParaRPr>
          </a:p>
          <a:p>
            <a:pPr algn="ctr"/>
            <a:r>
              <a:rPr lang="en-GB" sz="1800" b="1" dirty="0" smtClean="0">
                <a:solidFill>
                  <a:schemeClr val="tx1"/>
                </a:solidFill>
              </a:rPr>
              <a:t>1. Feed into a Global, On-line, Searchable </a:t>
            </a:r>
            <a:r>
              <a:rPr lang="en-GB" sz="1800" b="1" dirty="0">
                <a:solidFill>
                  <a:schemeClr val="tx1"/>
                </a:solidFill>
              </a:rPr>
              <a:t>C</a:t>
            </a:r>
            <a:r>
              <a:rPr lang="en-GB" sz="1800" b="1" dirty="0" smtClean="0">
                <a:solidFill>
                  <a:schemeClr val="tx1"/>
                </a:solidFill>
              </a:rPr>
              <a:t>alendar, for Education &amp; Training events.</a:t>
            </a:r>
          </a:p>
          <a:p>
            <a:pPr algn="ctr"/>
            <a:r>
              <a:rPr lang="en-GB" sz="1800" i="1" dirty="0" smtClean="0">
                <a:solidFill>
                  <a:srgbClr val="C00000"/>
                </a:solidFill>
              </a:rPr>
              <a:t> Easier to see what’s available, reduce    duplication, prompt thoughts on collaboration</a:t>
            </a:r>
          </a:p>
          <a:p>
            <a:pPr algn="ctr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>
            <a:off x="0" y="5562600"/>
            <a:ext cx="1905000" cy="114300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WMO Affiliated 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10" name="Notched Right Arrow 9"/>
          <p:cNvSpPr/>
          <p:nvPr/>
        </p:nvSpPr>
        <p:spPr>
          <a:xfrm>
            <a:off x="0" y="4343400"/>
            <a:ext cx="1905000" cy="1143000"/>
          </a:xfrm>
          <a:prstGeom prst="notch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>
                <a:solidFill>
                  <a:schemeClr val="tx1"/>
                </a:solidFill>
              </a:rPr>
              <a:t>WMO RTC   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1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WMO Global Campus – </a:t>
            </a:r>
            <a:r>
              <a:rPr lang="en-GB" dirty="0" smtClean="0">
                <a:solidFill>
                  <a:srgbClr val="0070C0"/>
                </a:solidFill>
              </a:rPr>
              <a:t>Calendar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ea typeface="+mj-ea"/>
                <a:cs typeface="+mj-cs"/>
              </a:rPr>
              <a:t>Using </a:t>
            </a:r>
            <a:r>
              <a:rPr lang="en-GB" dirty="0" err="1" smtClean="0">
                <a:solidFill>
                  <a:srgbClr val="00B050"/>
                </a:solidFill>
                <a:ea typeface="+mj-ea"/>
                <a:cs typeface="+mj-cs"/>
              </a:rPr>
              <a:t>M</a:t>
            </a:r>
            <a:r>
              <a:rPr lang="en-GB" dirty="0" err="1" smtClean="0">
                <a:solidFill>
                  <a:schemeClr val="tx2"/>
                </a:solidFill>
                <a:ea typeface="+mj-ea"/>
                <a:cs typeface="+mj-cs"/>
              </a:rPr>
              <a:t>o</a:t>
            </a:r>
            <a:r>
              <a:rPr lang="en-GB" dirty="0" err="1" smtClean="0">
                <a:solidFill>
                  <a:srgbClr val="0070C0"/>
                </a:solidFill>
                <a:ea typeface="+mj-ea"/>
                <a:cs typeface="+mj-cs"/>
              </a:rPr>
              <a:t>S</a:t>
            </a:r>
            <a:r>
              <a:rPr lang="en-GB" dirty="0" err="1" smtClean="0">
                <a:solidFill>
                  <a:srgbClr val="FFC000"/>
                </a:solidFill>
                <a:ea typeface="+mj-ea"/>
                <a:cs typeface="+mj-cs"/>
              </a:rPr>
              <a:t>C</a:t>
            </a:r>
            <a:r>
              <a:rPr lang="en-GB" dirty="0" err="1" smtClean="0">
                <a:solidFill>
                  <a:schemeClr val="tx2"/>
                </a:solidFill>
                <a:ea typeface="+mj-ea"/>
                <a:cs typeface="+mj-cs"/>
              </a:rPr>
              <a:t>o</a:t>
            </a:r>
            <a:r>
              <a:rPr lang="en-GB" dirty="0" smtClean="0">
                <a:solidFill>
                  <a:schemeClr val="tx2"/>
                </a:solidFill>
                <a:ea typeface="+mj-ea"/>
                <a:cs typeface="+mj-cs"/>
              </a:rPr>
              <a:t>(</a:t>
            </a:r>
            <a:r>
              <a:rPr lang="en-GB" dirty="0" smtClean="0">
                <a:solidFill>
                  <a:srgbClr val="FF0000"/>
                </a:solidFill>
                <a:ea typeface="+mj-ea"/>
                <a:cs typeface="+mj-cs"/>
              </a:rPr>
              <a:t>W</a:t>
            </a:r>
            <a:r>
              <a:rPr lang="en-GB" dirty="0" smtClean="0">
                <a:solidFill>
                  <a:schemeClr val="tx2"/>
                </a:solidFill>
                <a:ea typeface="+mj-ea"/>
                <a:cs typeface="+mj-cs"/>
              </a:rPr>
              <a:t>) for Step 1</a:t>
            </a:r>
          </a:p>
          <a:p>
            <a:endParaRPr lang="en-GB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pPr lvl="1"/>
            <a:r>
              <a:rPr lang="en-GB" dirty="0" smtClean="0"/>
              <a:t>Calendar</a:t>
            </a:r>
            <a:r>
              <a:rPr lang="en-GB" dirty="0" smtClean="0">
                <a:solidFill>
                  <a:srgbClr val="00B050"/>
                </a:solidFill>
              </a:rPr>
              <a:t> M</a:t>
            </a:r>
            <a:r>
              <a:rPr lang="en-GB" dirty="0" smtClean="0"/>
              <a:t>ust have this feature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Calendar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hould have this feature</a:t>
            </a:r>
          </a:p>
          <a:p>
            <a:pPr lvl="1"/>
            <a:endParaRPr lang="en-GB" dirty="0" smtClean="0"/>
          </a:p>
          <a:p>
            <a:pPr lvl="1"/>
            <a:r>
              <a:rPr lang="en-GB" dirty="0"/>
              <a:t>Calendar </a:t>
            </a:r>
            <a:r>
              <a:rPr lang="en-GB" dirty="0" smtClean="0">
                <a:solidFill>
                  <a:srgbClr val="FFC000"/>
                </a:solidFill>
              </a:rPr>
              <a:t>C</a:t>
            </a:r>
            <a:r>
              <a:rPr lang="en-GB" dirty="0" smtClean="0"/>
              <a:t>ould have this feature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Calendar </a:t>
            </a:r>
            <a:r>
              <a:rPr lang="en-GB" dirty="0" smtClean="0">
                <a:solidFill>
                  <a:schemeClr val="tx2"/>
                </a:solidFill>
              </a:rPr>
              <a:t>(</a:t>
            </a:r>
            <a:r>
              <a:rPr lang="en-GB" dirty="0" smtClean="0">
                <a:solidFill>
                  <a:srgbClr val="FF0000"/>
                </a:solidFill>
              </a:rPr>
              <a:t>W</a:t>
            </a:r>
            <a:r>
              <a:rPr lang="en-GB" dirty="0" smtClean="0"/>
              <a:t>on’t</a:t>
            </a:r>
            <a:r>
              <a:rPr lang="en-GB" dirty="0" smtClean="0">
                <a:solidFill>
                  <a:schemeClr val="tx2"/>
                </a:solidFill>
              </a:rPr>
              <a:t>) have this feature</a:t>
            </a:r>
            <a:endParaRPr lang="en-GB" dirty="0">
              <a:solidFill>
                <a:schemeClr val="tx2"/>
              </a:solidFill>
            </a:endParaRPr>
          </a:p>
          <a:p>
            <a:endParaRPr lang="en-GB" sz="3000" dirty="0" smtClean="0">
              <a:solidFill>
                <a:schemeClr val="tx2"/>
              </a:solidFill>
              <a:ea typeface="+mj-ea"/>
              <a:cs typeface="+mj-cs"/>
            </a:endParaRPr>
          </a:p>
          <a:p>
            <a:endParaRPr lang="en-GB" sz="30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8868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4 groups</a:t>
            </a:r>
          </a:p>
          <a:p>
            <a:endParaRPr lang="fr-CH" dirty="0" smtClean="0"/>
          </a:p>
          <a:p>
            <a:r>
              <a:rPr lang="fr-CH" dirty="0" smtClean="0"/>
              <a:t>Google document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completed</a:t>
            </a:r>
            <a:endParaRPr lang="fr-CH" dirty="0" smtClean="0"/>
          </a:p>
          <a:p>
            <a:endParaRPr lang="fr-CH" dirty="0" smtClean="0"/>
          </a:p>
          <a:p>
            <a:r>
              <a:rPr lang="fr-CH" dirty="0" smtClean="0"/>
              <a:t>Anna, Mark, Ian and Pat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facilitate</a:t>
            </a:r>
            <a:r>
              <a:rPr lang="fr-CH" dirty="0" smtClean="0"/>
              <a:t> the groups</a:t>
            </a:r>
          </a:p>
          <a:p>
            <a:endParaRPr lang="fr-CH" dirty="0" smtClean="0"/>
          </a:p>
          <a:p>
            <a:r>
              <a:rPr lang="fr-CH" dirty="0" err="1" smtClean="0"/>
              <a:t>Please</a:t>
            </a:r>
            <a:r>
              <a:rPr lang="fr-CH" dirty="0" smtClean="0"/>
              <a:t> </a:t>
            </a:r>
            <a:r>
              <a:rPr lang="fr-CH" dirty="0" err="1" smtClean="0"/>
              <a:t>discuss</a:t>
            </a:r>
            <a:r>
              <a:rPr lang="fr-CH" dirty="0" smtClean="0"/>
              <a:t> and </a:t>
            </a:r>
            <a:r>
              <a:rPr lang="fr-CH" dirty="0" err="1"/>
              <a:t>l</a:t>
            </a:r>
            <a:r>
              <a:rPr lang="fr-CH" dirty="0" err="1" smtClean="0"/>
              <a:t>ist</a:t>
            </a:r>
            <a:r>
              <a:rPr lang="fr-CH" dirty="0" smtClean="0"/>
              <a:t> </a:t>
            </a:r>
            <a:r>
              <a:rPr lang="fr-CH" dirty="0" err="1" smtClean="0"/>
              <a:t>features</a:t>
            </a:r>
            <a:r>
              <a:rPr lang="fr-CH" dirty="0" smtClean="0"/>
              <a:t> and </a:t>
            </a:r>
            <a:r>
              <a:rPr lang="fr-CH" dirty="0" err="1" smtClean="0"/>
              <a:t>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en-US" smtClean="0"/>
              <a:t>Doc 4.6(1)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178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WMO Global Campus – </a:t>
            </a:r>
            <a:r>
              <a:rPr lang="en-GB" dirty="0" smtClean="0">
                <a:solidFill>
                  <a:srgbClr val="0070C0"/>
                </a:solidFill>
              </a:rPr>
              <a:t>Collaboration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H" sz="1600" dirty="0"/>
          </a:p>
          <a:p>
            <a:pPr marL="0" indent="0">
              <a:buNone/>
            </a:pPr>
            <a:r>
              <a:rPr lang="en-GB" sz="1600" dirty="0" smtClean="0"/>
              <a:t>Definition of “Collaboration” from Google dictionary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/>
          </a:p>
          <a:p>
            <a:r>
              <a:rPr lang="en-US" sz="1600" dirty="0"/>
              <a:t>the action of working </a:t>
            </a:r>
            <a:r>
              <a:rPr lang="en-US" sz="1600" dirty="0" smtClean="0"/>
              <a:t>with someone to produce something</a:t>
            </a:r>
          </a:p>
          <a:p>
            <a:endParaRPr lang="en-US" sz="1600" dirty="0" smtClean="0"/>
          </a:p>
          <a:p>
            <a:r>
              <a:rPr lang="en-US" sz="1600" dirty="0" smtClean="0"/>
              <a:t>working </a:t>
            </a:r>
            <a:r>
              <a:rPr lang="en-US" sz="1600" dirty="0"/>
              <a:t>jointly with others or together especially in an intellectual </a:t>
            </a:r>
            <a:r>
              <a:rPr lang="en-US" sz="1600" dirty="0" smtClean="0"/>
              <a:t>endeavor</a:t>
            </a:r>
          </a:p>
          <a:p>
            <a:endParaRPr lang="en-US" sz="1600" dirty="0" smtClean="0"/>
          </a:p>
          <a:p>
            <a:r>
              <a:rPr lang="en-US" sz="1600" dirty="0"/>
              <a:t>to cooperate with an agency </a:t>
            </a:r>
            <a:r>
              <a:rPr lang="en-US" sz="1600" dirty="0" smtClean="0"/>
              <a:t>with </a:t>
            </a:r>
            <a:r>
              <a:rPr lang="en-US" sz="1600" dirty="0"/>
              <a:t>which one is not immediately connected 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en-US" sz="1600" dirty="0"/>
              <a:t>t</a:t>
            </a:r>
            <a:r>
              <a:rPr lang="en-US" sz="1600" dirty="0" smtClean="0"/>
              <a:t>he traitorous cooperation </a:t>
            </a:r>
            <a:r>
              <a:rPr lang="en-US" sz="1600" dirty="0"/>
              <a:t>with an enemy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H" altLang="en-US" dirty="0" smtClean="0"/>
              <a:t>Doc 4.6(1)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7059546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What’s</a:t>
            </a:r>
            <a:r>
              <a:rPr lang="fr-CH" dirty="0" smtClean="0"/>
              <a:t> cooking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WMO Global Campus?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289050"/>
            <a:ext cx="4343400" cy="3740150"/>
          </a:xfrm>
        </p:spPr>
        <p:txBody>
          <a:bodyPr/>
          <a:lstStyle/>
          <a:p>
            <a:r>
              <a:rPr lang="fr-CH" sz="2400" dirty="0" err="1" smtClean="0"/>
              <a:t>We</a:t>
            </a:r>
            <a:r>
              <a:rPr lang="fr-CH" sz="2400" dirty="0" smtClean="0"/>
              <a:t> have </a:t>
            </a:r>
            <a:r>
              <a:rPr lang="fr-CH" sz="2400" dirty="0" err="1"/>
              <a:t>m</a:t>
            </a:r>
            <a:r>
              <a:rPr lang="fr-CH" sz="2400" dirty="0" err="1" smtClean="0"/>
              <a:t>any</a:t>
            </a:r>
            <a:r>
              <a:rPr lang="fr-CH" sz="2400" dirty="0" smtClean="0"/>
              <a:t> good </a:t>
            </a:r>
            <a:r>
              <a:rPr lang="fr-CH" sz="2400" dirty="0" err="1" smtClean="0"/>
              <a:t>ingredients</a:t>
            </a:r>
            <a:r>
              <a:rPr lang="fr-CH" sz="2400" dirty="0" smtClean="0"/>
              <a:t> and </a:t>
            </a:r>
            <a:r>
              <a:rPr lang="fr-CH" sz="2400" dirty="0" err="1" smtClean="0"/>
              <a:t>recipies</a:t>
            </a:r>
            <a:r>
              <a:rPr lang="fr-CH" sz="2400" dirty="0" smtClean="0"/>
              <a:t> </a:t>
            </a:r>
            <a:r>
              <a:rPr lang="fr-CH" sz="2400" dirty="0" err="1" smtClean="0"/>
              <a:t>already</a:t>
            </a:r>
            <a:endParaRPr lang="fr-CH" sz="2400" dirty="0"/>
          </a:p>
          <a:p>
            <a:endParaRPr lang="fr-CH" sz="2400" dirty="0" smtClean="0"/>
          </a:p>
          <a:p>
            <a:r>
              <a:rPr lang="fr-CH" sz="2400" dirty="0" err="1" smtClean="0"/>
              <a:t>We</a:t>
            </a:r>
            <a:r>
              <a:rPr lang="fr-CH" sz="2400" dirty="0" smtClean="0"/>
              <a:t> </a:t>
            </a:r>
            <a:r>
              <a:rPr lang="fr-CH" sz="2400" dirty="0" err="1" smtClean="0"/>
              <a:t>need</a:t>
            </a:r>
            <a:r>
              <a:rPr lang="fr-CH" sz="2400" dirty="0" smtClean="0"/>
              <a:t> more </a:t>
            </a:r>
            <a:r>
              <a:rPr lang="fr-CH" sz="2400" dirty="0" err="1" smtClean="0"/>
              <a:t>ingredients</a:t>
            </a:r>
            <a:r>
              <a:rPr lang="fr-CH" sz="2400" dirty="0" smtClean="0"/>
              <a:t>, more </a:t>
            </a:r>
            <a:r>
              <a:rPr lang="fr-CH" sz="2400" dirty="0" err="1" smtClean="0"/>
              <a:t>recipies</a:t>
            </a:r>
            <a:r>
              <a:rPr lang="fr-CH" sz="2400" dirty="0" smtClean="0"/>
              <a:t> and more </a:t>
            </a:r>
            <a:r>
              <a:rPr lang="fr-CH" sz="2400" dirty="0" err="1" smtClean="0"/>
              <a:t>experiments</a:t>
            </a:r>
            <a:r>
              <a:rPr lang="fr-CH" sz="2400" dirty="0" smtClean="0"/>
              <a:t>!</a:t>
            </a:r>
          </a:p>
          <a:p>
            <a:pPr marL="0" indent="0" algn="ctr">
              <a:buNone/>
            </a:pPr>
            <a:endParaRPr lang="fr-CH" sz="2400" dirty="0"/>
          </a:p>
          <a:p>
            <a:pPr marL="0" indent="0" algn="ctr">
              <a:buNone/>
            </a:pPr>
            <a:r>
              <a:rPr lang="fr-CH" sz="2400" dirty="0" smtClean="0"/>
              <a:t>So </a:t>
            </a:r>
            <a:r>
              <a:rPr lang="fr-CH" sz="2400" dirty="0" err="1" smtClean="0"/>
              <a:t>let’s</a:t>
            </a:r>
            <a:r>
              <a:rPr lang="fr-CH" sz="2400" dirty="0" smtClean="0"/>
              <a:t> </a:t>
            </a:r>
            <a:r>
              <a:rPr lang="ko-KR" altLang="en-US" sz="2400" dirty="0" smtClean="0"/>
              <a:t>빨리 빨리</a:t>
            </a:r>
            <a:endParaRPr lang="fr-CH" altLang="ko-KR" sz="2400" dirty="0" smtClean="0"/>
          </a:p>
          <a:p>
            <a:pPr marL="0" indent="0" algn="ctr">
              <a:buNone/>
            </a:pPr>
            <a:r>
              <a:rPr lang="en-US" sz="2400" dirty="0" err="1" smtClean="0"/>
              <a:t>ppalli</a:t>
            </a:r>
            <a:r>
              <a:rPr lang="en-US" sz="2400" dirty="0" smtClean="0"/>
              <a:t> </a:t>
            </a:r>
            <a:r>
              <a:rPr lang="en-US" sz="2400" dirty="0" err="1"/>
              <a:t>ppalli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H" altLang="en-US" smtClean="0"/>
              <a:t>Doc 4.6(1)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8" t="50000" r="72766" b="10156"/>
          <a:stretch/>
        </p:blipFill>
        <p:spPr bwMode="auto">
          <a:xfrm>
            <a:off x="533400" y="1905000"/>
            <a:ext cx="3105150" cy="2914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45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5.6|6.4|23.4|1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9|2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4|3.3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4|3.3|5.5"/>
</p:tagLst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1779</TotalTime>
  <Words>438</Words>
  <Application>Microsoft Office PowerPoint</Application>
  <PresentationFormat>화면 슬라이드 쇼(4:3)</PresentationFormat>
  <Paragraphs>132</Paragraphs>
  <Slides>11</Slides>
  <Notes>8</Notes>
  <HiddenSlides>1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WMO_Powerpoint_template_en</vt:lpstr>
      <vt:lpstr>Closing slide</vt:lpstr>
      <vt:lpstr> WMO Global Campus:  RTC’s and WMO Affiliated Training Institutions working as One</vt:lpstr>
      <vt:lpstr> WMO Global Campus – 3 key demonstration activities &amp; underpinning activities </vt:lpstr>
      <vt:lpstr>WMO Global Campus </vt:lpstr>
      <vt:lpstr>Calendar  &amp; Possible Future ideas</vt:lpstr>
      <vt:lpstr>Step 1……….for Calendar</vt:lpstr>
      <vt:lpstr>WMO Global Campus – Calendar</vt:lpstr>
      <vt:lpstr>슬라이드 7</vt:lpstr>
      <vt:lpstr>WMO Global Campus – Collaboration</vt:lpstr>
      <vt:lpstr>What’s cooking with this WMO Global Campus?</vt:lpstr>
      <vt:lpstr>Guiding principles for Collaboration</vt:lpstr>
      <vt:lpstr>Next steps &amp; Information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Training</dc:title>
  <dc:creator>Jeff Wilson</dc:creator>
  <cp:lastModifiedBy>wf3</cp:lastModifiedBy>
  <cp:revision>168</cp:revision>
  <cp:lastPrinted>2015-05-29T09:31:49Z</cp:lastPrinted>
  <dcterms:created xsi:type="dcterms:W3CDTF">2014-06-15T11:24:45Z</dcterms:created>
  <dcterms:modified xsi:type="dcterms:W3CDTF">2015-09-10T02:48:34Z</dcterms:modified>
</cp:coreProperties>
</file>