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2"/>
  </p:notesMasterIdLst>
  <p:sldIdLst>
    <p:sldId id="256" r:id="rId2"/>
    <p:sldId id="258" r:id="rId3"/>
    <p:sldId id="257" r:id="rId4"/>
    <p:sldId id="268" r:id="rId5"/>
    <p:sldId id="265" r:id="rId6"/>
    <p:sldId id="259" r:id="rId7"/>
    <p:sldId id="262" r:id="rId8"/>
    <p:sldId id="266" r:id="rId9"/>
    <p:sldId id="267"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866" autoAdjust="0"/>
  </p:normalViewPr>
  <p:slideViewPr>
    <p:cSldViewPr snapToGrid="0">
      <p:cViewPr varScale="1">
        <p:scale>
          <a:sx n="60" d="100"/>
          <a:sy n="60" d="100"/>
        </p:scale>
        <p:origin x="4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D42B0-77ED-457A-B7D8-CE610C755082}" type="datetimeFigureOut">
              <a:rPr lang="en-US" smtClean="0"/>
              <a:t>9/10/2015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C882B-B8D0-4DE9-8704-32713ABF1FDE}" type="slidenum">
              <a:rPr lang="en-US" smtClean="0"/>
              <a:t>‹#›</a:t>
            </a:fld>
            <a:endParaRPr lang="en-US"/>
          </a:p>
        </p:txBody>
      </p:sp>
    </p:spTree>
    <p:extLst>
      <p:ext uri="{BB962C8B-B14F-4D97-AF65-F5344CB8AC3E}">
        <p14:creationId xmlns:p14="http://schemas.microsoft.com/office/powerpoint/2010/main" val="71826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 am Roro from BMKG Indonesia and </a:t>
            </a:r>
            <a:r>
              <a:rPr lang="en-US" dirty="0" err="1" smtClean="0"/>
              <a:t>Vesa</a:t>
            </a:r>
            <a:r>
              <a:rPr lang="en-US" dirty="0" smtClean="0"/>
              <a:t> from </a:t>
            </a:r>
            <a:r>
              <a:rPr lang="en-US" dirty="0" err="1" smtClean="0"/>
              <a:t>Eumetsat</a:t>
            </a:r>
            <a:r>
              <a:rPr lang="en-US" dirty="0" smtClean="0"/>
              <a:t>.</a:t>
            </a:r>
            <a:r>
              <a:rPr lang="en-US" baseline="0" dirty="0" smtClean="0"/>
              <a:t> </a:t>
            </a:r>
            <a:r>
              <a:rPr lang="en-US" dirty="0" smtClean="0"/>
              <a:t>Thank you for</a:t>
            </a:r>
            <a:r>
              <a:rPr lang="en-US" baseline="0" dirty="0" smtClean="0"/>
              <a:t> being with us. Hope the pleasant dinner last evening, bring your energy back and you ready to begin the activity…</a:t>
            </a:r>
          </a:p>
          <a:p>
            <a:r>
              <a:rPr lang="en-US" baseline="0" dirty="0" smtClean="0"/>
              <a:t>Before we are going, as all my mentors here makes me keep in mind, how important to check the understanding before we start the activity, “how many of you that had attended </a:t>
            </a:r>
            <a:r>
              <a:rPr lang="en-US" baseline="0" dirty="0" err="1" smtClean="0"/>
              <a:t>CALmet</a:t>
            </a:r>
            <a:r>
              <a:rPr lang="en-US" baseline="0" dirty="0" smtClean="0"/>
              <a:t> Online?” </a:t>
            </a:r>
          </a:p>
          <a:p>
            <a:r>
              <a:rPr lang="en-US" baseline="0" dirty="0" smtClean="0"/>
              <a:t>Thank you… </a:t>
            </a:r>
            <a:endParaRPr lang="en-US" dirty="0"/>
          </a:p>
        </p:txBody>
      </p:sp>
      <p:sp>
        <p:nvSpPr>
          <p:cNvPr id="4" name="Slide Number Placeholder 3"/>
          <p:cNvSpPr>
            <a:spLocks noGrp="1"/>
          </p:cNvSpPr>
          <p:nvPr>
            <p:ph type="sldNum" sz="quarter" idx="10"/>
          </p:nvPr>
        </p:nvSpPr>
        <p:spPr/>
        <p:txBody>
          <a:bodyPr/>
          <a:lstStyle/>
          <a:p>
            <a:fld id="{9D9C882B-B8D0-4DE9-8704-32713ABF1FDE}" type="slidenum">
              <a:rPr lang="en-US" smtClean="0"/>
              <a:t>1</a:t>
            </a:fld>
            <a:endParaRPr lang="en-US"/>
          </a:p>
        </p:txBody>
      </p:sp>
    </p:spTree>
    <p:extLst>
      <p:ext uri="{BB962C8B-B14F-4D97-AF65-F5344CB8AC3E}">
        <p14:creationId xmlns:p14="http://schemas.microsoft.com/office/powerpoint/2010/main" val="235189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for you who</a:t>
            </a:r>
            <a:r>
              <a:rPr lang="en-US" baseline="0" dirty="0" smtClean="0"/>
              <a:t> had not had opportunity yet to attend, I have a pleasure to inform you that </a:t>
            </a:r>
            <a:r>
              <a:rPr lang="en-US" baseline="0" dirty="0" err="1" smtClean="0"/>
              <a:t>CALMet</a:t>
            </a:r>
            <a:r>
              <a:rPr lang="en-US" baseline="0" dirty="0" smtClean="0"/>
              <a:t> online is……</a:t>
            </a:r>
            <a:endParaRPr lang="en-US" dirty="0"/>
          </a:p>
        </p:txBody>
      </p:sp>
      <p:sp>
        <p:nvSpPr>
          <p:cNvPr id="4" name="Slide Number Placeholder 3"/>
          <p:cNvSpPr>
            <a:spLocks noGrp="1"/>
          </p:cNvSpPr>
          <p:nvPr>
            <p:ph type="sldNum" sz="quarter" idx="10"/>
          </p:nvPr>
        </p:nvSpPr>
        <p:spPr/>
        <p:txBody>
          <a:bodyPr/>
          <a:lstStyle/>
          <a:p>
            <a:fld id="{9D9C882B-B8D0-4DE9-8704-32713ABF1FDE}" type="slidenum">
              <a:rPr lang="en-US" smtClean="0"/>
              <a:t>2</a:t>
            </a:fld>
            <a:endParaRPr lang="en-US"/>
          </a:p>
        </p:txBody>
      </p:sp>
    </p:spTree>
    <p:extLst>
      <p:ext uri="{BB962C8B-B14F-4D97-AF65-F5344CB8AC3E}">
        <p14:creationId xmlns:p14="http://schemas.microsoft.com/office/powerpoint/2010/main" val="60664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met in these </a:t>
            </a:r>
            <a:r>
              <a:rPr lang="en-US" dirty="0" err="1" smtClean="0"/>
              <a:t>moodle</a:t>
            </a:r>
            <a:r>
              <a:rPr lang="en-US" dirty="0" smtClean="0"/>
              <a:t>, and the events reached some number of participation so far… </a:t>
            </a:r>
            <a:endParaRPr lang="en-US" dirty="0"/>
          </a:p>
        </p:txBody>
      </p:sp>
      <p:sp>
        <p:nvSpPr>
          <p:cNvPr id="4" name="Slide Number Placeholder 3"/>
          <p:cNvSpPr>
            <a:spLocks noGrp="1"/>
          </p:cNvSpPr>
          <p:nvPr>
            <p:ph type="sldNum" sz="quarter" idx="10"/>
          </p:nvPr>
        </p:nvSpPr>
        <p:spPr/>
        <p:txBody>
          <a:bodyPr/>
          <a:lstStyle/>
          <a:p>
            <a:fld id="{9D9C882B-B8D0-4DE9-8704-32713ABF1FDE}" type="slidenum">
              <a:rPr lang="en-US" smtClean="0"/>
              <a:t>3</a:t>
            </a:fld>
            <a:endParaRPr lang="en-US"/>
          </a:p>
        </p:txBody>
      </p:sp>
    </p:spTree>
    <p:extLst>
      <p:ext uri="{BB962C8B-B14F-4D97-AF65-F5344CB8AC3E}">
        <p14:creationId xmlns:p14="http://schemas.microsoft.com/office/powerpoint/2010/main" val="1431543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some activities we did in this very active week, we</a:t>
            </a:r>
            <a:r>
              <a:rPr lang="en-US" baseline="0" dirty="0" smtClean="0"/>
              <a:t> heard about the importance of determine quality of training from Pat, the benefit of using booster question to check the learning and retention after some period of time, we heard Aileen said about world-wide community communication and collaboration via Global Campus, and Mustafa showed us the Moodle platform and how we using it to collaborate. </a:t>
            </a:r>
          </a:p>
          <a:p>
            <a:r>
              <a:rPr lang="en-US" baseline="0" dirty="0" smtClean="0"/>
              <a:t>The last </a:t>
            </a:r>
            <a:r>
              <a:rPr lang="en-US" baseline="0" dirty="0" err="1" smtClean="0"/>
              <a:t>CALMet</a:t>
            </a:r>
            <a:r>
              <a:rPr lang="en-US" baseline="0" dirty="0" smtClean="0"/>
              <a:t> was conducted almost a year ago. </a:t>
            </a:r>
            <a:r>
              <a:rPr lang="en-US" baseline="0" dirty="0" smtClean="0"/>
              <a:t>We would like to say, that this is the time to assess </a:t>
            </a:r>
            <a:r>
              <a:rPr lang="en-US" baseline="0" dirty="0" err="1" smtClean="0"/>
              <a:t>CALMet</a:t>
            </a:r>
            <a:r>
              <a:rPr lang="en-US" baseline="0" dirty="0" smtClean="0"/>
              <a:t> Online. How we ensure that </a:t>
            </a:r>
            <a:r>
              <a:rPr lang="en-US" baseline="0" dirty="0" err="1" smtClean="0"/>
              <a:t>CALMet</a:t>
            </a:r>
            <a:r>
              <a:rPr lang="en-US" baseline="0" dirty="0" smtClean="0"/>
              <a:t> online really useful and help us to do our task as a professional. </a:t>
            </a:r>
          </a:p>
          <a:p>
            <a:r>
              <a:rPr lang="en-US" baseline="0" dirty="0" smtClean="0"/>
              <a:t>I would like to give a big thanks to Maja and </a:t>
            </a:r>
            <a:r>
              <a:rPr lang="en-US" baseline="0" dirty="0" err="1" smtClean="0"/>
              <a:t>Vesa</a:t>
            </a:r>
            <a:r>
              <a:rPr lang="en-US" baseline="0" dirty="0" smtClean="0"/>
              <a:t> for the inspiration of reassembling existing event for improvement..</a:t>
            </a:r>
          </a:p>
          <a:p>
            <a:r>
              <a:rPr lang="en-US" baseline="0" dirty="0" smtClean="0"/>
              <a:t>You do, you learn, without, you forget.. </a:t>
            </a:r>
          </a:p>
          <a:p>
            <a:r>
              <a:rPr lang="en-US" baseline="0" dirty="0" smtClean="0"/>
              <a:t>Now it is the time to practice what we learned this week…</a:t>
            </a:r>
            <a:endParaRPr lang="en-US" dirty="0"/>
          </a:p>
        </p:txBody>
      </p:sp>
      <p:sp>
        <p:nvSpPr>
          <p:cNvPr id="4" name="Slide Number Placeholder 3"/>
          <p:cNvSpPr>
            <a:spLocks noGrp="1"/>
          </p:cNvSpPr>
          <p:nvPr>
            <p:ph type="sldNum" sz="quarter" idx="10"/>
          </p:nvPr>
        </p:nvSpPr>
        <p:spPr/>
        <p:txBody>
          <a:bodyPr/>
          <a:lstStyle/>
          <a:p>
            <a:fld id="{9D9C882B-B8D0-4DE9-8704-32713ABF1FDE}" type="slidenum">
              <a:rPr lang="en-US" smtClean="0"/>
              <a:t>4</a:t>
            </a:fld>
            <a:endParaRPr lang="en-US"/>
          </a:p>
        </p:txBody>
      </p:sp>
    </p:spTree>
    <p:extLst>
      <p:ext uri="{BB962C8B-B14F-4D97-AF65-F5344CB8AC3E}">
        <p14:creationId xmlns:p14="http://schemas.microsoft.com/office/powerpoint/2010/main" val="131868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welcome you to the </a:t>
            </a:r>
            <a:r>
              <a:rPr lang="en-US" dirty="0" err="1" smtClean="0"/>
              <a:t>CALMet</a:t>
            </a:r>
            <a:r>
              <a:rPr lang="en-US" dirty="0" smtClean="0"/>
              <a:t> Online world</a:t>
            </a:r>
            <a:r>
              <a:rPr lang="en-US" baseline="0" dirty="0" smtClean="0"/>
              <a:t> café…</a:t>
            </a:r>
          </a:p>
          <a:p>
            <a:r>
              <a:rPr lang="en-US" dirty="0" smtClean="0"/>
              <a:t>This café, has the</a:t>
            </a:r>
            <a:r>
              <a:rPr lang="en-US" baseline="0" dirty="0" smtClean="0"/>
              <a:t> special etiquette. </a:t>
            </a:r>
          </a:p>
          <a:p>
            <a:r>
              <a:rPr lang="en-US" dirty="0" smtClean="0"/>
              <a:t>Choose </a:t>
            </a:r>
            <a:r>
              <a:rPr lang="en-US" dirty="0" smtClean="0"/>
              <a:t>your favorite </a:t>
            </a:r>
            <a:r>
              <a:rPr lang="en-US" dirty="0" smtClean="0"/>
              <a:t>table</a:t>
            </a:r>
            <a:r>
              <a:rPr lang="en-US" baseline="0" dirty="0" smtClean="0"/>
              <a:t> of CAPUCCINO, ESPRESSO, AMERICANO, CAFFE LATTE. Please go randomly. Find your group minimum 5 people and maximum 7 people.  For this FIRST ROUND, </a:t>
            </a:r>
            <a:r>
              <a:rPr lang="en-US" b="1" baseline="0" dirty="0" smtClean="0"/>
              <a:t>do not be </a:t>
            </a:r>
            <a:r>
              <a:rPr lang="en-US" baseline="0" dirty="0" smtClean="0"/>
              <a:t>in a group with the people whom you sit side-by-side in this week. </a:t>
            </a:r>
          </a:p>
          <a:p>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are asked to do the brainstorming in your group. You need a minute taker, so choose someone to write down the summary of the discussion You have 10 minutes to discuss within the group. When you heard bells ringing, time is up, discussion end and you have to be ready for the next activity.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please w</a:t>
            </a:r>
            <a:r>
              <a:rPr lang="en-US" dirty="0" smtClean="0"/>
              <a:t>ork together in your group on the given topic.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9C882B-B8D0-4DE9-8704-32713ABF1FDE}" type="slidenum">
              <a:rPr lang="en-US" smtClean="0"/>
              <a:t>5</a:t>
            </a:fld>
            <a:endParaRPr lang="en-US"/>
          </a:p>
        </p:txBody>
      </p:sp>
    </p:spTree>
    <p:extLst>
      <p:ext uri="{BB962C8B-B14F-4D97-AF65-F5344CB8AC3E}">
        <p14:creationId xmlns:p14="http://schemas.microsoft.com/office/powerpoint/2010/main" val="223078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topic</a:t>
            </a:r>
            <a:r>
              <a:rPr lang="en-US" baseline="0" dirty="0" smtClean="0"/>
              <a:t>. DO we need </a:t>
            </a:r>
            <a:r>
              <a:rPr lang="en-US" baseline="0" dirty="0" err="1" smtClean="0"/>
              <a:t>calmet</a:t>
            </a:r>
            <a:r>
              <a:rPr lang="en-US" baseline="0" dirty="0" smtClean="0"/>
              <a:t> online? For what purpose? Why?</a:t>
            </a:r>
          </a:p>
          <a:p>
            <a:endParaRPr lang="en-US" baseline="0" dirty="0" smtClean="0"/>
          </a:p>
        </p:txBody>
      </p:sp>
      <p:sp>
        <p:nvSpPr>
          <p:cNvPr id="4" name="Slide Number Placeholder 3"/>
          <p:cNvSpPr>
            <a:spLocks noGrp="1"/>
          </p:cNvSpPr>
          <p:nvPr>
            <p:ph type="sldNum" sz="quarter" idx="10"/>
          </p:nvPr>
        </p:nvSpPr>
        <p:spPr/>
        <p:txBody>
          <a:bodyPr/>
          <a:lstStyle/>
          <a:p>
            <a:fld id="{9D9C882B-B8D0-4DE9-8704-32713ABF1FDE}" type="slidenum">
              <a:rPr lang="en-US" smtClean="0"/>
              <a:t>6</a:t>
            </a:fld>
            <a:endParaRPr lang="en-US"/>
          </a:p>
        </p:txBody>
      </p:sp>
    </p:spTree>
    <p:extLst>
      <p:ext uri="{BB962C8B-B14F-4D97-AF65-F5344CB8AC3E}">
        <p14:creationId xmlns:p14="http://schemas.microsoft.com/office/powerpoint/2010/main" val="340888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OK…now,</a:t>
            </a:r>
            <a:r>
              <a:rPr lang="en-US" baseline="0" dirty="0" smtClean="0"/>
              <a:t> you finished topic number 1. Thank you. And we move to the next topic. As you have to try all coffee, now, move to another table, and find your group. Please leave the worksheet in the table. </a:t>
            </a:r>
          </a:p>
          <a:p>
            <a:r>
              <a:rPr lang="en-US" baseline="0" dirty="0" smtClean="0"/>
              <a:t>======</a:t>
            </a:r>
          </a:p>
          <a:p>
            <a:r>
              <a:rPr lang="en-US" baseline="0" dirty="0" smtClean="0"/>
              <a:t>Looks like you are ready, then comes the topic no 2: What components in </a:t>
            </a:r>
            <a:r>
              <a:rPr lang="en-US" baseline="0" dirty="0" err="1" smtClean="0"/>
              <a:t>CALMet</a:t>
            </a:r>
            <a:r>
              <a:rPr lang="en-US" baseline="0" dirty="0" smtClean="0"/>
              <a:t> online need improvement?</a:t>
            </a:r>
          </a:p>
          <a:p>
            <a:r>
              <a:rPr lang="en-US" baseline="0" dirty="0" smtClean="0"/>
              <a:t>You have 15 minutes to brainstorming your ideas within the group. You may use the worksheet in the table, to gain the idea.</a:t>
            </a:r>
            <a:endParaRPr lang="en-US" dirty="0"/>
          </a:p>
        </p:txBody>
      </p:sp>
      <p:sp>
        <p:nvSpPr>
          <p:cNvPr id="4" name="Slide Number Placeholder 3"/>
          <p:cNvSpPr>
            <a:spLocks noGrp="1"/>
          </p:cNvSpPr>
          <p:nvPr>
            <p:ph type="sldNum" sz="quarter" idx="10"/>
          </p:nvPr>
        </p:nvSpPr>
        <p:spPr/>
        <p:txBody>
          <a:bodyPr/>
          <a:lstStyle/>
          <a:p>
            <a:fld id="{9D9C882B-B8D0-4DE9-8704-32713ABF1FDE}" type="slidenum">
              <a:rPr lang="en-US" smtClean="0"/>
              <a:t>7</a:t>
            </a:fld>
            <a:endParaRPr lang="en-US"/>
          </a:p>
        </p:txBody>
      </p:sp>
    </p:spTree>
    <p:extLst>
      <p:ext uri="{BB962C8B-B14F-4D97-AF65-F5344CB8AC3E}">
        <p14:creationId xmlns:p14="http://schemas.microsoft.com/office/powerpoint/2010/main" val="297022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as the bell rings, we </a:t>
            </a:r>
            <a:r>
              <a:rPr lang="en-US" dirty="0" err="1" smtClean="0"/>
              <a:t>moveto</a:t>
            </a:r>
            <a:r>
              <a:rPr lang="en-US" dirty="0" smtClean="0"/>
              <a:t> the topic no</a:t>
            </a:r>
            <a:r>
              <a:rPr lang="en-US" baseline="0" dirty="0" smtClean="0"/>
              <a:t> 3. How the future </a:t>
            </a:r>
            <a:r>
              <a:rPr lang="en-US" baseline="0" dirty="0" err="1" smtClean="0"/>
              <a:t>CALMet</a:t>
            </a:r>
            <a:r>
              <a:rPr lang="en-US" baseline="0" dirty="0" smtClean="0"/>
              <a:t> online could look like? What  other approach can be used?</a:t>
            </a:r>
          </a:p>
          <a:p>
            <a:r>
              <a:rPr lang="en-US" baseline="0" dirty="0" smtClean="0"/>
              <a:t>Again, brainstorming within your group in 15 minutes. </a:t>
            </a:r>
            <a:endParaRPr lang="en-US" dirty="0"/>
          </a:p>
        </p:txBody>
      </p:sp>
      <p:sp>
        <p:nvSpPr>
          <p:cNvPr id="4" name="Slide Number Placeholder 3"/>
          <p:cNvSpPr>
            <a:spLocks noGrp="1"/>
          </p:cNvSpPr>
          <p:nvPr>
            <p:ph type="sldNum" sz="quarter" idx="10"/>
          </p:nvPr>
        </p:nvSpPr>
        <p:spPr/>
        <p:txBody>
          <a:bodyPr/>
          <a:lstStyle/>
          <a:p>
            <a:fld id="{9D9C882B-B8D0-4DE9-8704-32713ABF1FDE}" type="slidenum">
              <a:rPr lang="en-US" smtClean="0"/>
              <a:t>8</a:t>
            </a:fld>
            <a:endParaRPr lang="en-US"/>
          </a:p>
        </p:txBody>
      </p:sp>
    </p:spTree>
    <p:extLst>
      <p:ext uri="{BB962C8B-B14F-4D97-AF65-F5344CB8AC3E}">
        <p14:creationId xmlns:p14="http://schemas.microsoft.com/office/powerpoint/2010/main" val="1841031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bell</a:t>
            </a:r>
            <a:r>
              <a:rPr lang="en-US" baseline="0" dirty="0" smtClean="0"/>
              <a:t> rings again.. You know what to do… move again… </a:t>
            </a:r>
            <a:endParaRPr lang="en-US" dirty="0"/>
          </a:p>
        </p:txBody>
      </p:sp>
      <p:sp>
        <p:nvSpPr>
          <p:cNvPr id="4" name="Slide Number Placeholder 3"/>
          <p:cNvSpPr>
            <a:spLocks noGrp="1"/>
          </p:cNvSpPr>
          <p:nvPr>
            <p:ph type="sldNum" sz="quarter" idx="10"/>
          </p:nvPr>
        </p:nvSpPr>
        <p:spPr/>
        <p:txBody>
          <a:bodyPr/>
          <a:lstStyle/>
          <a:p>
            <a:fld id="{9D9C882B-B8D0-4DE9-8704-32713ABF1FDE}" type="slidenum">
              <a:rPr lang="en-US" smtClean="0"/>
              <a:t>9</a:t>
            </a:fld>
            <a:endParaRPr lang="en-US"/>
          </a:p>
        </p:txBody>
      </p:sp>
    </p:spTree>
    <p:extLst>
      <p:ext uri="{BB962C8B-B14F-4D97-AF65-F5344CB8AC3E}">
        <p14:creationId xmlns:p14="http://schemas.microsoft.com/office/powerpoint/2010/main" val="12607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35CC8E-A672-4839-B166-A7A361A94853}"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174522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5CC8E-A672-4839-B166-A7A361A94853}"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200647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5CC8E-A672-4839-B166-A7A361A94853}"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925075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5CC8E-A672-4839-B166-A7A361A94853}"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8355E-0BD3-420F-8DFD-1C51679A6F2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860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5CC8E-A672-4839-B166-A7A361A94853}"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995104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35CC8E-A672-4839-B166-A7A361A94853}" type="datetimeFigureOut">
              <a:rPr lang="en-US" smtClean="0"/>
              <a:t>9/10/2015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176310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35CC8E-A672-4839-B166-A7A361A94853}" type="datetimeFigureOut">
              <a:rPr lang="en-US" smtClean="0"/>
              <a:t>9/10/2015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1032740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35CC8E-A672-4839-B166-A7A361A94853}"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2901117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35CC8E-A672-4839-B166-A7A361A94853}"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426101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135CC8E-A672-4839-B166-A7A361A94853}"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294237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5CC8E-A672-4839-B166-A7A361A94853}"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402360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35CC8E-A672-4839-B166-A7A361A94853}"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125889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35CC8E-A672-4839-B166-A7A361A94853}" type="datetimeFigureOut">
              <a:rPr lang="en-US" smtClean="0"/>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69947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135CC8E-A672-4839-B166-A7A361A94853}" type="datetimeFigureOut">
              <a:rPr lang="en-US" smtClean="0"/>
              <a:t>9/10/2015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196679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35CC8E-A672-4839-B166-A7A361A94853}" type="datetimeFigureOut">
              <a:rPr lang="en-US" smtClean="0"/>
              <a:t>9/10/2015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384622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135CC8E-A672-4839-B166-A7A361A94853}" type="datetimeFigureOut">
              <a:rPr lang="en-US" smtClean="0"/>
              <a:t>9/10/2015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304115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5CC8E-A672-4839-B166-A7A361A94853}"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8355E-0BD3-420F-8DFD-1C51679A6F25}" type="slidenum">
              <a:rPr lang="en-US" smtClean="0"/>
              <a:t>‹#›</a:t>
            </a:fld>
            <a:endParaRPr lang="en-US"/>
          </a:p>
        </p:txBody>
      </p:sp>
    </p:spTree>
    <p:extLst>
      <p:ext uri="{BB962C8B-B14F-4D97-AF65-F5344CB8AC3E}">
        <p14:creationId xmlns:p14="http://schemas.microsoft.com/office/powerpoint/2010/main" val="185209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35CC8E-A672-4839-B166-A7A361A94853}" type="datetimeFigureOut">
              <a:rPr lang="en-US" smtClean="0"/>
              <a:t>9/10/2015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BD8355E-0BD3-420F-8DFD-1C51679A6F25}" type="slidenum">
              <a:rPr lang="en-US" smtClean="0"/>
              <a:t>‹#›</a:t>
            </a:fld>
            <a:endParaRPr lang="en-US"/>
          </a:p>
        </p:txBody>
      </p:sp>
    </p:spTree>
    <p:extLst>
      <p:ext uri="{BB962C8B-B14F-4D97-AF65-F5344CB8AC3E}">
        <p14:creationId xmlns:p14="http://schemas.microsoft.com/office/powerpoint/2010/main" val="324560284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043" y="802402"/>
            <a:ext cx="8825658" cy="3329581"/>
          </a:xfrm>
        </p:spPr>
        <p:txBody>
          <a:bodyPr/>
          <a:lstStyle/>
          <a:p>
            <a:r>
              <a:rPr lang="en-US" dirty="0" err="1" smtClean="0"/>
              <a:t>CALMet</a:t>
            </a:r>
            <a:r>
              <a:rPr lang="en-US" dirty="0" smtClean="0"/>
              <a:t> Online</a:t>
            </a:r>
            <a:endParaRPr lang="en-US" dirty="0"/>
          </a:p>
        </p:txBody>
      </p:sp>
      <p:sp>
        <p:nvSpPr>
          <p:cNvPr id="3" name="Subtitle 2"/>
          <p:cNvSpPr>
            <a:spLocks noGrp="1"/>
          </p:cNvSpPr>
          <p:nvPr>
            <p:ph type="subTitle" idx="1"/>
          </p:nvPr>
        </p:nvSpPr>
        <p:spPr>
          <a:xfrm>
            <a:off x="597893" y="4081679"/>
            <a:ext cx="8825658" cy="861420"/>
          </a:xfrm>
        </p:spPr>
        <p:txBody>
          <a:bodyPr>
            <a:normAutofit/>
          </a:bodyPr>
          <a:lstStyle/>
          <a:p>
            <a:r>
              <a:rPr lang="en-US" sz="2800" b="1" dirty="0" smtClean="0">
                <a:solidFill>
                  <a:schemeClr val="tx2"/>
                </a:solidFill>
              </a:rPr>
              <a:t>2010 – 2016</a:t>
            </a:r>
            <a:endParaRPr lang="en-US" sz="2800" b="1" dirty="0">
              <a:solidFill>
                <a:schemeClr val="tx2"/>
              </a:solidFill>
            </a:endParaRPr>
          </a:p>
        </p:txBody>
      </p:sp>
      <p:grpSp>
        <p:nvGrpSpPr>
          <p:cNvPr id="4" name="Group 3"/>
          <p:cNvGrpSpPr/>
          <p:nvPr/>
        </p:nvGrpSpPr>
        <p:grpSpPr>
          <a:xfrm>
            <a:off x="7871280" y="3369058"/>
            <a:ext cx="3821100" cy="2816644"/>
            <a:chOff x="985831" y="580467"/>
            <a:chExt cx="5775680" cy="4403445"/>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6343" r="14914"/>
            <a:stretch/>
          </p:blipFill>
          <p:spPr>
            <a:xfrm rot="3213948">
              <a:off x="3467341" y="1601144"/>
              <a:ext cx="3413340" cy="3175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6" name="Group 5"/>
            <p:cNvGrpSpPr/>
            <p:nvPr/>
          </p:nvGrpSpPr>
          <p:grpSpPr>
            <a:xfrm>
              <a:off x="985831" y="580467"/>
              <a:ext cx="5506860" cy="4403445"/>
              <a:chOff x="911690" y="592824"/>
              <a:chExt cx="5506860" cy="4403445"/>
            </a:xfrm>
          </p:grpSpPr>
          <p:pic>
            <p:nvPicPr>
              <p:cNvPr id="7" name="Picture 6"/>
              <p:cNvPicPr>
                <a:picLocks noChangeAspect="1"/>
              </p:cNvPicPr>
              <p:nvPr/>
            </p:nvPicPr>
            <p:blipFill rotWithShape="1">
              <a:blip r:embed="rId5">
                <a:duotone>
                  <a:prstClr val="black"/>
                  <a:schemeClr val="accent4">
                    <a:tint val="45000"/>
                    <a:satMod val="400000"/>
                  </a:schemeClr>
                </a:duotone>
                <a:extLst>
                  <a:ext uri="{28A0092B-C50C-407E-A947-70E740481C1C}">
                    <a14:useLocalDpi xmlns:a14="http://schemas.microsoft.com/office/drawing/2010/main" val="0"/>
                  </a:ext>
                </a:extLst>
              </a:blip>
              <a:srcRect l="16343" r="14914"/>
              <a:stretch/>
            </p:blipFill>
            <p:spPr>
              <a:xfrm rot="785916">
                <a:off x="1801209" y="592824"/>
                <a:ext cx="3413340" cy="3175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Picture 7"/>
              <p:cNvPicPr>
                <a:picLocks noChangeAspect="1"/>
              </p:cNvPicPr>
              <p:nvPr/>
            </p:nvPicPr>
            <p:blipFill rotWithShape="1">
              <a:blip r:embed="rId6">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rcRect l="16343" r="14914"/>
              <a:stretch/>
            </p:blipFill>
            <p:spPr>
              <a:xfrm rot="494429">
                <a:off x="995073" y="1821269"/>
                <a:ext cx="3413340" cy="3175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Picture 8"/>
              <p:cNvPicPr>
                <a:picLocks noChangeAspect="1"/>
              </p:cNvPicPr>
              <p:nvPr/>
            </p:nvPicPr>
            <p:blipFill>
              <a:blip r:embed="rId7">
                <a:duotone>
                  <a:prstClr val="black"/>
                  <a:schemeClr val="accent4">
                    <a:tint val="45000"/>
                    <a:satMod val="400000"/>
                  </a:schemeClr>
                </a:duotone>
              </a:blip>
              <a:stretch>
                <a:fillRect/>
              </a:stretch>
            </p:blipFill>
            <p:spPr>
              <a:xfrm rot="684312">
                <a:off x="3983329" y="1479543"/>
                <a:ext cx="1091424" cy="390002"/>
              </a:xfrm>
              <a:prstGeom prst="rect">
                <a:avLst/>
              </a:prstGeom>
            </p:spPr>
          </p:pic>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rot="1091046">
                <a:off x="911690" y="3960620"/>
                <a:ext cx="642173" cy="324731"/>
              </a:xfrm>
              <a:prstGeom prst="rect">
                <a:avLst/>
              </a:prstGeom>
              <a:ln>
                <a:solidFill>
                  <a:srgbClr val="0070C0"/>
                </a:solidFill>
              </a:ln>
            </p:spPr>
          </p:pic>
          <p:pic>
            <p:nvPicPr>
              <p:cNvPr id="11" name="Picture 10"/>
              <p:cNvPicPr>
                <a:picLocks noChangeAspect="1"/>
              </p:cNvPicPr>
              <p:nvPr/>
            </p:nvPicPr>
            <p:blipFill>
              <a:blip r:embed="rId10"/>
              <a:stretch>
                <a:fillRect/>
              </a:stretch>
            </p:blipFill>
            <p:spPr>
              <a:xfrm rot="3079832">
                <a:off x="5705747" y="3308836"/>
                <a:ext cx="1075994" cy="349613"/>
              </a:xfrm>
              <a:prstGeom prst="rect">
                <a:avLst/>
              </a:prstGeom>
            </p:spPr>
          </p:pic>
        </p:grpSp>
      </p:grpSp>
      <p:sp>
        <p:nvSpPr>
          <p:cNvPr id="12" name="TextBox 11"/>
          <p:cNvSpPr txBox="1"/>
          <p:nvPr/>
        </p:nvSpPr>
        <p:spPr>
          <a:xfrm>
            <a:off x="333301" y="6354741"/>
            <a:ext cx="7984633" cy="369332"/>
          </a:xfrm>
          <a:prstGeom prst="rect">
            <a:avLst/>
          </a:prstGeom>
          <a:noFill/>
        </p:spPr>
        <p:txBody>
          <a:bodyPr wrap="square" rtlCol="0">
            <a:spAutoFit/>
          </a:bodyPr>
          <a:lstStyle/>
          <a:p>
            <a:r>
              <a:rPr lang="en-US" dirty="0" smtClean="0"/>
              <a:t>@ </a:t>
            </a:r>
            <a:r>
              <a:rPr lang="en-US" dirty="0" err="1" smtClean="0"/>
              <a:t>CALMet</a:t>
            </a:r>
            <a:r>
              <a:rPr lang="en-US" dirty="0" smtClean="0"/>
              <a:t> Conference, Seoul, 7 – 11 September 2015</a:t>
            </a:r>
            <a:endParaRPr lang="en-US" dirty="0"/>
          </a:p>
        </p:txBody>
      </p:sp>
    </p:spTree>
    <p:extLst>
      <p:ext uri="{BB962C8B-B14F-4D97-AF65-F5344CB8AC3E}">
        <p14:creationId xmlns:p14="http://schemas.microsoft.com/office/powerpoint/2010/main" val="3840810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46306" y="896853"/>
            <a:ext cx="4286250" cy="2914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5"/>
          <p:cNvSpPr/>
          <p:nvPr/>
        </p:nvSpPr>
        <p:spPr>
          <a:xfrm>
            <a:off x="10363200" y="102769"/>
            <a:ext cx="1732548" cy="1373105"/>
          </a:xfrm>
          <a:prstGeom prst="rect">
            <a:avLst/>
          </a:prstGeom>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4230" y="5378623"/>
            <a:ext cx="8272885" cy="923330"/>
          </a:xfrm>
          <a:prstGeom prst="rect">
            <a:avLst/>
          </a:prstGeom>
          <a:noFill/>
        </p:spPr>
        <p:txBody>
          <a:bodyPr wrap="square" rtlCol="0">
            <a:spAutoFit/>
          </a:bodyPr>
          <a:lstStyle/>
          <a:p>
            <a:r>
              <a:rPr lang="en-US" sz="5400" dirty="0" smtClean="0">
                <a:latin typeface="Juice ITC" panose="04040403040A02020202" pitchFamily="82" charset="0"/>
              </a:rPr>
              <a:t>See you in </a:t>
            </a:r>
            <a:r>
              <a:rPr lang="en-US" sz="5400" dirty="0" err="1" smtClean="0">
                <a:latin typeface="Juice ITC" panose="04040403040A02020202" pitchFamily="82" charset="0"/>
              </a:rPr>
              <a:t>CALMet</a:t>
            </a:r>
            <a:r>
              <a:rPr lang="en-US" sz="5400" dirty="0" smtClean="0">
                <a:latin typeface="Juice ITC" panose="04040403040A02020202" pitchFamily="82" charset="0"/>
              </a:rPr>
              <a:t> Online 2016 …..</a:t>
            </a:r>
            <a:endParaRPr lang="en-US" sz="5400" dirty="0">
              <a:latin typeface="Juice ITC" panose="04040403040A02020202" pitchFamily="82" charset="0"/>
            </a:endParaRPr>
          </a:p>
        </p:txBody>
      </p:sp>
    </p:spTree>
    <p:extLst>
      <p:ext uri="{BB962C8B-B14F-4D97-AF65-F5344CB8AC3E}">
        <p14:creationId xmlns:p14="http://schemas.microsoft.com/office/powerpoint/2010/main" val="3755856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CALMet</a:t>
            </a:r>
            <a:r>
              <a:rPr lang="en-US" dirty="0" smtClean="0"/>
              <a:t> Online is…….</a:t>
            </a:r>
            <a:endParaRPr lang="en-US" dirty="0"/>
          </a:p>
        </p:txBody>
      </p:sp>
      <p:sp>
        <p:nvSpPr>
          <p:cNvPr id="3" name="Content Placeholder 2"/>
          <p:cNvSpPr>
            <a:spLocks noGrp="1"/>
          </p:cNvSpPr>
          <p:nvPr>
            <p:ph idx="1"/>
          </p:nvPr>
        </p:nvSpPr>
        <p:spPr>
          <a:xfrm>
            <a:off x="1103312" y="2052918"/>
            <a:ext cx="10214045" cy="4195481"/>
          </a:xfrm>
        </p:spPr>
        <p:txBody>
          <a:bodyPr>
            <a:normAutofit/>
          </a:bodyPr>
          <a:lstStyle/>
          <a:p>
            <a:pPr marL="914400" indent="-914400"/>
            <a:r>
              <a:rPr lang="en-US" sz="2800" dirty="0" smtClean="0"/>
              <a:t>A global online conference </a:t>
            </a:r>
          </a:p>
          <a:p>
            <a:pPr marL="0" indent="0">
              <a:buNone/>
            </a:pPr>
            <a:r>
              <a:rPr lang="en-US" sz="2800" dirty="0" smtClean="0"/>
              <a:t>	</a:t>
            </a:r>
            <a:r>
              <a:rPr lang="en-US" sz="2800" dirty="0"/>
              <a:t>	</a:t>
            </a:r>
            <a:r>
              <a:rPr lang="en-US" sz="2800" dirty="0" smtClean="0"/>
              <a:t>b</a:t>
            </a:r>
            <a:r>
              <a:rPr lang="en-US" sz="2800" dirty="0" smtClean="0"/>
              <a:t>etween two </a:t>
            </a:r>
            <a:r>
              <a:rPr lang="en-US" sz="2800" dirty="0" err="1" smtClean="0"/>
              <a:t>CALMet</a:t>
            </a:r>
            <a:r>
              <a:rPr lang="en-US" sz="2800" dirty="0" smtClean="0"/>
              <a:t> </a:t>
            </a:r>
            <a:r>
              <a:rPr lang="en-US" sz="2800" dirty="0" smtClean="0"/>
              <a:t>conference</a:t>
            </a:r>
            <a:endParaRPr lang="en-US" sz="2800" dirty="0" smtClean="0"/>
          </a:p>
          <a:p>
            <a:pPr marL="914400" indent="-914400"/>
            <a:r>
              <a:rPr lang="en-US" sz="2800" dirty="0" smtClean="0"/>
              <a:t>For </a:t>
            </a:r>
            <a:r>
              <a:rPr lang="en-US" sz="2800" dirty="0"/>
              <a:t>old and new colleagues to meet</a:t>
            </a:r>
          </a:p>
          <a:p>
            <a:pPr marL="914400" indent="-914400"/>
            <a:r>
              <a:rPr lang="en-US" sz="2800" dirty="0" smtClean="0"/>
              <a:t>Share new ideas and best practices, inspire through new tools and methods, initiate the collaboration  </a:t>
            </a:r>
          </a:p>
          <a:p>
            <a:endParaRPr lang="en-US" sz="2800" dirty="0"/>
          </a:p>
        </p:txBody>
      </p:sp>
    </p:spTree>
    <p:extLst>
      <p:ext uri="{BB962C8B-B14F-4D97-AF65-F5344CB8AC3E}">
        <p14:creationId xmlns:p14="http://schemas.microsoft.com/office/powerpoint/2010/main" val="46071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474158" y="4251008"/>
            <a:ext cx="3280521" cy="23536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rotWithShape="1">
          <a:blip r:embed="rId4"/>
          <a:srcRect l="18018" t="12262" r="34824" b="18142"/>
          <a:stretch/>
        </p:blipFill>
        <p:spPr>
          <a:xfrm rot="21154757">
            <a:off x="262701" y="1086363"/>
            <a:ext cx="2854189" cy="2494946"/>
          </a:xfrm>
          <a:prstGeom prst="rect">
            <a:avLst/>
          </a:prstGeom>
          <a:ln>
            <a:solidFill>
              <a:schemeClr val="accent1"/>
            </a:solidFill>
          </a:ln>
          <a:effectLst>
            <a:outerShdw blurRad="50800" dist="38100" algn="l" rotWithShape="0">
              <a:prstClr val="black">
                <a:alpha val="40000"/>
              </a:prstClr>
            </a:outerShdw>
          </a:effectLst>
        </p:spPr>
      </p:pic>
      <p:pic>
        <p:nvPicPr>
          <p:cNvPr id="5" name="Picture 4"/>
          <p:cNvPicPr>
            <a:picLocks noChangeAspect="1"/>
          </p:cNvPicPr>
          <p:nvPr/>
        </p:nvPicPr>
        <p:blipFill rotWithShape="1">
          <a:blip r:embed="rId5"/>
          <a:srcRect l="3573" t="9624" r="36480" b="19344"/>
          <a:stretch/>
        </p:blipFill>
        <p:spPr>
          <a:xfrm rot="21171193">
            <a:off x="3201318" y="924084"/>
            <a:ext cx="3592608" cy="2494947"/>
          </a:xfrm>
          <a:prstGeom prst="rect">
            <a:avLst/>
          </a:prstGeom>
          <a:ln>
            <a:solidFill>
              <a:schemeClr val="accent1"/>
            </a:solidFill>
          </a:ln>
          <a:effectLst>
            <a:outerShdw blurRad="50800" dist="38100" algn="l" rotWithShape="0">
              <a:prstClr val="black">
                <a:alpha val="40000"/>
              </a:prstClr>
            </a:outerShdw>
          </a:effectLst>
        </p:spPr>
      </p:pic>
      <p:pic>
        <p:nvPicPr>
          <p:cNvPr id="6" name="Picture 5"/>
          <p:cNvPicPr>
            <a:picLocks noChangeAspect="1"/>
          </p:cNvPicPr>
          <p:nvPr/>
        </p:nvPicPr>
        <p:blipFill rotWithShape="1">
          <a:blip r:embed="rId6"/>
          <a:srcRect l="3361" t="8909" r="4564"/>
          <a:stretch/>
        </p:blipFill>
        <p:spPr>
          <a:xfrm rot="21176669">
            <a:off x="6833152" y="643532"/>
            <a:ext cx="3791392" cy="2456647"/>
          </a:xfrm>
          <a:prstGeom prst="rect">
            <a:avLst/>
          </a:prstGeom>
          <a:ln>
            <a:solidFill>
              <a:schemeClr val="accent1"/>
            </a:solidFill>
          </a:ln>
          <a:effectLst>
            <a:outerShdw blurRad="50800" dist="38100" algn="l" rotWithShape="0">
              <a:prstClr val="black">
                <a:alpha val="40000"/>
              </a:prstClr>
            </a:outerShdw>
          </a:effectLst>
        </p:spPr>
      </p:pic>
      <p:sp>
        <p:nvSpPr>
          <p:cNvPr id="14" name="Title 1"/>
          <p:cNvSpPr txBox="1">
            <a:spLocks/>
          </p:cNvSpPr>
          <p:nvPr/>
        </p:nvSpPr>
        <p:spPr>
          <a:xfrm rot="21176779">
            <a:off x="537416" y="345515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 these </a:t>
            </a:r>
            <a:r>
              <a:rPr lang="en-US" dirty="0" err="1" smtClean="0"/>
              <a:t>moodle</a:t>
            </a:r>
            <a:r>
              <a:rPr lang="en-US" dirty="0" smtClean="0"/>
              <a:t>, we met … </a:t>
            </a:r>
            <a:endParaRPr lang="en-US" dirty="0"/>
          </a:p>
        </p:txBody>
      </p:sp>
    </p:spTree>
    <p:extLst>
      <p:ext uri="{BB962C8B-B14F-4D97-AF65-F5344CB8AC3E}">
        <p14:creationId xmlns:p14="http://schemas.microsoft.com/office/powerpoint/2010/main" val="29608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4484" y="2132232"/>
            <a:ext cx="5426692" cy="461665"/>
          </a:xfrm>
          <a:prstGeom prst="rect">
            <a:avLst/>
          </a:prstGeom>
          <a:noFill/>
        </p:spPr>
        <p:txBody>
          <a:bodyPr wrap="square" rtlCol="0">
            <a:spAutoFit/>
          </a:bodyPr>
          <a:lstStyle/>
          <a:p>
            <a:r>
              <a:rPr lang="en-US" sz="2400" dirty="0" smtClean="0">
                <a:latin typeface="Broadway" panose="04040905080B02020502" pitchFamily="82" charset="0"/>
              </a:rPr>
              <a:t>Determine Quality of Training</a:t>
            </a:r>
            <a:endParaRPr lang="en-US" sz="2400" dirty="0">
              <a:latin typeface="Broadway" panose="04040905080B02020502" pitchFamily="82" charset="0"/>
            </a:endParaRPr>
          </a:p>
        </p:txBody>
      </p:sp>
      <p:sp>
        <p:nvSpPr>
          <p:cNvPr id="3" name="TextBox 2"/>
          <p:cNvSpPr txBox="1"/>
          <p:nvPr/>
        </p:nvSpPr>
        <p:spPr>
          <a:xfrm>
            <a:off x="6279106" y="1360608"/>
            <a:ext cx="3105526" cy="461665"/>
          </a:xfrm>
          <a:prstGeom prst="rect">
            <a:avLst/>
          </a:prstGeom>
          <a:noFill/>
        </p:spPr>
        <p:txBody>
          <a:bodyPr wrap="square" rtlCol="0">
            <a:spAutoFit/>
          </a:bodyPr>
          <a:lstStyle/>
          <a:p>
            <a:r>
              <a:rPr lang="en-US" sz="2400" dirty="0" smtClean="0">
                <a:latin typeface="Jokerman" panose="04090605060D06020702" pitchFamily="82" charset="0"/>
              </a:rPr>
              <a:t>Booster question</a:t>
            </a:r>
            <a:endParaRPr lang="en-US" sz="2400" dirty="0">
              <a:latin typeface="Jokerman" panose="04090605060D06020702" pitchFamily="82" charset="0"/>
            </a:endParaRPr>
          </a:p>
        </p:txBody>
      </p:sp>
      <p:sp>
        <p:nvSpPr>
          <p:cNvPr id="4" name="TextBox 3"/>
          <p:cNvSpPr txBox="1"/>
          <p:nvPr/>
        </p:nvSpPr>
        <p:spPr>
          <a:xfrm>
            <a:off x="2702258" y="3180855"/>
            <a:ext cx="6482686" cy="584775"/>
          </a:xfrm>
          <a:prstGeom prst="rect">
            <a:avLst/>
          </a:prstGeom>
          <a:noFill/>
        </p:spPr>
        <p:txBody>
          <a:bodyPr wrap="square" rtlCol="0">
            <a:spAutoFit/>
          </a:bodyPr>
          <a:lstStyle/>
          <a:p>
            <a:r>
              <a:rPr lang="en-US" sz="3200" dirty="0" smtClean="0">
                <a:latin typeface="Juice ITC" panose="04040403040A02020202" pitchFamily="82" charset="0"/>
              </a:rPr>
              <a:t>Communication and collaboration via Global Campus</a:t>
            </a:r>
            <a:endParaRPr lang="en-US" sz="3200" dirty="0">
              <a:latin typeface="Juice ITC" panose="04040403040A02020202" pitchFamily="82" charset="0"/>
            </a:endParaRPr>
          </a:p>
        </p:txBody>
      </p:sp>
      <p:sp>
        <p:nvSpPr>
          <p:cNvPr id="5" name="TextBox 4"/>
          <p:cNvSpPr txBox="1"/>
          <p:nvPr/>
        </p:nvSpPr>
        <p:spPr>
          <a:xfrm>
            <a:off x="3125337" y="5344829"/>
            <a:ext cx="8447964" cy="523220"/>
          </a:xfrm>
          <a:prstGeom prst="rect">
            <a:avLst/>
          </a:prstGeom>
          <a:noFill/>
        </p:spPr>
        <p:txBody>
          <a:bodyPr wrap="square" rtlCol="0">
            <a:spAutoFit/>
          </a:bodyPr>
          <a:lstStyle/>
          <a:p>
            <a:r>
              <a:rPr lang="en-US" sz="2800" dirty="0" smtClean="0">
                <a:latin typeface="Kristen ITC" panose="03050502040202030202" pitchFamily="66" charset="0"/>
              </a:rPr>
              <a:t>Reassembling existing event for improvement</a:t>
            </a:r>
            <a:endParaRPr lang="en-US" sz="2800" dirty="0">
              <a:latin typeface="Kristen ITC" panose="03050502040202030202" pitchFamily="66" charset="0"/>
            </a:endParaRPr>
          </a:p>
        </p:txBody>
      </p:sp>
      <p:sp>
        <p:nvSpPr>
          <p:cNvPr id="6" name="TextBox 5"/>
          <p:cNvSpPr txBox="1"/>
          <p:nvPr/>
        </p:nvSpPr>
        <p:spPr>
          <a:xfrm>
            <a:off x="1688909" y="4173096"/>
            <a:ext cx="7888228" cy="584775"/>
          </a:xfrm>
          <a:prstGeom prst="rect">
            <a:avLst/>
          </a:prstGeom>
          <a:noFill/>
        </p:spPr>
        <p:txBody>
          <a:bodyPr wrap="square" rtlCol="0">
            <a:spAutoFit/>
          </a:bodyPr>
          <a:lstStyle/>
          <a:p>
            <a:r>
              <a:rPr lang="en-US" sz="3200" dirty="0" smtClean="0">
                <a:latin typeface="Bradley Hand ITC" panose="03070402050302030203" pitchFamily="66" charset="0"/>
              </a:rPr>
              <a:t>Collaboration using Moodle platform</a:t>
            </a:r>
            <a:endParaRPr lang="en-US" sz="3200" dirty="0">
              <a:latin typeface="Bradley Hand ITC" panose="03070402050302030203" pitchFamily="66" charset="0"/>
            </a:endParaRPr>
          </a:p>
        </p:txBody>
      </p:sp>
    </p:spTree>
    <p:extLst>
      <p:ext uri="{BB962C8B-B14F-4D97-AF65-F5344CB8AC3E}">
        <p14:creationId xmlns:p14="http://schemas.microsoft.com/office/powerpoint/2010/main" val="86112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24" y="1950437"/>
            <a:ext cx="12056910" cy="1915647"/>
          </a:xfrm>
        </p:spPr>
        <p:txBody>
          <a:bodyPr/>
          <a:lstStyle/>
          <a:p>
            <a:r>
              <a:rPr lang="en-US" dirty="0" smtClean="0"/>
              <a:t>Welcome to </a:t>
            </a:r>
            <a:br>
              <a:rPr lang="en-US" dirty="0" smtClean="0"/>
            </a:br>
            <a:r>
              <a:rPr lang="en-US" dirty="0"/>
              <a:t>	</a:t>
            </a:r>
            <a:r>
              <a:rPr lang="en-US" dirty="0" smtClean="0"/>
              <a:t>				the </a:t>
            </a:r>
            <a:r>
              <a:rPr lang="en-US" sz="6000" b="1" dirty="0" err="1" smtClean="0"/>
              <a:t>CALMet</a:t>
            </a:r>
            <a:r>
              <a:rPr lang="en-US" sz="6000" b="1" dirty="0" smtClean="0"/>
              <a:t> Online </a:t>
            </a:r>
            <a:r>
              <a:rPr lang="en-US" dirty="0" smtClean="0"/>
              <a:t>world café </a:t>
            </a:r>
            <a:endParaRPr lang="en-US" dirty="0"/>
          </a:p>
        </p:txBody>
      </p:sp>
      <p:pic>
        <p:nvPicPr>
          <p:cNvPr id="4" name="Picture 3"/>
          <p:cNvPicPr>
            <a:picLocks noChangeAspect="1"/>
          </p:cNvPicPr>
          <p:nvPr/>
        </p:nvPicPr>
        <p:blipFill>
          <a:blip r:embed="rId3"/>
          <a:stretch>
            <a:fillRect/>
          </a:stretch>
        </p:blipFill>
        <p:spPr>
          <a:xfrm>
            <a:off x="9244012" y="4873094"/>
            <a:ext cx="2619375" cy="1743075"/>
          </a:xfrm>
          <a:prstGeom prst="ellipse">
            <a:avLst/>
          </a:prstGeom>
          <a:ln>
            <a:noFill/>
          </a:ln>
          <a:effectLst>
            <a:softEdge rad="112500"/>
          </a:effectLst>
        </p:spPr>
      </p:pic>
    </p:spTree>
    <p:extLst>
      <p:ext uri="{BB962C8B-B14F-4D97-AF65-F5344CB8AC3E}">
        <p14:creationId xmlns:p14="http://schemas.microsoft.com/office/powerpoint/2010/main" val="3316278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1854" y="2209806"/>
            <a:ext cx="11240246" cy="2451100"/>
          </a:xfrm>
        </p:spPr>
        <p:txBody>
          <a:bodyPr/>
          <a:lstStyle/>
          <a:p>
            <a:pPr algn="ctr"/>
            <a:r>
              <a:rPr lang="en-US" sz="6000" dirty="0" smtClean="0"/>
              <a:t>Do we need </a:t>
            </a:r>
            <a:r>
              <a:rPr lang="en-US" sz="6000" dirty="0" err="1" smtClean="0"/>
              <a:t>CALMet</a:t>
            </a:r>
            <a:r>
              <a:rPr lang="en-US" sz="6000" dirty="0" smtClean="0"/>
              <a:t> Online?</a:t>
            </a:r>
            <a:br>
              <a:rPr lang="en-US" sz="6000" dirty="0" smtClean="0"/>
            </a:br>
            <a:r>
              <a:rPr lang="en-US" sz="4400" dirty="0" smtClean="0"/>
              <a:t>For what </a:t>
            </a:r>
            <a:r>
              <a:rPr lang="en-US" sz="4400" b="1" dirty="0" smtClean="0"/>
              <a:t>purpose</a:t>
            </a:r>
            <a:r>
              <a:rPr lang="en-US" sz="4400" dirty="0" smtClean="0"/>
              <a:t>? </a:t>
            </a:r>
            <a:br>
              <a:rPr lang="en-US" sz="4400" dirty="0" smtClean="0"/>
            </a:br>
            <a:r>
              <a:rPr lang="en-US" sz="4400" b="1" dirty="0" smtClean="0"/>
              <a:t>Why</a:t>
            </a:r>
            <a:r>
              <a:rPr lang="en-US" sz="4400" dirty="0" smtClean="0"/>
              <a:t>?</a:t>
            </a:r>
            <a:endParaRPr lang="en-US" sz="4400" dirty="0"/>
          </a:p>
        </p:txBody>
      </p:sp>
      <p:sp>
        <p:nvSpPr>
          <p:cNvPr id="2" name="TextBox 1"/>
          <p:cNvSpPr txBox="1"/>
          <p:nvPr/>
        </p:nvSpPr>
        <p:spPr>
          <a:xfrm>
            <a:off x="9621670" y="0"/>
            <a:ext cx="2570329" cy="1323439"/>
          </a:xfrm>
          <a:prstGeom prst="rect">
            <a:avLst/>
          </a:prstGeom>
          <a:solidFill>
            <a:srgbClr val="C00000"/>
          </a:solidFill>
        </p:spPr>
        <p:txBody>
          <a:bodyPr wrap="square" rtlCol="0">
            <a:spAutoFit/>
          </a:bodyPr>
          <a:lstStyle/>
          <a:p>
            <a:pPr algn="ctr"/>
            <a:r>
              <a:rPr lang="en-US" sz="4000" b="1" dirty="0" smtClean="0"/>
              <a:t>Topic1</a:t>
            </a:r>
          </a:p>
          <a:p>
            <a:pPr algn="ctr"/>
            <a:endParaRPr lang="en-US" sz="4000" b="1" dirty="0"/>
          </a:p>
        </p:txBody>
      </p:sp>
    </p:spTree>
    <p:extLst>
      <p:ext uri="{BB962C8B-B14F-4D97-AF65-F5344CB8AC3E}">
        <p14:creationId xmlns:p14="http://schemas.microsoft.com/office/powerpoint/2010/main" val="352627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4554" y="2159000"/>
            <a:ext cx="11240246" cy="1854200"/>
          </a:xfrm>
        </p:spPr>
        <p:txBody>
          <a:bodyPr/>
          <a:lstStyle/>
          <a:p>
            <a:pPr algn="ctr"/>
            <a:r>
              <a:rPr lang="en-US" sz="5400" dirty="0" smtClean="0"/>
              <a:t>What components </a:t>
            </a:r>
            <a:r>
              <a:rPr lang="en-US" sz="5400" dirty="0" smtClean="0"/>
              <a:t/>
            </a:r>
            <a:br>
              <a:rPr lang="en-US" sz="5400" dirty="0" smtClean="0"/>
            </a:br>
            <a:r>
              <a:rPr lang="en-US" sz="5400" dirty="0" smtClean="0"/>
              <a:t>in </a:t>
            </a:r>
            <a:r>
              <a:rPr lang="en-US" sz="5400" dirty="0" err="1" smtClean="0"/>
              <a:t>CALMet</a:t>
            </a:r>
            <a:r>
              <a:rPr lang="en-US" sz="5400" dirty="0" smtClean="0"/>
              <a:t> Online </a:t>
            </a:r>
            <a:br>
              <a:rPr lang="en-US" sz="5400" dirty="0" smtClean="0"/>
            </a:br>
            <a:r>
              <a:rPr lang="en-US" sz="5400" dirty="0" smtClean="0"/>
              <a:t>need improvement?</a:t>
            </a:r>
            <a:br>
              <a:rPr lang="en-US" sz="5400" dirty="0" smtClean="0"/>
            </a:br>
            <a:r>
              <a:rPr lang="en-US" sz="4400" dirty="0"/>
              <a:t/>
            </a:r>
            <a:br>
              <a:rPr lang="en-US" sz="4400" dirty="0"/>
            </a:br>
            <a:r>
              <a:rPr lang="en-US" sz="4400" dirty="0" smtClean="0"/>
              <a:t/>
            </a:r>
            <a:br>
              <a:rPr lang="en-US" sz="4400" dirty="0" smtClean="0"/>
            </a:br>
            <a:endParaRPr lang="en-US" sz="4000" dirty="0"/>
          </a:p>
        </p:txBody>
      </p:sp>
      <p:sp>
        <p:nvSpPr>
          <p:cNvPr id="5" name="TextBox 4"/>
          <p:cNvSpPr txBox="1"/>
          <p:nvPr/>
        </p:nvSpPr>
        <p:spPr>
          <a:xfrm>
            <a:off x="9621670" y="0"/>
            <a:ext cx="2570329" cy="1569660"/>
          </a:xfrm>
          <a:prstGeom prst="rect">
            <a:avLst/>
          </a:prstGeom>
          <a:solidFill>
            <a:srgbClr val="C00000"/>
          </a:solidFill>
        </p:spPr>
        <p:txBody>
          <a:bodyPr wrap="square" rtlCol="0">
            <a:spAutoFit/>
          </a:bodyPr>
          <a:lstStyle/>
          <a:p>
            <a:pPr algn="ctr"/>
            <a:r>
              <a:rPr lang="en-US" sz="4800" b="1" dirty="0" smtClean="0"/>
              <a:t>Topic 2</a:t>
            </a:r>
          </a:p>
          <a:p>
            <a:pPr algn="ctr"/>
            <a:endParaRPr lang="en-US" sz="4800" b="1" dirty="0"/>
          </a:p>
        </p:txBody>
      </p:sp>
    </p:spTree>
    <p:extLst>
      <p:ext uri="{BB962C8B-B14F-4D97-AF65-F5344CB8AC3E}">
        <p14:creationId xmlns:p14="http://schemas.microsoft.com/office/powerpoint/2010/main" val="88139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054" y="1914677"/>
            <a:ext cx="11557746" cy="2451100"/>
          </a:xfrm>
        </p:spPr>
        <p:txBody>
          <a:bodyPr/>
          <a:lstStyle/>
          <a:p>
            <a:pPr algn="ctr"/>
            <a:r>
              <a:rPr lang="en-US" sz="5400" dirty="0" smtClean="0"/>
              <a:t>How the future </a:t>
            </a:r>
            <a:r>
              <a:rPr lang="en-US" sz="5400" dirty="0" err="1" smtClean="0"/>
              <a:t>CALMet</a:t>
            </a:r>
            <a:r>
              <a:rPr lang="en-US" sz="5400" dirty="0" smtClean="0"/>
              <a:t> online could look like?</a:t>
            </a:r>
            <a:endParaRPr lang="en-US" sz="4000" dirty="0"/>
          </a:p>
        </p:txBody>
      </p:sp>
      <p:sp>
        <p:nvSpPr>
          <p:cNvPr id="6" name="Title 2"/>
          <p:cNvSpPr txBox="1">
            <a:spLocks/>
          </p:cNvSpPr>
          <p:nvPr/>
        </p:nvSpPr>
        <p:spPr>
          <a:xfrm>
            <a:off x="-146796" y="4172528"/>
            <a:ext cx="12713446" cy="1022927"/>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What other approach can be used?</a:t>
            </a:r>
            <a:endParaRPr lang="en-US" sz="3600" dirty="0"/>
          </a:p>
        </p:txBody>
      </p:sp>
      <p:sp>
        <p:nvSpPr>
          <p:cNvPr id="7" name="TextBox 6"/>
          <p:cNvSpPr txBox="1"/>
          <p:nvPr/>
        </p:nvSpPr>
        <p:spPr>
          <a:xfrm>
            <a:off x="9621670" y="0"/>
            <a:ext cx="2570329" cy="1569660"/>
          </a:xfrm>
          <a:prstGeom prst="rect">
            <a:avLst/>
          </a:prstGeom>
          <a:solidFill>
            <a:srgbClr val="C00000"/>
          </a:solidFill>
        </p:spPr>
        <p:txBody>
          <a:bodyPr wrap="square" rtlCol="0">
            <a:spAutoFit/>
          </a:bodyPr>
          <a:lstStyle/>
          <a:p>
            <a:pPr algn="ctr"/>
            <a:r>
              <a:rPr lang="en-US" sz="4800" b="1" dirty="0" smtClean="0"/>
              <a:t>Topic 3</a:t>
            </a:r>
          </a:p>
          <a:p>
            <a:pPr algn="ctr"/>
            <a:endParaRPr lang="en-US" sz="4800" b="1" dirty="0"/>
          </a:p>
        </p:txBody>
      </p:sp>
    </p:spTree>
    <p:extLst>
      <p:ext uri="{BB962C8B-B14F-4D97-AF65-F5344CB8AC3E}">
        <p14:creationId xmlns:p14="http://schemas.microsoft.com/office/powerpoint/2010/main" val="29854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2654" y="1993900"/>
            <a:ext cx="11164046" cy="2451100"/>
          </a:xfrm>
        </p:spPr>
        <p:txBody>
          <a:bodyPr/>
          <a:lstStyle/>
          <a:p>
            <a:pPr algn="ctr"/>
            <a:r>
              <a:rPr lang="en-US" sz="5400" dirty="0" smtClean="0"/>
              <a:t>What can </a:t>
            </a:r>
            <a:r>
              <a:rPr lang="en-US" sz="7200" b="1" u="sng" dirty="0" smtClean="0"/>
              <a:t>you do </a:t>
            </a:r>
            <a:r>
              <a:rPr lang="en-US" sz="5400" dirty="0" smtClean="0"/>
              <a:t>to make the next </a:t>
            </a:r>
            <a:r>
              <a:rPr lang="en-US" sz="5400" dirty="0" err="1" smtClean="0"/>
              <a:t>CALMet</a:t>
            </a:r>
            <a:r>
              <a:rPr lang="en-US" sz="5400" dirty="0" smtClean="0"/>
              <a:t> Online a success?</a:t>
            </a:r>
            <a:endParaRPr lang="en-US" sz="4000" dirty="0"/>
          </a:p>
        </p:txBody>
      </p:sp>
      <p:sp>
        <p:nvSpPr>
          <p:cNvPr id="9" name="Title 2"/>
          <p:cNvSpPr txBox="1">
            <a:spLocks/>
          </p:cNvSpPr>
          <p:nvPr/>
        </p:nvSpPr>
        <p:spPr>
          <a:xfrm>
            <a:off x="120277" y="5270500"/>
            <a:ext cx="11988800" cy="1587500"/>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600" dirty="0" smtClean="0"/>
              <a:t/>
            </a:r>
            <a:br>
              <a:rPr lang="en-US" sz="3600" dirty="0" smtClean="0"/>
            </a:br>
            <a:r>
              <a:rPr lang="en-US" sz="2800" dirty="0" smtClean="0"/>
              <a:t>Fill the card individually but you can discuss within your group….</a:t>
            </a:r>
            <a:endParaRPr lang="en-US" sz="3200" dirty="0"/>
          </a:p>
        </p:txBody>
      </p:sp>
      <p:sp>
        <p:nvSpPr>
          <p:cNvPr id="5" name="TextBox 4"/>
          <p:cNvSpPr txBox="1"/>
          <p:nvPr/>
        </p:nvSpPr>
        <p:spPr>
          <a:xfrm>
            <a:off x="9621670" y="0"/>
            <a:ext cx="2570329" cy="1569660"/>
          </a:xfrm>
          <a:prstGeom prst="rect">
            <a:avLst/>
          </a:prstGeom>
          <a:solidFill>
            <a:srgbClr val="C00000"/>
          </a:solidFill>
        </p:spPr>
        <p:txBody>
          <a:bodyPr wrap="square" rtlCol="0">
            <a:spAutoFit/>
          </a:bodyPr>
          <a:lstStyle/>
          <a:p>
            <a:pPr algn="ctr"/>
            <a:r>
              <a:rPr lang="en-US" sz="4800" b="1" dirty="0" smtClean="0"/>
              <a:t>Topic 4</a:t>
            </a:r>
          </a:p>
          <a:p>
            <a:pPr algn="ctr"/>
            <a:endParaRPr lang="en-US" sz="4800" b="1" dirty="0"/>
          </a:p>
        </p:txBody>
      </p:sp>
    </p:spTree>
    <p:extLst>
      <p:ext uri="{BB962C8B-B14F-4D97-AF65-F5344CB8AC3E}">
        <p14:creationId xmlns:p14="http://schemas.microsoft.com/office/powerpoint/2010/main" val="387293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848</TotalTime>
  <Words>707</Words>
  <Application>Microsoft Office PowerPoint</Application>
  <PresentationFormat>Widescreen</PresentationFormat>
  <Paragraphs>60</Paragraphs>
  <Slides>10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Bradley Hand ITC</vt:lpstr>
      <vt:lpstr>Broadway</vt:lpstr>
      <vt:lpstr>Calibri</vt:lpstr>
      <vt:lpstr>Century Gothic</vt:lpstr>
      <vt:lpstr>Jokerman</vt:lpstr>
      <vt:lpstr>Juice ITC</vt:lpstr>
      <vt:lpstr>Kristen ITC</vt:lpstr>
      <vt:lpstr>Wingdings 3</vt:lpstr>
      <vt:lpstr>Ion</vt:lpstr>
      <vt:lpstr>CALMet Online</vt:lpstr>
      <vt:lpstr>CALMet Online is…….</vt:lpstr>
      <vt:lpstr>PowerPoint Presentation</vt:lpstr>
      <vt:lpstr>PowerPoint Presentation</vt:lpstr>
      <vt:lpstr>Welcome to       the CALMet Online world café </vt:lpstr>
      <vt:lpstr>Do we need CALMet Online? For what purpose?  Why?</vt:lpstr>
      <vt:lpstr>What components  in CALMet Online  need improvement?   </vt:lpstr>
      <vt:lpstr>How the future CALMet online could look like?</vt:lpstr>
      <vt:lpstr>What can you do to make the next CALMet Online a success?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CALMet Online</dc:title>
  <dc:creator>Pusdiklat</dc:creator>
  <cp:lastModifiedBy>Pusdiklat</cp:lastModifiedBy>
  <cp:revision>39</cp:revision>
  <dcterms:created xsi:type="dcterms:W3CDTF">2015-09-07T15:49:10Z</dcterms:created>
  <dcterms:modified xsi:type="dcterms:W3CDTF">2015-09-10T16:26:02Z</dcterms:modified>
</cp:coreProperties>
</file>