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4" r:id="rId9"/>
    <p:sldId id="263"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9" autoAdjust="0"/>
    <p:restoredTop sz="94660"/>
  </p:normalViewPr>
  <p:slideViewPr>
    <p:cSldViewPr snapToGrid="0">
      <p:cViewPr varScale="1">
        <p:scale>
          <a:sx n="87" d="100"/>
          <a:sy n="87" d="100"/>
        </p:scale>
        <p:origin x="528"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B772EC3-D5AB-46DA-8F66-E54E51EAB156}" type="datetimeFigureOut">
              <a:rPr lang="en-US" smtClean="0"/>
              <a:t>2/28/2024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BAEC09-21B3-478E-8721-5AE6E179201F}" type="slidenum">
              <a:rPr lang="en-US" smtClean="0"/>
              <a:t>‹#›</a:t>
            </a:fld>
            <a:endParaRPr lang="en-US"/>
          </a:p>
        </p:txBody>
      </p:sp>
    </p:spTree>
    <p:extLst>
      <p:ext uri="{BB962C8B-B14F-4D97-AF65-F5344CB8AC3E}">
        <p14:creationId xmlns:p14="http://schemas.microsoft.com/office/powerpoint/2010/main" val="34748191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B772EC3-D5AB-46DA-8F66-E54E51EAB156}" type="datetimeFigureOut">
              <a:rPr lang="en-US" smtClean="0"/>
              <a:t>2/28/2024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BAEC09-21B3-478E-8721-5AE6E179201F}" type="slidenum">
              <a:rPr lang="en-US" smtClean="0"/>
              <a:t>‹#›</a:t>
            </a:fld>
            <a:endParaRPr lang="en-US"/>
          </a:p>
        </p:txBody>
      </p:sp>
    </p:spTree>
    <p:extLst>
      <p:ext uri="{BB962C8B-B14F-4D97-AF65-F5344CB8AC3E}">
        <p14:creationId xmlns:p14="http://schemas.microsoft.com/office/powerpoint/2010/main" val="35663415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B772EC3-D5AB-46DA-8F66-E54E51EAB156}" type="datetimeFigureOut">
              <a:rPr lang="en-US" smtClean="0"/>
              <a:t>2/28/2024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BAEC09-21B3-478E-8721-5AE6E179201F}" type="slidenum">
              <a:rPr lang="en-US" smtClean="0"/>
              <a:t>‹#›</a:t>
            </a:fld>
            <a:endParaRPr lang="en-US"/>
          </a:p>
        </p:txBody>
      </p:sp>
    </p:spTree>
    <p:extLst>
      <p:ext uri="{BB962C8B-B14F-4D97-AF65-F5344CB8AC3E}">
        <p14:creationId xmlns:p14="http://schemas.microsoft.com/office/powerpoint/2010/main" val="843854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B772EC3-D5AB-46DA-8F66-E54E51EAB156}" type="datetimeFigureOut">
              <a:rPr lang="en-US" smtClean="0"/>
              <a:t>2/28/2024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BAEC09-21B3-478E-8721-5AE6E179201F}" type="slidenum">
              <a:rPr lang="en-US" smtClean="0"/>
              <a:t>‹#›</a:t>
            </a:fld>
            <a:endParaRPr lang="en-US"/>
          </a:p>
        </p:txBody>
      </p:sp>
    </p:spTree>
    <p:extLst>
      <p:ext uri="{BB962C8B-B14F-4D97-AF65-F5344CB8AC3E}">
        <p14:creationId xmlns:p14="http://schemas.microsoft.com/office/powerpoint/2010/main" val="5226400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B772EC3-D5AB-46DA-8F66-E54E51EAB156}" type="datetimeFigureOut">
              <a:rPr lang="en-US" smtClean="0"/>
              <a:t>2/28/2024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BAEC09-21B3-478E-8721-5AE6E179201F}" type="slidenum">
              <a:rPr lang="en-US" smtClean="0"/>
              <a:t>‹#›</a:t>
            </a:fld>
            <a:endParaRPr lang="en-US"/>
          </a:p>
        </p:txBody>
      </p:sp>
    </p:spTree>
    <p:extLst>
      <p:ext uri="{BB962C8B-B14F-4D97-AF65-F5344CB8AC3E}">
        <p14:creationId xmlns:p14="http://schemas.microsoft.com/office/powerpoint/2010/main" val="2358352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B772EC3-D5AB-46DA-8F66-E54E51EAB156}" type="datetimeFigureOut">
              <a:rPr lang="en-US" smtClean="0"/>
              <a:t>2/28/2024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BAEC09-21B3-478E-8721-5AE6E179201F}" type="slidenum">
              <a:rPr lang="en-US" smtClean="0"/>
              <a:t>‹#›</a:t>
            </a:fld>
            <a:endParaRPr lang="en-US"/>
          </a:p>
        </p:txBody>
      </p:sp>
    </p:spTree>
    <p:extLst>
      <p:ext uri="{BB962C8B-B14F-4D97-AF65-F5344CB8AC3E}">
        <p14:creationId xmlns:p14="http://schemas.microsoft.com/office/powerpoint/2010/main" val="22827448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B772EC3-D5AB-46DA-8F66-E54E51EAB156}" type="datetimeFigureOut">
              <a:rPr lang="en-US" smtClean="0"/>
              <a:t>2/28/2024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6BAEC09-21B3-478E-8721-5AE6E179201F}" type="slidenum">
              <a:rPr lang="en-US" smtClean="0"/>
              <a:t>‹#›</a:t>
            </a:fld>
            <a:endParaRPr lang="en-US"/>
          </a:p>
        </p:txBody>
      </p:sp>
    </p:spTree>
    <p:extLst>
      <p:ext uri="{BB962C8B-B14F-4D97-AF65-F5344CB8AC3E}">
        <p14:creationId xmlns:p14="http://schemas.microsoft.com/office/powerpoint/2010/main" val="33886462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B772EC3-D5AB-46DA-8F66-E54E51EAB156}" type="datetimeFigureOut">
              <a:rPr lang="en-US" smtClean="0"/>
              <a:t>2/28/2024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BAEC09-21B3-478E-8721-5AE6E179201F}" type="slidenum">
              <a:rPr lang="en-US" smtClean="0"/>
              <a:t>‹#›</a:t>
            </a:fld>
            <a:endParaRPr lang="en-US"/>
          </a:p>
        </p:txBody>
      </p:sp>
    </p:spTree>
    <p:extLst>
      <p:ext uri="{BB962C8B-B14F-4D97-AF65-F5344CB8AC3E}">
        <p14:creationId xmlns:p14="http://schemas.microsoft.com/office/powerpoint/2010/main" val="39330119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772EC3-D5AB-46DA-8F66-E54E51EAB156}" type="datetimeFigureOut">
              <a:rPr lang="en-US" smtClean="0"/>
              <a:t>2/28/2024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6BAEC09-21B3-478E-8721-5AE6E179201F}" type="slidenum">
              <a:rPr lang="en-US" smtClean="0"/>
              <a:t>‹#›</a:t>
            </a:fld>
            <a:endParaRPr lang="en-US"/>
          </a:p>
        </p:txBody>
      </p:sp>
    </p:spTree>
    <p:extLst>
      <p:ext uri="{BB962C8B-B14F-4D97-AF65-F5344CB8AC3E}">
        <p14:creationId xmlns:p14="http://schemas.microsoft.com/office/powerpoint/2010/main" val="1741376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B772EC3-D5AB-46DA-8F66-E54E51EAB156}" type="datetimeFigureOut">
              <a:rPr lang="en-US" smtClean="0"/>
              <a:t>2/28/2024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BAEC09-21B3-478E-8721-5AE6E179201F}" type="slidenum">
              <a:rPr lang="en-US" smtClean="0"/>
              <a:t>‹#›</a:t>
            </a:fld>
            <a:endParaRPr lang="en-US"/>
          </a:p>
        </p:txBody>
      </p:sp>
    </p:spTree>
    <p:extLst>
      <p:ext uri="{BB962C8B-B14F-4D97-AF65-F5344CB8AC3E}">
        <p14:creationId xmlns:p14="http://schemas.microsoft.com/office/powerpoint/2010/main" val="29487784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B772EC3-D5AB-46DA-8F66-E54E51EAB156}" type="datetimeFigureOut">
              <a:rPr lang="en-US" smtClean="0"/>
              <a:t>2/28/2024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BAEC09-21B3-478E-8721-5AE6E179201F}" type="slidenum">
              <a:rPr lang="en-US" smtClean="0"/>
              <a:t>‹#›</a:t>
            </a:fld>
            <a:endParaRPr lang="en-US"/>
          </a:p>
        </p:txBody>
      </p:sp>
    </p:spTree>
    <p:extLst>
      <p:ext uri="{BB962C8B-B14F-4D97-AF65-F5344CB8AC3E}">
        <p14:creationId xmlns:p14="http://schemas.microsoft.com/office/powerpoint/2010/main" val="7689226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772EC3-D5AB-46DA-8F66-E54E51EAB156}" type="datetimeFigureOut">
              <a:rPr lang="en-US" smtClean="0"/>
              <a:t>2/28/2024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BAEC09-21B3-478E-8721-5AE6E179201F}" type="slidenum">
              <a:rPr lang="en-US" smtClean="0"/>
              <a:t>‹#›</a:t>
            </a:fld>
            <a:endParaRPr lang="en-US"/>
          </a:p>
        </p:txBody>
      </p:sp>
    </p:spTree>
    <p:extLst>
      <p:ext uri="{BB962C8B-B14F-4D97-AF65-F5344CB8AC3E}">
        <p14:creationId xmlns:p14="http://schemas.microsoft.com/office/powerpoint/2010/main" val="27804108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720970"/>
            <a:ext cx="9144000" cy="3061555"/>
          </a:xfrm>
        </p:spPr>
        <p:txBody>
          <a:bodyPr>
            <a:normAutofit/>
          </a:bodyPr>
          <a:lstStyle/>
          <a:p>
            <a:r>
              <a:rPr lang="en-US" sz="3600" b="1" dirty="0">
                <a:latin typeface="Trebuchet MS" panose="020B0603020202020204" pitchFamily="34" charset="0"/>
              </a:rPr>
              <a:t>DUST STORM OVER SUDAN 11</a:t>
            </a:r>
            <a:r>
              <a:rPr lang="en-US" sz="3600" b="1" baseline="30000" dirty="0">
                <a:latin typeface="Trebuchet MS" panose="020B0603020202020204" pitchFamily="34" charset="0"/>
              </a:rPr>
              <a:t>TH</a:t>
            </a:r>
            <a:r>
              <a:rPr lang="en-US" sz="3600" b="1" dirty="0">
                <a:latin typeface="Trebuchet MS" panose="020B0603020202020204" pitchFamily="34" charset="0"/>
              </a:rPr>
              <a:t> MAY 2022 0900 UTC TO 12</a:t>
            </a:r>
            <a:r>
              <a:rPr lang="en-US" sz="3600" b="1" baseline="30000" dirty="0">
                <a:latin typeface="Trebuchet MS" panose="020B0603020202020204" pitchFamily="34" charset="0"/>
              </a:rPr>
              <a:t>TH</a:t>
            </a:r>
            <a:r>
              <a:rPr lang="en-US" sz="3600" b="1" dirty="0">
                <a:latin typeface="Trebuchet MS" panose="020B0603020202020204" pitchFamily="34" charset="0"/>
              </a:rPr>
              <a:t> MAY 2022 0000 UTC</a:t>
            </a:r>
            <a:endParaRPr lang="en-US" sz="3600" dirty="0">
              <a:latin typeface="Trebuchet MS" panose="020B0603020202020204" pitchFamily="34" charset="0"/>
            </a:endParaRPr>
          </a:p>
        </p:txBody>
      </p:sp>
      <p:sp>
        <p:nvSpPr>
          <p:cNvPr id="3" name="Subtitle 2"/>
          <p:cNvSpPr>
            <a:spLocks noGrp="1"/>
          </p:cNvSpPr>
          <p:nvPr>
            <p:ph type="subTitle" idx="1"/>
          </p:nvPr>
        </p:nvSpPr>
        <p:spPr>
          <a:xfrm>
            <a:off x="1524000" y="4358177"/>
            <a:ext cx="9144000" cy="1655762"/>
          </a:xfrm>
        </p:spPr>
        <p:txBody>
          <a:bodyPr>
            <a:normAutofit/>
          </a:bodyPr>
          <a:lstStyle/>
          <a:p>
            <a:r>
              <a:rPr lang="en-US" sz="2800" dirty="0">
                <a:latin typeface="Trebuchet MS" panose="020B0603020202020204" pitchFamily="34" charset="0"/>
              </a:rPr>
              <a:t>Case  Study Simulator </a:t>
            </a:r>
          </a:p>
        </p:txBody>
      </p:sp>
    </p:spTree>
    <p:extLst>
      <p:ext uri="{BB962C8B-B14F-4D97-AF65-F5344CB8AC3E}">
        <p14:creationId xmlns:p14="http://schemas.microsoft.com/office/powerpoint/2010/main" val="8375121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8539" y="342901"/>
            <a:ext cx="10515600" cy="1875326"/>
          </a:xfrm>
        </p:spPr>
        <p:txBody>
          <a:bodyPr>
            <a:normAutofit fontScale="90000"/>
          </a:bodyPr>
          <a:lstStyle/>
          <a:p>
            <a:r>
              <a:rPr lang="en-US" sz="3600" b="1" dirty="0">
                <a:latin typeface="Trebuchet MS" panose="020B0603020202020204" pitchFamily="34" charset="0"/>
              </a:rPr>
              <a:t>Step 1: Evidence of weather phenomena contributing to the current weather situation on 11th May 2022 at 1200 UTC</a:t>
            </a:r>
            <a:r>
              <a:rPr lang="en-US" b="1" dirty="0">
                <a:effectLst/>
              </a:rPr>
              <a:t/>
            </a:r>
            <a:br>
              <a:rPr lang="en-US" b="1" dirty="0">
                <a:effectLst/>
              </a:rPr>
            </a:br>
            <a:endParaRPr lang="en-US" dirty="0"/>
          </a:p>
        </p:txBody>
      </p:sp>
      <p:sp>
        <p:nvSpPr>
          <p:cNvPr id="3" name="Content Placeholder 2"/>
          <p:cNvSpPr>
            <a:spLocks noGrp="1"/>
          </p:cNvSpPr>
          <p:nvPr>
            <p:ph idx="1"/>
          </p:nvPr>
        </p:nvSpPr>
        <p:spPr>
          <a:xfrm>
            <a:off x="908539" y="2218227"/>
            <a:ext cx="10515600" cy="4351338"/>
          </a:xfrm>
        </p:spPr>
        <p:txBody>
          <a:bodyPr/>
          <a:lstStyle/>
          <a:p>
            <a:r>
              <a:rPr lang="en-US" b="1" dirty="0">
                <a:latin typeface="Trebuchet MS" panose="020B0603020202020204" pitchFamily="34" charset="0"/>
              </a:rPr>
              <a:t>Question:</a:t>
            </a:r>
            <a:r>
              <a:rPr lang="en-US" dirty="0">
                <a:latin typeface="Trebuchet MS" panose="020B0603020202020204" pitchFamily="34" charset="0"/>
              </a:rPr>
              <a:t> Look at the MSLP chart and explain the pressure systems over the Mediterranean region.</a:t>
            </a:r>
          </a:p>
          <a:p>
            <a:pPr marL="0" indent="0">
              <a:buNone/>
            </a:pPr>
            <a:endParaRPr lang="en-US" dirty="0">
              <a:effectLst/>
              <a:latin typeface="Trebuchet MS" panose="020B0603020202020204" pitchFamily="34" charset="0"/>
            </a:endParaRPr>
          </a:p>
          <a:p>
            <a:r>
              <a:rPr lang="en-US" b="1" dirty="0">
                <a:latin typeface="Trebuchet MS" panose="020B0603020202020204" pitchFamily="34" charset="0"/>
              </a:rPr>
              <a:t>Answer:</a:t>
            </a:r>
            <a:r>
              <a:rPr lang="en-US" dirty="0">
                <a:latin typeface="Trebuchet MS" panose="020B0603020202020204" pitchFamily="34" charset="0"/>
              </a:rPr>
              <a:t> High pressure center sits over the area and a strong ridging to the South eastern direction all the way to Northern Sudan can be observed. </a:t>
            </a:r>
          </a:p>
        </p:txBody>
      </p:sp>
    </p:spTree>
    <p:extLst>
      <p:ext uri="{BB962C8B-B14F-4D97-AF65-F5344CB8AC3E}">
        <p14:creationId xmlns:p14="http://schemas.microsoft.com/office/powerpoint/2010/main" val="39546035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latin typeface="Trebuchet MS" panose="020B0603020202020204" pitchFamily="34" charset="0"/>
              </a:rPr>
              <a:t/>
            </a:r>
            <a:br>
              <a:rPr lang="en-US" sz="3200" dirty="0">
                <a:latin typeface="Trebuchet MS" panose="020B0603020202020204" pitchFamily="34" charset="0"/>
              </a:rPr>
            </a:br>
            <a:r>
              <a:rPr lang="en-US" sz="2800" b="1" dirty="0">
                <a:latin typeface="Trebuchet MS" panose="020B0603020202020204" pitchFamily="34" charset="0"/>
              </a:rPr>
              <a:t>Step 2: Analyze the past weather</a:t>
            </a:r>
            <a:r>
              <a:rPr lang="en-US" sz="3200" b="1" dirty="0"/>
              <a:t/>
            </a:r>
            <a:br>
              <a:rPr lang="en-US" sz="3200" b="1" dirty="0"/>
            </a:br>
            <a:r>
              <a:rPr lang="en-US" sz="3200" dirty="0">
                <a:latin typeface="Trebuchet MS" panose="020B0603020202020204" pitchFamily="34" charset="0"/>
              </a:rPr>
              <a:t/>
            </a:r>
            <a:br>
              <a:rPr lang="en-US" sz="3200" dirty="0">
                <a:latin typeface="Trebuchet MS" panose="020B0603020202020204" pitchFamily="34" charset="0"/>
              </a:rPr>
            </a:br>
            <a:r>
              <a:rPr lang="en-US" sz="2400" dirty="0">
                <a:latin typeface="Trebuchet MS" panose="020B0603020202020204" pitchFamily="34" charset="0"/>
              </a:rPr>
              <a:t>Task:  Analyze the evolution of the weather systems in  step one above for the past 12 hours</a:t>
            </a:r>
            <a:r>
              <a:rPr lang="en-US" sz="2400" dirty="0">
                <a:effectLst/>
                <a:latin typeface="Trebuchet MS" panose="020B0603020202020204" pitchFamily="34" charset="0"/>
              </a:rPr>
              <a:t/>
            </a:r>
            <a:br>
              <a:rPr lang="en-US" sz="2400" dirty="0">
                <a:effectLst/>
                <a:latin typeface="Trebuchet MS" panose="020B0603020202020204" pitchFamily="34" charset="0"/>
              </a:rPr>
            </a:br>
            <a:endParaRPr lang="en-US" sz="2400" dirty="0">
              <a:latin typeface="Trebuchet MS" panose="020B0603020202020204" pitchFamily="34" charset="0"/>
            </a:endParaRPr>
          </a:p>
        </p:txBody>
      </p:sp>
      <p:sp>
        <p:nvSpPr>
          <p:cNvPr id="3" name="Content Placeholder 2"/>
          <p:cNvSpPr>
            <a:spLocks noGrp="1"/>
          </p:cNvSpPr>
          <p:nvPr>
            <p:ph idx="1"/>
          </p:nvPr>
        </p:nvSpPr>
        <p:spPr>
          <a:xfrm>
            <a:off x="838200" y="1793631"/>
            <a:ext cx="10515600" cy="4765430"/>
          </a:xfrm>
        </p:spPr>
        <p:txBody>
          <a:bodyPr>
            <a:noAutofit/>
          </a:bodyPr>
          <a:lstStyle/>
          <a:p>
            <a:pPr marL="0" indent="0" algn="just">
              <a:buNone/>
            </a:pPr>
            <a:r>
              <a:rPr lang="en-US" sz="1800" dirty="0">
                <a:solidFill>
                  <a:srgbClr val="FF0000"/>
                </a:solidFill>
                <a:latin typeface="Trebuchet MS" panose="020B0603020202020204" pitchFamily="34" charset="0"/>
              </a:rPr>
              <a:t>Feedback:</a:t>
            </a:r>
            <a:r>
              <a:rPr lang="en-US" sz="1800" dirty="0">
                <a:latin typeface="Trebuchet MS" panose="020B0603020202020204" pitchFamily="34" charset="0"/>
              </a:rPr>
              <a:t> </a:t>
            </a:r>
            <a:endParaRPr lang="en-US" sz="1800" dirty="0">
              <a:effectLst/>
              <a:latin typeface="Trebuchet MS" panose="020B0603020202020204" pitchFamily="34" charset="0"/>
            </a:endParaRPr>
          </a:p>
          <a:p>
            <a:pPr algn="just" fontAlgn="base"/>
            <a:r>
              <a:rPr lang="en-US" sz="1800" b="1" dirty="0">
                <a:latin typeface="Trebuchet MS" panose="020B0603020202020204" pitchFamily="34" charset="0"/>
              </a:rPr>
              <a:t>MSLP:</a:t>
            </a:r>
            <a:r>
              <a:rPr lang="en-US" sz="1800" dirty="0">
                <a:latin typeface="Trebuchet MS" panose="020B0603020202020204" pitchFamily="34" charset="0"/>
              </a:rPr>
              <a:t> The Mean Sea Level pressure in the Mediterranean region was at 1023 </a:t>
            </a:r>
            <a:r>
              <a:rPr lang="en-US" sz="1800" dirty="0" err="1">
                <a:latin typeface="Trebuchet MS" panose="020B0603020202020204" pitchFamily="34" charset="0"/>
              </a:rPr>
              <a:t>hPa</a:t>
            </a:r>
            <a:r>
              <a:rPr lang="en-US" sz="1800" dirty="0">
                <a:latin typeface="Trebuchet MS" panose="020B0603020202020204" pitchFamily="34" charset="0"/>
              </a:rPr>
              <a:t> at 0000 UTC, at 0600 UTC the pressure increased to 1025 </a:t>
            </a:r>
            <a:r>
              <a:rPr lang="en-US" sz="1800" dirty="0" err="1">
                <a:latin typeface="Trebuchet MS" panose="020B0603020202020204" pitchFamily="34" charset="0"/>
              </a:rPr>
              <a:t>hPa</a:t>
            </a:r>
            <a:r>
              <a:rPr lang="en-US" sz="1800" dirty="0">
                <a:latin typeface="Trebuchet MS" panose="020B0603020202020204" pitchFamily="34" charset="0"/>
              </a:rPr>
              <a:t>. There is a ridge with a southeastern orientation coming all the way to the central part of Sudan. The increase in the pressure led to the strengthening of the ridge and the winds around the ridge also became stronger.   </a:t>
            </a:r>
          </a:p>
          <a:p>
            <a:pPr algn="just" fontAlgn="base"/>
            <a:r>
              <a:rPr lang="en-US" sz="1800" dirty="0">
                <a:latin typeface="Trebuchet MS" panose="020B0603020202020204" pitchFamily="34" charset="0"/>
              </a:rPr>
              <a:t>Winds: </a:t>
            </a:r>
          </a:p>
          <a:p>
            <a:pPr lvl="1" algn="just" fontAlgn="base"/>
            <a:r>
              <a:rPr lang="en-US" sz="1800" b="1" dirty="0">
                <a:latin typeface="Trebuchet MS" panose="020B0603020202020204" pitchFamily="34" charset="0"/>
              </a:rPr>
              <a:t>Surface:</a:t>
            </a:r>
            <a:r>
              <a:rPr lang="en-US" sz="1800" dirty="0">
                <a:latin typeface="Trebuchet MS" panose="020B0603020202020204" pitchFamily="34" charset="0"/>
              </a:rPr>
              <a:t> Strong easterly winds blowing between 0000 UTC and 0600 UTC. The maximum wind speed reached at 0600 UTC was 25 knots.</a:t>
            </a:r>
          </a:p>
          <a:p>
            <a:pPr lvl="1" algn="just" fontAlgn="base"/>
            <a:r>
              <a:rPr lang="en-US" sz="1800" b="1" dirty="0">
                <a:latin typeface="Trebuchet MS" panose="020B0603020202020204" pitchFamily="34" charset="0"/>
              </a:rPr>
              <a:t>850 </a:t>
            </a:r>
            <a:r>
              <a:rPr lang="en-US" sz="1800" b="1" dirty="0" err="1">
                <a:latin typeface="Trebuchet MS" panose="020B0603020202020204" pitchFamily="34" charset="0"/>
              </a:rPr>
              <a:t>Hpa</a:t>
            </a:r>
            <a:r>
              <a:rPr lang="en-US" sz="1800" b="1" dirty="0">
                <a:latin typeface="Trebuchet MS" panose="020B0603020202020204" pitchFamily="34" charset="0"/>
              </a:rPr>
              <a:t> Winds:</a:t>
            </a:r>
            <a:r>
              <a:rPr lang="en-US" sz="1800" dirty="0">
                <a:latin typeface="Trebuchet MS" panose="020B0603020202020204" pitchFamily="34" charset="0"/>
              </a:rPr>
              <a:t> Strong easterly winds were noted. The maximum wind speed at 0000 UTC was at 35 knots and increased to 40 knots at 0600 UTC.</a:t>
            </a:r>
          </a:p>
          <a:p>
            <a:pPr lvl="1" algn="just" fontAlgn="base"/>
            <a:r>
              <a:rPr lang="en-US" sz="1800" b="1" dirty="0">
                <a:latin typeface="Trebuchet MS" panose="020B0603020202020204" pitchFamily="34" charset="0"/>
              </a:rPr>
              <a:t>700 </a:t>
            </a:r>
            <a:r>
              <a:rPr lang="en-US" sz="1800" b="1" dirty="0" err="1">
                <a:latin typeface="Trebuchet MS" panose="020B0603020202020204" pitchFamily="34" charset="0"/>
              </a:rPr>
              <a:t>hPa</a:t>
            </a:r>
            <a:r>
              <a:rPr lang="en-US" sz="1800" b="1" dirty="0">
                <a:latin typeface="Trebuchet MS" panose="020B0603020202020204" pitchFamily="34" charset="0"/>
              </a:rPr>
              <a:t> winds: </a:t>
            </a:r>
            <a:r>
              <a:rPr lang="en-US" sz="1800" dirty="0">
                <a:latin typeface="Trebuchet MS" panose="020B0603020202020204" pitchFamily="34" charset="0"/>
              </a:rPr>
              <a:t>An area of convergence is seen over this period of time. </a:t>
            </a:r>
          </a:p>
          <a:p>
            <a:pPr lvl="1" algn="just" fontAlgn="base"/>
            <a:r>
              <a:rPr lang="en-US" sz="1800" b="1" dirty="0">
                <a:latin typeface="Trebuchet MS" panose="020B0603020202020204" pitchFamily="34" charset="0"/>
              </a:rPr>
              <a:t>200 </a:t>
            </a:r>
            <a:r>
              <a:rPr lang="en-US" sz="1800" b="1" dirty="0" err="1">
                <a:latin typeface="Trebuchet MS" panose="020B0603020202020204" pitchFamily="34" charset="0"/>
              </a:rPr>
              <a:t>hPa</a:t>
            </a:r>
            <a:r>
              <a:rPr lang="en-US" sz="1800" b="1" dirty="0">
                <a:latin typeface="Trebuchet MS" panose="020B0603020202020204" pitchFamily="34" charset="0"/>
              </a:rPr>
              <a:t> Winds:</a:t>
            </a:r>
            <a:r>
              <a:rPr lang="en-US" sz="1800" dirty="0">
                <a:latin typeface="Trebuchet MS" panose="020B0603020202020204" pitchFamily="34" charset="0"/>
              </a:rPr>
              <a:t> At 0000 UTC areas of confluence begin to form on the east and western parts indicating a low pressure center at this level. </a:t>
            </a:r>
          </a:p>
          <a:p>
            <a:pPr algn="just" fontAlgn="base"/>
            <a:r>
              <a:rPr lang="en-US" sz="1800" b="1" dirty="0">
                <a:latin typeface="Trebuchet MS" panose="020B0603020202020204" pitchFamily="34" charset="0"/>
              </a:rPr>
              <a:t>Dust RGB:</a:t>
            </a:r>
            <a:r>
              <a:rPr lang="en-US" sz="1800" dirty="0">
                <a:latin typeface="Trebuchet MS" panose="020B0603020202020204" pitchFamily="34" charset="0"/>
              </a:rPr>
              <a:t> At 0000 UTC, there are no dust storms seen on the satellite imagery, however at 0600 UTC a small dust cloud is seen on the eastern part of the country.</a:t>
            </a:r>
          </a:p>
          <a:p>
            <a:pPr algn="just"/>
            <a:endParaRPr lang="en-US" sz="2000" dirty="0">
              <a:latin typeface="Trebuchet MS" panose="020B0603020202020204" pitchFamily="34" charset="0"/>
            </a:endParaRPr>
          </a:p>
        </p:txBody>
      </p:sp>
    </p:spTree>
    <p:extLst>
      <p:ext uri="{BB962C8B-B14F-4D97-AF65-F5344CB8AC3E}">
        <p14:creationId xmlns:p14="http://schemas.microsoft.com/office/powerpoint/2010/main" val="39200758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latin typeface="Trebuchet MS" panose="020B0603020202020204" pitchFamily="34" charset="0"/>
              </a:rPr>
              <a:t>Task:  Compare charts for 1200 UTC with 1800 UTC</a:t>
            </a:r>
            <a:endParaRPr lang="en-US" sz="3200" dirty="0">
              <a:latin typeface="Trebuchet MS" panose="020B0603020202020204" pitchFamily="34" charset="0"/>
            </a:endParaRPr>
          </a:p>
        </p:txBody>
      </p:sp>
      <p:sp>
        <p:nvSpPr>
          <p:cNvPr id="3" name="Content Placeholder 2"/>
          <p:cNvSpPr>
            <a:spLocks noGrp="1"/>
          </p:cNvSpPr>
          <p:nvPr>
            <p:ph idx="1"/>
          </p:nvPr>
        </p:nvSpPr>
        <p:spPr/>
        <p:txBody>
          <a:bodyPr>
            <a:normAutofit/>
          </a:bodyPr>
          <a:lstStyle/>
          <a:p>
            <a:pPr marL="0" indent="0" algn="just">
              <a:buNone/>
            </a:pPr>
            <a:r>
              <a:rPr lang="en-US" sz="2400" dirty="0">
                <a:solidFill>
                  <a:srgbClr val="FF0000"/>
                </a:solidFill>
                <a:latin typeface="Trebuchet MS" panose="020B0603020202020204" pitchFamily="34" charset="0"/>
              </a:rPr>
              <a:t>Feedback:</a:t>
            </a:r>
            <a:r>
              <a:rPr lang="en-US" sz="2400" b="1" dirty="0">
                <a:solidFill>
                  <a:srgbClr val="FF0000"/>
                </a:solidFill>
                <a:latin typeface="Trebuchet MS" panose="020B0603020202020204" pitchFamily="34" charset="0"/>
              </a:rPr>
              <a:t> </a:t>
            </a:r>
            <a:endParaRPr lang="en-US" sz="2400" dirty="0">
              <a:solidFill>
                <a:srgbClr val="FF0000"/>
              </a:solidFill>
              <a:effectLst/>
              <a:latin typeface="Trebuchet MS" panose="020B0603020202020204" pitchFamily="34" charset="0"/>
            </a:endParaRPr>
          </a:p>
          <a:p>
            <a:pPr algn="just"/>
            <a:r>
              <a:rPr lang="en-US" sz="2400" b="1" dirty="0">
                <a:latin typeface="Trebuchet MS" panose="020B0603020202020204" pitchFamily="34" charset="0"/>
              </a:rPr>
              <a:t>Pressure:</a:t>
            </a:r>
            <a:r>
              <a:rPr lang="en-US" sz="2400" dirty="0">
                <a:latin typeface="Trebuchet MS" panose="020B0603020202020204" pitchFamily="34" charset="0"/>
              </a:rPr>
              <a:t> The high-pressure center in the Mediterranean region has reduced slightly to 1023 </a:t>
            </a:r>
            <a:r>
              <a:rPr lang="en-US" sz="2400" dirty="0" err="1">
                <a:latin typeface="Trebuchet MS" panose="020B0603020202020204" pitchFamily="34" charset="0"/>
              </a:rPr>
              <a:t>Hpa</a:t>
            </a:r>
            <a:r>
              <a:rPr lang="en-US" sz="2400" dirty="0">
                <a:latin typeface="Trebuchet MS" panose="020B0603020202020204" pitchFamily="34" charset="0"/>
              </a:rPr>
              <a:t>.</a:t>
            </a:r>
            <a:endParaRPr lang="en-US" sz="2400" dirty="0">
              <a:effectLst/>
              <a:latin typeface="Trebuchet MS" panose="020B0603020202020204" pitchFamily="34" charset="0"/>
            </a:endParaRPr>
          </a:p>
          <a:p>
            <a:pPr algn="just"/>
            <a:r>
              <a:rPr lang="en-US" sz="2400" b="1" dirty="0">
                <a:latin typeface="Trebuchet MS" panose="020B0603020202020204" pitchFamily="34" charset="0"/>
              </a:rPr>
              <a:t>Winds:</a:t>
            </a:r>
            <a:r>
              <a:rPr lang="en-US" sz="2400" dirty="0">
                <a:latin typeface="Trebuchet MS" panose="020B0603020202020204" pitchFamily="34" charset="0"/>
              </a:rPr>
              <a:t> The Maximum surface wind speed is expected to reduce slightly from 25 Knots observed at 1200 UTC to 20 Knots at 1800 UTC. </a:t>
            </a:r>
            <a:endParaRPr lang="en-US" sz="2400" dirty="0">
              <a:effectLst/>
              <a:latin typeface="Trebuchet MS" panose="020B0603020202020204" pitchFamily="34" charset="0"/>
            </a:endParaRPr>
          </a:p>
          <a:p>
            <a:pPr algn="just"/>
            <a:r>
              <a:rPr lang="en-US" sz="2400" b="1" dirty="0">
                <a:latin typeface="Trebuchet MS" panose="020B0603020202020204" pitchFamily="34" charset="0"/>
              </a:rPr>
              <a:t>200 </a:t>
            </a:r>
            <a:r>
              <a:rPr lang="en-US" sz="2400" b="1" dirty="0" err="1">
                <a:latin typeface="Trebuchet MS" panose="020B0603020202020204" pitchFamily="34" charset="0"/>
              </a:rPr>
              <a:t>hPa</a:t>
            </a:r>
            <a:r>
              <a:rPr lang="en-US" sz="2400" b="1" dirty="0">
                <a:latin typeface="Trebuchet MS" panose="020B0603020202020204" pitchFamily="34" charset="0"/>
              </a:rPr>
              <a:t> Winds:</a:t>
            </a:r>
            <a:r>
              <a:rPr lang="en-US" sz="2400" dirty="0">
                <a:latin typeface="Trebuchet MS" panose="020B0603020202020204" pitchFamily="34" charset="0"/>
              </a:rPr>
              <a:t> The large-scale low pressure region seen at the 1200 UTC is filling up, and the large-scale subsidence of air is still expected. Since the winds at the surface are still strong the dust storm is still expected to persist though the conditions are improving slightly.</a:t>
            </a:r>
          </a:p>
        </p:txBody>
      </p:sp>
    </p:spTree>
    <p:extLst>
      <p:ext uri="{BB962C8B-B14F-4D97-AF65-F5344CB8AC3E}">
        <p14:creationId xmlns:p14="http://schemas.microsoft.com/office/powerpoint/2010/main" val="15758693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36332"/>
            <a:ext cx="10515600" cy="1699480"/>
          </a:xfrm>
        </p:spPr>
        <p:txBody>
          <a:bodyPr>
            <a:normAutofit fontScale="90000"/>
          </a:bodyPr>
          <a:lstStyle/>
          <a:p>
            <a:r>
              <a:rPr lang="en-US" b="1" dirty="0"/>
              <a:t>Step 4: Develop/Generate the Nowcast </a:t>
            </a:r>
            <a:br>
              <a:rPr lang="en-US" b="1" dirty="0"/>
            </a:br>
            <a:r>
              <a:rPr lang="en-US" sz="3200" dirty="0">
                <a:latin typeface="Trebuchet MS" panose="020B0603020202020204" pitchFamily="34" charset="0"/>
              </a:rPr>
              <a:t/>
            </a:r>
            <a:br>
              <a:rPr lang="en-US" sz="3200" dirty="0">
                <a:latin typeface="Trebuchet MS" panose="020B0603020202020204" pitchFamily="34" charset="0"/>
              </a:rPr>
            </a:br>
            <a:r>
              <a:rPr lang="en-US" sz="3200" dirty="0">
                <a:latin typeface="Trebuchet MS" panose="020B0603020202020204" pitchFamily="34" charset="0"/>
              </a:rPr>
              <a:t>Task: After reviewing all the provided data, Generate a nowcast forecast.</a:t>
            </a:r>
          </a:p>
        </p:txBody>
      </p:sp>
      <p:sp>
        <p:nvSpPr>
          <p:cNvPr id="3" name="Content Placeholder 2"/>
          <p:cNvSpPr>
            <a:spLocks noGrp="1"/>
          </p:cNvSpPr>
          <p:nvPr>
            <p:ph idx="1"/>
          </p:nvPr>
        </p:nvSpPr>
        <p:spPr>
          <a:xfrm>
            <a:off x="838200" y="2366455"/>
            <a:ext cx="10515600" cy="4351338"/>
          </a:xfrm>
        </p:spPr>
        <p:txBody>
          <a:bodyPr/>
          <a:lstStyle/>
          <a:p>
            <a:pPr marL="0" indent="0" algn="just">
              <a:buNone/>
            </a:pPr>
            <a:r>
              <a:rPr lang="en-US" sz="2400" dirty="0">
                <a:solidFill>
                  <a:srgbClr val="FF0000"/>
                </a:solidFill>
              </a:rPr>
              <a:t>Feedback:</a:t>
            </a:r>
            <a:endParaRPr lang="en-US" sz="2400" dirty="0">
              <a:solidFill>
                <a:srgbClr val="FF0000"/>
              </a:solidFill>
              <a:effectLst/>
            </a:endParaRPr>
          </a:p>
          <a:p>
            <a:pPr algn="just"/>
            <a:r>
              <a:rPr lang="en-US" sz="2400" dirty="0">
                <a:latin typeface="Trebuchet MS" panose="020B0603020202020204" pitchFamily="34" charset="0"/>
              </a:rPr>
              <a:t>“The intense dust/sandstorm with strong winds is expected to continue to sweep over many parts of central Sudan from 1200 UTC over the next 3 hours.  Very low visibility is expected in these regions. Lots of dust expected in the air.  From 1500 UTC the conditions are expected to improve slightly though there will still be a lot of dust lifted which will take time to settle. The public is advised to take caution.’</a:t>
            </a:r>
            <a:endParaRPr lang="en-US" sz="2400" dirty="0">
              <a:effectLst/>
              <a:latin typeface="Trebuchet MS" panose="020B0603020202020204" pitchFamily="34" charset="0"/>
            </a:endParaRPr>
          </a:p>
          <a:p>
            <a:pPr algn="just"/>
            <a:endParaRPr lang="en-US" dirty="0"/>
          </a:p>
        </p:txBody>
      </p:sp>
    </p:spTree>
    <p:extLst>
      <p:ext uri="{BB962C8B-B14F-4D97-AF65-F5344CB8AC3E}">
        <p14:creationId xmlns:p14="http://schemas.microsoft.com/office/powerpoint/2010/main" val="9924258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6525"/>
            <a:ext cx="10515600" cy="1325563"/>
          </a:xfrm>
        </p:spPr>
        <p:txBody>
          <a:bodyPr>
            <a:normAutofit/>
          </a:bodyPr>
          <a:lstStyle/>
          <a:p>
            <a:r>
              <a:rPr lang="en-US" sz="3200" dirty="0">
                <a:latin typeface="Trebuchet MS" panose="020B0603020202020204" pitchFamily="34" charset="0"/>
              </a:rPr>
              <a:t>Step 5: Disseminate the Nowcast</a:t>
            </a:r>
          </a:p>
        </p:txBody>
      </p:sp>
      <p:sp>
        <p:nvSpPr>
          <p:cNvPr id="3" name="Content Placeholder 2"/>
          <p:cNvSpPr>
            <a:spLocks noGrp="1"/>
          </p:cNvSpPr>
          <p:nvPr>
            <p:ph idx="1"/>
          </p:nvPr>
        </p:nvSpPr>
        <p:spPr>
          <a:xfrm>
            <a:off x="838200" y="1125415"/>
            <a:ext cx="10515600" cy="5051548"/>
          </a:xfrm>
        </p:spPr>
        <p:txBody>
          <a:bodyPr>
            <a:noAutofit/>
          </a:bodyPr>
          <a:lstStyle/>
          <a:p>
            <a:r>
              <a:rPr lang="en-US" sz="2400" dirty="0">
                <a:latin typeface="Trebuchet MS" panose="020B0603020202020204" pitchFamily="34" charset="0"/>
              </a:rPr>
              <a:t>Task:  Discuss the various sector specific forecasts to be disseminated after generation of the forecast in step 4. Discuss the different common alerting protocols (CAP) available. </a:t>
            </a:r>
            <a:endParaRPr lang="en-US" sz="2400" dirty="0">
              <a:effectLst/>
              <a:latin typeface="Trebuchet MS" panose="020B0603020202020204" pitchFamily="34" charset="0"/>
            </a:endParaRPr>
          </a:p>
          <a:p>
            <a:pPr marL="0" indent="0">
              <a:buNone/>
            </a:pPr>
            <a:r>
              <a:rPr lang="en-US" sz="2400" dirty="0">
                <a:latin typeface="Trebuchet MS" panose="020B0603020202020204" pitchFamily="34" charset="0"/>
              </a:rPr>
              <a:t/>
            </a:r>
            <a:br>
              <a:rPr lang="en-US" sz="2400" dirty="0">
                <a:latin typeface="Trebuchet MS" panose="020B0603020202020204" pitchFamily="34" charset="0"/>
              </a:rPr>
            </a:br>
            <a:r>
              <a:rPr lang="en-US" sz="2400" dirty="0">
                <a:solidFill>
                  <a:srgbClr val="FF0000"/>
                </a:solidFill>
                <a:latin typeface="Trebuchet MS" panose="020B0603020202020204" pitchFamily="34" charset="0"/>
              </a:rPr>
              <a:t>Feedback: </a:t>
            </a:r>
            <a:r>
              <a:rPr lang="en-US" sz="2400" dirty="0">
                <a:latin typeface="Trebuchet MS" panose="020B0603020202020204" pitchFamily="34" charset="0"/>
              </a:rPr>
              <a:t>Give forecasts tailored to the following users;</a:t>
            </a:r>
            <a:endParaRPr lang="en-US" sz="2400" dirty="0">
              <a:effectLst/>
              <a:latin typeface="Trebuchet MS" panose="020B0603020202020204" pitchFamily="34" charset="0"/>
            </a:endParaRPr>
          </a:p>
          <a:p>
            <a:pPr fontAlgn="base"/>
            <a:r>
              <a:rPr lang="en-US" sz="2400" dirty="0">
                <a:latin typeface="Trebuchet MS" panose="020B0603020202020204" pitchFamily="34" charset="0"/>
              </a:rPr>
              <a:t>Transport industry</a:t>
            </a:r>
          </a:p>
          <a:p>
            <a:pPr fontAlgn="base"/>
            <a:r>
              <a:rPr lang="en-US" sz="2400" dirty="0">
                <a:latin typeface="Trebuchet MS" panose="020B0603020202020204" pitchFamily="34" charset="0"/>
              </a:rPr>
              <a:t>Aviation</a:t>
            </a:r>
          </a:p>
          <a:p>
            <a:pPr>
              <a:buFont typeface="Wingdings" panose="05000000000000000000" pitchFamily="2" charset="2"/>
              <a:buChar char="Ø"/>
            </a:pPr>
            <a:r>
              <a:rPr lang="en-US" sz="2000" b="1" dirty="0">
                <a:latin typeface="Trebuchet MS" panose="020B0603020202020204" pitchFamily="34" charset="0"/>
              </a:rPr>
              <a:t>TAF HSSK 111100Z 1112/1218 03015G25KT 8000 NSC TEMPO 1112/1118 1000 BLSA</a:t>
            </a:r>
            <a:endParaRPr lang="en-US" sz="2000" dirty="0">
              <a:effectLst/>
              <a:latin typeface="Trebuchet MS" panose="020B0603020202020204" pitchFamily="34" charset="0"/>
            </a:endParaRPr>
          </a:p>
          <a:p>
            <a:pPr marL="0" indent="0">
              <a:buNone/>
            </a:pPr>
            <a:r>
              <a:rPr lang="en-US" sz="2000" b="1" dirty="0">
                <a:latin typeface="Trebuchet MS" panose="020B0603020202020204" pitchFamily="34" charset="0"/>
              </a:rPr>
              <a:t>TEMPO 1204/1209 6000 SKC=</a:t>
            </a:r>
          </a:p>
          <a:p>
            <a:pPr marL="0" indent="0">
              <a:buNone/>
            </a:pPr>
            <a:endParaRPr lang="en-US" sz="2000" b="1" dirty="0">
              <a:latin typeface="Trebuchet MS" panose="020B0603020202020204" pitchFamily="34" charset="0"/>
            </a:endParaRPr>
          </a:p>
          <a:p>
            <a:pPr>
              <a:buFont typeface="Wingdings" panose="05000000000000000000" pitchFamily="2" charset="2"/>
              <a:buChar char="ü"/>
            </a:pPr>
            <a:r>
              <a:rPr lang="en-US" sz="2400" dirty="0">
                <a:latin typeface="Trebuchet MS" panose="020B0603020202020204" pitchFamily="34" charset="0"/>
              </a:rPr>
              <a:t>General Public</a:t>
            </a:r>
          </a:p>
          <a:p>
            <a:pPr fontAlgn="base">
              <a:buFont typeface="Wingdings" panose="05000000000000000000" pitchFamily="2" charset="2"/>
              <a:buChar char="ü"/>
            </a:pPr>
            <a:r>
              <a:rPr lang="en-US" sz="2400" dirty="0">
                <a:latin typeface="Trebuchet MS" panose="020B0603020202020204" pitchFamily="34" charset="0"/>
              </a:rPr>
              <a:t>Health</a:t>
            </a:r>
          </a:p>
          <a:p>
            <a:endParaRPr lang="en-US" sz="2400" dirty="0">
              <a:latin typeface="Trebuchet MS" panose="020B0603020202020204" pitchFamily="34" charset="0"/>
            </a:endParaRPr>
          </a:p>
        </p:txBody>
      </p:sp>
    </p:spTree>
    <p:extLst>
      <p:ext uri="{BB962C8B-B14F-4D97-AF65-F5344CB8AC3E}">
        <p14:creationId xmlns:p14="http://schemas.microsoft.com/office/powerpoint/2010/main" val="36812749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A221D80-663A-529E-FD8B-870650241E5F}"/>
              </a:ext>
            </a:extLst>
          </p:cNvPr>
          <p:cNvPicPr>
            <a:picLocks noChangeAspect="1"/>
          </p:cNvPicPr>
          <p:nvPr/>
        </p:nvPicPr>
        <p:blipFill>
          <a:blip r:embed="rId2"/>
          <a:stretch>
            <a:fillRect/>
          </a:stretch>
        </p:blipFill>
        <p:spPr>
          <a:xfrm>
            <a:off x="965790" y="442596"/>
            <a:ext cx="10623698" cy="6274621"/>
          </a:xfrm>
          <a:prstGeom prst="rect">
            <a:avLst/>
          </a:prstGeom>
        </p:spPr>
      </p:pic>
      <p:sp>
        <p:nvSpPr>
          <p:cNvPr id="6" name="TextBox 5">
            <a:extLst>
              <a:ext uri="{FF2B5EF4-FFF2-40B4-BE49-F238E27FC236}">
                <a16:creationId xmlns:a16="http://schemas.microsoft.com/office/drawing/2014/main" id="{7AC384F2-2847-EC36-42D8-0C5AFE4DC232}"/>
              </a:ext>
            </a:extLst>
          </p:cNvPr>
          <p:cNvSpPr txBox="1"/>
          <p:nvPr/>
        </p:nvSpPr>
        <p:spPr>
          <a:xfrm>
            <a:off x="393404" y="73264"/>
            <a:ext cx="4338084" cy="369332"/>
          </a:xfrm>
          <a:prstGeom prst="rect">
            <a:avLst/>
          </a:prstGeom>
          <a:noFill/>
        </p:spPr>
        <p:txBody>
          <a:bodyPr wrap="square" rtlCol="0">
            <a:spAutoFit/>
          </a:bodyPr>
          <a:lstStyle/>
          <a:p>
            <a:r>
              <a:rPr lang="en-US" dirty="0"/>
              <a:t>FORECAST VERIFICATION</a:t>
            </a:r>
          </a:p>
        </p:txBody>
      </p:sp>
    </p:spTree>
    <p:extLst>
      <p:ext uri="{BB962C8B-B14F-4D97-AF65-F5344CB8AC3E}">
        <p14:creationId xmlns:p14="http://schemas.microsoft.com/office/powerpoint/2010/main" val="31642249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AC384F2-2847-EC36-42D8-0C5AFE4DC232}"/>
              </a:ext>
            </a:extLst>
          </p:cNvPr>
          <p:cNvSpPr txBox="1"/>
          <p:nvPr/>
        </p:nvSpPr>
        <p:spPr>
          <a:xfrm>
            <a:off x="393404" y="73264"/>
            <a:ext cx="4338084" cy="369332"/>
          </a:xfrm>
          <a:prstGeom prst="rect">
            <a:avLst/>
          </a:prstGeom>
          <a:noFill/>
        </p:spPr>
        <p:txBody>
          <a:bodyPr wrap="square" rtlCol="0">
            <a:spAutoFit/>
          </a:bodyPr>
          <a:lstStyle/>
          <a:p>
            <a:r>
              <a:rPr lang="en-US" dirty="0"/>
              <a:t>FORECAST VERIFICATION</a:t>
            </a:r>
          </a:p>
        </p:txBody>
      </p:sp>
      <p:pic>
        <p:nvPicPr>
          <p:cNvPr id="2" name="Picture 1">
            <a:extLst>
              <a:ext uri="{FF2B5EF4-FFF2-40B4-BE49-F238E27FC236}">
                <a16:creationId xmlns:a16="http://schemas.microsoft.com/office/drawing/2014/main" id="{D7EBA643-0AF0-80CA-E12E-6187162383BE}"/>
              </a:ext>
            </a:extLst>
          </p:cNvPr>
          <p:cNvPicPr>
            <a:picLocks noChangeAspect="1"/>
          </p:cNvPicPr>
          <p:nvPr/>
        </p:nvPicPr>
        <p:blipFill>
          <a:blip r:embed="rId2"/>
          <a:stretch>
            <a:fillRect/>
          </a:stretch>
        </p:blipFill>
        <p:spPr>
          <a:xfrm>
            <a:off x="807707" y="442596"/>
            <a:ext cx="10576585" cy="6246794"/>
          </a:xfrm>
          <a:prstGeom prst="rect">
            <a:avLst/>
          </a:prstGeom>
        </p:spPr>
      </p:pic>
    </p:spTree>
    <p:extLst>
      <p:ext uri="{BB962C8B-B14F-4D97-AF65-F5344CB8AC3E}">
        <p14:creationId xmlns:p14="http://schemas.microsoft.com/office/powerpoint/2010/main" val="21469490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latin typeface="Trebuchet MS" panose="020B0603020202020204" pitchFamily="34" charset="0"/>
              </a:rPr>
              <a:t>Step 6: Verification of the Nowcast</a:t>
            </a:r>
            <a:endParaRPr lang="en-US" sz="3200" dirty="0"/>
          </a:p>
        </p:txBody>
      </p:sp>
      <p:pic>
        <p:nvPicPr>
          <p:cNvPr id="1026" name="Picture 2" descr="https://lh7-us.googleusercontent.com/780HJZHp_uho7wGuCDYI2Bf8ENwhGzKkb7iNeuBrdHn1YtJnl6QoWjVEAn0L9p0s6u17I0iJxEG9CecsvGcx_78hPsUt2kxFVex9xd4g_rvbIlUyIZCrplgeiZora_a2U4PXhc7ngBpamywxA7W97Ow"/>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54117" y="1690688"/>
            <a:ext cx="8212014" cy="44890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64403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TotalTime>
  <Words>144</Words>
  <Application>Microsoft Office PowerPoint</Application>
  <PresentationFormat>Widescreen</PresentationFormat>
  <Paragraphs>36</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Calibri Light</vt:lpstr>
      <vt:lpstr>Trebuchet MS</vt:lpstr>
      <vt:lpstr>Wingdings</vt:lpstr>
      <vt:lpstr>Office Theme</vt:lpstr>
      <vt:lpstr>DUST STORM OVER SUDAN 11TH MAY 2022 0900 UTC TO 12TH MAY 2022 0000 UTC</vt:lpstr>
      <vt:lpstr>Step 1: Evidence of weather phenomena contributing to the current weather situation on 11th May 2022 at 1200 UTC </vt:lpstr>
      <vt:lpstr> Step 2: Analyze the past weather  Task:  Analyze the evolution of the weather systems in  step one above for the past 12 hours </vt:lpstr>
      <vt:lpstr>Task:  Compare charts for 1200 UTC with 1800 UTC</vt:lpstr>
      <vt:lpstr>Step 4: Develop/Generate the Nowcast   Task: After reviewing all the provided data, Generate a nowcast forecast.</vt:lpstr>
      <vt:lpstr>Step 5: Disseminate the Nowcast</vt:lpstr>
      <vt:lpstr>PowerPoint Presentation</vt:lpstr>
      <vt:lpstr>PowerPoint Presentation</vt:lpstr>
      <vt:lpstr>Step 6: Verification of the Nowcast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DUST STORM OVER SUDAN 11TH MAY 2022 0900 UTC TO 12TH MAY 2022 0000 UTC</dc:title>
  <dc:creator>Scholastic Maloba</dc:creator>
  <cp:lastModifiedBy>Scholastic Maloba</cp:lastModifiedBy>
  <cp:revision>6</cp:revision>
  <dcterms:created xsi:type="dcterms:W3CDTF">2024-02-28T09:40:10Z</dcterms:created>
  <dcterms:modified xsi:type="dcterms:W3CDTF">2024-02-28T11:19:15Z</dcterms:modified>
</cp:coreProperties>
</file>