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61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custDataLst>
    <p:tags r:id="rId16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12" autoAdjust="0"/>
    <p:restoredTop sz="94640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ثلث متساوي الساقين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49C5A91-F346-44FF-A705-EF79AA3523A1}" type="datetimeFigureOut">
              <a:rPr lang="ar-SA" smtClean="0"/>
              <a:t>18/08/1445</a:t>
            </a:fld>
            <a:endParaRPr lang="ar-SA"/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ar-SA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2DBBF12B-72B4-44E8-BB25-587CE92A1773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5A91-F346-44FF-A705-EF79AA3523A1}" type="datetimeFigureOut">
              <a:rPr lang="ar-SA" smtClean="0"/>
              <a:t>18/08/1445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F12B-72B4-44E8-BB25-587CE92A1773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5A91-F346-44FF-A705-EF79AA3523A1}" type="datetimeFigureOut">
              <a:rPr lang="ar-SA" smtClean="0"/>
              <a:t>18/08/1445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F12B-72B4-44E8-BB25-587CE92A1773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49C5A91-F346-44FF-A705-EF79AA3523A1}" type="datetimeFigureOut">
              <a:rPr lang="ar-SA" smtClean="0"/>
              <a:t>18/08/1445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F12B-72B4-44E8-BB25-587CE92A1773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ثلث قائم الزاوية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مثلث متساوي الساقين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49C5A91-F346-44FF-A705-EF79AA3523A1}" type="datetimeFigureOut">
              <a:rPr lang="ar-SA" smtClean="0"/>
              <a:t>18/08/1445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2DBBF12B-72B4-44E8-BB25-587CE92A1773}" type="slidenum">
              <a:rPr lang="ar-SA" smtClean="0"/>
              <a:t>‹#›</a:t>
            </a:fld>
            <a:endParaRPr lang="ar-SA"/>
          </a:p>
        </p:txBody>
      </p:sp>
      <p:cxnSp>
        <p:nvCxnSpPr>
          <p:cNvPr id="11" name="رابط مستقيم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49C5A91-F346-44FF-A705-EF79AA3523A1}" type="datetimeFigureOut">
              <a:rPr lang="ar-SA" smtClean="0"/>
              <a:t>18/08/1445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DBBF12B-72B4-44E8-BB25-587CE92A1773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49C5A91-F346-44FF-A705-EF79AA3523A1}" type="datetimeFigureOut">
              <a:rPr lang="ar-SA" smtClean="0"/>
              <a:t>18/08/1445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2DBBF12B-72B4-44E8-BB25-587CE92A1773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5A91-F346-44FF-A705-EF79AA3523A1}" type="datetimeFigureOut">
              <a:rPr lang="ar-SA" smtClean="0"/>
              <a:t>18/08/1445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BF12B-72B4-44E8-BB25-587CE92A1773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49C5A91-F346-44FF-A705-EF79AA3523A1}" type="datetimeFigureOut">
              <a:rPr lang="ar-SA" smtClean="0"/>
              <a:t>18/08/1445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DBBF12B-72B4-44E8-BB25-587CE92A1773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49C5A91-F346-44FF-A705-EF79AA3523A1}" type="datetimeFigureOut">
              <a:rPr lang="ar-SA" smtClean="0"/>
              <a:t>18/08/1445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2DBBF12B-72B4-44E8-BB25-587CE92A1773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49C5A91-F346-44FF-A705-EF79AA3523A1}" type="datetimeFigureOut">
              <a:rPr lang="ar-SA" smtClean="0"/>
              <a:t>18/08/1445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2DBBF12B-72B4-44E8-BB25-587CE92A1773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ثلث قائم الزاوية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رابط مستقيم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49C5A91-F346-44FF-A705-EF79AA3523A1}" type="datetimeFigureOut">
              <a:rPr lang="ar-SA" smtClean="0"/>
              <a:t>18/08/1445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ar-SA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2DBBF12B-72B4-44E8-BB25-587CE92A1773}" type="slidenum">
              <a:rPr lang="ar-SA" smtClean="0"/>
              <a:t>‹#›</a:t>
            </a:fld>
            <a:endParaRPr lang="ar-S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1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r" rtl="1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r" rtl="1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r" rtl="1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Current Weather </a:t>
            </a:r>
            <a:r>
              <a:rPr lang="en-US" b="1" dirty="0"/>
              <a:t>over </a:t>
            </a:r>
            <a:r>
              <a:rPr lang="en-US" b="1" dirty="0" smtClean="0"/>
              <a:t>Northern </a:t>
            </a:r>
            <a:r>
              <a:rPr lang="en-US" b="1" dirty="0"/>
              <a:t>Egypt; 27 &amp; 28-02-2024</a:t>
            </a:r>
            <a:endParaRPr lang="ar-SA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t="9921" r="18790" b="17857"/>
          <a:stretch/>
        </p:blipFill>
        <p:spPr bwMode="auto">
          <a:xfrm>
            <a:off x="533400" y="1905000"/>
            <a:ext cx="8153400" cy="450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Super\Documents\Bluetooth Folder\case\EMA==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47480"/>
            <a:ext cx="13839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7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dirty="0" smtClean="0"/>
              <a:t>The surface high pressure over northern Egypt is extended aloft, with no significant upper air cooling.</a:t>
            </a:r>
          </a:p>
          <a:p>
            <a:pPr algn="l" rtl="0"/>
            <a:r>
              <a:rPr lang="en-US" dirty="0" smtClean="0"/>
              <a:t>We expect the sky will be clear for most of the time from 1800Z (27-2-23024) to 0000z of Thursday 29-2-2024 with little amount of low clouds (not more than 3 </a:t>
            </a:r>
            <a:r>
              <a:rPr lang="en-US" dirty="0" err="1" smtClean="0"/>
              <a:t>octans</a:t>
            </a:r>
            <a:r>
              <a:rPr lang="en-US" dirty="0" smtClean="0"/>
              <a:t>), since the air column is nearly homogenous over northern Egypt.</a:t>
            </a:r>
          </a:p>
          <a:p>
            <a:pPr algn="l" rtl="0"/>
            <a:r>
              <a:rPr lang="en-US" dirty="0" smtClean="0"/>
              <a:t>Surface visibility will be more than 10 KM, except in presence of BR or FG, during nighttime or early morning hours, with values equal </a:t>
            </a:r>
            <a:r>
              <a:rPr lang="en-US" smtClean="0"/>
              <a:t>to or less </a:t>
            </a:r>
            <a:r>
              <a:rPr lang="en-US" dirty="0" smtClean="0"/>
              <a:t>than 3000 meters.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5953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Discussion (Continued)</a:t>
            </a:r>
            <a:endParaRPr lang="ar-SA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b="1" dirty="0" smtClean="0"/>
              <a:t>At night , from 2200Z; 27-2-2024 to 0500Z of 28-2-2024, wind speed will be small (VRB) and Calm, </a:t>
            </a:r>
            <a:r>
              <a:rPr lang="en-US" b="1" dirty="0"/>
              <a:t> </a:t>
            </a:r>
            <a:r>
              <a:rPr lang="en-US" b="1" dirty="0" smtClean="0"/>
              <a:t>with high RH values approaching 100% due to the north-eastern direction/bearing of the surface wind, wet and hazy winds. </a:t>
            </a:r>
          </a:p>
          <a:p>
            <a:pPr algn="l" rtl="0"/>
            <a:r>
              <a:rPr lang="en-US" b="1" dirty="0" smtClean="0"/>
              <a:t>So, there is a big chance for the formation of mist (BR) or even fog, especially over northern coasts and Nile delta, where vertical profile shows a little thermal inversion near ground, as a feature of the prevailing surface high pressure 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20857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sessisnday28mayon_2024-02-27_12_00-2024-02-28_02_4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436813"/>
            <a:ext cx="8229600" cy="3463925"/>
          </a:xfrm>
        </p:spPr>
      </p:pic>
    </p:spTree>
    <p:extLst>
      <p:ext uri="{BB962C8B-B14F-4D97-AF65-F5344CB8AC3E}">
        <p14:creationId xmlns:p14="http://schemas.microsoft.com/office/powerpoint/2010/main" val="41931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sessisnday28mayon_2024-02-27_22_00-2024-02-28_03_0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436813"/>
            <a:ext cx="8229600" cy="3463925"/>
          </a:xfrm>
        </p:spPr>
      </p:pic>
    </p:spTree>
    <p:extLst>
      <p:ext uri="{BB962C8B-B14F-4D97-AF65-F5344CB8AC3E}">
        <p14:creationId xmlns:p14="http://schemas.microsoft.com/office/powerpoint/2010/main" val="1891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22024" r="61849" b="16469"/>
          <a:stretch/>
        </p:blipFill>
        <p:spPr bwMode="auto">
          <a:xfrm>
            <a:off x="533400" y="1647372"/>
            <a:ext cx="3918858" cy="449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23363" r="58701" b="45486"/>
          <a:stretch/>
        </p:blipFill>
        <p:spPr bwMode="auto">
          <a:xfrm>
            <a:off x="4572000" y="1752600"/>
            <a:ext cx="4064001" cy="227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22768" r="62940" b="50050"/>
          <a:stretch/>
        </p:blipFill>
        <p:spPr bwMode="auto">
          <a:xfrm>
            <a:off x="4724400" y="4223656"/>
            <a:ext cx="3468914" cy="198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30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Efffect</a:t>
            </a:r>
            <a:r>
              <a:rPr lang="en-US" dirty="0" smtClean="0">
                <a:solidFill>
                  <a:srgbClr val="FF0000"/>
                </a:solidFill>
              </a:rPr>
              <a:t> of </a:t>
            </a:r>
            <a:r>
              <a:rPr lang="en-US" dirty="0" err="1" smtClean="0">
                <a:solidFill>
                  <a:srgbClr val="FF0000"/>
                </a:solidFill>
              </a:rPr>
              <a:t>Syberian</a:t>
            </a:r>
            <a:r>
              <a:rPr lang="en-US" dirty="0">
                <a:solidFill>
                  <a:srgbClr val="FF0000"/>
                </a:solidFill>
              </a:rPr>
              <a:t> High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Surface </a:t>
            </a:r>
            <a:r>
              <a:rPr lang="en-US" dirty="0" smtClean="0">
                <a:solidFill>
                  <a:srgbClr val="FF0000"/>
                </a:solidFill>
              </a:rPr>
              <a:t>Profile; 1500z</a:t>
            </a:r>
            <a:r>
              <a:rPr lang="en-US" dirty="0">
                <a:solidFill>
                  <a:srgbClr val="FF0000"/>
                </a:solidFill>
              </a:rPr>
              <a:t>, 27-2-2024</a:t>
            </a: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178754"/>
            <a:ext cx="8229600" cy="398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95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Surface &amp; 850 </a:t>
            </a:r>
            <a:r>
              <a:rPr lang="en-US" b="1" dirty="0" err="1" smtClean="0">
                <a:solidFill>
                  <a:srgbClr val="FF0000"/>
                </a:solidFill>
              </a:rPr>
              <a:t>mB</a:t>
            </a:r>
            <a:r>
              <a:rPr lang="en-US" b="1" dirty="0" smtClean="0">
                <a:solidFill>
                  <a:srgbClr val="FF0000"/>
                </a:solidFill>
              </a:rPr>
              <a:t> Profile 1800z, 27-2-2024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61" y="2362200"/>
            <a:ext cx="9187201" cy="430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08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Surface &amp; </a:t>
            </a:r>
            <a:r>
              <a:rPr lang="en-US" b="1" dirty="0" smtClean="0">
                <a:solidFill>
                  <a:srgbClr val="FF0000"/>
                </a:solidFill>
              </a:rPr>
              <a:t>500 </a:t>
            </a:r>
            <a:r>
              <a:rPr lang="en-US" b="1" dirty="0" err="1">
                <a:solidFill>
                  <a:srgbClr val="FF0000"/>
                </a:solidFill>
              </a:rPr>
              <a:t>mB</a:t>
            </a:r>
            <a:r>
              <a:rPr lang="en-US" b="1" dirty="0">
                <a:solidFill>
                  <a:srgbClr val="FF0000"/>
                </a:solidFill>
              </a:rPr>
              <a:t> Profile 1800z, 27-2-2024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6" r="2801" b="16314"/>
          <a:stretch/>
        </p:blipFill>
        <p:spPr bwMode="auto">
          <a:xfrm>
            <a:off x="29705" y="2921431"/>
            <a:ext cx="9074125" cy="393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63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0000Z, 28-2-2024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4" r="3618" b="15886"/>
          <a:stretch/>
        </p:blipFill>
        <p:spPr bwMode="auto">
          <a:xfrm>
            <a:off x="-7257" y="2438400"/>
            <a:ext cx="8938791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79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029200" y="267494"/>
            <a:ext cx="3657600" cy="139903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At 0600Z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04800"/>
            <a:ext cx="4114800" cy="328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3124200"/>
            <a:ext cx="3810001" cy="317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04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At 1800Z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4" t="8929" r="23810" b="19048"/>
          <a:stretch/>
        </p:blipFill>
        <p:spPr bwMode="auto">
          <a:xfrm>
            <a:off x="533400" y="1700753"/>
            <a:ext cx="5791200" cy="449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3" t="10317" r="25260" b="18056"/>
          <a:stretch/>
        </p:blipFill>
        <p:spPr bwMode="auto">
          <a:xfrm>
            <a:off x="3962400" y="2692511"/>
            <a:ext cx="4648201" cy="368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41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Ver. Prf. 0000Z, 28-2-2024</a:t>
            </a:r>
            <a:endParaRPr lang="ar-SA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4" y="1752600"/>
            <a:ext cx="5105400" cy="458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9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Ver. Prf. </a:t>
            </a:r>
            <a:r>
              <a:rPr lang="en-US" b="1" dirty="0" smtClean="0"/>
              <a:t>0300Z</a:t>
            </a:r>
            <a:r>
              <a:rPr lang="en-US" b="1" dirty="0"/>
              <a:t>, 28-2-2024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90675"/>
            <a:ext cx="5495925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15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 - &amp;quot;Efffect of Syberian High&amp;#x0D;&amp;#x0A;Surface Profile; 1500z, 27-2-2024&amp;quot;&quot;/&gt;&lt;property id=&quot;20307&quot; value=&quot;257&quot;/&gt;&lt;/object&gt;&lt;object type=&quot;3&quot; unique_id=&quot;10006&quot;&gt;&lt;property id=&quot;20148&quot; value=&quot;5&quot;/&gt;&lt;property id=&quot;20300&quot; value=&quot;Slide 3 - &amp;quot;Surface &amp;amp; 850 mB Profile 1800z, 27-2-2024&amp;quot;&quot;/&gt;&lt;property id=&quot;20307&quot; value=&quot;258&quot;/&gt;&lt;/object&gt;&lt;object type=&quot;3&quot; unique_id=&quot;10017&quot;&gt;&lt;property id=&quot;20148&quot; value=&quot;5&quot;/&gt;&lt;property id=&quot;20300&quot; value=&quot;Slide 4 - &amp;quot;Surface &amp;amp; 500 mB Profile 1800z, 27-2-2024&amp;quot;&quot;/&gt;&lt;property id=&quot;20307&quot; value=&quot;259&quot;/&gt;&lt;/object&gt;&lt;object type=&quot;3&quot; unique_id=&quot;10018&quot;&gt;&lt;property id=&quot;20148&quot; value=&quot;5&quot;/&gt;&lt;property id=&quot;20300&quot; value=&quot;Slide 5 - &amp;quot;0000Z, 28-2-2024&amp;quot;&quot;/&gt;&lt;property id=&quot;20307&quot; value=&quot;260&quot;/&gt;&lt;/object&gt;&lt;object type=&quot;3&quot; unique_id=&quot;10047&quot;&gt;&lt;property id=&quot;20148&quot; value=&quot;5&quot;/&gt;&lt;property id=&quot;20300&quot; value=&quot;Slide 1 - &amp;quot;Current Weather over Northern Egypt; 27 &amp;amp; 28-02-2024&amp;quot;&quot;/&gt;&lt;property id=&quot;20307&quot; value=&quot;261&quot;/&gt;&lt;/object&gt;&lt;object type=&quot;3&quot; unique_id=&quot;10077&quot;&gt;&lt;property id=&quot;20148&quot; value=&quot;5&quot;/&gt;&lt;property id=&quot;20300&quot; value=&quot;Slide 6 - &amp;quot;At 0600Z&amp;quot;&quot;/&gt;&lt;property id=&quot;20307&quot; value=&quot;262&quot;/&gt;&lt;/object&gt;&lt;object type=&quot;3&quot; unique_id=&quot;10078&quot;&gt;&lt;property id=&quot;20148&quot; value=&quot;5&quot;/&gt;&lt;property id=&quot;20300&quot; value=&quot;Slide 7 - &amp;quot;At 1800Z&amp;quot;&quot;/&gt;&lt;property id=&quot;20307&quot; value=&quot;263&quot;/&gt;&lt;/object&gt;&lt;object type=&quot;3&quot; unique_id=&quot;10160&quot;&gt;&lt;property id=&quot;20148&quot; value=&quot;5&quot;/&gt;&lt;property id=&quot;20300&quot; value=&quot;Slide 8 - &amp;quot;Ver. Prf. 0000Z, 28-2-2024&amp;quot;&quot;/&gt;&lt;property id=&quot;20307&quot; value=&quot;264&quot;/&gt;&lt;/object&gt;&lt;object type=&quot;3&quot; unique_id=&quot;10211&quot;&gt;&lt;property id=&quot;20148&quot; value=&quot;5&quot;/&gt;&lt;property id=&quot;20300&quot; value=&quot;Slide 9 - &amp;quot;Ver. Prf. 0300Z, 28-2-2024&amp;quot;&quot;/&gt;&lt;property id=&quot;20307&quot; value=&quot;265&quot;/&gt;&lt;/object&gt;&lt;object type=&quot;3&quot; unique_id=&quot;10256&quot;&gt;&lt;property id=&quot;20148&quot; value=&quot;5&quot;/&gt;&lt;property id=&quot;20300&quot; value=&quot;Slide 10 - &amp;quot;Discussion:&amp;quot;&quot;/&gt;&lt;property id=&quot;20307&quot; value=&quot;266&quot;/&gt;&lt;/object&gt;&lt;object type=&quot;3&quot; unique_id=&quot;10257&quot;&gt;&lt;property id=&quot;20148&quot; value=&quot;5&quot;/&gt;&lt;property id=&quot;20300&quot; value=&quot;Slide 11 - &amp;quot;Discussion (Continued)&amp;quot;&quot;/&gt;&lt;property id=&quot;20307&quot; value=&quot;267&quot;/&gt;&lt;/object&gt;&lt;object type=&quot;3&quot; unique_id=&quot;10323&quot;&gt;&lt;property id=&quot;20148&quot; value=&quot;5&quot;/&gt;&lt;property id=&quot;20300&quot; value=&quot;Slide 12&quot;/&gt;&lt;property id=&quot;20307&quot; value=&quot;268&quot;/&gt;&lt;/object&gt;&lt;object type=&quot;3&quot; unique_id=&quot;10366&quot;&gt;&lt;property id=&quot;20148&quot; value=&quot;5&quot;/&gt;&lt;property id=&quot;20300&quot; value=&quot;Slide 13&quot;/&gt;&lt;property id=&quot;20307&quot; value=&quot;269&quot;/&gt;&lt;/object&gt;&lt;object type=&quot;3&quot; unique_id=&quot;10412&quot;&gt;&lt;property id=&quot;20148&quot; value=&quot;5&quot;/&gt;&lt;property id=&quot;20300&quot; value=&quot;Slide 14&quot;/&gt;&lt;property id=&quot;20307&quot; value=&quot;270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حيو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حيوية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حيوية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120</TotalTime>
  <Words>246</Words>
  <Application>Microsoft Office PowerPoint</Application>
  <PresentationFormat>On-screen Show (4:3)</PresentationFormat>
  <Paragraphs>16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Century Gothic</vt:lpstr>
      <vt:lpstr>Tahoma</vt:lpstr>
      <vt:lpstr>Verdana</vt:lpstr>
      <vt:lpstr>Wingdings 2</vt:lpstr>
      <vt:lpstr>حيوية</vt:lpstr>
      <vt:lpstr>Current Weather over Northern Egypt; 27 &amp; 28-02-2024</vt:lpstr>
      <vt:lpstr>Efffect of Syberian High Surface Profile; 1500z, 27-2-2024</vt:lpstr>
      <vt:lpstr>Surface &amp; 850 mB Profile 1800z, 27-2-2024</vt:lpstr>
      <vt:lpstr>Surface &amp; 500 mB Profile 1800z, 27-2-2024</vt:lpstr>
      <vt:lpstr>0000Z, 28-2-2024</vt:lpstr>
      <vt:lpstr>At 0600Z</vt:lpstr>
      <vt:lpstr>At 1800Z</vt:lpstr>
      <vt:lpstr>Ver. Prf. 0000Z, 28-2-2024</vt:lpstr>
      <vt:lpstr>Ver. Prf. 0300Z, 28-2-2024</vt:lpstr>
      <vt:lpstr>Discussion:</vt:lpstr>
      <vt:lpstr>Discussion (Continued)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Super</dc:creator>
  <cp:lastModifiedBy>IMTR_Students</cp:lastModifiedBy>
  <cp:revision>36</cp:revision>
  <dcterms:created xsi:type="dcterms:W3CDTF">2024-02-28T03:01:24Z</dcterms:created>
  <dcterms:modified xsi:type="dcterms:W3CDTF">2024-02-28T06:19:23Z</dcterms:modified>
</cp:coreProperties>
</file>