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5CC8A31-95F6-41F5-AF77-954C6340A9FD}"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ACB9A-3DB4-4FD1-A020-D0C10307C9EA}"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870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D5CC8A31-95F6-41F5-AF77-954C6340A9FD}" type="datetimeFigureOut">
              <a:rPr lang="en-GB" smtClean="0"/>
              <a:t>28/02/2024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369680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CC8A31-95F6-41F5-AF77-954C6340A9FD}"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1132817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CC8A31-95F6-41F5-AF77-954C6340A9FD}"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ACB9A-3DB4-4FD1-A020-D0C10307C9EA}"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77922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CC8A31-95F6-41F5-AF77-954C6340A9FD}"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2929813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CC8A31-95F6-41F5-AF77-954C6340A9FD}"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ACB9A-3DB4-4FD1-A020-D0C10307C9EA}"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60169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CC8A31-95F6-41F5-AF77-954C6340A9FD}"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103033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CC8A31-95F6-41F5-AF77-954C6340A9FD}"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2689583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CC8A31-95F6-41F5-AF77-954C6340A9FD}"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1394655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CC8A31-95F6-41F5-AF77-954C6340A9FD}"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3712903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CC8A31-95F6-41F5-AF77-954C6340A9FD}"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271425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5CC8A31-95F6-41F5-AF77-954C6340A9FD}" type="datetimeFigureOut">
              <a:rPr lang="en-GB" smtClean="0"/>
              <a:t>28/02/2024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13869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CC8A31-95F6-41F5-AF77-954C6340A9FD}" type="datetimeFigureOut">
              <a:rPr lang="en-GB" smtClean="0"/>
              <a:t>28/02/2024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338401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5CC8A31-95F6-41F5-AF77-954C6340A9FD}" type="datetimeFigureOut">
              <a:rPr lang="en-GB" smtClean="0"/>
              <a:t>28/02/2024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2373608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CC8A31-95F6-41F5-AF77-954C6340A9FD}" type="datetimeFigureOut">
              <a:rPr lang="en-GB" smtClean="0"/>
              <a:t>28/02/2024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2188922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5CC8A31-95F6-41F5-AF77-954C6340A9FD}" type="datetimeFigureOut">
              <a:rPr lang="en-GB" smtClean="0"/>
              <a:t>28/02/2024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1127564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5CC8A31-95F6-41F5-AF77-954C6340A9FD}" type="datetimeFigureOut">
              <a:rPr lang="en-GB" smtClean="0"/>
              <a:t>28/02/2024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8ACB9A-3DB4-4FD1-A020-D0C10307C9EA}" type="slidenum">
              <a:rPr lang="en-GB" smtClean="0"/>
              <a:t>‹#›</a:t>
            </a:fld>
            <a:endParaRPr lang="en-GB"/>
          </a:p>
        </p:txBody>
      </p:sp>
    </p:spTree>
    <p:extLst>
      <p:ext uri="{BB962C8B-B14F-4D97-AF65-F5344CB8AC3E}">
        <p14:creationId xmlns:p14="http://schemas.microsoft.com/office/powerpoint/2010/main" val="234406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5CC8A31-95F6-41F5-AF77-954C6340A9FD}" type="datetimeFigureOut">
              <a:rPr lang="en-GB" smtClean="0"/>
              <a:t>28/02/2024</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B8ACB9A-3DB4-4FD1-A020-D0C10307C9EA}" type="slidenum">
              <a:rPr lang="en-GB" smtClean="0"/>
              <a:t>‹#›</a:t>
            </a:fld>
            <a:endParaRPr lang="en-GB"/>
          </a:p>
        </p:txBody>
      </p:sp>
    </p:spTree>
    <p:extLst>
      <p:ext uri="{BB962C8B-B14F-4D97-AF65-F5344CB8AC3E}">
        <p14:creationId xmlns:p14="http://schemas.microsoft.com/office/powerpoint/2010/main" val="237838186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solidFill>
                  <a:schemeClr val="bg1"/>
                </a:solidFill>
              </a:rPr>
              <a:t>Weather forecast for Nairobi</a:t>
            </a:r>
            <a:endParaRPr lang="en-GB" b="1" dirty="0">
              <a:solidFill>
                <a:schemeClr val="bg1"/>
              </a:solidFill>
            </a:endParaRPr>
          </a:p>
        </p:txBody>
      </p:sp>
      <p:sp>
        <p:nvSpPr>
          <p:cNvPr id="3" name="Subtitle 2"/>
          <p:cNvSpPr>
            <a:spLocks noGrp="1"/>
          </p:cNvSpPr>
          <p:nvPr>
            <p:ph type="subTitle" idx="1"/>
          </p:nvPr>
        </p:nvSpPr>
        <p:spPr>
          <a:xfrm>
            <a:off x="684212" y="3843868"/>
            <a:ext cx="5358369" cy="1821642"/>
          </a:xfrm>
        </p:spPr>
        <p:txBody>
          <a:bodyPr>
            <a:normAutofit/>
          </a:bodyPr>
          <a:lstStyle/>
          <a:p>
            <a:r>
              <a:rPr lang="en-GB" sz="2400" b="1" dirty="0" smtClean="0"/>
              <a:t>27</a:t>
            </a:r>
            <a:r>
              <a:rPr lang="en-GB" sz="2400" b="1" baseline="30000" dirty="0" smtClean="0"/>
              <a:t>th</a:t>
            </a:r>
            <a:r>
              <a:rPr lang="en-GB" sz="2400" b="1" dirty="0" smtClean="0"/>
              <a:t> Feb 2024 @ 18z </a:t>
            </a:r>
          </a:p>
          <a:p>
            <a:r>
              <a:rPr lang="en-GB" sz="2400" b="1" dirty="0" smtClean="0"/>
              <a:t>till 28</a:t>
            </a:r>
            <a:r>
              <a:rPr lang="en-GB" sz="2400" b="1" baseline="30000" dirty="0" smtClean="0"/>
              <a:t>th</a:t>
            </a:r>
            <a:r>
              <a:rPr lang="en-GB" sz="2400" b="1" dirty="0" smtClean="0"/>
              <a:t> Feb 2024 @ 06z</a:t>
            </a:r>
            <a:endParaRPr lang="en-GB" sz="2400" b="1" dirty="0"/>
          </a:p>
        </p:txBody>
      </p:sp>
    </p:spTree>
    <p:extLst>
      <p:ext uri="{BB962C8B-B14F-4D97-AF65-F5344CB8AC3E}">
        <p14:creationId xmlns:p14="http://schemas.microsoft.com/office/powerpoint/2010/main" val="2400820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89" y="0"/>
            <a:ext cx="8534400" cy="933081"/>
          </a:xfrm>
        </p:spPr>
        <p:txBody>
          <a:bodyPr>
            <a:normAutofit fontScale="90000"/>
          </a:bodyPr>
          <a:lstStyle/>
          <a:p>
            <a:r>
              <a:rPr lang="en-GB" b="1" dirty="0" smtClean="0">
                <a:solidFill>
                  <a:schemeClr val="bg1"/>
                </a:solidFill>
              </a:rPr>
              <a:t>Video for Rain and </a:t>
            </a:r>
            <a:r>
              <a:rPr lang="en-GB" b="1" dirty="0" err="1" smtClean="0">
                <a:solidFill>
                  <a:schemeClr val="bg1"/>
                </a:solidFill>
              </a:rPr>
              <a:t>mslp</a:t>
            </a:r>
            <a:r>
              <a:rPr lang="en-GB" b="1" dirty="0" smtClean="0">
                <a:solidFill>
                  <a:schemeClr val="bg1"/>
                </a:solidFill>
              </a:rPr>
              <a:t> charts on </a:t>
            </a:r>
            <a:r>
              <a:rPr lang="en-GB" b="1" dirty="0" err="1" smtClean="0">
                <a:solidFill>
                  <a:schemeClr val="bg1"/>
                </a:solidFill>
              </a:rPr>
              <a:t>ecmwf</a:t>
            </a:r>
            <a:endParaRPr lang="en-GB" b="1" dirty="0">
              <a:solidFill>
                <a:schemeClr val="bg1"/>
              </a:solidFill>
            </a:endParaRPr>
          </a:p>
        </p:txBody>
      </p:sp>
      <p:pic>
        <p:nvPicPr>
          <p:cNvPr id="5" name="rain &amp; msl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964" y="1049866"/>
            <a:ext cx="11519554" cy="5808133"/>
          </a:xfrm>
        </p:spPr>
      </p:pic>
    </p:spTree>
    <p:extLst>
      <p:ext uri="{BB962C8B-B14F-4D97-AF65-F5344CB8AC3E}">
        <p14:creationId xmlns:p14="http://schemas.microsoft.com/office/powerpoint/2010/main" val="27968640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89" y="0"/>
            <a:ext cx="8534400" cy="933081"/>
          </a:xfrm>
        </p:spPr>
        <p:txBody>
          <a:bodyPr>
            <a:normAutofit/>
          </a:bodyPr>
          <a:lstStyle/>
          <a:p>
            <a:pPr algn="ctr"/>
            <a:r>
              <a:rPr lang="en-GB" b="1" dirty="0" smtClean="0">
                <a:solidFill>
                  <a:schemeClr val="bg1"/>
                </a:solidFill>
              </a:rPr>
              <a:t>Weather forecast</a:t>
            </a:r>
            <a:endParaRPr lang="en-GB" b="1" dirty="0">
              <a:solidFill>
                <a:schemeClr val="bg1"/>
              </a:solidFill>
            </a:endParaRPr>
          </a:p>
        </p:txBody>
      </p:sp>
      <p:sp>
        <p:nvSpPr>
          <p:cNvPr id="6" name="TextBox 5"/>
          <p:cNvSpPr txBox="1"/>
          <p:nvPr/>
        </p:nvSpPr>
        <p:spPr>
          <a:xfrm>
            <a:off x="1385740" y="933081"/>
            <a:ext cx="8625526" cy="5632311"/>
          </a:xfrm>
          <a:prstGeom prst="rect">
            <a:avLst/>
          </a:prstGeom>
          <a:noFill/>
        </p:spPr>
        <p:txBody>
          <a:bodyPr wrap="square" rtlCol="0">
            <a:spAutoFit/>
          </a:bodyPr>
          <a:lstStyle/>
          <a:p>
            <a:r>
              <a:rPr lang="en-GB" sz="2000" b="1" dirty="0" smtClean="0">
                <a:solidFill>
                  <a:schemeClr val="bg1"/>
                </a:solidFill>
              </a:rPr>
              <a:t>Warm and humid south easterly airstream blowing over the region.</a:t>
            </a:r>
          </a:p>
          <a:p>
            <a:r>
              <a:rPr lang="en-GB" sz="2000" b="1" dirty="0" smtClean="0">
                <a:solidFill>
                  <a:schemeClr val="bg1"/>
                </a:solidFill>
              </a:rPr>
              <a:t>On 850 </a:t>
            </a:r>
            <a:r>
              <a:rPr lang="en-GB" sz="2000" b="1" dirty="0" err="1" smtClean="0">
                <a:solidFill>
                  <a:schemeClr val="bg1"/>
                </a:solidFill>
              </a:rPr>
              <a:t>hpa</a:t>
            </a:r>
            <a:r>
              <a:rPr lang="en-GB" sz="2000" b="1" dirty="0" smtClean="0">
                <a:solidFill>
                  <a:schemeClr val="bg1"/>
                </a:solidFill>
              </a:rPr>
              <a:t> at </a:t>
            </a:r>
            <a:r>
              <a:rPr lang="en-GB" sz="2000" b="1" dirty="0" smtClean="0">
                <a:solidFill>
                  <a:schemeClr val="bg1"/>
                </a:solidFill>
              </a:rPr>
              <a:t>night and today morning</a:t>
            </a:r>
            <a:r>
              <a:rPr lang="en-GB" sz="2000" b="1" dirty="0" smtClean="0">
                <a:solidFill>
                  <a:schemeClr val="bg1"/>
                </a:solidFill>
              </a:rPr>
              <a:t>, </a:t>
            </a:r>
            <a:r>
              <a:rPr lang="en-GB" sz="2000" b="1" dirty="0" smtClean="0">
                <a:solidFill>
                  <a:schemeClr val="bg1"/>
                </a:solidFill>
              </a:rPr>
              <a:t>trough associated with perturbed </a:t>
            </a:r>
            <a:r>
              <a:rPr lang="en-GB" sz="2000" b="1" smtClean="0">
                <a:solidFill>
                  <a:schemeClr val="bg1"/>
                </a:solidFill>
              </a:rPr>
              <a:t>flow </a:t>
            </a:r>
            <a:r>
              <a:rPr lang="en-GB" sz="2000" b="1" smtClean="0">
                <a:solidFill>
                  <a:schemeClr val="bg1"/>
                </a:solidFill>
              </a:rPr>
              <a:t>crossing</a:t>
            </a:r>
          </a:p>
          <a:p>
            <a:r>
              <a:rPr lang="en-GB" sz="2000" b="1" smtClean="0">
                <a:solidFill>
                  <a:schemeClr val="bg1"/>
                </a:solidFill>
              </a:rPr>
              <a:t>A </a:t>
            </a:r>
            <a:r>
              <a:rPr lang="en-GB" sz="2000" b="1" dirty="0" smtClean="0">
                <a:solidFill>
                  <a:schemeClr val="bg1"/>
                </a:solidFill>
              </a:rPr>
              <a:t>cyclonic flow NE of the region on 700 </a:t>
            </a:r>
            <a:r>
              <a:rPr lang="en-GB" sz="2000" b="1" dirty="0" err="1" smtClean="0">
                <a:solidFill>
                  <a:schemeClr val="bg1"/>
                </a:solidFill>
              </a:rPr>
              <a:t>hpa</a:t>
            </a:r>
            <a:r>
              <a:rPr lang="en-GB" sz="2000" b="1" dirty="0" smtClean="0">
                <a:solidFill>
                  <a:schemeClr val="bg1"/>
                </a:solidFill>
              </a:rPr>
              <a:t> &amp; 500 </a:t>
            </a:r>
            <a:r>
              <a:rPr lang="en-GB" sz="2000" b="1" dirty="0" err="1" smtClean="0">
                <a:solidFill>
                  <a:schemeClr val="bg1"/>
                </a:solidFill>
              </a:rPr>
              <a:t>hpa</a:t>
            </a:r>
            <a:r>
              <a:rPr lang="en-GB" sz="2000" b="1" dirty="0" smtClean="0">
                <a:solidFill>
                  <a:schemeClr val="bg1"/>
                </a:solidFill>
              </a:rPr>
              <a:t>, the region will still be under influence of this cyclonic flow till tomorrow 06z</a:t>
            </a:r>
          </a:p>
          <a:p>
            <a:r>
              <a:rPr lang="en-GB" sz="2000" b="1" dirty="0" smtClean="0">
                <a:solidFill>
                  <a:schemeClr val="bg1"/>
                </a:solidFill>
              </a:rPr>
              <a:t>Based on MSLP &amp; Rainfall charts and </a:t>
            </a:r>
            <a:r>
              <a:rPr lang="en-GB" sz="2000" b="1" dirty="0" err="1" smtClean="0">
                <a:solidFill>
                  <a:schemeClr val="bg1"/>
                </a:solidFill>
              </a:rPr>
              <a:t>metgram</a:t>
            </a:r>
            <a:r>
              <a:rPr lang="en-GB" sz="2000" b="1" dirty="0" smtClean="0">
                <a:solidFill>
                  <a:schemeClr val="bg1"/>
                </a:solidFill>
              </a:rPr>
              <a:t> above </a:t>
            </a:r>
          </a:p>
          <a:p>
            <a:r>
              <a:rPr lang="en-GB" sz="2000" b="1" dirty="0" smtClean="0">
                <a:solidFill>
                  <a:schemeClr val="bg1"/>
                </a:solidFill>
              </a:rPr>
              <a:t>Moderate to heavy Showers with risk of isolated TS is expected tonight,</a:t>
            </a:r>
          </a:p>
          <a:p>
            <a:r>
              <a:rPr lang="en-GB" sz="2000" b="1" dirty="0" smtClean="0">
                <a:solidFill>
                  <a:schemeClr val="bg1"/>
                </a:solidFill>
              </a:rPr>
              <a:t>However the showers are expected to become less frequent during the morning.(According to </a:t>
            </a:r>
            <a:r>
              <a:rPr lang="en-GB" sz="2000" b="1" dirty="0" err="1" smtClean="0">
                <a:solidFill>
                  <a:schemeClr val="bg1"/>
                </a:solidFill>
              </a:rPr>
              <a:t>metgram</a:t>
            </a:r>
            <a:r>
              <a:rPr lang="en-GB" sz="2000" b="1" dirty="0" smtClean="0">
                <a:solidFill>
                  <a:schemeClr val="bg1"/>
                </a:solidFill>
              </a:rPr>
              <a:t> there is high possibility for afternoon showers also)</a:t>
            </a:r>
          </a:p>
          <a:p>
            <a:r>
              <a:rPr lang="en-GB" sz="2000" b="1" dirty="0" smtClean="0">
                <a:solidFill>
                  <a:schemeClr val="bg1"/>
                </a:solidFill>
              </a:rPr>
              <a:t>Visibility will be greatly reduced and fog patches will be present on </a:t>
            </a:r>
            <a:r>
              <a:rPr lang="en-GB" sz="2000" b="1" dirty="0" err="1" smtClean="0">
                <a:solidFill>
                  <a:schemeClr val="bg1"/>
                </a:solidFill>
              </a:rPr>
              <a:t>highgrounds</a:t>
            </a:r>
            <a:r>
              <a:rPr lang="en-GB" sz="2000" b="1" dirty="0" smtClean="0">
                <a:solidFill>
                  <a:schemeClr val="bg1"/>
                </a:solidFill>
              </a:rPr>
              <a:t> at night and during early morning.</a:t>
            </a:r>
          </a:p>
          <a:p>
            <a:r>
              <a:rPr lang="en-GB" sz="2000" b="1" dirty="0" smtClean="0">
                <a:solidFill>
                  <a:schemeClr val="bg1"/>
                </a:solidFill>
              </a:rPr>
              <a:t>Winds from Northern sector around 15km/h(Due to presence of low to the NE)</a:t>
            </a:r>
          </a:p>
          <a:p>
            <a:r>
              <a:rPr lang="en-GB" sz="2000" b="1" dirty="0" smtClean="0">
                <a:solidFill>
                  <a:schemeClr val="bg1"/>
                </a:solidFill>
              </a:rPr>
              <a:t>Mean max temp slightly lower due to the cloud development &amp;  showers</a:t>
            </a:r>
          </a:p>
          <a:p>
            <a:r>
              <a:rPr lang="en-GB" sz="2000" b="1" dirty="0" smtClean="0">
                <a:solidFill>
                  <a:schemeClr val="bg1"/>
                </a:solidFill>
              </a:rPr>
              <a:t>Mean min temp will be slightly higher due to cloudiness</a:t>
            </a:r>
          </a:p>
        </p:txBody>
      </p:sp>
    </p:spTree>
    <p:extLst>
      <p:ext uri="{BB962C8B-B14F-4D97-AF65-F5344CB8AC3E}">
        <p14:creationId xmlns:p14="http://schemas.microsoft.com/office/powerpoint/2010/main" val="1023586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754319"/>
            <a:ext cx="10881255" cy="1226882"/>
          </a:xfrm>
        </p:spPr>
        <p:txBody>
          <a:bodyPr/>
          <a:lstStyle/>
          <a:p>
            <a:r>
              <a:rPr lang="en-GB" b="1" dirty="0" smtClean="0">
                <a:solidFill>
                  <a:schemeClr val="bg1"/>
                </a:solidFill>
              </a:rPr>
              <a:t>Forecast Verification using </a:t>
            </a:r>
            <a:r>
              <a:rPr lang="en-GB" b="1" dirty="0" err="1" smtClean="0">
                <a:solidFill>
                  <a:schemeClr val="bg1"/>
                </a:solidFill>
              </a:rPr>
              <a:t>metars</a:t>
            </a:r>
            <a:endParaRPr lang="en-GB" b="1" dirty="0">
              <a:solidFill>
                <a:schemeClr val="bg1"/>
              </a:solidFill>
            </a:endParaRPr>
          </a:p>
        </p:txBody>
      </p:sp>
      <p:pic>
        <p:nvPicPr>
          <p:cNvPr id="8" name="Content Placeholder 7"/>
          <p:cNvPicPr>
            <a:picLocks noGrp="1" noChangeAspect="1"/>
          </p:cNvPicPr>
          <p:nvPr>
            <p:ph idx="1"/>
          </p:nvPr>
        </p:nvPicPr>
        <p:blipFill>
          <a:blip r:embed="rId2"/>
          <a:stretch>
            <a:fillRect/>
          </a:stretch>
        </p:blipFill>
        <p:spPr>
          <a:xfrm>
            <a:off x="760377" y="2474500"/>
            <a:ext cx="9213182" cy="3860312"/>
          </a:xfrm>
          <a:prstGeom prst="rect">
            <a:avLst/>
          </a:prstGeom>
        </p:spPr>
      </p:pic>
    </p:spTree>
    <p:extLst>
      <p:ext uri="{BB962C8B-B14F-4D97-AF65-F5344CB8AC3E}">
        <p14:creationId xmlns:p14="http://schemas.microsoft.com/office/powerpoint/2010/main" val="2666543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1413933"/>
            <a:ext cx="5647267" cy="4980646"/>
          </a:xfrm>
          <a:prstGeom prst="rect">
            <a:avLst/>
          </a:prstGeom>
        </p:spPr>
      </p:pic>
      <p:pic>
        <p:nvPicPr>
          <p:cNvPr id="5" name="Picture 4"/>
          <p:cNvPicPr>
            <a:picLocks noChangeAspect="1"/>
          </p:cNvPicPr>
          <p:nvPr/>
        </p:nvPicPr>
        <p:blipFill>
          <a:blip r:embed="rId3"/>
          <a:stretch>
            <a:fillRect/>
          </a:stretch>
        </p:blipFill>
        <p:spPr>
          <a:xfrm>
            <a:off x="5757333" y="1413933"/>
            <a:ext cx="6138334" cy="4980646"/>
          </a:xfrm>
          <a:prstGeom prst="rect">
            <a:avLst/>
          </a:prstGeom>
        </p:spPr>
      </p:pic>
      <p:sp>
        <p:nvSpPr>
          <p:cNvPr id="6" name="TextBox 5"/>
          <p:cNvSpPr txBox="1"/>
          <p:nvPr/>
        </p:nvSpPr>
        <p:spPr>
          <a:xfrm>
            <a:off x="601133" y="330200"/>
            <a:ext cx="9685665" cy="646331"/>
          </a:xfrm>
          <a:prstGeom prst="rect">
            <a:avLst/>
          </a:prstGeom>
          <a:noFill/>
        </p:spPr>
        <p:txBody>
          <a:bodyPr wrap="none" rtlCol="0">
            <a:spAutoFit/>
          </a:bodyPr>
          <a:lstStyle/>
          <a:p>
            <a:r>
              <a:rPr lang="en-GB" sz="3600" b="1" dirty="0" smtClean="0">
                <a:solidFill>
                  <a:schemeClr val="bg1"/>
                </a:solidFill>
              </a:rPr>
              <a:t>Forecast verification using satellite pictures</a:t>
            </a:r>
            <a:endParaRPr lang="en-GB" sz="3600" b="1" dirty="0">
              <a:solidFill>
                <a:schemeClr val="bg1"/>
              </a:solidFill>
            </a:endParaRPr>
          </a:p>
        </p:txBody>
      </p:sp>
    </p:spTree>
    <p:extLst>
      <p:ext uri="{BB962C8B-B14F-4D97-AF65-F5344CB8AC3E}">
        <p14:creationId xmlns:p14="http://schemas.microsoft.com/office/powerpoint/2010/main" val="1055552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004" y="528074"/>
            <a:ext cx="9798394" cy="848239"/>
          </a:xfrm>
        </p:spPr>
        <p:txBody>
          <a:bodyPr>
            <a:normAutofit/>
          </a:bodyPr>
          <a:lstStyle/>
          <a:p>
            <a:r>
              <a:rPr lang="en-GB" b="1" dirty="0" smtClean="0">
                <a:solidFill>
                  <a:schemeClr val="bg1"/>
                </a:solidFill>
              </a:rPr>
              <a:t>Satellite pics from </a:t>
            </a:r>
            <a:r>
              <a:rPr lang="en-GB" b="1" dirty="0" err="1" smtClean="0">
                <a:solidFill>
                  <a:schemeClr val="bg1"/>
                </a:solidFill>
              </a:rPr>
              <a:t>eumetview</a:t>
            </a:r>
            <a:r>
              <a:rPr lang="en-GB" b="1" dirty="0" smtClean="0">
                <a:solidFill>
                  <a:schemeClr val="bg1"/>
                </a:solidFill>
              </a:rPr>
              <a:t> @1330 </a:t>
            </a:r>
            <a:r>
              <a:rPr lang="en-GB" b="1" dirty="0" err="1" smtClean="0">
                <a:solidFill>
                  <a:schemeClr val="bg1"/>
                </a:solidFill>
              </a:rPr>
              <a:t>utc</a:t>
            </a:r>
            <a:endParaRPr lang="en-GB" b="1" dirty="0">
              <a:solidFill>
                <a:schemeClr val="bg1"/>
              </a:solidFill>
            </a:endParaRPr>
          </a:p>
        </p:txBody>
      </p:sp>
      <p:pic>
        <p:nvPicPr>
          <p:cNvPr id="4" name="Content Placeholder 3"/>
          <p:cNvPicPr>
            <a:picLocks noGrp="1"/>
          </p:cNvPicPr>
          <p:nvPr>
            <p:ph idx="1"/>
          </p:nvPr>
        </p:nvPicPr>
        <p:blipFill>
          <a:blip r:embed="rId2"/>
          <a:stretch>
            <a:fillRect/>
          </a:stretch>
        </p:blipFill>
        <p:spPr>
          <a:xfrm>
            <a:off x="307599" y="2364425"/>
            <a:ext cx="6856772" cy="3866692"/>
          </a:xfrm>
          <a:prstGeom prst="rect">
            <a:avLst/>
          </a:prstGeom>
        </p:spPr>
      </p:pic>
      <p:pic>
        <p:nvPicPr>
          <p:cNvPr id="5" name="Picture 4"/>
          <p:cNvPicPr/>
          <p:nvPr/>
        </p:nvPicPr>
        <p:blipFill>
          <a:blip r:embed="rId3"/>
          <a:stretch>
            <a:fillRect/>
          </a:stretch>
        </p:blipFill>
        <p:spPr>
          <a:xfrm>
            <a:off x="6265676" y="2364426"/>
            <a:ext cx="5731510" cy="3866692"/>
          </a:xfrm>
          <a:prstGeom prst="rect">
            <a:avLst/>
          </a:prstGeom>
        </p:spPr>
      </p:pic>
      <p:sp>
        <p:nvSpPr>
          <p:cNvPr id="7" name="TextBox 6"/>
          <p:cNvSpPr txBox="1"/>
          <p:nvPr/>
        </p:nvSpPr>
        <p:spPr>
          <a:xfrm>
            <a:off x="424207" y="6325386"/>
            <a:ext cx="11067068" cy="369332"/>
          </a:xfrm>
          <a:prstGeom prst="rect">
            <a:avLst/>
          </a:prstGeom>
          <a:noFill/>
        </p:spPr>
        <p:txBody>
          <a:bodyPr wrap="square" rtlCol="0">
            <a:spAutoFit/>
          </a:bodyPr>
          <a:lstStyle/>
          <a:p>
            <a:r>
              <a:rPr lang="en-GB" dirty="0" smtClean="0"/>
              <a:t>Convection RGB                                                              Dust RGB     </a:t>
            </a:r>
            <a:endParaRPr lang="en-GB" dirty="0"/>
          </a:p>
        </p:txBody>
      </p:sp>
      <p:sp>
        <p:nvSpPr>
          <p:cNvPr id="8" name="TextBox 7"/>
          <p:cNvSpPr txBox="1"/>
          <p:nvPr/>
        </p:nvSpPr>
        <p:spPr>
          <a:xfrm>
            <a:off x="630015" y="1470581"/>
            <a:ext cx="11271322" cy="923330"/>
          </a:xfrm>
          <a:prstGeom prst="rect">
            <a:avLst/>
          </a:prstGeom>
          <a:noFill/>
        </p:spPr>
        <p:txBody>
          <a:bodyPr wrap="square" rtlCol="0">
            <a:spAutoFit/>
          </a:bodyPr>
          <a:lstStyle/>
          <a:p>
            <a:r>
              <a:rPr lang="en-GB" b="1" dirty="0" smtClean="0">
                <a:solidFill>
                  <a:schemeClr val="bg1"/>
                </a:solidFill>
              </a:rPr>
              <a:t>Convection RGB and Dust RGB channels showing CB clouds over Nairobi. Dust RGB channel  also indicating presence of high humidity within the region (dark blue) which is favourable for more cloud developments</a:t>
            </a:r>
            <a:r>
              <a:rPr lang="en-GB" dirty="0" smtClean="0"/>
              <a:t>.</a:t>
            </a:r>
            <a:endParaRPr lang="en-GB" dirty="0"/>
          </a:p>
        </p:txBody>
      </p:sp>
    </p:spTree>
    <p:extLst>
      <p:ext uri="{BB962C8B-B14F-4D97-AF65-F5344CB8AC3E}">
        <p14:creationId xmlns:p14="http://schemas.microsoft.com/office/powerpoint/2010/main" val="4172915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664" y="151002"/>
            <a:ext cx="8534400" cy="867093"/>
          </a:xfrm>
        </p:spPr>
        <p:txBody>
          <a:bodyPr>
            <a:normAutofit fontScale="90000"/>
          </a:bodyPr>
          <a:lstStyle/>
          <a:p>
            <a:pPr algn="ctr"/>
            <a:r>
              <a:rPr lang="en-GB" b="1" dirty="0" err="1" smtClean="0">
                <a:solidFill>
                  <a:schemeClr val="bg1"/>
                </a:solidFill>
              </a:rPr>
              <a:t>metars</a:t>
            </a:r>
            <a:r>
              <a:rPr lang="en-GB" b="1" dirty="0" smtClean="0">
                <a:solidFill>
                  <a:schemeClr val="bg1"/>
                </a:solidFill>
              </a:rPr>
              <a:t> from Nairobi </a:t>
            </a:r>
            <a:r>
              <a:rPr lang="en-GB" b="1" dirty="0" err="1" smtClean="0">
                <a:solidFill>
                  <a:schemeClr val="bg1"/>
                </a:solidFill>
              </a:rPr>
              <a:t>wilson</a:t>
            </a:r>
            <a:r>
              <a:rPr lang="en-GB" b="1" dirty="0" smtClean="0">
                <a:solidFill>
                  <a:schemeClr val="bg1"/>
                </a:solidFill>
              </a:rPr>
              <a:t> airport(Observed weather)</a:t>
            </a:r>
            <a:endParaRPr lang="en-GB" b="1" dirty="0">
              <a:solidFill>
                <a:schemeClr val="bg1"/>
              </a:solidFill>
            </a:endParaRPr>
          </a:p>
        </p:txBody>
      </p:sp>
      <p:sp>
        <p:nvSpPr>
          <p:cNvPr id="3" name="Content Placeholder 2"/>
          <p:cNvSpPr>
            <a:spLocks noGrp="1"/>
          </p:cNvSpPr>
          <p:nvPr>
            <p:ph idx="1"/>
          </p:nvPr>
        </p:nvSpPr>
        <p:spPr>
          <a:xfrm>
            <a:off x="622169" y="1404595"/>
            <a:ext cx="8558736" cy="4781834"/>
          </a:xfrm>
        </p:spPr>
        <p:txBody>
          <a:bodyPr>
            <a:noAutofit/>
          </a:bodyPr>
          <a:lstStyle/>
          <a:p>
            <a:r>
              <a:rPr lang="en-GB" sz="1400" dirty="0"/>
              <a:t> </a:t>
            </a:r>
          </a:p>
          <a:p>
            <a:pPr marL="0" indent="0">
              <a:buNone/>
            </a:pPr>
            <a:endParaRPr lang="en-GB" sz="1400" dirty="0"/>
          </a:p>
        </p:txBody>
      </p:sp>
      <p:pic>
        <p:nvPicPr>
          <p:cNvPr id="5" name="Picture 4"/>
          <p:cNvPicPr>
            <a:picLocks noChangeAspect="1"/>
          </p:cNvPicPr>
          <p:nvPr/>
        </p:nvPicPr>
        <p:blipFill>
          <a:blip r:embed="rId2"/>
          <a:stretch>
            <a:fillRect/>
          </a:stretch>
        </p:blipFill>
        <p:spPr>
          <a:xfrm>
            <a:off x="740702" y="1997799"/>
            <a:ext cx="8655495" cy="3968496"/>
          </a:xfrm>
          <a:prstGeom prst="rect">
            <a:avLst/>
          </a:prstGeom>
        </p:spPr>
      </p:pic>
    </p:spTree>
    <p:extLst>
      <p:ext uri="{BB962C8B-B14F-4D97-AF65-F5344CB8AC3E}">
        <p14:creationId xmlns:p14="http://schemas.microsoft.com/office/powerpoint/2010/main" val="2825673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89" y="0"/>
            <a:ext cx="8534400" cy="933081"/>
          </a:xfrm>
        </p:spPr>
        <p:txBody>
          <a:bodyPr>
            <a:normAutofit fontScale="90000"/>
          </a:bodyPr>
          <a:lstStyle/>
          <a:p>
            <a:r>
              <a:rPr lang="en-GB" b="1" dirty="0" smtClean="0">
                <a:solidFill>
                  <a:schemeClr val="bg1"/>
                </a:solidFill>
              </a:rPr>
              <a:t>Video of ECMWF </a:t>
            </a:r>
            <a:r>
              <a:rPr lang="en-GB" b="1" dirty="0" err="1" smtClean="0">
                <a:solidFill>
                  <a:schemeClr val="bg1"/>
                </a:solidFill>
              </a:rPr>
              <a:t>mslp</a:t>
            </a:r>
            <a:r>
              <a:rPr lang="en-GB" b="1" dirty="0" smtClean="0">
                <a:solidFill>
                  <a:schemeClr val="bg1"/>
                </a:solidFill>
              </a:rPr>
              <a:t> &amp; surface wind charts</a:t>
            </a:r>
            <a:endParaRPr lang="en-GB" b="1" dirty="0">
              <a:solidFill>
                <a:schemeClr val="bg1"/>
              </a:solidFill>
            </a:endParaRPr>
          </a:p>
        </p:txBody>
      </p:sp>
      <p:pic>
        <p:nvPicPr>
          <p:cNvPr id="4" name="mslp &amp; sfc win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33256"/>
            <a:ext cx="12192000" cy="5082782"/>
          </a:xfrm>
        </p:spPr>
      </p:pic>
    </p:spTree>
    <p:extLst>
      <p:ext uri="{BB962C8B-B14F-4D97-AF65-F5344CB8AC3E}">
        <p14:creationId xmlns:p14="http://schemas.microsoft.com/office/powerpoint/2010/main" val="32121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89" y="0"/>
            <a:ext cx="8534400" cy="933081"/>
          </a:xfrm>
        </p:spPr>
        <p:txBody>
          <a:bodyPr>
            <a:normAutofit fontScale="90000"/>
          </a:bodyPr>
          <a:lstStyle/>
          <a:p>
            <a:pPr algn="ctr"/>
            <a:r>
              <a:rPr lang="en-GB" b="1" dirty="0" smtClean="0">
                <a:solidFill>
                  <a:schemeClr val="bg1"/>
                </a:solidFill>
              </a:rPr>
              <a:t>Video for 850 wind charts on </a:t>
            </a:r>
            <a:r>
              <a:rPr lang="en-GB" b="1" dirty="0" err="1" smtClean="0">
                <a:solidFill>
                  <a:schemeClr val="bg1"/>
                </a:solidFill>
              </a:rPr>
              <a:t>ecmwf</a:t>
            </a:r>
            <a:endParaRPr lang="en-GB" b="1" dirty="0">
              <a:solidFill>
                <a:schemeClr val="bg1"/>
              </a:solidFill>
            </a:endParaRPr>
          </a:p>
        </p:txBody>
      </p:sp>
      <p:pic>
        <p:nvPicPr>
          <p:cNvPr id="5" name="Untitle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988" y="695226"/>
            <a:ext cx="12100463" cy="5865829"/>
          </a:xfrm>
        </p:spPr>
      </p:pic>
    </p:spTree>
    <p:extLst>
      <p:ext uri="{BB962C8B-B14F-4D97-AF65-F5344CB8AC3E}">
        <p14:creationId xmlns:p14="http://schemas.microsoft.com/office/powerpoint/2010/main" val="710415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237" y="0"/>
            <a:ext cx="8534400" cy="1046375"/>
          </a:xfrm>
        </p:spPr>
        <p:txBody>
          <a:bodyPr>
            <a:normAutofit fontScale="90000"/>
          </a:bodyPr>
          <a:lstStyle/>
          <a:p>
            <a:pPr algn="ctr"/>
            <a:r>
              <a:rPr lang="en-GB" b="1" dirty="0" smtClean="0">
                <a:solidFill>
                  <a:schemeClr val="bg1"/>
                </a:solidFill>
              </a:rPr>
              <a:t>Video for 700 wind charts on </a:t>
            </a:r>
            <a:r>
              <a:rPr lang="en-GB" b="1" dirty="0" err="1" smtClean="0">
                <a:solidFill>
                  <a:schemeClr val="bg1"/>
                </a:solidFill>
              </a:rPr>
              <a:t>ecmwf</a:t>
            </a:r>
            <a:endParaRPr lang="en-GB" b="1" dirty="0">
              <a:solidFill>
                <a:schemeClr val="bg1"/>
              </a:solidFill>
            </a:endParaRPr>
          </a:p>
        </p:txBody>
      </p:sp>
      <p:pic>
        <p:nvPicPr>
          <p:cNvPr id="4" name="700 wind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988" y="942681"/>
            <a:ext cx="11934334" cy="5535908"/>
          </a:xfrm>
        </p:spPr>
      </p:pic>
    </p:spTree>
    <p:extLst>
      <p:ext uri="{BB962C8B-B14F-4D97-AF65-F5344CB8AC3E}">
        <p14:creationId xmlns:p14="http://schemas.microsoft.com/office/powerpoint/2010/main" val="883482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89" y="0"/>
            <a:ext cx="8534400" cy="933081"/>
          </a:xfrm>
        </p:spPr>
        <p:txBody>
          <a:bodyPr>
            <a:normAutofit/>
          </a:bodyPr>
          <a:lstStyle/>
          <a:p>
            <a:pPr algn="ctr"/>
            <a:r>
              <a:rPr lang="en-GB" b="1" dirty="0" smtClean="0">
                <a:solidFill>
                  <a:schemeClr val="bg1"/>
                </a:solidFill>
              </a:rPr>
              <a:t>Video for 500 wind charts</a:t>
            </a:r>
            <a:endParaRPr lang="en-GB" b="1" dirty="0">
              <a:solidFill>
                <a:schemeClr val="bg1"/>
              </a:solidFill>
            </a:endParaRPr>
          </a:p>
        </p:txBody>
      </p:sp>
      <p:pic>
        <p:nvPicPr>
          <p:cNvPr id="5" name="500 win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4841" y="836629"/>
            <a:ext cx="12276841" cy="5950670"/>
          </a:xfrm>
        </p:spPr>
      </p:pic>
    </p:spTree>
    <p:extLst>
      <p:ext uri="{BB962C8B-B14F-4D97-AF65-F5344CB8AC3E}">
        <p14:creationId xmlns:p14="http://schemas.microsoft.com/office/powerpoint/2010/main" val="2189692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89" y="0"/>
            <a:ext cx="8534400" cy="933081"/>
          </a:xfrm>
        </p:spPr>
        <p:txBody>
          <a:bodyPr>
            <a:normAutofit/>
          </a:bodyPr>
          <a:lstStyle/>
          <a:p>
            <a:pPr algn="ctr"/>
            <a:r>
              <a:rPr lang="en-GB" b="1" dirty="0" smtClean="0">
                <a:solidFill>
                  <a:schemeClr val="bg1"/>
                </a:solidFill>
              </a:rPr>
              <a:t>Video for 200 wind charts</a:t>
            </a:r>
            <a:endParaRPr lang="en-GB" b="1" dirty="0">
              <a:solidFill>
                <a:schemeClr val="bg1"/>
              </a:solidFill>
            </a:endParaRPr>
          </a:p>
        </p:txBody>
      </p:sp>
      <p:pic>
        <p:nvPicPr>
          <p:cNvPr id="5" name="200 win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414" y="685800"/>
            <a:ext cx="11840065" cy="6172200"/>
          </a:xfrm>
        </p:spPr>
      </p:pic>
    </p:spTree>
    <p:extLst>
      <p:ext uri="{BB962C8B-B14F-4D97-AF65-F5344CB8AC3E}">
        <p14:creationId xmlns:p14="http://schemas.microsoft.com/office/powerpoint/2010/main" val="3950464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89" y="0"/>
            <a:ext cx="8534400" cy="933081"/>
          </a:xfrm>
        </p:spPr>
        <p:txBody>
          <a:bodyPr>
            <a:normAutofit/>
          </a:bodyPr>
          <a:lstStyle/>
          <a:p>
            <a:pPr algn="ctr"/>
            <a:r>
              <a:rPr lang="en-GB" b="1" dirty="0" smtClean="0">
                <a:solidFill>
                  <a:schemeClr val="bg1"/>
                </a:solidFill>
              </a:rPr>
              <a:t>ECMWF </a:t>
            </a:r>
            <a:r>
              <a:rPr lang="en-GB" b="1" dirty="0" err="1" smtClean="0">
                <a:solidFill>
                  <a:schemeClr val="bg1"/>
                </a:solidFill>
              </a:rPr>
              <a:t>metgram</a:t>
            </a:r>
            <a:r>
              <a:rPr lang="en-GB" b="1" dirty="0" smtClean="0">
                <a:solidFill>
                  <a:schemeClr val="bg1"/>
                </a:solidFill>
              </a:rPr>
              <a:t> for </a:t>
            </a:r>
            <a:r>
              <a:rPr lang="en-GB" b="1" dirty="0" err="1" smtClean="0">
                <a:solidFill>
                  <a:schemeClr val="bg1"/>
                </a:solidFill>
              </a:rPr>
              <a:t>nairobi</a:t>
            </a:r>
            <a:endParaRPr lang="en-GB" b="1" dirty="0">
              <a:solidFill>
                <a:schemeClr val="bg1"/>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8095" y="714079"/>
            <a:ext cx="8946037" cy="6751949"/>
          </a:xfrm>
        </p:spPr>
      </p:pic>
    </p:spTree>
    <p:extLst>
      <p:ext uri="{BB962C8B-B14F-4D97-AF65-F5344CB8AC3E}">
        <p14:creationId xmlns:p14="http://schemas.microsoft.com/office/powerpoint/2010/main" val="2556630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146</TotalTime>
  <Words>281</Words>
  <Application>Microsoft Office PowerPoint</Application>
  <PresentationFormat>Widescreen</PresentationFormat>
  <Paragraphs>28</Paragraphs>
  <Slides>13</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Century Gothic</vt:lpstr>
      <vt:lpstr>Wingdings 3</vt:lpstr>
      <vt:lpstr>Slice</vt:lpstr>
      <vt:lpstr>Weather forecast for Nairobi</vt:lpstr>
      <vt:lpstr>Satellite pics from eumetview @1330 utc</vt:lpstr>
      <vt:lpstr>metars from Nairobi wilson airport(Observed weather)</vt:lpstr>
      <vt:lpstr>Video of ECMWF mslp &amp; surface wind charts</vt:lpstr>
      <vt:lpstr>Video for 850 wind charts on ecmwf</vt:lpstr>
      <vt:lpstr>Video for 700 wind charts on ecmwf</vt:lpstr>
      <vt:lpstr>Video for 500 wind charts</vt:lpstr>
      <vt:lpstr>Video for 200 wind charts</vt:lpstr>
      <vt:lpstr>ECMWF metgram for nairobi</vt:lpstr>
      <vt:lpstr>Video for Rain and mslp charts on ecmwf</vt:lpstr>
      <vt:lpstr>Weather forecast</vt:lpstr>
      <vt:lpstr>Forecast Verification using metars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forecast for Nairobi</dc:title>
  <dc:creator>YeshnaD</dc:creator>
  <cp:lastModifiedBy>YeshnaD</cp:lastModifiedBy>
  <cp:revision>37</cp:revision>
  <dcterms:created xsi:type="dcterms:W3CDTF">2024-02-27T20:58:07Z</dcterms:created>
  <dcterms:modified xsi:type="dcterms:W3CDTF">2024-02-28T07:09:25Z</dcterms:modified>
</cp:coreProperties>
</file>