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3.jpeg" ContentType="image/jpeg"/>
  <Override PartName="/ppt/media/image2.jpeg" ContentType="image/jpe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801600" cy="9601200"/>
  <p:notesSz cx="9926638" cy="1435576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24FB00AB-867B-4BDA-BBF4-45083471AF8B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ldImg"/>
          </p:nvPr>
        </p:nvSpPr>
        <p:spPr>
          <a:xfrm>
            <a:off x="1733400" y="1795320"/>
            <a:ext cx="6458040" cy="4842000"/>
          </a:xfrm>
          <a:prstGeom prst="rect">
            <a:avLst/>
          </a:prstGeom>
          <a:ln w="0">
            <a:noFill/>
          </a:ln>
        </p:spPr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992520" y="6908760"/>
            <a:ext cx="7939800" cy="5651280"/>
          </a:xfrm>
          <a:prstGeom prst="rect">
            <a:avLst/>
          </a:prstGeom>
          <a:noFill/>
          <a:ln w="0">
            <a:noFill/>
          </a:ln>
        </p:spPr>
        <p:txBody>
          <a:bodyPr lIns="132840" rIns="132840" tIns="66240" bIns="66240" anchor="t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sldNum" idx="7"/>
          </p:nvPr>
        </p:nvSpPr>
        <p:spPr>
          <a:xfrm>
            <a:off x="5622840" y="13635360"/>
            <a:ext cx="4300200" cy="718920"/>
          </a:xfrm>
          <a:prstGeom prst="rect">
            <a:avLst/>
          </a:prstGeom>
          <a:noFill/>
          <a:ln w="0">
            <a:noFill/>
          </a:ln>
        </p:spPr>
        <p:txBody>
          <a:bodyPr lIns="132840" rIns="132840" tIns="66240" bIns="66240" anchor="b">
            <a:noAutofit/>
          </a:bodyPr>
          <a:lstStyle>
            <a:lvl1pPr algn="r">
              <a:lnSpc>
                <a:spcPct val="100000"/>
              </a:lnSpc>
              <a:buNone/>
              <a:defRPr b="0" lang="en-GB" sz="17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50C18B6-FBB2-4603-810D-59B8FBD435D8}" type="slidenum">
              <a:rPr b="0" lang="en-GB" sz="17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7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D33ECBF-48D2-40B7-83DD-C7D8B6FF126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6314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9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80200" y="5737320"/>
            <a:ext cx="6314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9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2A985A7-01B1-4AA6-A256-97C9E726904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8020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120384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F36FEE-B296-45B4-AC04-23E9C192CE2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1093680" y="255600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307520" y="255600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80200" y="573732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1093680" y="573732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1307520" y="5737320"/>
            <a:ext cx="2030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5604B82-4FC6-47BB-8214-DA45494ED16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8020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1721CD-FD76-4769-9455-85AC5AE26FD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EC997CE-CFFE-49C6-9C2C-C33CB23D2AD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A7CDA1-9568-4702-BFD4-9D3E0A1ECA2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3379787-199B-4162-9CAA-09EAB30FCB6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80200" y="511200"/>
            <a:ext cx="11040120" cy="859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A0F1C7A-DC89-43C4-8A51-AD61093E49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8020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88ED766-994A-45B4-AFDA-DF7C558CA1D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8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1203840" y="573732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1D5CE9-F2D0-4508-A5EB-AF4B8D90EA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8020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1203840" y="2556000"/>
            <a:ext cx="30780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6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80200" y="5737320"/>
            <a:ext cx="631440" cy="2904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9000"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690D3D-CE42-46DB-87F8-1926BB38DBC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80200" y="511200"/>
            <a:ext cx="11040120" cy="185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8020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544040" y="2556000"/>
            <a:ext cx="631440" cy="6090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1"/>
          </p:nvPr>
        </p:nvSpPr>
        <p:spPr>
          <a:xfrm>
            <a:off x="4240440" y="8898840"/>
            <a:ext cx="4319280" cy="509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2"/>
          </p:nvPr>
        </p:nvSpPr>
        <p:spPr>
          <a:xfrm>
            <a:off x="9041040" y="8898840"/>
            <a:ext cx="2878920" cy="509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en-GB" sz="126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1BAAD9-742D-42A8-828D-DFBA28F3A951}" type="slidenum">
              <a:rPr b="0" lang="en-GB" sz="126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6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 idx="3"/>
          </p:nvPr>
        </p:nvSpPr>
        <p:spPr>
          <a:xfrm>
            <a:off x="880200" y="8898840"/>
            <a:ext cx="2878920" cy="509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40080" y="-195120"/>
            <a:ext cx="11520000" cy="77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>
              <a:lnSpc>
                <a:spcPts val="4000"/>
              </a:lnSpc>
              <a:buNone/>
            </a:pPr>
            <a:r>
              <a:rPr b="0" lang="en-GB" sz="3000" spc="-1" strike="noStrike">
                <a:solidFill>
                  <a:srgbClr val="2f5897"/>
                </a:solidFill>
                <a:latin typeface="Palatino Linotype"/>
              </a:rPr>
              <a:t> </a:t>
            </a:r>
            <a:r>
              <a:rPr b="0" lang="en-GB" sz="2600" spc="-1" strike="noStrike">
                <a:solidFill>
                  <a:srgbClr val="2f5897"/>
                </a:solidFill>
                <a:latin typeface="Palatino Linotype"/>
              </a:rPr>
              <a:t>Heavy rains caused floods in the streets of Cameroon, Limbe- 19 July 2023</a:t>
            </a:r>
            <a:endParaRPr b="0" lang="en-US" sz="2600" spc="-1" strike="noStrike">
              <a:latin typeface="Arial"/>
            </a:endParaRPr>
          </a:p>
        </p:txBody>
      </p:sp>
      <p:sp>
        <p:nvSpPr>
          <p:cNvPr id="49" name="TextBox 9"/>
          <p:cNvSpPr/>
          <p:nvPr/>
        </p:nvSpPr>
        <p:spPr>
          <a:xfrm>
            <a:off x="-685800" y="9262800"/>
            <a:ext cx="132966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buNone/>
            </a:pPr>
            <a:r>
              <a:rPr b="1" i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ASHU NGONO Stephanie Vanessa, DMN CAMEROON and BITSOUMANI-NGOUAYA Gaella-Bentricia, ANAC/DM CONGO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332040" y="538920"/>
            <a:ext cx="6018480" cy="2431800"/>
          </a:xfrm>
          <a:prstGeom prst="rect">
            <a:avLst/>
          </a:prstGeom>
          <a:noFill/>
          <a:ln w="12600">
            <a:solidFill>
              <a:srgbClr val="ffffff"/>
            </a:solidFill>
            <a:round/>
          </a:ln>
        </p:spPr>
        <p:txBody>
          <a:bodyPr lIns="0" rIns="0" tIns="0" bIns="0" anchor="t">
            <a:noAutofit/>
          </a:bodyPr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algn="l" pos="0"/>
              </a:tabLst>
            </a:pPr>
            <a:r>
              <a:rPr b="1" lang="fr-FR" sz="2000" spc="-1" strike="noStrike">
                <a:solidFill>
                  <a:srgbClr val="000000"/>
                </a:solidFill>
                <a:latin typeface="Calibri"/>
                <a:ea typeface="Noto Sans CJK SC"/>
              </a:rPr>
              <a:t>-Limbe</a:t>
            </a: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Noto Sans CJK SC"/>
              </a:rPr>
              <a:t>, is a coastal town located in southwestern Cameroon. It lies along Ambas Bay in the Gulf of Guinea, at the southern foot of Mount Cameroon.</a:t>
            </a:r>
            <a:endParaRPr b="0" lang="en-US" sz="2000" spc="-1" strike="noStrike"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algn="l" pos="0"/>
              </a:tabLst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Noto Sans CJK SC"/>
              </a:rPr>
              <a:t>-Convective clouds with minimum brightness temperature of -63.83 °C developed over the area. </a:t>
            </a:r>
            <a:endParaRPr b="0" lang="en-US" sz="2000" spc="-1" strike="noStrike"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algn="l" pos="0"/>
              </a:tabLst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Noto Sans CJK SC"/>
              </a:rPr>
              <a:t>-The heavy rain in this area that resulted from these convective clouds led to the flooding of streets, hospitals,  mudslides and drowned vehicules due to a poor drainage system and loose muddy soils.</a:t>
            </a:r>
            <a:endParaRPr b="0" lang="en-US" sz="2000" spc="-1" strike="noStrike">
              <a:latin typeface="Arial"/>
            </a:endParaRPr>
          </a:p>
          <a:p>
            <a:pPr marL="432000" indent="-324000">
              <a:lnSpc>
                <a:spcPct val="90000"/>
              </a:lnSpc>
              <a:spcBef>
                <a:spcPts val="1049"/>
              </a:spcBef>
              <a:buClr>
                <a:srgbClr val="000000"/>
              </a:buClr>
              <a:buFont typeface="Symbol"/>
              <a:buChar char=""/>
              <a:tabLst>
                <a:tab algn="l" pos="0"/>
              </a:tabLst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  <a:ea typeface="Noto Sans CJK SC"/>
              </a:rPr>
              <a:t>-Forecasting floods accurately could reduce the loss of lifes and properties that result from this.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15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15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15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endParaRPr b="0" lang="en-US" sz="1500" spc="-1" strike="noStrike">
              <a:latin typeface="Arial"/>
            </a:endParaRPr>
          </a:p>
        </p:txBody>
      </p:sp>
      <p:sp>
        <p:nvSpPr>
          <p:cNvPr id="51" name="Rectangle 7"/>
          <p:cNvSpPr/>
          <p:nvPr/>
        </p:nvSpPr>
        <p:spPr>
          <a:xfrm>
            <a:off x="6369480" y="4114800"/>
            <a:ext cx="6018480" cy="4799160"/>
          </a:xfrm>
          <a:prstGeom prst="rect">
            <a:avLst/>
          </a:prstGeom>
          <a:noFill/>
          <a:ln w="1260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GB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154080" y="7625880"/>
            <a:ext cx="5942160" cy="831240"/>
          </a:xfrm>
          <a:prstGeom prst="rect">
            <a:avLst/>
          </a:prstGeom>
          <a:noFill/>
          <a:ln w="12600">
            <a:solidFill>
              <a:srgbClr val="ffffff"/>
            </a:solidFill>
            <a:round/>
          </a:ln>
        </p:spPr>
        <p:txBody>
          <a:bodyPr lIns="0" rIns="0" tIns="0" bIns="0" anchor="t">
            <a:noAutofit/>
          </a:bodyPr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r>
              <a:rPr b="1" lang="en-GB" sz="2240" spc="-1" strike="noStrike">
                <a:solidFill>
                  <a:srgbClr val="000000"/>
                </a:solidFill>
                <a:latin typeface="Calibri"/>
              </a:rPr>
              <a:t>Figure. MSG-0 Degree : Blended SEVIRI/ LEO MW Precipitation and Morphologic Information, 19 July 2023, 05:15 UTC</a:t>
            </a:r>
            <a:r>
              <a:rPr b="0" lang="en-US" sz="224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US" sz="224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49"/>
              </a:spcBef>
              <a:buNone/>
              <a:tabLst>
                <a:tab algn="l" pos="0"/>
              </a:tabLst>
            </a:pPr>
            <a:r>
              <a:rPr b="0" lang="en-US" sz="2240" spc="-1" strike="noStrike">
                <a:solidFill>
                  <a:srgbClr val="000000"/>
                </a:solidFill>
                <a:latin typeface="Calibri"/>
              </a:rPr>
              <a:t>Heavy rain was registered along the coast.</a:t>
            </a:r>
            <a:endParaRPr b="0" lang="en-US" sz="2240" spc="-1" strike="noStrike"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0" y="685800"/>
            <a:ext cx="6314400" cy="6856920"/>
          </a:xfrm>
          <a:prstGeom prst="rect">
            <a:avLst/>
          </a:prstGeom>
          <a:ln w="0">
            <a:noFill/>
          </a:ln>
        </p:spPr>
      </p:pic>
      <p:sp>
        <p:nvSpPr>
          <p:cNvPr id="54" name=""/>
          <p:cNvSpPr/>
          <p:nvPr/>
        </p:nvSpPr>
        <p:spPr>
          <a:xfrm>
            <a:off x="2971800" y="4125600"/>
            <a:ext cx="227520" cy="684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5400" y="0"/>
                </a:moveTo>
                <a:lnTo>
                  <a:pt x="5400" y="16200"/>
                </a:lnTo>
                <a:lnTo>
                  <a:pt x="0" y="16200"/>
                </a:lnTo>
                <a:lnTo>
                  <a:pt x="10800" y="21600"/>
                </a:lnTo>
                <a:lnTo>
                  <a:pt x="21600" y="16200"/>
                </a:lnTo>
                <a:lnTo>
                  <a:pt x="16200" y="16200"/>
                </a:lnTo>
                <a:lnTo>
                  <a:pt x="16200" y="0"/>
                </a:lnTo>
                <a:close/>
              </a:path>
            </a:pathLst>
          </a:custGeom>
          <a:solidFill>
            <a:srgbClr val="ff0000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"/>
          <p:cNvSpPr/>
          <p:nvPr/>
        </p:nvSpPr>
        <p:spPr>
          <a:xfrm>
            <a:off x="2876040" y="3776400"/>
            <a:ext cx="100908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2000" spc="-1" strike="noStrike">
                <a:solidFill>
                  <a:srgbClr val="ff0000"/>
                </a:solidFill>
                <a:latin typeface="Arial"/>
                <a:ea typeface="DejaVu Sans"/>
              </a:rPr>
              <a:t>LIMBE</a:t>
            </a:r>
            <a:endParaRPr b="0" lang="en-US" sz="2000" spc="-1" strike="noStrike">
              <a:latin typeface="Arial"/>
            </a:endParaRPr>
          </a:p>
        </p:txBody>
      </p:sp>
      <p:pic>
        <p:nvPicPr>
          <p:cNvPr id="56" name="" descr=""/>
          <p:cNvPicPr/>
          <p:nvPr/>
        </p:nvPicPr>
        <p:blipFill>
          <a:blip r:embed="rId2"/>
          <a:stretch/>
        </p:blipFill>
        <p:spPr>
          <a:xfrm>
            <a:off x="6315480" y="5257800"/>
            <a:ext cx="3308760" cy="3992400"/>
          </a:xfrm>
          <a:prstGeom prst="rect">
            <a:avLst/>
          </a:prstGeom>
          <a:ln w="0">
            <a:noFill/>
          </a:ln>
        </p:spPr>
      </p:pic>
      <p:pic>
        <p:nvPicPr>
          <p:cNvPr id="57" name="" descr=""/>
          <p:cNvPicPr/>
          <p:nvPr/>
        </p:nvPicPr>
        <p:blipFill>
          <a:blip r:embed="rId3"/>
          <a:stretch/>
        </p:blipFill>
        <p:spPr>
          <a:xfrm>
            <a:off x="9625320" y="5257800"/>
            <a:ext cx="3175200" cy="4026240"/>
          </a:xfrm>
          <a:prstGeom prst="rect">
            <a:avLst/>
          </a:prstGeom>
          <a:ln w="0">
            <a:noFill/>
          </a:ln>
        </p:spPr>
      </p:pic>
      <p:sp>
        <p:nvSpPr>
          <p:cNvPr id="58" name=""/>
          <p:cNvSpPr/>
          <p:nvPr/>
        </p:nvSpPr>
        <p:spPr>
          <a:xfrm>
            <a:off x="6629400" y="5486400"/>
            <a:ext cx="571428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en-US" sz="2800" spc="-1" strike="noStrike">
                <a:solidFill>
                  <a:srgbClr val="c9211e"/>
                </a:solidFill>
                <a:latin typeface="Arial"/>
                <a:ea typeface="DejaVu Sans"/>
              </a:rPr>
              <a:t>LIMBE 19 JULY 2024</a:t>
            </a: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2015-08-11T10:37:51Z</dcterms:created>
  <dc:creator>ENVY</dc:creator>
  <dc:description/>
  <dc:language>en-US</dc:language>
  <cp:lastModifiedBy/>
  <cp:lastPrinted>2018-10-29T13:59:04Z</cp:lastPrinted>
  <dcterms:modified xsi:type="dcterms:W3CDTF">2024-02-29T20:41:52Z</dcterms:modified>
  <cp:revision>64</cp:revision>
  <dc:subject/>
  <dc:title>EISAC – XII- 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0x01010099E16B1E4CF7D741A75CF35C9EE064DF</vt:lpwstr>
  </property>
  <property fmtid="{D5CDD505-2E9C-101B-9397-08002B2CF9AE}" pid="3" name="Notes">
    <vt:r8>2</vt:r8>
  </property>
  <property fmtid="{D5CDD505-2E9C-101B-9397-08002B2CF9AE}" pid="4" name="PresentationFormat">
    <vt:lpwstr>A3 Paper (297x420 mm)</vt:lpwstr>
  </property>
  <property fmtid="{D5CDD505-2E9C-101B-9397-08002B2CF9AE}" pid="5" name="Slides">
    <vt:r8>2</vt:r8>
  </property>
</Properties>
</file>