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7"/>
  </p:notesMasterIdLst>
  <p:sldIdLst>
    <p:sldId id="309" r:id="rId5"/>
    <p:sldId id="257" r:id="rId6"/>
  </p:sldIdLst>
  <p:sldSz cx="12801600" cy="9601200" type="A3"/>
  <p:notesSz cx="9926638" cy="14355763"/>
  <p:defaultTextStyle>
    <a:defPPr>
      <a:defRPr lang="en-US"/>
    </a:defPPr>
    <a:lvl1pPr marL="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sistance Meteo" initials="AM" lastIdx="4" clrIdx="0">
    <p:extLst>
      <p:ext uri="{19B8F6BF-5375-455C-9EA6-DF929625EA0E}">
        <p15:presenceInfo xmlns:p15="http://schemas.microsoft.com/office/powerpoint/2012/main" userId="S-1-5-21-2025429265-796845957-682003330-37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FF9D52-ADDB-47C5-A715-FA29C66533CF}" v="4" dt="2024-02-21T15:42:45.0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088" y="5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720282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720282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r">
              <a:defRPr sz="1700"/>
            </a:lvl1pPr>
          </a:lstStyle>
          <a:p>
            <a:fld id="{154C849F-716F-45D5-92BD-616F2EA5F21B}" type="datetimeFigureOut">
              <a:rPr lang="en-GB" smtClean="0"/>
              <a:t>29/02/2024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33550" y="1795463"/>
            <a:ext cx="645953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62" tIns="66381" rIns="132762" bIns="6638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6908710"/>
            <a:ext cx="7941310" cy="5652582"/>
          </a:xfrm>
          <a:prstGeom prst="rect">
            <a:avLst/>
          </a:prstGeom>
        </p:spPr>
        <p:txBody>
          <a:bodyPr vert="horz" lIns="132762" tIns="66381" rIns="132762" bIns="6638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635485"/>
            <a:ext cx="4301543" cy="720280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13635485"/>
            <a:ext cx="4301543" cy="720280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r">
              <a:defRPr sz="1700"/>
            </a:lvl1pPr>
          </a:lstStyle>
          <a:p>
            <a:fld id="{94E6323F-C937-4086-B7C8-FD6CCCA78D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368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6323F-C937-4086-B7C8-FD6CCCA78DD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659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6323F-C937-4086-B7C8-FD6CCCA78DD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659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8702-65C0-4D9F-AD6A-4ECFA712DF9D}" type="datetimeFigureOut">
              <a:rPr lang="en-GB" smtClean="0"/>
              <a:pPr/>
              <a:t>29/02/2024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DDB-ED13-4F61-BF3B-C449AADC66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9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8702-65C0-4D9F-AD6A-4ECFA712DF9D}" type="datetimeFigureOut">
              <a:rPr lang="en-GB" smtClean="0"/>
              <a:pPr/>
              <a:t>29/02/2024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DDB-ED13-4F61-BF3B-C449AADC66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77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8702-65C0-4D9F-AD6A-4ECFA712DF9D}" type="datetimeFigureOut">
              <a:rPr lang="en-GB" smtClean="0"/>
              <a:pPr/>
              <a:t>29/02/2024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DDB-ED13-4F61-BF3B-C449AADC66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70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8702-65C0-4D9F-AD6A-4ECFA712DF9D}" type="datetimeFigureOut">
              <a:rPr lang="en-GB" smtClean="0"/>
              <a:pPr/>
              <a:t>29/02/2024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DDB-ED13-4F61-BF3B-C449AADC66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619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8702-65C0-4D9F-AD6A-4ECFA712DF9D}" type="datetimeFigureOut">
              <a:rPr lang="en-GB" smtClean="0"/>
              <a:pPr/>
              <a:t>29/02/2024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DDB-ED13-4F61-BF3B-C449AADC66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18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8702-65C0-4D9F-AD6A-4ECFA712DF9D}" type="datetimeFigureOut">
              <a:rPr lang="en-GB" smtClean="0"/>
              <a:pPr/>
              <a:t>29/02/2024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DDB-ED13-4F61-BF3B-C449AADC66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38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8702-65C0-4D9F-AD6A-4ECFA712DF9D}" type="datetimeFigureOut">
              <a:rPr lang="en-GB" smtClean="0"/>
              <a:pPr/>
              <a:t>29/02/2024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DDB-ED13-4F61-BF3B-C449AADC66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454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8702-65C0-4D9F-AD6A-4ECFA712DF9D}" type="datetimeFigureOut">
              <a:rPr lang="en-GB" smtClean="0"/>
              <a:pPr/>
              <a:t>29/02/2024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DDB-ED13-4F61-BF3B-C449AADC66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53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8702-65C0-4D9F-AD6A-4ECFA712DF9D}" type="datetimeFigureOut">
              <a:rPr lang="en-GB" smtClean="0"/>
              <a:pPr/>
              <a:t>29/02/2024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DDB-ED13-4F61-BF3B-C449AADC66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401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8702-65C0-4D9F-AD6A-4ECFA712DF9D}" type="datetimeFigureOut">
              <a:rPr lang="en-GB" smtClean="0"/>
              <a:pPr/>
              <a:t>29/02/2024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DDB-ED13-4F61-BF3B-C449AADC66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22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8702-65C0-4D9F-AD6A-4ECFA712DF9D}" type="datetimeFigureOut">
              <a:rPr lang="en-GB" smtClean="0"/>
              <a:pPr/>
              <a:t>29/02/2024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DDB-ED13-4F61-BF3B-C449AADC66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293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08702-65C0-4D9F-AD6A-4ECFA712DF9D}" type="datetimeFigureOut">
              <a:rPr lang="en-GB" smtClean="0"/>
              <a:pPr/>
              <a:t>29/02/2024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3BDDB-ED13-4F61-BF3B-C449AADC66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844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1000"/>
            <a:ext cx="11521440" cy="1143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en-GB" sz="3000" dirty="0">
                <a:solidFill>
                  <a:srgbClr val="2F5897"/>
                </a:solidFill>
                <a:effectLst>
                  <a:outerShdw blurRad="63500" dist="38100" dir="5400000" algn="t" rotWithShape="0">
                    <a:srgbClr val="000000">
                      <a:alpha val="25000"/>
                    </a:srgbClr>
                  </a:outerShdw>
                </a:effectLst>
                <a:latin typeface="Palatino Linotype" panose="02040502050505030304" pitchFamily="18" charset="0"/>
              </a:rPr>
              <a:t>Title : </a:t>
            </a:r>
            <a:r>
              <a:rPr lang="en-GB" sz="3200" dirty="0">
                <a:solidFill>
                  <a:srgbClr val="2F5897"/>
                </a:solidFill>
                <a:effectLst>
                  <a:outerShdw blurRad="63500" dist="38100" dir="5400000" algn="t" rotWithShape="0">
                    <a:srgbClr val="000000">
                      <a:alpha val="25000"/>
                    </a:srgbClr>
                  </a:outerShdw>
                </a:effectLst>
                <a:latin typeface="Palatino Linotype" panose="02040502050505030304" pitchFamily="18" charset="0"/>
              </a:rPr>
              <a:t>Phenomenon - Date</a:t>
            </a:r>
            <a:endParaRPr lang="en-GB" sz="3000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0" y="9231868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800" i="1" dirty="0" err="1"/>
              <a:t>Add</a:t>
            </a:r>
            <a:r>
              <a:rPr lang="fr-FR" sz="1800" i="1" dirty="0"/>
              <a:t> </a:t>
            </a:r>
            <a:r>
              <a:rPr lang="fr-FR" sz="1800" i="1" dirty="0" err="1"/>
              <a:t>your</a:t>
            </a:r>
            <a:r>
              <a:rPr lang="fr-FR" sz="1800" i="1" dirty="0"/>
              <a:t> </a:t>
            </a:r>
            <a:r>
              <a:rPr lang="fr-FR" sz="1800" i="1" dirty="0" err="1"/>
              <a:t>name</a:t>
            </a:r>
            <a:r>
              <a:rPr lang="fr-FR" sz="1800" i="1" dirty="0"/>
              <a:t> and </a:t>
            </a:r>
            <a:r>
              <a:rPr lang="fr-FR" sz="1800" i="1" dirty="0" err="1"/>
              <a:t>your</a:t>
            </a:r>
            <a:r>
              <a:rPr lang="fr-FR" sz="1800" i="1" dirty="0"/>
              <a:t> </a:t>
            </a:r>
            <a:r>
              <a:rPr lang="fr-FR" sz="1800" i="1" dirty="0" err="1"/>
              <a:t>institute</a:t>
            </a:r>
            <a:r>
              <a:rPr lang="fr-FR" sz="1800" i="1" dirty="0"/>
              <a:t> </a:t>
            </a:r>
            <a:r>
              <a:rPr lang="fr-FR" sz="1800" i="1"/>
              <a:t>here</a:t>
            </a:r>
            <a:endParaRPr lang="en-GB" sz="1800" i="1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2"/>
          </p:nvPr>
        </p:nvSpPr>
        <p:spPr>
          <a:xfrm>
            <a:off x="6369518" y="1447800"/>
            <a:ext cx="6019800" cy="2433126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29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02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6027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dirty="0" err="1"/>
              <a:t>Explain</a:t>
            </a:r>
            <a:r>
              <a:rPr lang="fr-FR" sz="2000" dirty="0"/>
              <a:t> </a:t>
            </a:r>
            <a:r>
              <a:rPr lang="fr-FR" sz="2000" dirty="0" err="1"/>
              <a:t>briefly</a:t>
            </a:r>
            <a:r>
              <a:rPr lang="fr-FR" sz="2000" dirty="0"/>
              <a:t> </a:t>
            </a:r>
            <a:r>
              <a:rPr lang="fr-FR" sz="2000" dirty="0" err="1"/>
              <a:t>which</a:t>
            </a:r>
            <a:r>
              <a:rPr lang="fr-FR" sz="2000" dirty="0"/>
              <a:t> </a:t>
            </a:r>
            <a:r>
              <a:rPr lang="fr-FR" sz="2000" dirty="0" err="1"/>
              <a:t>weather</a:t>
            </a:r>
            <a:r>
              <a:rPr lang="fr-FR" sz="2000" dirty="0"/>
              <a:t> </a:t>
            </a:r>
            <a:r>
              <a:rPr lang="fr-FR" sz="2000" dirty="0" err="1"/>
              <a:t>feature</a:t>
            </a:r>
            <a:r>
              <a:rPr lang="fr-FR" sz="2000" dirty="0"/>
              <a:t> </a:t>
            </a:r>
            <a:r>
              <a:rPr lang="fr-FR" sz="2000" dirty="0" err="1"/>
              <a:t>we</a:t>
            </a:r>
            <a:r>
              <a:rPr lang="fr-FR" sz="2000" dirty="0"/>
              <a:t> can </a:t>
            </a:r>
            <a:r>
              <a:rPr lang="fr-FR" sz="2000" dirty="0" err="1"/>
              <a:t>see</a:t>
            </a:r>
            <a:r>
              <a:rPr lang="fr-FR" sz="2000" dirty="0"/>
              <a:t> in the satellite image. </a:t>
            </a:r>
            <a:r>
              <a:rPr lang="fr-FR" sz="2000" dirty="0" err="1"/>
              <a:t>Describe</a:t>
            </a:r>
            <a:r>
              <a:rPr lang="fr-FR" sz="2000" dirty="0"/>
              <a:t> </a:t>
            </a:r>
            <a:r>
              <a:rPr lang="fr-FR" sz="2000" dirty="0" err="1"/>
              <a:t>also</a:t>
            </a:r>
            <a:r>
              <a:rPr lang="fr-FR" sz="2000" dirty="0"/>
              <a:t> </a:t>
            </a:r>
            <a:r>
              <a:rPr lang="fr-FR" sz="2000" dirty="0" err="1"/>
              <a:t>what</a:t>
            </a:r>
            <a:r>
              <a:rPr lang="fr-FR" sz="2000" dirty="0"/>
              <a:t> </a:t>
            </a:r>
            <a:r>
              <a:rPr lang="fr-FR" sz="2000" dirty="0" err="1"/>
              <a:t>happened</a:t>
            </a:r>
            <a:r>
              <a:rPr lang="fr-FR" sz="2000" dirty="0"/>
              <a:t> and </a:t>
            </a:r>
            <a:r>
              <a:rPr lang="fr-FR" sz="2000" dirty="0" err="1"/>
              <a:t>what</a:t>
            </a:r>
            <a:r>
              <a:rPr lang="fr-FR" sz="2000" dirty="0"/>
              <a:t> impacts </a:t>
            </a:r>
            <a:r>
              <a:rPr lang="fr-FR" sz="2000" dirty="0" err="1"/>
              <a:t>this</a:t>
            </a:r>
            <a:r>
              <a:rPr lang="fr-FR" sz="2000" dirty="0"/>
              <a:t> </a:t>
            </a:r>
            <a:r>
              <a:rPr lang="fr-FR" sz="2000" dirty="0" err="1"/>
              <a:t>weather</a:t>
            </a:r>
            <a:r>
              <a:rPr lang="fr-FR" sz="2000" dirty="0"/>
              <a:t> </a:t>
            </a:r>
            <a:r>
              <a:rPr lang="fr-FR" sz="2000" dirty="0" err="1"/>
              <a:t>event</a:t>
            </a:r>
            <a:r>
              <a:rPr lang="fr-FR" sz="2000" dirty="0"/>
              <a:t> </a:t>
            </a:r>
            <a:r>
              <a:rPr lang="fr-FR" sz="2000" dirty="0" err="1"/>
              <a:t>caused</a:t>
            </a:r>
            <a:r>
              <a:rPr lang="fr-FR" sz="2000" dirty="0"/>
              <a:t>. 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>
              <a:latin typeface="+mn-lt"/>
            </a:endParaRPr>
          </a:p>
          <a:p>
            <a:endParaRPr lang="en-US" sz="1500" dirty="0"/>
          </a:p>
          <a:p>
            <a:endParaRPr lang="en-US" sz="1500" dirty="0">
              <a:latin typeface="+mn-lt"/>
            </a:endParaRPr>
          </a:p>
          <a:p>
            <a:endParaRPr lang="en-US" sz="1500" dirty="0"/>
          </a:p>
          <a:p>
            <a:endParaRPr lang="en-GB" sz="1500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69518" y="4114800"/>
            <a:ext cx="6019800" cy="480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solidFill>
                  <a:schemeClr val="tx1"/>
                </a:solidFill>
              </a:rPr>
              <a:t>Add here 1-2 additional explanatory images (NWP, Sounding, observation or a photo of the event, etc)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2"/>
          </p:nvPr>
        </p:nvSpPr>
        <p:spPr>
          <a:xfrm>
            <a:off x="228600" y="7149093"/>
            <a:ext cx="5943600" cy="1766307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29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02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6027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dirty="0" err="1"/>
              <a:t>Add</a:t>
            </a:r>
            <a:r>
              <a:rPr lang="fr-FR" sz="2000" dirty="0"/>
              <a:t> the satellite image in the </a:t>
            </a:r>
            <a:r>
              <a:rPr lang="fr-FR" sz="2000" dirty="0" err="1"/>
              <a:t>space</a:t>
            </a:r>
            <a:r>
              <a:rPr lang="fr-FR" sz="2000" dirty="0"/>
              <a:t> </a:t>
            </a:r>
            <a:r>
              <a:rPr lang="fr-FR" sz="2000" dirty="0" err="1"/>
              <a:t>above</a:t>
            </a:r>
            <a:r>
              <a:rPr lang="fr-FR" sz="2000" dirty="0"/>
              <a:t>.</a:t>
            </a:r>
          </a:p>
          <a:p>
            <a:pPr marL="0" indent="0">
              <a:buNone/>
            </a:pPr>
            <a:r>
              <a:rPr lang="fr-FR" sz="2000" dirty="0"/>
              <a:t>Write the </a:t>
            </a:r>
            <a:r>
              <a:rPr lang="fr-FR" sz="2000" dirty="0" err="1"/>
              <a:t>product</a:t>
            </a:r>
            <a:r>
              <a:rPr lang="fr-FR" sz="2000" dirty="0"/>
              <a:t> </a:t>
            </a:r>
            <a:r>
              <a:rPr lang="fr-FR" sz="2000" dirty="0" err="1"/>
              <a:t>name</a:t>
            </a:r>
            <a:r>
              <a:rPr lang="fr-FR" sz="2000" dirty="0"/>
              <a:t>, the date and </a:t>
            </a:r>
            <a:r>
              <a:rPr lang="fr-FR" sz="2000" dirty="0" err="1"/>
              <a:t>hour</a:t>
            </a:r>
            <a:r>
              <a:rPr lang="fr-FR" sz="2000" dirty="0"/>
              <a:t>. Write a few </a:t>
            </a:r>
            <a:r>
              <a:rPr lang="fr-FR" sz="2000" dirty="0" err="1"/>
              <a:t>lines</a:t>
            </a:r>
            <a:r>
              <a:rPr lang="fr-FR" sz="2000" dirty="0"/>
              <a:t> about </a:t>
            </a:r>
            <a:r>
              <a:rPr lang="fr-FR" sz="2000" dirty="0" err="1"/>
              <a:t>what</a:t>
            </a:r>
            <a:r>
              <a:rPr lang="fr-FR" sz="2000" dirty="0"/>
              <a:t> </a:t>
            </a:r>
            <a:r>
              <a:rPr lang="fr-FR" sz="2000" dirty="0" err="1"/>
              <a:t>we</a:t>
            </a:r>
            <a:r>
              <a:rPr lang="fr-FR" sz="2000" dirty="0"/>
              <a:t> can </a:t>
            </a:r>
            <a:r>
              <a:rPr lang="fr-FR" sz="2000" dirty="0" err="1"/>
              <a:t>see</a:t>
            </a:r>
            <a:r>
              <a:rPr lang="fr-FR" sz="2000" dirty="0"/>
              <a:t> in the </a:t>
            </a:r>
            <a:r>
              <a:rPr lang="fr-FR" sz="2000" dirty="0" err="1"/>
              <a:t>ímage</a:t>
            </a:r>
            <a:r>
              <a:rPr lang="fr-FR" sz="2000" dirty="0"/>
              <a:t>. </a:t>
            </a:r>
            <a:r>
              <a:rPr lang="en-GB" sz="2000" dirty="0"/>
              <a:t>You are encouraged to choose the most useful image for your case to describe the event.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2"/>
          </p:nvPr>
        </p:nvSpPr>
        <p:spPr>
          <a:xfrm>
            <a:off x="228600" y="1434295"/>
            <a:ext cx="5943600" cy="5398329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29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02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6027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1500" dirty="0">
              <a:noFill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977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9308"/>
            <a:ext cx="12573000" cy="1143001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en-US" sz="3200" dirty="0">
                <a:solidFill>
                  <a:srgbClr val="2F5897"/>
                </a:solidFill>
                <a:effectLst>
                  <a:outerShdw blurRad="63500" dist="38100" dir="5400000" algn="t" rotWithShape="0">
                    <a:srgbClr val="000000">
                      <a:alpha val="25000"/>
                    </a:srgbClr>
                  </a:outerShdw>
                </a:effectLst>
                <a:latin typeface="Palatino Linotype" panose="02040502050505030304" pitchFamily="18" charset="0"/>
              </a:rPr>
              <a:t>HEAVY RAINS CAUSED FLOODS IN THE STREETS, 04</a:t>
            </a:r>
            <a:r>
              <a:rPr lang="en-GB" sz="3200" dirty="0">
                <a:solidFill>
                  <a:srgbClr val="2F5897"/>
                </a:solidFill>
                <a:effectLst>
                  <a:outerShdw blurRad="63500" dist="38100" dir="5400000" algn="t" rotWithShape="0">
                    <a:srgbClr val="000000">
                      <a:alpha val="25000"/>
                    </a:srgbClr>
                  </a:outerShdw>
                </a:effectLst>
                <a:latin typeface="Palatino Linotype" panose="02040502050505030304" pitchFamily="18" charset="0"/>
              </a:rPr>
              <a:t> MAY 2022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1" y="9231867"/>
            <a:ext cx="7315200" cy="372398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r"/>
            <a:r>
              <a:rPr lang="en-US" sz="1820" i="1" dirty="0"/>
              <a:t>Phinous Othoo ,  IMTR</a:t>
            </a:r>
            <a:endParaRPr lang="en-GB" sz="1820" i="1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2"/>
          </p:nvPr>
        </p:nvSpPr>
        <p:spPr>
          <a:xfrm>
            <a:off x="6369519" y="1142999"/>
            <a:ext cx="6019800" cy="1295400"/>
          </a:xfrm>
          <a:prstGeom prst="rect">
            <a:avLst/>
          </a:prstGeom>
          <a:ln w="12700">
            <a:noFill/>
          </a:ln>
        </p:spPr>
        <p:txBody>
          <a:bodyPr vert="horz" lIns="91428" tIns="45714" rIns="91428" bIns="45714" rtlCol="0">
            <a:no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29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02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6027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960" b="1" dirty="0"/>
              <a:t>Mombasa</a:t>
            </a:r>
            <a:r>
              <a:rPr lang="en-US" sz="1960" dirty="0"/>
              <a:t> is a city in Kenya located along the coastline near the Indian Ocean. It experienced floods in its streets causing disruption of transportation as roads were already submerged.</a:t>
            </a:r>
          </a:p>
          <a:p>
            <a:endParaRPr lang="en-US" sz="1960" dirty="0"/>
          </a:p>
          <a:p>
            <a:endParaRPr lang="en-US" sz="1960" dirty="0"/>
          </a:p>
          <a:p>
            <a:endParaRPr lang="en-US" sz="1960" dirty="0"/>
          </a:p>
          <a:p>
            <a:endParaRPr lang="en-US" sz="1540" dirty="0"/>
          </a:p>
          <a:p>
            <a:endParaRPr lang="en-US" sz="1540" dirty="0"/>
          </a:p>
          <a:p>
            <a:endParaRPr lang="en-US" sz="1540" dirty="0"/>
          </a:p>
          <a:p>
            <a:endParaRPr lang="en-GB" sz="1540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2"/>
          </p:nvPr>
        </p:nvSpPr>
        <p:spPr>
          <a:xfrm>
            <a:off x="6369519" y="2347547"/>
            <a:ext cx="6019800" cy="1447800"/>
          </a:xfrm>
          <a:prstGeom prst="rect">
            <a:avLst/>
          </a:prstGeom>
          <a:noFill/>
          <a:ln w="12700">
            <a:noFill/>
          </a:ln>
        </p:spPr>
        <p:txBody>
          <a:bodyPr vert="horz" lIns="91428" tIns="45714" rIns="91428" bIns="45714" rtlCol="0">
            <a:no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29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02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6027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960" dirty="0"/>
              <a:t>Deep convective clouds formed over the region. They resulted to heavy downpour.</a:t>
            </a:r>
          </a:p>
          <a:p>
            <a:r>
              <a:rPr lang="en-US" sz="1960" dirty="0"/>
              <a:t>The heavy precipitation caused flooding in the streets due to the drainage systems being poor.  </a:t>
            </a:r>
          </a:p>
          <a:p>
            <a:pPr marL="0" indent="0">
              <a:buNone/>
            </a:pPr>
            <a:endParaRPr lang="en-US" sz="1960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2"/>
          </p:nvPr>
        </p:nvSpPr>
        <p:spPr>
          <a:xfrm>
            <a:off x="6423259" y="3829700"/>
            <a:ext cx="6019800" cy="1369411"/>
          </a:xfrm>
          <a:prstGeom prst="rect">
            <a:avLst/>
          </a:prstGeom>
          <a:ln w="12700">
            <a:noFill/>
          </a:ln>
        </p:spPr>
        <p:txBody>
          <a:bodyPr vert="horz" lIns="91428" tIns="45714" rIns="91428" bIns="45714" rtlCol="0">
            <a:no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29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02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6027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960" dirty="0"/>
              <a:t>The accuracy of floods forecasting has to be very high. Damages due to floods has been increasing and thus need to rely floods warning and advisories early enough.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2"/>
          </p:nvPr>
        </p:nvSpPr>
        <p:spPr>
          <a:xfrm>
            <a:off x="152400" y="6858001"/>
            <a:ext cx="5943601" cy="1766307"/>
          </a:xfrm>
          <a:prstGeom prst="rect">
            <a:avLst/>
          </a:prstGeom>
          <a:ln w="12700">
            <a:noFill/>
          </a:ln>
        </p:spPr>
        <p:txBody>
          <a:bodyPr vert="horz" lIns="91428" tIns="45714" rIns="91428" bIns="45714" rtlCol="0">
            <a:no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29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02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6027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40" b="1" dirty="0"/>
              <a:t>Figure. MSG-0 Degree : Precipitation rate at ground by GEO/IR supported by LEO/MW, 04 MAY 2022, 09:00 UTC.</a:t>
            </a:r>
          </a:p>
          <a:p>
            <a:pPr marL="0" indent="0">
              <a:buNone/>
            </a:pPr>
            <a:r>
              <a:rPr lang="en-US" sz="2240" dirty="0"/>
              <a:t>Heavy precipitation was experienced along the coastline resulting to flooding of the areas.</a:t>
            </a:r>
            <a:endParaRPr lang="en-GB" sz="2240" dirty="0"/>
          </a:p>
          <a:p>
            <a:pPr marL="0" indent="0">
              <a:buNone/>
            </a:pPr>
            <a:endParaRPr lang="en-US" sz="2240" dirty="0"/>
          </a:p>
          <a:p>
            <a:pPr marL="0" indent="0">
              <a:buNone/>
            </a:pPr>
            <a:r>
              <a:rPr lang="en-US" sz="2240" dirty="0"/>
              <a:t> </a:t>
            </a:r>
            <a:endParaRPr lang="en-GB" sz="2240" dirty="0"/>
          </a:p>
        </p:txBody>
      </p:sp>
      <p:pic>
        <p:nvPicPr>
          <p:cNvPr id="1026" name="Picture 2" descr="https://nation.africa/resource/image/3805524/landscape_ratio2x1/320/160/81fa39cb76a3610e860c8e4033a18f8c/TS/pic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484213"/>
            <a:ext cx="5912318" cy="3431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2"/>
            <a:ext cx="5867400" cy="525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6781800" y="5560922"/>
            <a:ext cx="6934200" cy="635226"/>
          </a:xfrm>
          <a:prstGeom prst="rect">
            <a:avLst/>
          </a:prstGeom>
          <a:noFill/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fr-FR" sz="3528" b="1" dirty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Mombasa , 04 May 2022</a:t>
            </a:r>
          </a:p>
        </p:txBody>
      </p:sp>
      <p:sp>
        <p:nvSpPr>
          <p:cNvPr id="20" name="Flèche gauche 3"/>
          <p:cNvSpPr/>
          <p:nvPr/>
        </p:nvSpPr>
        <p:spPr>
          <a:xfrm rot="3550681" flipH="1" flipV="1">
            <a:off x="3971836" y="5392773"/>
            <a:ext cx="640080" cy="182881"/>
          </a:xfrm>
          <a:prstGeom prst="leftArrow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lang="fr-FR" sz="3528">
              <a:solidFill>
                <a:srgbClr val="FF0000"/>
              </a:solidFill>
            </a:endParaRPr>
          </a:p>
        </p:txBody>
      </p:sp>
      <p:sp>
        <p:nvSpPr>
          <p:cNvPr id="22" name="ZoneTexte 2"/>
          <p:cNvSpPr txBox="1"/>
          <p:nvPr/>
        </p:nvSpPr>
        <p:spPr>
          <a:xfrm>
            <a:off x="3162301" y="4718981"/>
            <a:ext cx="1562099" cy="492430"/>
          </a:xfrm>
          <a:prstGeom prst="rect">
            <a:avLst/>
          </a:prstGeom>
          <a:noFill/>
          <a:ln>
            <a:noFill/>
          </a:ln>
        </p:spPr>
        <p:txBody>
          <a:bodyPr wrap="square" lIns="91428" tIns="45714" rIns="91428" bIns="45714" rtlCol="0">
            <a:spAutoFit/>
          </a:bodyPr>
          <a:lstStyle/>
          <a:p>
            <a:r>
              <a:rPr lang="fr-FR" sz="2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Mombasa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823330-83C0-6D34-30DD-E06443ECC030}"/>
              </a:ext>
            </a:extLst>
          </p:cNvPr>
          <p:cNvSpPr/>
          <p:nvPr/>
        </p:nvSpPr>
        <p:spPr>
          <a:xfrm rot="2097163">
            <a:off x="167851" y="2650471"/>
            <a:ext cx="12030389" cy="3170099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50800" dir="5400000" algn="ctr" rotWithShape="0">
                    <a:schemeClr val="bg2">
                      <a:lumMod val="75000"/>
                    </a:schemeClr>
                  </a:outerShdw>
                </a:effectLst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150763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e41b720-5404-4d66-b2a9-245407d2cd3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E16B1E4CF7D741A75CF35C9EE064DF" ma:contentTypeVersion="18" ma:contentTypeDescription="Create a new document." ma:contentTypeScope="" ma:versionID="24200f8b090d9012b11444565313915e">
  <xsd:schema xmlns:xsd="http://www.w3.org/2001/XMLSchema" xmlns:xs="http://www.w3.org/2001/XMLSchema" xmlns:p="http://schemas.microsoft.com/office/2006/metadata/properties" xmlns:ns3="1e41b720-5404-4d66-b2a9-245407d2cd3e" xmlns:ns4="06b08dc2-c207-4fd2-bf87-8e5cf14a1749" targetNamespace="http://schemas.microsoft.com/office/2006/metadata/properties" ma:root="true" ma:fieldsID="e388b17bbab4edbbcc69e9a6a9df5203" ns3:_="" ns4:_="">
    <xsd:import namespace="1e41b720-5404-4d66-b2a9-245407d2cd3e"/>
    <xsd:import namespace="06b08dc2-c207-4fd2-bf87-8e5cf14a174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1b720-5404-4d66-b2a9-245407d2cd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b08dc2-c207-4fd2-bf87-8e5cf14a1749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C71D5E-71E7-45A3-BA11-D8891658EA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08440C-AAAF-4D2E-AE17-E38DCAF71DB2}">
  <ds:schemaRefs>
    <ds:schemaRef ds:uri="http://purl.org/dc/dcmitype/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06b08dc2-c207-4fd2-bf87-8e5cf14a1749"/>
    <ds:schemaRef ds:uri="1e41b720-5404-4d66-b2a9-245407d2cd3e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3042140-0385-4D1D-8A55-9E1E67138C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1b720-5404-4d66-b2a9-245407d2cd3e"/>
    <ds:schemaRef ds:uri="06b08dc2-c207-4fd2-bf87-8e5cf14a17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</TotalTime>
  <Words>263</Words>
  <Application>Microsoft Office PowerPoint</Application>
  <PresentationFormat>A3 Paper (297x420 mm)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Palatino Linotype</vt:lpstr>
      <vt:lpstr>Office Theme</vt:lpstr>
      <vt:lpstr>Title : Phenomenon - Date</vt:lpstr>
      <vt:lpstr>HEAVY RAINS CAUSED FLOODS IN THE STREETS, 04 MAY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EISAC – XII- E</dc:title>
  <dc:creator>ENVY</dc:creator>
  <cp:lastModifiedBy>Vesa Nietosvaara</cp:lastModifiedBy>
  <cp:revision>50</cp:revision>
  <cp:lastPrinted>2018-10-29T13:59:04Z</cp:lastPrinted>
  <dcterms:created xsi:type="dcterms:W3CDTF">2015-08-11T10:37:51Z</dcterms:created>
  <dcterms:modified xsi:type="dcterms:W3CDTF">2024-02-29T06:37:31Z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0x01010099E16B1E4CF7D741A75CF35C9EE064DF</vt:lpwstr>
  </property>
</Properties>
</file>