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6"/>
  </p:notesMasterIdLst>
  <p:sldIdLst>
    <p:sldId id="309" r:id="rId5"/>
  </p:sldIdLst>
  <p:sldSz cx="12801600" cy="9601200" type="A3"/>
  <p:notesSz cx="9926638" cy="14355763"/>
  <p:defaultText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sistance Meteo" initials="AM" lastIdx="4" clrIdx="0">
    <p:extLst>
      <p:ext uri="{19B8F6BF-5375-455C-9EA6-DF929625EA0E}">
        <p15:presenceInfo xmlns:p15="http://schemas.microsoft.com/office/powerpoint/2012/main" userId="S-1-5-21-2025429265-796845957-682003330-37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6" autoAdjust="0"/>
    <p:restoredTop sz="94660"/>
  </p:normalViewPr>
  <p:slideViewPr>
    <p:cSldViewPr>
      <p:cViewPr>
        <p:scale>
          <a:sx n="50" d="100"/>
          <a:sy n="50" d="100"/>
        </p:scale>
        <p:origin x="1566" y="-18"/>
      </p:cViewPr>
      <p:guideLst>
        <p:guide orient="horz" pos="3024"/>
        <p:guide pos="403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20282"/>
          </a:xfrm>
          <a:prstGeom prst="rect">
            <a:avLst/>
          </a:prstGeom>
        </p:spPr>
        <p:txBody>
          <a:bodyPr vert="horz" lIns="132762" tIns="66381" rIns="132762" bIns="66381" rtlCol="0"/>
          <a:lstStyle>
            <a:lvl1pPr algn="l">
              <a:defRPr sz="1700"/>
            </a:lvl1pPr>
          </a:lstStyle>
          <a:p>
            <a:endParaRPr lang="en-GB"/>
          </a:p>
        </p:txBody>
      </p:sp>
      <p:sp>
        <p:nvSpPr>
          <p:cNvPr id="3" name="Date Placeholder 2"/>
          <p:cNvSpPr>
            <a:spLocks noGrp="1"/>
          </p:cNvSpPr>
          <p:nvPr>
            <p:ph type="dt" idx="1"/>
          </p:nvPr>
        </p:nvSpPr>
        <p:spPr>
          <a:xfrm>
            <a:off x="5622799" y="0"/>
            <a:ext cx="4301543" cy="720282"/>
          </a:xfrm>
          <a:prstGeom prst="rect">
            <a:avLst/>
          </a:prstGeom>
        </p:spPr>
        <p:txBody>
          <a:bodyPr vert="horz" lIns="132762" tIns="66381" rIns="132762" bIns="66381" rtlCol="0"/>
          <a:lstStyle>
            <a:lvl1pPr algn="r">
              <a:defRPr sz="1700"/>
            </a:lvl1pPr>
          </a:lstStyle>
          <a:p>
            <a:fld id="{154C849F-716F-45D5-92BD-616F2EA5F21B}" type="datetimeFigureOut">
              <a:rPr lang="en-GB" smtClean="0"/>
              <a:t>29/02/2024</a:t>
            </a:fld>
            <a:endParaRPr lang="en-GB"/>
          </a:p>
        </p:txBody>
      </p:sp>
      <p:sp>
        <p:nvSpPr>
          <p:cNvPr id="4" name="Slide Image Placeholder 3"/>
          <p:cNvSpPr>
            <a:spLocks noGrp="1" noRot="1" noChangeAspect="1"/>
          </p:cNvSpPr>
          <p:nvPr>
            <p:ph type="sldImg" idx="2"/>
          </p:nvPr>
        </p:nvSpPr>
        <p:spPr>
          <a:xfrm>
            <a:off x="1733550" y="1795463"/>
            <a:ext cx="6459538" cy="4843462"/>
          </a:xfrm>
          <a:prstGeom prst="rect">
            <a:avLst/>
          </a:prstGeom>
          <a:noFill/>
          <a:ln w="12700">
            <a:solidFill>
              <a:prstClr val="black"/>
            </a:solidFill>
          </a:ln>
        </p:spPr>
        <p:txBody>
          <a:bodyPr vert="horz" lIns="132762" tIns="66381" rIns="132762" bIns="66381" rtlCol="0" anchor="ctr"/>
          <a:lstStyle/>
          <a:p>
            <a:endParaRPr lang="en-GB"/>
          </a:p>
        </p:txBody>
      </p:sp>
      <p:sp>
        <p:nvSpPr>
          <p:cNvPr id="5" name="Notes Placeholder 4"/>
          <p:cNvSpPr>
            <a:spLocks noGrp="1"/>
          </p:cNvSpPr>
          <p:nvPr>
            <p:ph type="body" sz="quarter" idx="3"/>
          </p:nvPr>
        </p:nvSpPr>
        <p:spPr>
          <a:xfrm>
            <a:off x="992665" y="6908710"/>
            <a:ext cx="7941310" cy="5652582"/>
          </a:xfrm>
          <a:prstGeom prst="rect">
            <a:avLst/>
          </a:prstGeom>
        </p:spPr>
        <p:txBody>
          <a:bodyPr vert="horz" lIns="132762" tIns="66381" rIns="132762" bIns="663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13635485"/>
            <a:ext cx="4301543" cy="720280"/>
          </a:xfrm>
          <a:prstGeom prst="rect">
            <a:avLst/>
          </a:prstGeom>
        </p:spPr>
        <p:txBody>
          <a:bodyPr vert="horz" lIns="132762" tIns="66381" rIns="132762" bIns="66381" rtlCol="0" anchor="b"/>
          <a:lstStyle>
            <a:lvl1pPr algn="l">
              <a:defRPr sz="1700"/>
            </a:lvl1pPr>
          </a:lstStyle>
          <a:p>
            <a:endParaRPr lang="en-GB"/>
          </a:p>
        </p:txBody>
      </p:sp>
      <p:sp>
        <p:nvSpPr>
          <p:cNvPr id="7" name="Slide Number Placeholder 6"/>
          <p:cNvSpPr>
            <a:spLocks noGrp="1"/>
          </p:cNvSpPr>
          <p:nvPr>
            <p:ph type="sldNum" sz="quarter" idx="5"/>
          </p:nvPr>
        </p:nvSpPr>
        <p:spPr>
          <a:xfrm>
            <a:off x="5622799" y="13635485"/>
            <a:ext cx="4301543" cy="720280"/>
          </a:xfrm>
          <a:prstGeom prst="rect">
            <a:avLst/>
          </a:prstGeom>
        </p:spPr>
        <p:txBody>
          <a:bodyPr vert="horz" lIns="132762" tIns="66381" rIns="132762" bIns="66381" rtlCol="0" anchor="b"/>
          <a:lstStyle>
            <a:lvl1pPr algn="r">
              <a:defRPr sz="1700"/>
            </a:lvl1pPr>
          </a:lstStyle>
          <a:p>
            <a:fld id="{94E6323F-C937-4086-B7C8-FD6CCCA78DDF}" type="slidenum">
              <a:rPr lang="en-GB" smtClean="0"/>
              <a:t>‹#›</a:t>
            </a:fld>
            <a:endParaRPr lang="en-GB"/>
          </a:p>
        </p:txBody>
      </p:sp>
    </p:spTree>
    <p:extLst>
      <p:ext uri="{BB962C8B-B14F-4D97-AF65-F5344CB8AC3E}">
        <p14:creationId xmlns:p14="http://schemas.microsoft.com/office/powerpoint/2010/main" val="2319368723"/>
      </p:ext>
    </p:extLst>
  </p:cSld>
  <p:clrMap bg1="lt1" tx1="dk1" bg2="lt2" tx2="dk2" accent1="accent1" accent2="accent2" accent3="accent3" accent4="accent4" accent5="accent5" accent6="accent6" hlink="hlink" folHlink="folHlink"/>
  <p:notesStyle>
    <a:lvl1pPr marL="0" algn="l" defTabSz="1280160" rtl="0" eaLnBrk="1" latinLnBrk="0" hangingPunct="1">
      <a:defRPr sz="1680" kern="1200">
        <a:solidFill>
          <a:schemeClr val="tx1"/>
        </a:solidFill>
        <a:latin typeface="+mn-lt"/>
        <a:ea typeface="+mn-ea"/>
        <a:cs typeface="+mn-cs"/>
      </a:defRPr>
    </a:lvl1pPr>
    <a:lvl2pPr marL="640080" algn="l" defTabSz="1280160" rtl="0" eaLnBrk="1" latinLnBrk="0" hangingPunct="1">
      <a:defRPr sz="1680" kern="1200">
        <a:solidFill>
          <a:schemeClr val="tx1"/>
        </a:solidFill>
        <a:latin typeface="+mn-lt"/>
        <a:ea typeface="+mn-ea"/>
        <a:cs typeface="+mn-cs"/>
      </a:defRPr>
    </a:lvl2pPr>
    <a:lvl3pPr marL="1280160" algn="l" defTabSz="1280160" rtl="0" eaLnBrk="1" latinLnBrk="0" hangingPunct="1">
      <a:defRPr sz="1680" kern="1200">
        <a:solidFill>
          <a:schemeClr val="tx1"/>
        </a:solidFill>
        <a:latin typeface="+mn-lt"/>
        <a:ea typeface="+mn-ea"/>
        <a:cs typeface="+mn-cs"/>
      </a:defRPr>
    </a:lvl3pPr>
    <a:lvl4pPr marL="1920240" algn="l" defTabSz="1280160" rtl="0" eaLnBrk="1" latinLnBrk="0" hangingPunct="1">
      <a:defRPr sz="1680" kern="1200">
        <a:solidFill>
          <a:schemeClr val="tx1"/>
        </a:solidFill>
        <a:latin typeface="+mn-lt"/>
        <a:ea typeface="+mn-ea"/>
        <a:cs typeface="+mn-cs"/>
      </a:defRPr>
    </a:lvl4pPr>
    <a:lvl5pPr marL="2560320" algn="l" defTabSz="1280160" rtl="0" eaLnBrk="1" latinLnBrk="0" hangingPunct="1">
      <a:defRPr sz="1680" kern="1200">
        <a:solidFill>
          <a:schemeClr val="tx1"/>
        </a:solidFill>
        <a:latin typeface="+mn-lt"/>
        <a:ea typeface="+mn-ea"/>
        <a:cs typeface="+mn-cs"/>
      </a:defRPr>
    </a:lvl5pPr>
    <a:lvl6pPr marL="3200400" algn="l" defTabSz="1280160" rtl="0" eaLnBrk="1" latinLnBrk="0" hangingPunct="1">
      <a:defRPr sz="1680" kern="1200">
        <a:solidFill>
          <a:schemeClr val="tx1"/>
        </a:solidFill>
        <a:latin typeface="+mn-lt"/>
        <a:ea typeface="+mn-ea"/>
        <a:cs typeface="+mn-cs"/>
      </a:defRPr>
    </a:lvl6pPr>
    <a:lvl7pPr marL="3840480" algn="l" defTabSz="1280160" rtl="0" eaLnBrk="1" latinLnBrk="0" hangingPunct="1">
      <a:defRPr sz="1680" kern="1200">
        <a:solidFill>
          <a:schemeClr val="tx1"/>
        </a:solidFill>
        <a:latin typeface="+mn-lt"/>
        <a:ea typeface="+mn-ea"/>
        <a:cs typeface="+mn-cs"/>
      </a:defRPr>
    </a:lvl7pPr>
    <a:lvl8pPr marL="4480560" algn="l" defTabSz="1280160" rtl="0" eaLnBrk="1" latinLnBrk="0" hangingPunct="1">
      <a:defRPr sz="1680" kern="1200">
        <a:solidFill>
          <a:schemeClr val="tx1"/>
        </a:solidFill>
        <a:latin typeface="+mn-lt"/>
        <a:ea typeface="+mn-ea"/>
        <a:cs typeface="+mn-cs"/>
      </a:defRPr>
    </a:lvl8pPr>
    <a:lvl9pPr marL="5120640" algn="l" defTabSz="1280160"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6323F-C937-4086-B7C8-FD6CCCA78DDF}" type="slidenum">
              <a:rPr lang="en-GB" smtClean="0"/>
              <a:t>1</a:t>
            </a:fld>
            <a:endParaRPr lang="en-GB"/>
          </a:p>
        </p:txBody>
      </p:sp>
    </p:spTree>
    <p:extLst>
      <p:ext uri="{BB962C8B-B14F-4D97-AF65-F5344CB8AC3E}">
        <p14:creationId xmlns:p14="http://schemas.microsoft.com/office/powerpoint/2010/main" val="318865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8989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376877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511175"/>
            <a:ext cx="2760345" cy="813657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0"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77970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400661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6300"/>
            </a:lvl1pPr>
          </a:lstStyle>
          <a:p>
            <a:r>
              <a:rPr lang="en-US"/>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424618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393438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6"/>
            <a:ext cx="11041380" cy="1855788"/>
          </a:xfrm>
        </p:spPr>
        <p:txBody>
          <a:bodyPr/>
          <a:lstStyle/>
          <a:p>
            <a:r>
              <a:rPr lang="en-US"/>
              <a:t>Click to edit Master title style</a:t>
            </a:r>
            <a:endParaRPr lang="en-GB"/>
          </a:p>
        </p:txBody>
      </p:sp>
      <p:sp>
        <p:nvSpPr>
          <p:cNvPr id="3" name="Text Placeholder 2"/>
          <p:cNvSpPr>
            <a:spLocks noGrp="1"/>
          </p:cNvSpPr>
          <p:nvPr>
            <p:ph type="body" idx="1"/>
          </p:nvPr>
        </p:nvSpPr>
        <p:spPr>
          <a:xfrm>
            <a:off x="881778"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881778"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480810"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403945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388653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265540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3" name="Content Placeholder 2"/>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234622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3" name="Picture Placeholder 2"/>
          <p:cNvSpPr>
            <a:spLocks noGrp="1"/>
          </p:cNvSpPr>
          <p:nvPr>
            <p:ph type="pic" idx="1"/>
          </p:nvPr>
        </p:nvSpPr>
        <p:spPr>
          <a:xfrm>
            <a:off x="5442347" y="1382396"/>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lang="en-GB"/>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FCD08702-65C0-4D9F-AD6A-4ECFA712DF9D}" type="datetimeFigureOut">
              <a:rPr lang="en-GB" smtClean="0"/>
              <a:pPr/>
              <a:t>29/02/2024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F3BDDB-ED13-4F61-BF3B-C449AADC66C1}" type="slidenum">
              <a:rPr lang="en-GB" smtClean="0"/>
              <a:pPr/>
              <a:t>‹#›</a:t>
            </a:fld>
            <a:endParaRPr lang="en-GB"/>
          </a:p>
        </p:txBody>
      </p:sp>
    </p:spTree>
    <p:extLst>
      <p:ext uri="{BB962C8B-B14F-4D97-AF65-F5344CB8AC3E}">
        <p14:creationId xmlns:p14="http://schemas.microsoft.com/office/powerpoint/2010/main" val="184429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FCD08702-65C0-4D9F-AD6A-4ECFA712DF9D}" type="datetimeFigureOut">
              <a:rPr lang="en-GB" smtClean="0"/>
              <a:pPr/>
              <a:t>29/02/2024</a:t>
            </a:fld>
            <a:endParaRPr lang="en-GB"/>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5F3BDDB-ED13-4F61-BF3B-C449AADC66C1}" type="slidenum">
              <a:rPr lang="en-GB" smtClean="0"/>
              <a:pPr/>
              <a:t>‹#›</a:t>
            </a:fld>
            <a:endParaRPr lang="en-GB"/>
          </a:p>
        </p:txBody>
      </p:sp>
    </p:spTree>
    <p:extLst>
      <p:ext uri="{BB962C8B-B14F-4D97-AF65-F5344CB8AC3E}">
        <p14:creationId xmlns:p14="http://schemas.microsoft.com/office/powerpoint/2010/main" val="17418440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798" y="-56364"/>
            <a:ext cx="11521440" cy="742164"/>
          </a:xfrm>
        </p:spPr>
        <p:txBody>
          <a:bodyPr>
            <a:normAutofit fontScale="90000"/>
          </a:bodyPr>
          <a:lstStyle/>
          <a:p>
            <a:pPr>
              <a:lnSpc>
                <a:spcPts val="4000"/>
              </a:lnSpc>
            </a:pPr>
            <a:r>
              <a:rPr lang="en-GB" sz="3000" dirty="0">
                <a:solidFill>
                  <a:srgbClr val="2F5897"/>
                </a:solidFill>
                <a:effectLst>
                  <a:outerShdw blurRad="63500" dist="38100" dir="5400000" algn="t" rotWithShape="0">
                    <a:srgbClr val="000000">
                      <a:alpha val="25000"/>
                    </a:srgbClr>
                  </a:outerShdw>
                </a:effectLst>
                <a:latin typeface="Palatino Linotype" panose="02040502050505030304" pitchFamily="18" charset="0"/>
              </a:rPr>
              <a:t>TROPICAL CYCLONE FREDDY OVER MALAWI</a:t>
            </a:r>
            <a:r>
              <a:rPr lang="en-GB" sz="3200" dirty="0">
                <a:solidFill>
                  <a:srgbClr val="2F5897"/>
                </a:solidFill>
                <a:effectLst>
                  <a:outerShdw blurRad="63500" dist="38100" dir="5400000" algn="t" rotWithShape="0">
                    <a:srgbClr val="000000">
                      <a:alpha val="25000"/>
                    </a:srgbClr>
                  </a:outerShdw>
                </a:effectLst>
                <a:latin typeface="Palatino Linotype" panose="02040502050505030304" pitchFamily="18" charset="0"/>
              </a:rPr>
              <a:t> – 10-12 MARCH 2024</a:t>
            </a:r>
            <a:endParaRPr lang="en-GB" sz="3000" dirty="0"/>
          </a:p>
        </p:txBody>
      </p:sp>
      <p:sp>
        <p:nvSpPr>
          <p:cNvPr id="10" name="TextBox 9"/>
          <p:cNvSpPr txBox="1"/>
          <p:nvPr/>
        </p:nvSpPr>
        <p:spPr>
          <a:xfrm>
            <a:off x="5334000" y="9231868"/>
            <a:ext cx="7315200" cy="369332"/>
          </a:xfrm>
          <a:prstGeom prst="rect">
            <a:avLst/>
          </a:prstGeom>
          <a:noFill/>
        </p:spPr>
        <p:txBody>
          <a:bodyPr wrap="square" rtlCol="0">
            <a:spAutoFit/>
          </a:bodyPr>
          <a:lstStyle/>
          <a:p>
            <a:pPr algn="r"/>
            <a:r>
              <a:rPr lang="fr-FR" sz="1800" b="1" i="1" dirty="0"/>
              <a:t>BRENDA MDZAGADA-SOKO, DCCMS - MALAWI</a:t>
            </a:r>
            <a:endParaRPr lang="en-GB" sz="1800" b="1" i="1" dirty="0"/>
          </a:p>
        </p:txBody>
      </p:sp>
      <p:sp>
        <p:nvSpPr>
          <p:cNvPr id="11" name="Content Placeholder 2"/>
          <p:cNvSpPr>
            <a:spLocks noGrp="1"/>
          </p:cNvSpPr>
          <p:nvPr>
            <p:ph sz="half" idx="2"/>
          </p:nvPr>
        </p:nvSpPr>
        <p:spPr>
          <a:xfrm>
            <a:off x="5334000" y="685800"/>
            <a:ext cx="7315200" cy="3195126"/>
          </a:xfrm>
          <a:prstGeom prst="rect">
            <a:avLst/>
          </a:prstGeom>
          <a:ln w="12700">
            <a:solidFill>
              <a:schemeClr val="accent1"/>
            </a:solidFill>
          </a:ln>
        </p:spPr>
        <p:txBody>
          <a:bodyPr vert="horz" lIns="91440" tIns="45720" rIns="91440" bIns="45720" rtlCol="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r>
              <a:rPr lang="en-US" sz="2000" dirty="0">
                <a:effectLst/>
                <a:latin typeface="Calibri" panose="020F0502020204030204" pitchFamily="34" charset="0"/>
                <a:ea typeface="Calibri" panose="020F0502020204030204" pitchFamily="34" charset="0"/>
              </a:rPr>
              <a:t>Malawi was affected during the period of 11-15</a:t>
            </a:r>
            <a:r>
              <a:rPr lang="en-US" sz="2000" baseline="30000" dirty="0">
                <a:effectLst/>
                <a:latin typeface="Calibri" panose="020F0502020204030204" pitchFamily="34" charset="0"/>
                <a:ea typeface="Calibri" panose="020F0502020204030204" pitchFamily="34" charset="0"/>
              </a:rPr>
              <a:t>th</a:t>
            </a:r>
            <a:r>
              <a:rPr lang="en-US" sz="2000" dirty="0">
                <a:effectLst/>
                <a:latin typeface="Calibri" panose="020F0502020204030204" pitchFamily="34" charset="0"/>
                <a:ea typeface="Calibri" panose="020F0502020204030204" pitchFamily="34" charset="0"/>
              </a:rPr>
              <a:t> March. Freddy developed over Australia region and was named by the Australian Bureau of Meteorology on 6</a:t>
            </a:r>
            <a:r>
              <a:rPr lang="en-US" sz="2000" baseline="30000" dirty="0">
                <a:effectLst/>
                <a:latin typeface="Calibri" panose="020F0502020204030204" pitchFamily="34" charset="0"/>
                <a:ea typeface="Calibri" panose="020F0502020204030204" pitchFamily="34" charset="0"/>
              </a:rPr>
              <a:t>th</a:t>
            </a:r>
            <a:r>
              <a:rPr lang="en-US" sz="2000" dirty="0">
                <a:effectLst/>
                <a:latin typeface="Calibri" panose="020F0502020204030204" pitchFamily="34" charset="0"/>
                <a:ea typeface="Calibri" panose="020F0502020204030204" pitchFamily="34" charset="0"/>
              </a:rPr>
              <a:t> February 2023. The system then crossed the entire southern Indian Ocean and made four landfalls in Africa; 2 over Madagascar and 2 over Mozambique. It was during the second landfall over Mozambique when Cyclone Freddy posed a threat over Malawi. The expected hazards were; strong winds, heavy rains and floods. With the assistance from satellite images, the department managed to warn the nation on heavy rains and possible threat of floods mainly over the south</a:t>
            </a:r>
            <a:r>
              <a:rPr lang="en-US" sz="2000">
                <a:effectLst/>
                <a:latin typeface="Calibri" panose="020F0502020204030204" pitchFamily="34" charset="0"/>
                <a:ea typeface="Calibri" panose="020F0502020204030204" pitchFamily="34" charset="0"/>
              </a:rPr>
              <a:t>. </a:t>
            </a:r>
            <a:endParaRPr lang="fr-FR" sz="2000" dirty="0"/>
          </a:p>
          <a:p>
            <a:pPr marL="0" indent="0">
              <a:buNone/>
            </a:pPr>
            <a:endParaRPr lang="en-US" sz="2000" dirty="0"/>
          </a:p>
          <a:p>
            <a:endParaRPr lang="en-US" sz="2000" dirty="0"/>
          </a:p>
          <a:p>
            <a:endParaRPr lang="en-US" sz="2000" dirty="0">
              <a:latin typeface="+mn-lt"/>
            </a:endParaRPr>
          </a:p>
          <a:p>
            <a:endParaRPr lang="en-US" sz="1500" dirty="0"/>
          </a:p>
          <a:p>
            <a:endParaRPr lang="en-US" sz="1500" dirty="0">
              <a:latin typeface="+mn-lt"/>
            </a:endParaRPr>
          </a:p>
          <a:p>
            <a:endParaRPr lang="en-US" sz="1500" dirty="0"/>
          </a:p>
          <a:p>
            <a:endParaRPr lang="en-GB" sz="1500" dirty="0">
              <a:latin typeface="+mn-lt"/>
            </a:endParaRPr>
          </a:p>
        </p:txBody>
      </p:sp>
      <p:sp>
        <p:nvSpPr>
          <p:cNvPr id="8" name="Rectangle 7"/>
          <p:cNvSpPr/>
          <p:nvPr/>
        </p:nvSpPr>
        <p:spPr>
          <a:xfrm>
            <a:off x="5334000" y="3880925"/>
            <a:ext cx="7467600" cy="5286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15" name="Content Placeholder 2"/>
          <p:cNvSpPr>
            <a:spLocks noGrp="1"/>
          </p:cNvSpPr>
          <p:nvPr>
            <p:ph sz="half" idx="2"/>
          </p:nvPr>
        </p:nvSpPr>
        <p:spPr>
          <a:xfrm>
            <a:off x="228600" y="7149093"/>
            <a:ext cx="4953000" cy="1766307"/>
          </a:xfrm>
          <a:prstGeom prst="rect">
            <a:avLst/>
          </a:prstGeom>
          <a:ln w="12700">
            <a:solidFill>
              <a:schemeClr val="accent1"/>
            </a:solidFill>
          </a:ln>
        </p:spPr>
        <p:txBody>
          <a:bodyPr vert="horz" lIns="91440" tIns="45720" rIns="91440" bIns="45720" rtlCol="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None/>
            </a:pPr>
            <a:r>
              <a:rPr lang="en-US" sz="2000" dirty="0"/>
              <a:t>Natural color RGB, showing Intense Tropical Cyclone Freddy making a landfall over Mozambique on March 11 2023 at 11:30 UTC. Freddy caused strong winds and heavy rains which resulted into Flooding and mudslide mainly over the south. </a:t>
            </a:r>
            <a:endParaRPr lang="en-GB" sz="2000" dirty="0"/>
          </a:p>
        </p:txBody>
      </p:sp>
      <p:pic>
        <p:nvPicPr>
          <p:cNvPr id="7" name="Picture 6">
            <a:extLst>
              <a:ext uri="{FF2B5EF4-FFF2-40B4-BE49-F238E27FC236}">
                <a16:creationId xmlns:a16="http://schemas.microsoft.com/office/drawing/2014/main" id="{6614D8B1-F28F-F26C-DA85-2D0CADCEDFE9}"/>
              </a:ext>
            </a:extLst>
          </p:cNvPr>
          <p:cNvPicPr>
            <a:picLocks noChangeAspect="1"/>
          </p:cNvPicPr>
          <p:nvPr/>
        </p:nvPicPr>
        <p:blipFill>
          <a:blip r:embed="rId3"/>
          <a:stretch>
            <a:fillRect/>
          </a:stretch>
        </p:blipFill>
        <p:spPr>
          <a:xfrm>
            <a:off x="5410712" y="3919870"/>
            <a:ext cx="3200400" cy="4614530"/>
          </a:xfrm>
          <a:prstGeom prst="rect">
            <a:avLst/>
          </a:prstGeom>
        </p:spPr>
      </p:pic>
      <p:pic>
        <p:nvPicPr>
          <p:cNvPr id="14" name="Picture 13">
            <a:extLst>
              <a:ext uri="{FF2B5EF4-FFF2-40B4-BE49-F238E27FC236}">
                <a16:creationId xmlns:a16="http://schemas.microsoft.com/office/drawing/2014/main" id="{95B78282-1F0E-1136-EC09-61B276D22EB7}"/>
              </a:ext>
            </a:extLst>
          </p:cNvPr>
          <p:cNvPicPr>
            <a:picLocks noChangeAspect="1"/>
          </p:cNvPicPr>
          <p:nvPr/>
        </p:nvPicPr>
        <p:blipFill>
          <a:blip r:embed="rId4"/>
          <a:stretch>
            <a:fillRect/>
          </a:stretch>
        </p:blipFill>
        <p:spPr>
          <a:xfrm>
            <a:off x="175260" y="589701"/>
            <a:ext cx="5083052" cy="6420699"/>
          </a:xfrm>
          <a:prstGeom prst="rect">
            <a:avLst/>
          </a:prstGeom>
        </p:spPr>
      </p:pic>
      <p:sp>
        <p:nvSpPr>
          <p:cNvPr id="17" name="TextBox 16">
            <a:extLst>
              <a:ext uri="{FF2B5EF4-FFF2-40B4-BE49-F238E27FC236}">
                <a16:creationId xmlns:a16="http://schemas.microsoft.com/office/drawing/2014/main" id="{69336CB3-531F-5933-A418-5D942ED34D69}"/>
              </a:ext>
            </a:extLst>
          </p:cNvPr>
          <p:cNvSpPr txBox="1"/>
          <p:nvPr/>
        </p:nvSpPr>
        <p:spPr>
          <a:xfrm>
            <a:off x="608798" y="6359550"/>
            <a:ext cx="3921586" cy="480131"/>
          </a:xfrm>
          <a:prstGeom prst="rect">
            <a:avLst/>
          </a:prstGeom>
          <a:solidFill>
            <a:schemeClr val="bg1"/>
          </a:solidFill>
        </p:spPr>
        <p:txBody>
          <a:bodyPr wrap="none" rtlCol="0">
            <a:spAutoFit/>
          </a:bodyPr>
          <a:lstStyle/>
          <a:p>
            <a:r>
              <a:rPr lang="en-US" b="1" dirty="0">
                <a:effectLst>
                  <a:outerShdw blurRad="38100" dist="38100" dir="2700000" algn="tl">
                    <a:srgbClr val="000000">
                      <a:alpha val="43137"/>
                    </a:srgbClr>
                  </a:outerShdw>
                </a:effectLst>
              </a:rPr>
              <a:t>TROPICAL CYCLONE FREDDY</a:t>
            </a:r>
            <a:endParaRPr lang="LID4096" b="1" dirty="0">
              <a:effectLst>
                <a:outerShdw blurRad="38100" dist="38100" dir="2700000" algn="tl">
                  <a:srgbClr val="000000">
                    <a:alpha val="43137"/>
                  </a:srgbClr>
                </a:outerShdw>
              </a:effectLst>
            </a:endParaRPr>
          </a:p>
        </p:txBody>
      </p:sp>
      <p:pic>
        <p:nvPicPr>
          <p:cNvPr id="18" name="Picture 17">
            <a:extLst>
              <a:ext uri="{FF2B5EF4-FFF2-40B4-BE49-F238E27FC236}">
                <a16:creationId xmlns:a16="http://schemas.microsoft.com/office/drawing/2014/main" id="{E5423459-9E31-C4C0-772D-D0EF2E82A30D}"/>
              </a:ext>
            </a:extLst>
          </p:cNvPr>
          <p:cNvPicPr>
            <a:picLocks noChangeAspect="1"/>
          </p:cNvPicPr>
          <p:nvPr/>
        </p:nvPicPr>
        <p:blipFill>
          <a:blip r:embed="rId5"/>
          <a:stretch>
            <a:fillRect/>
          </a:stretch>
        </p:blipFill>
        <p:spPr>
          <a:xfrm>
            <a:off x="9753600" y="3959249"/>
            <a:ext cx="2791729" cy="2093797"/>
          </a:xfrm>
          <a:prstGeom prst="rect">
            <a:avLst/>
          </a:prstGeom>
        </p:spPr>
      </p:pic>
      <p:pic>
        <p:nvPicPr>
          <p:cNvPr id="19" name="Picture 18">
            <a:extLst>
              <a:ext uri="{FF2B5EF4-FFF2-40B4-BE49-F238E27FC236}">
                <a16:creationId xmlns:a16="http://schemas.microsoft.com/office/drawing/2014/main" id="{5D1C1593-4006-005E-0B75-8492C4B2AF96}"/>
              </a:ext>
            </a:extLst>
          </p:cNvPr>
          <p:cNvPicPr>
            <a:picLocks noChangeAspect="1"/>
          </p:cNvPicPr>
          <p:nvPr/>
        </p:nvPicPr>
        <p:blipFill>
          <a:blip r:embed="rId6"/>
          <a:stretch>
            <a:fillRect/>
          </a:stretch>
        </p:blipFill>
        <p:spPr>
          <a:xfrm>
            <a:off x="8419843" y="5277068"/>
            <a:ext cx="3200401" cy="1792225"/>
          </a:xfrm>
          <a:prstGeom prst="rect">
            <a:avLst/>
          </a:prstGeom>
        </p:spPr>
      </p:pic>
      <p:sp>
        <p:nvSpPr>
          <p:cNvPr id="20" name="TextBox 19">
            <a:extLst>
              <a:ext uri="{FF2B5EF4-FFF2-40B4-BE49-F238E27FC236}">
                <a16:creationId xmlns:a16="http://schemas.microsoft.com/office/drawing/2014/main" id="{F532256C-EF4D-FDB1-F1B1-FE6E91123CA9}"/>
              </a:ext>
            </a:extLst>
          </p:cNvPr>
          <p:cNvSpPr txBox="1"/>
          <p:nvPr/>
        </p:nvSpPr>
        <p:spPr>
          <a:xfrm>
            <a:off x="8611112" y="7149093"/>
            <a:ext cx="4190488" cy="1938992"/>
          </a:xfrm>
          <a:prstGeom prst="rect">
            <a:avLst/>
          </a:prstGeom>
          <a:noFill/>
        </p:spPr>
        <p:txBody>
          <a:bodyPr wrap="square" rtlCol="0">
            <a:spAutoFit/>
          </a:bodyPr>
          <a:lstStyle/>
          <a:p>
            <a:pPr algn="just"/>
            <a:r>
              <a:rPr lang="en-US" sz="2000" dirty="0"/>
              <a:t>A local NWP, COSMO showing 24 hourly rainfall expected on 11</a:t>
            </a:r>
            <a:r>
              <a:rPr lang="en-US" sz="2000" baseline="30000" dirty="0"/>
              <a:t>th</a:t>
            </a:r>
            <a:r>
              <a:rPr lang="en-US" sz="2000" dirty="0"/>
              <a:t> March 2023 and the impact of Freddy over the southern Malawi as some areas received. Some areas 3 days cumulation exceeded 1000mm. </a:t>
            </a:r>
            <a:endParaRPr lang="LID4096" sz="2000" dirty="0"/>
          </a:p>
        </p:txBody>
      </p:sp>
    </p:spTree>
    <p:extLst>
      <p:ext uri="{BB962C8B-B14F-4D97-AF65-F5344CB8AC3E}">
        <p14:creationId xmlns:p14="http://schemas.microsoft.com/office/powerpoint/2010/main" val="2809774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16B1E4CF7D741A75CF35C9EE064DF" ma:contentTypeVersion="18" ma:contentTypeDescription="Create a new document." ma:contentTypeScope="" ma:versionID="24200f8b090d9012b11444565313915e">
  <xsd:schema xmlns:xsd="http://www.w3.org/2001/XMLSchema" xmlns:xs="http://www.w3.org/2001/XMLSchema" xmlns:p="http://schemas.microsoft.com/office/2006/metadata/properties" xmlns:ns3="1e41b720-5404-4d66-b2a9-245407d2cd3e" xmlns:ns4="06b08dc2-c207-4fd2-bf87-8e5cf14a1749" targetNamespace="http://schemas.microsoft.com/office/2006/metadata/properties" ma:root="true" ma:fieldsID="e388b17bbab4edbbcc69e9a6a9df5203" ns3:_="" ns4:_="">
    <xsd:import namespace="1e41b720-5404-4d66-b2a9-245407d2cd3e"/>
    <xsd:import namespace="06b08dc2-c207-4fd2-bf87-8e5cf14a17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1b720-5404-4d66-b2a9-245407d2c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b08dc2-c207-4fd2-bf87-8e5cf14a174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e41b720-5404-4d66-b2a9-245407d2cd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042140-0385-4D1D-8A55-9E1E67138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1b720-5404-4d66-b2a9-245407d2cd3e"/>
    <ds:schemaRef ds:uri="06b08dc2-c207-4fd2-bf87-8e5cf14a17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08440C-AAAF-4D2E-AE17-E38DCAF71DB2}">
  <ds:schemaRefs>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06b08dc2-c207-4fd2-bf87-8e5cf14a1749"/>
    <ds:schemaRef ds:uri="1e41b720-5404-4d66-b2a9-245407d2cd3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9C71D5E-71E7-45A3-BA11-D8891658EA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1078</TotalTime>
  <Words>205</Words>
  <Application>Microsoft Office PowerPoint</Application>
  <PresentationFormat>A3 Paper (297x420 mm)</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Palatino Linotype</vt:lpstr>
      <vt:lpstr>Office Theme</vt:lpstr>
      <vt:lpstr>TROPICAL CYCLONE FREDDY OVER MALAWI – 10-12 MARCH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EISAC – XII- E</dc:title>
  <dc:creator>ENVY</dc:creator>
  <cp:lastModifiedBy>Brenda Mdzagada-Soko</cp:lastModifiedBy>
  <cp:revision>54</cp:revision>
  <cp:lastPrinted>2018-10-29T13:59:04Z</cp:lastPrinted>
  <dcterms:created xsi:type="dcterms:W3CDTF">2015-08-11T10:37:51Z</dcterms:created>
  <dcterms:modified xsi:type="dcterms:W3CDTF">2024-02-29T12:59:55Z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0x01010099E16B1E4CF7D741A75CF35C9EE064DF</vt:lpwstr>
  </property>
</Properties>
</file>