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309" r:id="rId5"/>
    <p:sldId id="257" r:id="rId6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F9D52-ADDB-47C5-A715-FA29C66533CF}" v="4" dt="2024-02-21T15:42:4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80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066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2800" spc="-1" dirty="0" smtClean="0">
                <a:solidFill>
                  <a:srgbClr val="2F5897"/>
                </a:solidFill>
                <a:latin typeface="Palatino Linotype"/>
              </a:rPr>
              <a:t>Heavy rains caused floods in the city of, Libreville ,Gabon 24 Februarys 2024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9146964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 smtClean="0"/>
              <a:t>KOUMBA BELLA MONIQUE </a:t>
            </a:r>
            <a:r>
              <a:rPr lang="en-GB" sz="1800" b="1" i="1" dirty="0" smtClean="0"/>
              <a:t>_</a:t>
            </a:r>
            <a:r>
              <a:rPr lang="en-GB" sz="1800" i="1" dirty="0" smtClean="0"/>
              <a:t>DIRECTION GENERAL DE LA METEOROLOGIE GABON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858000" y="914401"/>
            <a:ext cx="5531318" cy="25146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On the 24 february 2024, Libreville, in Gabon has experienced heavy rains situation winch caused flooding in many areas of the city,</a:t>
            </a:r>
            <a:endParaRPr lang="fr-FR" sz="2400" dirty="0"/>
          </a:p>
          <a:p>
            <a:pPr marL="0" indent="0">
              <a:buNone/>
            </a:pPr>
            <a:r>
              <a:rPr lang="en-US" sz="2400" dirty="0" smtClean="0"/>
              <a:t>The floods  affected 33300 people , which lead to the loss of people’s properties, houses.</a:t>
            </a:r>
          </a:p>
          <a:p>
            <a:pPr marL="0" indent="0">
              <a:buNone/>
            </a:pPr>
            <a:endParaRPr lang="fr-FR" sz="24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3429000"/>
            <a:ext cx="5531318" cy="5606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306387" y="7777373"/>
            <a:ext cx="5713413" cy="125830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Figure</a:t>
            </a:r>
            <a:r>
              <a:rPr lang="en-US" sz="2000" dirty="0" smtClean="0"/>
              <a:t>: </a:t>
            </a:r>
            <a:r>
              <a:rPr lang="fr-FR" sz="2000" dirty="0" smtClean="0"/>
              <a:t>Convection </a:t>
            </a:r>
            <a:r>
              <a:rPr lang="fr-FR" sz="2000" dirty="0"/>
              <a:t>RGB(top) </a:t>
            </a:r>
            <a:r>
              <a:rPr lang="fr-FR" sz="2000" dirty="0" err="1"/>
              <a:t>Rapidly</a:t>
            </a:r>
            <a:r>
              <a:rPr lang="fr-FR" sz="2000" dirty="0"/>
              <a:t> developing </a:t>
            </a:r>
            <a:r>
              <a:rPr lang="fr-FR" sz="2000" dirty="0" err="1" smtClean="0"/>
              <a:t>thunderstorms</a:t>
            </a:r>
            <a:r>
              <a:rPr lang="fr-FR" sz="2000" dirty="0" smtClean="0"/>
              <a:t> on the</a:t>
            </a:r>
            <a:r>
              <a:rPr lang="en-GB" sz="2000" b="1" spc="-1" dirty="0" smtClean="0">
                <a:solidFill>
                  <a:srgbClr val="000000"/>
                </a:solidFill>
              </a:rPr>
              <a:t> </a:t>
            </a:r>
            <a:r>
              <a:rPr lang="en-GB" sz="2000" b="1" spc="-1" dirty="0">
                <a:solidFill>
                  <a:srgbClr val="000000"/>
                </a:solidFill>
              </a:rPr>
              <a:t>, </a:t>
            </a:r>
            <a:r>
              <a:rPr lang="en-GB" sz="2000" b="1" spc="-1" dirty="0" smtClean="0">
                <a:solidFill>
                  <a:srgbClr val="000000"/>
                </a:solidFill>
              </a:rPr>
              <a:t>24 </a:t>
            </a:r>
            <a:r>
              <a:rPr lang="en-GB" sz="2000" b="1" spc="-1" dirty="0" err="1" smtClean="0">
                <a:solidFill>
                  <a:srgbClr val="000000"/>
                </a:solidFill>
              </a:rPr>
              <a:t>Fev</a:t>
            </a:r>
            <a:r>
              <a:rPr lang="en-GB" sz="2000" b="1" spc="-1" dirty="0" smtClean="0">
                <a:solidFill>
                  <a:srgbClr val="000000"/>
                </a:solidFill>
              </a:rPr>
              <a:t> 2024, 22:33 UTC</a:t>
            </a:r>
            <a:endParaRPr lang="en-US" sz="2000" spc="-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spc="-1" dirty="0" smtClean="0">
                <a:solidFill>
                  <a:srgbClr val="000000"/>
                </a:solidFill>
              </a:rPr>
              <a:t>Heavy stormy rains were recorded on the west coast of Gabon</a:t>
            </a:r>
            <a:endParaRPr lang="en-US" sz="2000" spc="-1" dirty="0">
              <a:latin typeface="Arial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10200" cy="362398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38382"/>
            <a:ext cx="5410200" cy="308362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143000" y="1981200"/>
            <a:ext cx="533400" cy="47849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utoShape 2" descr="Gabon : Des pluies diluviennes s'abattent sur la capitale, Libreville, et  provoquent des inondations - La Librevi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Gabon : Des pluies diluviennes s'abattent sur la capitale, Libreville, et  provoquent des inondations - La Librevil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396" y="3639394"/>
            <a:ext cx="4882926" cy="264858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874" y="6232952"/>
            <a:ext cx="4882926" cy="26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308"/>
            <a:ext cx="12573000" cy="1143001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32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HEAVY RAINS CAUSED FLOODS IN THE STREETS, 04</a:t>
            </a:r>
            <a:r>
              <a:rPr lang="en-GB" sz="32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MAY 2022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1" y="9231867"/>
            <a:ext cx="7315200" cy="3723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r>
              <a:rPr lang="en-US" sz="1820" i="1" dirty="0"/>
              <a:t>Phinous Othoo ,  IMTR</a:t>
            </a:r>
            <a:endParaRPr lang="en-GB" sz="182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9" y="1142999"/>
            <a:ext cx="6019800" cy="1295400"/>
          </a:xfrm>
          <a:prstGeom prst="rect">
            <a:avLst/>
          </a:prstGeom>
          <a:ln w="12700">
            <a:noFill/>
          </a:ln>
        </p:spPr>
        <p:txBody>
          <a:bodyPr vert="horz" lIns="91428" tIns="45714" rIns="91428" bIns="45714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60" b="1" dirty="0"/>
              <a:t>Mombasa</a:t>
            </a:r>
            <a:r>
              <a:rPr lang="en-US" sz="1960" dirty="0"/>
              <a:t> is a city in Kenya located along the coastline near the Indian Ocean. It experienced floods in its streets causing disruption of transportation as roads were already submerged.</a:t>
            </a:r>
          </a:p>
          <a:p>
            <a:endParaRPr lang="en-US" sz="1960" dirty="0"/>
          </a:p>
          <a:p>
            <a:endParaRPr lang="en-US" sz="1960" dirty="0"/>
          </a:p>
          <a:p>
            <a:endParaRPr lang="en-US" sz="1960" dirty="0"/>
          </a:p>
          <a:p>
            <a:endParaRPr lang="en-US" sz="1540" dirty="0"/>
          </a:p>
          <a:p>
            <a:endParaRPr lang="en-US" sz="1540" dirty="0"/>
          </a:p>
          <a:p>
            <a:endParaRPr lang="en-US" sz="1540" dirty="0"/>
          </a:p>
          <a:p>
            <a:endParaRPr lang="en-GB" sz="154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6369519" y="2347547"/>
            <a:ext cx="6019800" cy="1447800"/>
          </a:xfrm>
          <a:prstGeom prst="rect">
            <a:avLst/>
          </a:prstGeom>
          <a:noFill/>
          <a:ln w="12700">
            <a:noFill/>
          </a:ln>
        </p:spPr>
        <p:txBody>
          <a:bodyPr vert="horz" lIns="91428" tIns="45714" rIns="91428" bIns="45714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60" dirty="0"/>
              <a:t>Deep convective clouds formed over the region. They resulted to heavy downpour.</a:t>
            </a:r>
          </a:p>
          <a:p>
            <a:r>
              <a:rPr lang="en-US" sz="1960" dirty="0"/>
              <a:t>The heavy precipitation caused flooding in the streets due to the drainage systems being poor.  </a:t>
            </a:r>
          </a:p>
          <a:p>
            <a:pPr marL="0" indent="0">
              <a:buNone/>
            </a:pPr>
            <a:endParaRPr lang="en-US" sz="196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6423259" y="3829700"/>
            <a:ext cx="6019800" cy="1369411"/>
          </a:xfrm>
          <a:prstGeom prst="rect">
            <a:avLst/>
          </a:prstGeom>
          <a:ln w="12700">
            <a:noFill/>
          </a:ln>
        </p:spPr>
        <p:txBody>
          <a:bodyPr vert="horz" lIns="91428" tIns="45714" rIns="91428" bIns="45714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60" dirty="0"/>
              <a:t>The accuracy of floods forecasting has to be very high. Damages due to floods has been increasing and thus need to rely floods warning and advisories early enough.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152400" y="6858001"/>
            <a:ext cx="5943601" cy="1766307"/>
          </a:xfrm>
          <a:prstGeom prst="rect">
            <a:avLst/>
          </a:prstGeom>
          <a:ln w="12700">
            <a:noFill/>
          </a:ln>
        </p:spPr>
        <p:txBody>
          <a:bodyPr vert="horz" lIns="91428" tIns="45714" rIns="91428" bIns="45714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40" b="1" dirty="0"/>
              <a:t>Figure. MSG-0 Degree : Precipitation rate at ground by GEO/IR supported by LEO/MW, 04 MAY 2022, 09:00 UTC.</a:t>
            </a:r>
          </a:p>
          <a:p>
            <a:pPr marL="0" indent="0">
              <a:buNone/>
            </a:pPr>
            <a:r>
              <a:rPr lang="en-US" sz="2240" dirty="0"/>
              <a:t>Heavy precipitation was experienced along the coastline resulting to flooding of the areas.</a:t>
            </a:r>
            <a:endParaRPr lang="en-GB" sz="2240" dirty="0"/>
          </a:p>
          <a:p>
            <a:pPr marL="0" indent="0">
              <a:buNone/>
            </a:pPr>
            <a:endParaRPr lang="en-US" sz="2240" dirty="0"/>
          </a:p>
          <a:p>
            <a:pPr marL="0" indent="0">
              <a:buNone/>
            </a:pPr>
            <a:r>
              <a:rPr lang="en-US" sz="2240" dirty="0"/>
              <a:t> </a:t>
            </a:r>
            <a:endParaRPr lang="en-GB" sz="2240" dirty="0"/>
          </a:p>
        </p:txBody>
      </p:sp>
      <p:pic>
        <p:nvPicPr>
          <p:cNvPr id="1026" name="Picture 2" descr="https://nation.africa/resource/image/3805524/landscape_ratio2x1/320/160/81fa39cb76a3610e860c8e4033a18f8c/TS/pi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4213"/>
            <a:ext cx="5912318" cy="34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2"/>
            <a:ext cx="58674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781800" y="5560922"/>
            <a:ext cx="6934200" cy="635226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fr-FR" sz="3528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Mombasa , 04 May 2022</a:t>
            </a:r>
          </a:p>
        </p:txBody>
      </p:sp>
      <p:sp>
        <p:nvSpPr>
          <p:cNvPr id="20" name="Flèche gauche 3"/>
          <p:cNvSpPr/>
          <p:nvPr/>
        </p:nvSpPr>
        <p:spPr>
          <a:xfrm rot="3550681" flipH="1" flipV="1">
            <a:off x="3971836" y="5392773"/>
            <a:ext cx="640080" cy="182881"/>
          </a:xfrm>
          <a:prstGeom prst="lef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fr-FR" sz="3528">
              <a:solidFill>
                <a:srgbClr val="FF0000"/>
              </a:solidFill>
            </a:endParaRPr>
          </a:p>
        </p:txBody>
      </p:sp>
      <p:sp>
        <p:nvSpPr>
          <p:cNvPr id="22" name="ZoneTexte 2"/>
          <p:cNvSpPr txBox="1"/>
          <p:nvPr/>
        </p:nvSpPr>
        <p:spPr>
          <a:xfrm>
            <a:off x="3162301" y="4718981"/>
            <a:ext cx="1562099" cy="49243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r>
              <a:rPr lang="fr-FR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Mombasa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823330-83C0-6D34-30DD-E06443ECC030}"/>
              </a:ext>
            </a:extLst>
          </p:cNvPr>
          <p:cNvSpPr/>
          <p:nvPr/>
        </p:nvSpPr>
        <p:spPr>
          <a:xfrm rot="2097163">
            <a:off x="167851" y="2650471"/>
            <a:ext cx="12030389" cy="31700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5076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8440C-AAAF-4D2E-AE17-E38DCAF71DB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06b08dc2-c207-4fd2-bf87-8e5cf14a1749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e41b720-5404-4d66-b2a9-245407d2cd3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C71D5E-71E7-45A3-BA11-D8891658E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42140-0385-4D1D-8A55-9E1E67138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247</Words>
  <Application>Microsoft Office PowerPoint</Application>
  <PresentationFormat>A3 (297 x 420 mm)</PresentationFormat>
  <Paragraphs>38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Office Theme</vt:lpstr>
      <vt:lpstr>Heavy rains caused floods in the city of, Libreville ,Gabon 24 Februarys 2024</vt:lpstr>
      <vt:lpstr>HEAVY RAINS CAUSED FLOODS IN THE STREETS, 04 MAY 2022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pc</cp:lastModifiedBy>
  <cp:revision>64</cp:revision>
  <cp:lastPrinted>2018-10-29T13:59:04Z</cp:lastPrinted>
  <dcterms:created xsi:type="dcterms:W3CDTF">2015-08-11T10:37:51Z</dcterms:created>
  <dcterms:modified xsi:type="dcterms:W3CDTF">2024-03-01T07:53:42Z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