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6"/>
  </p:notesMasterIdLst>
  <p:sldIdLst>
    <p:sldId id="309" r:id="rId5"/>
  </p:sldIdLst>
  <p:sldSz cx="12801600" cy="9601200" type="A3"/>
  <p:notesSz cx="9926638" cy="14355763"/>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istance Meteo" initials="AM" lastIdx="4" clrIdx="0">
    <p:extLst>
      <p:ext uri="{19B8F6BF-5375-455C-9EA6-DF929625EA0E}">
        <p15:presenceInfo xmlns="" xmlns:p15="http://schemas.microsoft.com/office/powerpoint/2012/main" userId="S-1-5-21-2025429265-796845957-682003330-3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F9D52-ADDB-47C5-A715-FA29C66533CF}" v="4" dt="2024-02-21T15:42:45.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044" y="-84"/>
      </p:cViewPr>
      <p:guideLst>
        <p:guide orient="horz" pos="3024"/>
        <p:guide pos="4032"/>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154C849F-716F-45D5-92BD-616F2EA5F21B}" type="datetimeFigureOut">
              <a:rPr lang="en-GB" smtClean="0"/>
              <a:pPr/>
              <a:t>01/03/2024</a:t>
            </a:fld>
            <a:endParaRPr lang="en-GB"/>
          </a:p>
        </p:txBody>
      </p:sp>
      <p:sp>
        <p:nvSpPr>
          <p:cNvPr id="4" name="Slide Image Placeholder 3"/>
          <p:cNvSpPr>
            <a:spLocks noGrp="1" noRot="1" noChangeAspect="1"/>
          </p:cNvSpPr>
          <p:nvPr>
            <p:ph type="sldImg" idx="2"/>
          </p:nvPr>
        </p:nvSpPr>
        <p:spPr>
          <a:xfrm>
            <a:off x="1733550" y="1795463"/>
            <a:ext cx="6459538" cy="4843462"/>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94E6323F-C937-4086-B7C8-FD6CCCA78DDF}" type="slidenum">
              <a:rPr lang="en-GB" smtClean="0"/>
              <a:pPr/>
              <a:t>‹#›</a:t>
            </a:fld>
            <a:endParaRPr lang="en-GB"/>
          </a:p>
        </p:txBody>
      </p:sp>
    </p:spTree>
    <p:extLst>
      <p:ext uri="{BB962C8B-B14F-4D97-AF65-F5344CB8AC3E}">
        <p14:creationId xmlns="" xmlns:p14="http://schemas.microsoft.com/office/powerpoint/2010/main" val="2319368723"/>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6323F-C937-4086-B7C8-FD6CCCA78DDF}" type="slidenum">
              <a:rPr lang="en-GB" smtClean="0"/>
              <a:pPr/>
              <a:t>1</a:t>
            </a:fld>
            <a:endParaRPr lang="en-GB"/>
          </a:p>
        </p:txBody>
      </p:sp>
    </p:spTree>
    <p:extLst>
      <p:ext uri="{BB962C8B-B14F-4D97-AF65-F5344CB8AC3E}">
        <p14:creationId xmlns="" xmlns:p14="http://schemas.microsoft.com/office/powerpoint/2010/main" val="318865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8989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376877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0"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77970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400661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63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42461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393438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6"/>
            <a:ext cx="11041380" cy="1855788"/>
          </a:xfrm>
        </p:spPr>
        <p:txBody>
          <a:bodyPr/>
          <a:lstStyle/>
          <a:p>
            <a:r>
              <a:rPr lang="en-US"/>
              <a:t>Click to edit Master title style</a:t>
            </a:r>
            <a:endParaRPr lang="en-GB"/>
          </a:p>
        </p:txBody>
      </p:sp>
      <p:sp>
        <p:nvSpPr>
          <p:cNvPr id="3" name="Text Placeholder 2"/>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881778"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80810"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403945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388653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265540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Content Placeholder 2"/>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234622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lang="en-GB"/>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FCD08702-65C0-4D9F-AD6A-4ECFA712DF9D}" type="datetimeFigureOut">
              <a:rPr lang="en-GB" smtClean="0"/>
              <a:pPr/>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184429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FCD08702-65C0-4D9F-AD6A-4ECFA712DF9D}" type="datetimeFigureOut">
              <a:rPr lang="en-GB" smtClean="0"/>
              <a:pPr/>
              <a:t>01/03/2024</a:t>
            </a:fld>
            <a:endParaRPr lang="en-GB"/>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5F3BDDB-ED13-4F61-BF3B-C449AADC66C1}" type="slidenum">
              <a:rPr lang="en-GB" smtClean="0"/>
              <a:pPr/>
              <a:t>‹#›</a:t>
            </a:fld>
            <a:endParaRPr lang="en-GB"/>
          </a:p>
        </p:txBody>
      </p:sp>
    </p:spTree>
    <p:extLst>
      <p:ext uri="{BB962C8B-B14F-4D97-AF65-F5344CB8AC3E}">
        <p14:creationId xmlns="" xmlns:p14="http://schemas.microsoft.com/office/powerpoint/2010/main" val="17418440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1143000"/>
          </a:xfrm>
        </p:spPr>
        <p:txBody>
          <a:bodyPr>
            <a:normAutofit/>
          </a:bodyPr>
          <a:lstStyle/>
          <a:p>
            <a:pPr algn="ctr">
              <a:lnSpc>
                <a:spcPts val="4000"/>
              </a:lnSpc>
            </a:pPr>
            <a:r>
              <a:rPr lang="en-GB" sz="3200" dirty="0" smtClean="0">
                <a:solidFill>
                  <a:srgbClr val="2F5897"/>
                </a:solidFill>
                <a:effectLst>
                  <a:outerShdw blurRad="63500" dist="38100" dir="5400000" algn="t" rotWithShape="0">
                    <a:srgbClr val="000000">
                      <a:alpha val="25000"/>
                    </a:srgbClr>
                  </a:outerShdw>
                </a:effectLst>
                <a:latin typeface="Palatino Linotype" panose="02040502050505030304" pitchFamily="18" charset="0"/>
              </a:rPr>
              <a:t>Thunderstorm with shower rain in 15 </a:t>
            </a:r>
            <a:r>
              <a:rPr lang="en-GB" sz="3200" dirty="0" smtClean="0">
                <a:solidFill>
                  <a:srgbClr val="2F5897"/>
                </a:solidFill>
                <a:effectLst>
                  <a:outerShdw blurRad="63500" dist="38100" dir="5400000" algn="t" rotWithShape="0">
                    <a:srgbClr val="000000">
                      <a:alpha val="25000"/>
                    </a:srgbClr>
                  </a:outerShdw>
                </a:effectLst>
                <a:latin typeface="Palatino Linotype" panose="02040502050505030304" pitchFamily="18" charset="0"/>
              </a:rPr>
              <a:t>Feb 2024</a:t>
            </a:r>
            <a:endParaRPr lang="en-GB" sz="3000" dirty="0"/>
          </a:p>
        </p:txBody>
      </p:sp>
      <p:sp>
        <p:nvSpPr>
          <p:cNvPr id="10" name="TextBox 9"/>
          <p:cNvSpPr txBox="1"/>
          <p:nvPr/>
        </p:nvSpPr>
        <p:spPr>
          <a:xfrm>
            <a:off x="5334000" y="9231868"/>
            <a:ext cx="7315200" cy="369332"/>
          </a:xfrm>
          <a:prstGeom prst="rect">
            <a:avLst/>
          </a:prstGeom>
          <a:noFill/>
        </p:spPr>
        <p:txBody>
          <a:bodyPr wrap="square" rtlCol="0">
            <a:spAutoFit/>
          </a:bodyPr>
          <a:lstStyle/>
          <a:p>
            <a:pPr algn="r"/>
            <a:r>
              <a:rPr lang="fr-FR" sz="1800" i="1" dirty="0" err="1" smtClean="0"/>
              <a:t>Hanan</a:t>
            </a:r>
            <a:r>
              <a:rPr lang="fr-FR" sz="1800" i="1" dirty="0" smtClean="0"/>
              <a:t> Mohamed/</a:t>
            </a:r>
            <a:r>
              <a:rPr lang="fr-FR" sz="1800" i="1" dirty="0" err="1" smtClean="0"/>
              <a:t>Egyptian</a:t>
            </a:r>
            <a:r>
              <a:rPr lang="fr-FR" sz="1800" i="1" dirty="0" smtClean="0"/>
              <a:t> </a:t>
            </a:r>
            <a:r>
              <a:rPr lang="fr-FR" sz="1800" i="1" dirty="0" err="1" smtClean="0"/>
              <a:t>Meteorological</a:t>
            </a:r>
            <a:r>
              <a:rPr lang="fr-FR" sz="1800" i="1" dirty="0" smtClean="0"/>
              <a:t> </a:t>
            </a:r>
            <a:r>
              <a:rPr lang="fr-FR" sz="1800" i="1" dirty="0" err="1" smtClean="0"/>
              <a:t>Authority</a:t>
            </a:r>
            <a:endParaRPr lang="en-GB" sz="1800" i="1" dirty="0"/>
          </a:p>
        </p:txBody>
      </p:sp>
      <p:sp>
        <p:nvSpPr>
          <p:cNvPr id="11" name="Content Placeholder 2"/>
          <p:cNvSpPr>
            <a:spLocks noGrp="1"/>
          </p:cNvSpPr>
          <p:nvPr>
            <p:ph sz="half" idx="2"/>
          </p:nvPr>
        </p:nvSpPr>
        <p:spPr>
          <a:xfrm>
            <a:off x="6369518" y="1447800"/>
            <a:ext cx="6019800" cy="2433126"/>
          </a:xfrm>
          <a:prstGeom prst="rect">
            <a:avLst/>
          </a:prstGeom>
          <a:ln w="12700">
            <a:solidFill>
              <a:schemeClr val="accent1"/>
            </a:solidFill>
          </a:ln>
        </p:spPr>
        <p:txBody>
          <a:bodyPr vert="horz" lIns="91440" tIns="45720" rIns="91440" bIns="45720" rtlCol="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r>
              <a:rPr lang="fr-FR" sz="2400" dirty="0" smtClean="0">
                <a:latin typeface="Times New Roman" pitchFamily="18" charset="0"/>
                <a:cs typeface="Times New Roman" pitchFamily="18" charset="0"/>
              </a:rPr>
              <a:t>We see convective clouds formed due to the presence of low pressure at the surface on the medetrainian and also there is upper air trough  on 500 hpa that means that there is unstable weather that cause heavy shower rain  on the north coast of </a:t>
            </a:r>
            <a:r>
              <a:rPr lang="fr-FR" sz="2400" dirty="0" smtClean="0">
                <a:latin typeface="Times New Roman" pitchFamily="18" charset="0"/>
                <a:cs typeface="Times New Roman" pitchFamily="18" charset="0"/>
              </a:rPr>
              <a:t> Egypt </a:t>
            </a:r>
            <a:r>
              <a:rPr lang="fr-FR" sz="2400" dirty="0" smtClean="0">
                <a:latin typeface="Times New Roman" pitchFamily="18" charset="0"/>
                <a:cs typeface="Times New Roman" pitchFamily="18" charset="0"/>
              </a:rPr>
              <a:t>and </a:t>
            </a:r>
            <a:r>
              <a:rPr lang="fr-FR" sz="2400" dirty="0" smtClean="0">
                <a:latin typeface="Times New Roman" pitchFamily="18" charset="0"/>
                <a:cs typeface="Times New Roman" pitchFamily="18" charset="0"/>
              </a:rPr>
              <a:t> reached </a:t>
            </a:r>
            <a:r>
              <a:rPr lang="fr-FR" sz="2400" dirty="0" smtClean="0">
                <a:latin typeface="Times New Roman" pitchFamily="18" charset="0"/>
                <a:cs typeface="Times New Roman" pitchFamily="18" charset="0"/>
              </a:rPr>
              <a:t>Cairo.</a:t>
            </a:r>
            <a:endParaRPr lang="fr-FR" sz="2400" dirty="0">
              <a:latin typeface="Times New Roman" pitchFamily="18" charset="0"/>
              <a:cs typeface="Times New Roman" pitchFamily="18" charset="0"/>
            </a:endParaRPr>
          </a:p>
          <a:p>
            <a:pPr marL="0" indent="0">
              <a:buNone/>
            </a:pPr>
            <a:endParaRPr lang="fr-FR" sz="2000" dirty="0"/>
          </a:p>
          <a:p>
            <a:pPr marL="0" indent="0">
              <a:buNone/>
            </a:pPr>
            <a:endParaRPr lang="fr-FR" sz="2000" dirty="0"/>
          </a:p>
          <a:p>
            <a:pPr marL="0" indent="0">
              <a:buNone/>
            </a:pPr>
            <a:endParaRPr lang="en-US" sz="2000" dirty="0"/>
          </a:p>
          <a:p>
            <a:endParaRPr lang="en-US" sz="2000" dirty="0"/>
          </a:p>
          <a:p>
            <a:endParaRPr lang="en-US" sz="2400" dirty="0">
              <a:latin typeface="+mn-lt"/>
            </a:endParaRPr>
          </a:p>
          <a:p>
            <a:endParaRPr lang="en-US" sz="1500" dirty="0"/>
          </a:p>
          <a:p>
            <a:endParaRPr lang="en-US" sz="1500" dirty="0" smtClean="0">
              <a:latin typeface="+mn-lt"/>
            </a:endParaRPr>
          </a:p>
          <a:p>
            <a:endParaRPr lang="en-US" sz="1500" dirty="0" smtClean="0"/>
          </a:p>
          <a:p>
            <a:endParaRPr lang="en-US" sz="1500" dirty="0" smtClean="0">
              <a:latin typeface="+mn-lt"/>
            </a:endParaRPr>
          </a:p>
          <a:p>
            <a:endParaRPr lang="ar-EG" sz="1500" dirty="0" smtClean="0"/>
          </a:p>
          <a:p>
            <a:endParaRPr lang="ar-EG" sz="1500" dirty="0" smtClean="0"/>
          </a:p>
          <a:p>
            <a:endParaRPr lang="en-US" sz="1500" dirty="0" smtClean="0"/>
          </a:p>
          <a:p>
            <a:pPr algn="just"/>
            <a:r>
              <a:rPr lang="en-US" sz="1800" dirty="0" smtClean="0">
                <a:latin typeface="Times New Roman" pitchFamily="18" charset="0"/>
                <a:cs typeface="Times New Roman" pitchFamily="18" charset="0"/>
              </a:rPr>
              <a:t>Temperature vertical profile shows CAPE is more than CINS ,K-index is more than 20 ,LIFT is negative, TOTL  more than 50 these conditions indicate instability.</a:t>
            </a:r>
            <a:endParaRPr lang="en-US" sz="1800" dirty="0">
              <a:latin typeface="Times New Roman" pitchFamily="18" charset="0"/>
              <a:cs typeface="Times New Roman" pitchFamily="18" charset="0"/>
            </a:endParaRPr>
          </a:p>
          <a:p>
            <a:endParaRPr lang="en-US" sz="1500" dirty="0"/>
          </a:p>
          <a:p>
            <a:endParaRPr lang="en-GB" sz="1500" dirty="0">
              <a:latin typeface="+mn-lt"/>
            </a:endParaRPr>
          </a:p>
        </p:txBody>
      </p:sp>
      <p:sp>
        <p:nvSpPr>
          <p:cNvPr id="8" name="Rectangle 7"/>
          <p:cNvSpPr/>
          <p:nvPr/>
        </p:nvSpPr>
        <p:spPr>
          <a:xfrm>
            <a:off x="6369518" y="4114800"/>
            <a:ext cx="6019800" cy="48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5" name="Content Placeholder 2"/>
          <p:cNvSpPr>
            <a:spLocks noGrp="1"/>
          </p:cNvSpPr>
          <p:nvPr>
            <p:ph sz="half" idx="2"/>
          </p:nvPr>
        </p:nvSpPr>
        <p:spPr>
          <a:xfrm>
            <a:off x="228600" y="6172200"/>
            <a:ext cx="5943600" cy="3200400"/>
          </a:xfrm>
          <a:prstGeom prst="rect">
            <a:avLst/>
          </a:prstGeom>
          <a:ln w="12700">
            <a:solidFill>
              <a:schemeClr val="accent1"/>
            </a:solidFill>
          </a:ln>
        </p:spPr>
        <p:txBody>
          <a:bodyPr vert="horz" lIns="91440" tIns="45720" rIns="91440" bIns="45720" rtlCol="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r>
              <a:rPr lang="en-US" sz="2800" dirty="0" smtClean="0">
                <a:latin typeface="Times New Roman" pitchFamily="18" charset="0"/>
                <a:cs typeface="Times New Roman" pitchFamily="18" charset="0"/>
              </a:rPr>
              <a:t>The image is for Convective RGB for 15 </a:t>
            </a:r>
            <a:r>
              <a:rPr lang="en-US" sz="2800" dirty="0" err="1" smtClean="0">
                <a:latin typeface="Times New Roman" pitchFamily="18" charset="0"/>
                <a:cs typeface="Times New Roman" pitchFamily="18" charset="0"/>
              </a:rPr>
              <a:t>feb</a:t>
            </a:r>
            <a:r>
              <a:rPr lang="ar-EG"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2024 at 1400UTC</a:t>
            </a:r>
          </a:p>
          <a:p>
            <a:pPr marL="0" indent="0" algn="just">
              <a:buNone/>
            </a:pPr>
            <a:r>
              <a:rPr lang="en-US" sz="2800" dirty="0" smtClean="0">
                <a:latin typeface="Times New Roman" pitchFamily="18" charset="0"/>
                <a:cs typeface="Times New Roman" pitchFamily="18" charset="0"/>
              </a:rPr>
              <a:t>Indicate red clouds are convective clouds contains some yellow cells means thick cold clouds with ice crystals that’s thunder clouds on the north coast of  Egypt </a:t>
            </a:r>
            <a:r>
              <a:rPr lang="fr-FR" sz="2800" dirty="0" smtClean="0">
                <a:latin typeface="Times New Roman" pitchFamily="18" charset="0"/>
                <a:cs typeface="Times New Roman" pitchFamily="18" charset="0"/>
              </a:rPr>
              <a:t>and reached </a:t>
            </a:r>
            <a:r>
              <a:rPr lang="fr-FR" sz="2800" dirty="0" err="1" smtClean="0">
                <a:latin typeface="Times New Roman" pitchFamily="18" charset="0"/>
                <a:cs typeface="Times New Roman" pitchFamily="18" charset="0"/>
              </a:rPr>
              <a:t>Cairo</a:t>
            </a:r>
            <a:r>
              <a:rPr lang="fr-FR" sz="2800" dirty="0" smtClean="0">
                <a:latin typeface="Times New Roman" pitchFamily="18" charset="0"/>
                <a:cs typeface="Times New Roman" pitchFamily="18" charset="0"/>
              </a:rPr>
              <a:t>.</a:t>
            </a:r>
            <a:endParaRPr lang="en-GB" sz="2800" dirty="0">
              <a:latin typeface="Times New Roman" pitchFamily="18" charset="0"/>
              <a:cs typeface="Times New Roman" pitchFamily="18" charset="0"/>
            </a:endParaRPr>
          </a:p>
        </p:txBody>
      </p:sp>
      <p:pic>
        <p:nvPicPr>
          <p:cNvPr id="1028" name="Picture 4" descr="C:\Users\hannon\Downloads\Eumetsat_View_2024-02-15T1400.png"/>
          <p:cNvPicPr>
            <a:picLocks noGrp="1" noChangeAspect="1" noChangeArrowheads="1"/>
          </p:cNvPicPr>
          <p:nvPr>
            <p:ph sz="half" idx="2"/>
          </p:nvPr>
        </p:nvPicPr>
        <p:blipFill>
          <a:blip r:embed="rId3"/>
          <a:srcRect/>
          <a:stretch>
            <a:fillRect/>
          </a:stretch>
        </p:blipFill>
        <p:spPr bwMode="auto">
          <a:xfrm>
            <a:off x="304800" y="990600"/>
            <a:ext cx="5943600" cy="4946809"/>
          </a:xfrm>
          <a:prstGeom prst="rect">
            <a:avLst/>
          </a:prstGeom>
          <a:noFill/>
        </p:spPr>
      </p:pic>
      <p:pic>
        <p:nvPicPr>
          <p:cNvPr id="9" name="Picture 2"/>
          <p:cNvPicPr>
            <a:picLocks noGrp="1" noChangeAspect="1" noChangeArrowheads="1"/>
          </p:cNvPicPr>
          <p:nvPr>
            <p:ph sz="half" idx="1"/>
          </p:nvPr>
        </p:nvPicPr>
        <p:blipFill>
          <a:blip r:embed="rId4"/>
          <a:srcRect t="5349"/>
          <a:stretch>
            <a:fillRect/>
          </a:stretch>
        </p:blipFill>
        <p:spPr bwMode="auto">
          <a:xfrm>
            <a:off x="6629400" y="4191000"/>
            <a:ext cx="5060949" cy="3832179"/>
          </a:xfrm>
          <a:prstGeom prst="rect">
            <a:avLst/>
          </a:prstGeom>
          <a:noFill/>
          <a:ln w="9525">
            <a:noFill/>
            <a:miter lim="800000"/>
            <a:headEnd/>
            <a:tailEnd/>
          </a:ln>
          <a:effectLst/>
        </p:spPr>
      </p:pic>
    </p:spTree>
    <p:extLst>
      <p:ext uri="{BB962C8B-B14F-4D97-AF65-F5344CB8AC3E}">
        <p14:creationId xmlns="" xmlns:p14="http://schemas.microsoft.com/office/powerpoint/2010/main" val="2809774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e41b720-5404-4d66-b2a9-245407d2cd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E16B1E4CF7D741A75CF35C9EE064DF" ma:contentTypeVersion="18" ma:contentTypeDescription="Create a new document." ma:contentTypeScope="" ma:versionID="24200f8b090d9012b11444565313915e">
  <xsd:schema xmlns:xsd="http://www.w3.org/2001/XMLSchema" xmlns:xs="http://www.w3.org/2001/XMLSchema" xmlns:p="http://schemas.microsoft.com/office/2006/metadata/properties" xmlns:ns3="1e41b720-5404-4d66-b2a9-245407d2cd3e" xmlns:ns4="06b08dc2-c207-4fd2-bf87-8e5cf14a1749" targetNamespace="http://schemas.microsoft.com/office/2006/metadata/properties" ma:root="true" ma:fieldsID="e388b17bbab4edbbcc69e9a6a9df5203" ns3:_="" ns4:_="">
    <xsd:import namespace="1e41b720-5404-4d66-b2a9-245407d2cd3e"/>
    <xsd:import namespace="06b08dc2-c207-4fd2-bf87-8e5cf14a17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1b720-5404-4d66-b2a9-245407d2c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b08dc2-c207-4fd2-bf87-8e5cf14a174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71D5E-71E7-45A3-BA11-D8891658EAA2}">
  <ds:schemaRefs>
    <ds:schemaRef ds:uri="http://schemas.microsoft.com/sharepoint/v3/contenttype/forms"/>
  </ds:schemaRefs>
</ds:datastoreItem>
</file>

<file path=customXml/itemProps2.xml><?xml version="1.0" encoding="utf-8"?>
<ds:datastoreItem xmlns:ds="http://schemas.openxmlformats.org/officeDocument/2006/customXml" ds:itemID="{1D08440C-AAAF-4D2E-AE17-E38DCAF71DB2}">
  <ds:schemaRefs>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06b08dc2-c207-4fd2-bf87-8e5cf14a1749"/>
    <ds:schemaRef ds:uri="1e41b720-5404-4d66-b2a9-245407d2cd3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3042140-0385-4D1D-8A55-9E1E67138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1b720-5404-4d66-b2a9-245407d2cd3e"/>
    <ds:schemaRef ds:uri="06b08dc2-c207-4fd2-bf87-8e5cf14a17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1113</TotalTime>
  <Words>134</Words>
  <Application>Microsoft Office PowerPoint</Application>
  <PresentationFormat>A3 Paper (297x420 mm)</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Thunderstorm with shower rain in 15 Feb 2024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EISAC – XII- E</dc:title>
  <dc:creator>ENVY</dc:creator>
  <cp:lastModifiedBy>hannon</cp:lastModifiedBy>
  <cp:revision>65</cp:revision>
  <cp:lastPrinted>2018-10-29T13:59:04Z</cp:lastPrinted>
  <dcterms:created xsi:type="dcterms:W3CDTF">2015-08-11T10:37:51Z</dcterms:created>
  <dcterms:modified xsi:type="dcterms:W3CDTF">2024-03-01T05:55:25Z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0x01010099E16B1E4CF7D741A75CF35C9EE064DF</vt:lpwstr>
  </property>
</Properties>
</file>