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4"/>
  </p:sldMasterIdLst>
  <p:notesMasterIdLst>
    <p:notesMasterId r:id="rId6"/>
  </p:notesMasterIdLst>
  <p:sldIdLst>
    <p:sldId id="309" r:id="rId5"/>
  </p:sldIdLst>
  <p:sldSz cx="12801600" cy="9601200" type="A3"/>
  <p:notesSz cx="9926638" cy="14355763"/>
  <p:defaultTextStyle>
    <a:defPPr>
      <a:defRPr lang="en-US"/>
    </a:defPPr>
    <a:lvl1pPr marL="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1pPr>
    <a:lvl2pPr marL="64008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2pPr>
    <a:lvl3pPr marL="128016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3pPr>
    <a:lvl4pPr marL="192024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4pPr>
    <a:lvl5pPr marL="256032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5pPr>
    <a:lvl6pPr marL="320040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6pPr>
    <a:lvl7pPr marL="384048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7pPr>
    <a:lvl8pPr marL="448056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8pPr>
    <a:lvl9pPr marL="512064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24" userDrawn="1">
          <p15:clr>
            <a:srgbClr val="A4A3A4"/>
          </p15:clr>
        </p15:guide>
        <p15:guide id="2" pos="403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ssistance Meteo" initials="AM" lastIdx="4" clrIdx="0">
    <p:extLst>
      <p:ext uri="{19B8F6BF-5375-455C-9EA6-DF929625EA0E}">
        <p15:presenceInfo xmlns:p15="http://schemas.microsoft.com/office/powerpoint/2012/main" userId="S-1-5-21-2025429265-796845957-682003330-371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3FF9D52-ADDB-47C5-A715-FA29C66533CF}" v="4" dt="2024-02-21T15:42:45.05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1388" y="68"/>
      </p:cViewPr>
      <p:guideLst>
        <p:guide orient="horz" pos="3024"/>
        <p:guide pos="403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720282"/>
          </a:xfrm>
          <a:prstGeom prst="rect">
            <a:avLst/>
          </a:prstGeom>
        </p:spPr>
        <p:txBody>
          <a:bodyPr vert="horz" lIns="132762" tIns="66381" rIns="132762" bIns="66381" rtlCol="0"/>
          <a:lstStyle>
            <a:lvl1pPr algn="l">
              <a:defRPr sz="17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799" y="0"/>
            <a:ext cx="4301543" cy="720282"/>
          </a:xfrm>
          <a:prstGeom prst="rect">
            <a:avLst/>
          </a:prstGeom>
        </p:spPr>
        <p:txBody>
          <a:bodyPr vert="horz" lIns="132762" tIns="66381" rIns="132762" bIns="66381" rtlCol="0"/>
          <a:lstStyle>
            <a:lvl1pPr algn="r">
              <a:defRPr sz="1700"/>
            </a:lvl1pPr>
          </a:lstStyle>
          <a:p>
            <a:fld id="{154C849F-716F-45D5-92BD-616F2EA5F21B}" type="datetimeFigureOut">
              <a:rPr lang="en-GB" smtClean="0"/>
              <a:t>29/02/2024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733550" y="1795463"/>
            <a:ext cx="6459538" cy="48434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2762" tIns="66381" rIns="132762" bIns="66381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665" y="6908710"/>
            <a:ext cx="7941310" cy="5652582"/>
          </a:xfrm>
          <a:prstGeom prst="rect">
            <a:avLst/>
          </a:prstGeom>
        </p:spPr>
        <p:txBody>
          <a:bodyPr vert="horz" lIns="132762" tIns="66381" rIns="132762" bIns="6638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13635485"/>
            <a:ext cx="4301543" cy="720280"/>
          </a:xfrm>
          <a:prstGeom prst="rect">
            <a:avLst/>
          </a:prstGeom>
        </p:spPr>
        <p:txBody>
          <a:bodyPr vert="horz" lIns="132762" tIns="66381" rIns="132762" bIns="66381" rtlCol="0" anchor="b"/>
          <a:lstStyle>
            <a:lvl1pPr algn="l">
              <a:defRPr sz="17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799" y="13635485"/>
            <a:ext cx="4301543" cy="720280"/>
          </a:xfrm>
          <a:prstGeom prst="rect">
            <a:avLst/>
          </a:prstGeom>
        </p:spPr>
        <p:txBody>
          <a:bodyPr vert="horz" lIns="132762" tIns="66381" rIns="132762" bIns="66381" rtlCol="0" anchor="b"/>
          <a:lstStyle>
            <a:lvl1pPr algn="r">
              <a:defRPr sz="1700"/>
            </a:lvl1pPr>
          </a:lstStyle>
          <a:p>
            <a:fld id="{94E6323F-C937-4086-B7C8-FD6CCCA78D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93687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80160" rtl="0" eaLnBrk="1" latinLnBrk="0" hangingPunct="1">
      <a:defRPr sz="1680" kern="1200">
        <a:solidFill>
          <a:schemeClr val="tx1"/>
        </a:solidFill>
        <a:latin typeface="+mn-lt"/>
        <a:ea typeface="+mn-ea"/>
        <a:cs typeface="+mn-cs"/>
      </a:defRPr>
    </a:lvl1pPr>
    <a:lvl2pPr marL="640080" algn="l" defTabSz="1280160" rtl="0" eaLnBrk="1" latinLnBrk="0" hangingPunct="1">
      <a:defRPr sz="1680" kern="1200">
        <a:solidFill>
          <a:schemeClr val="tx1"/>
        </a:solidFill>
        <a:latin typeface="+mn-lt"/>
        <a:ea typeface="+mn-ea"/>
        <a:cs typeface="+mn-cs"/>
      </a:defRPr>
    </a:lvl2pPr>
    <a:lvl3pPr marL="1280160" algn="l" defTabSz="1280160" rtl="0" eaLnBrk="1" latinLnBrk="0" hangingPunct="1">
      <a:defRPr sz="1680" kern="1200">
        <a:solidFill>
          <a:schemeClr val="tx1"/>
        </a:solidFill>
        <a:latin typeface="+mn-lt"/>
        <a:ea typeface="+mn-ea"/>
        <a:cs typeface="+mn-cs"/>
      </a:defRPr>
    </a:lvl3pPr>
    <a:lvl4pPr marL="1920240" algn="l" defTabSz="1280160" rtl="0" eaLnBrk="1" latinLnBrk="0" hangingPunct="1">
      <a:defRPr sz="1680" kern="1200">
        <a:solidFill>
          <a:schemeClr val="tx1"/>
        </a:solidFill>
        <a:latin typeface="+mn-lt"/>
        <a:ea typeface="+mn-ea"/>
        <a:cs typeface="+mn-cs"/>
      </a:defRPr>
    </a:lvl4pPr>
    <a:lvl5pPr marL="2560320" algn="l" defTabSz="1280160" rtl="0" eaLnBrk="1" latinLnBrk="0" hangingPunct="1">
      <a:defRPr sz="1680" kern="1200">
        <a:solidFill>
          <a:schemeClr val="tx1"/>
        </a:solidFill>
        <a:latin typeface="+mn-lt"/>
        <a:ea typeface="+mn-ea"/>
        <a:cs typeface="+mn-cs"/>
      </a:defRPr>
    </a:lvl5pPr>
    <a:lvl6pPr marL="3200400" algn="l" defTabSz="1280160" rtl="0" eaLnBrk="1" latinLnBrk="0" hangingPunct="1">
      <a:defRPr sz="1680" kern="1200">
        <a:solidFill>
          <a:schemeClr val="tx1"/>
        </a:solidFill>
        <a:latin typeface="+mn-lt"/>
        <a:ea typeface="+mn-ea"/>
        <a:cs typeface="+mn-cs"/>
      </a:defRPr>
    </a:lvl6pPr>
    <a:lvl7pPr marL="3840480" algn="l" defTabSz="1280160" rtl="0" eaLnBrk="1" latinLnBrk="0" hangingPunct="1">
      <a:defRPr sz="1680" kern="1200">
        <a:solidFill>
          <a:schemeClr val="tx1"/>
        </a:solidFill>
        <a:latin typeface="+mn-lt"/>
        <a:ea typeface="+mn-ea"/>
        <a:cs typeface="+mn-cs"/>
      </a:defRPr>
    </a:lvl7pPr>
    <a:lvl8pPr marL="4480560" algn="l" defTabSz="1280160" rtl="0" eaLnBrk="1" latinLnBrk="0" hangingPunct="1">
      <a:defRPr sz="1680" kern="1200">
        <a:solidFill>
          <a:schemeClr val="tx1"/>
        </a:solidFill>
        <a:latin typeface="+mn-lt"/>
        <a:ea typeface="+mn-ea"/>
        <a:cs typeface="+mn-cs"/>
      </a:defRPr>
    </a:lvl8pPr>
    <a:lvl9pPr marL="5120640" algn="l" defTabSz="1280160" rtl="0" eaLnBrk="1" latinLnBrk="0" hangingPunct="1">
      <a:defRPr sz="168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6323F-C937-4086-B7C8-FD6CCCA78DDF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86597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1571308"/>
            <a:ext cx="9601200" cy="3342640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08702-65C0-4D9F-AD6A-4ECFA712DF9D}" type="datetimeFigureOut">
              <a:rPr lang="en-GB" smtClean="0"/>
              <a:pPr/>
              <a:t>29/02/2024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BDDB-ED13-4F61-BF3B-C449AADC66C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896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08702-65C0-4D9F-AD6A-4ECFA712DF9D}" type="datetimeFigureOut">
              <a:rPr lang="en-GB" smtClean="0"/>
              <a:pPr/>
              <a:t>29/02/2024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BDDB-ED13-4F61-BF3B-C449AADC66C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8775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5" y="511175"/>
            <a:ext cx="2760345" cy="81365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0" y="511175"/>
            <a:ext cx="8121015" cy="813657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08702-65C0-4D9F-AD6A-4ECFA712DF9D}" type="datetimeFigureOut">
              <a:rPr lang="en-GB" smtClean="0"/>
              <a:pPr/>
              <a:t>29/02/2024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BDDB-ED13-4F61-BF3B-C449AADC66C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9705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08702-65C0-4D9F-AD6A-4ECFA712DF9D}" type="datetimeFigureOut">
              <a:rPr lang="en-GB" smtClean="0"/>
              <a:pPr/>
              <a:t>29/02/2024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BDDB-ED13-4F61-BF3B-C449AADC66C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6619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2393634"/>
            <a:ext cx="11041380" cy="3993832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6425249"/>
            <a:ext cx="11041380" cy="2100262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08702-65C0-4D9F-AD6A-4ECFA712DF9D}" type="datetimeFigureOut">
              <a:rPr lang="en-GB" smtClean="0"/>
              <a:pPr/>
              <a:t>29/02/2024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BDDB-ED13-4F61-BF3B-C449AADC66C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6189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08702-65C0-4D9F-AD6A-4ECFA712DF9D}" type="datetimeFigureOut">
              <a:rPr lang="en-GB" smtClean="0"/>
              <a:pPr/>
              <a:t>29/02/2024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BDDB-ED13-4F61-BF3B-C449AADC66C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4389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511176"/>
            <a:ext cx="11041380" cy="18557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8" y="2353628"/>
            <a:ext cx="5415676" cy="1153477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8" y="3507105"/>
            <a:ext cx="5415676" cy="51584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0" y="2353628"/>
            <a:ext cx="5442347" cy="1153477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0" y="3507105"/>
            <a:ext cx="5442347" cy="51584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08702-65C0-4D9F-AD6A-4ECFA712DF9D}" type="datetimeFigureOut">
              <a:rPr lang="en-GB" smtClean="0"/>
              <a:pPr/>
              <a:t>29/02/2024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BDDB-ED13-4F61-BF3B-C449AADC66C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9454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08702-65C0-4D9F-AD6A-4ECFA712DF9D}" type="datetimeFigureOut">
              <a:rPr lang="en-GB" smtClean="0"/>
              <a:pPr/>
              <a:t>29/02/2024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BDDB-ED13-4F61-BF3B-C449AADC66C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6533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08702-65C0-4D9F-AD6A-4ECFA712DF9D}" type="datetimeFigureOut">
              <a:rPr lang="en-GB" smtClean="0"/>
              <a:pPr/>
              <a:t>29/02/2024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BDDB-ED13-4F61-BF3B-C449AADC66C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5401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382396"/>
            <a:ext cx="6480810" cy="6823075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08702-65C0-4D9F-AD6A-4ECFA712DF9D}" type="datetimeFigureOut">
              <a:rPr lang="en-GB" smtClean="0"/>
              <a:pPr/>
              <a:t>29/02/2024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BDDB-ED13-4F61-BF3B-C449AADC66C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6224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42347" y="1382396"/>
            <a:ext cx="6480810" cy="6823075"/>
          </a:xfrm>
        </p:spPr>
        <p:txBody>
          <a:bodyPr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08702-65C0-4D9F-AD6A-4ECFA712DF9D}" type="datetimeFigureOut">
              <a:rPr lang="en-GB" smtClean="0"/>
              <a:pPr/>
              <a:t>29/02/2024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BDDB-ED13-4F61-BF3B-C449AADC66C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4293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6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1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D08702-65C0-4D9F-AD6A-4ECFA712DF9D}" type="datetimeFigureOut">
              <a:rPr lang="en-GB" smtClean="0"/>
              <a:pPr/>
              <a:t>29/02/2024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1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1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F3BDDB-ED13-4F61-BF3B-C449AADC66C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1844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381000"/>
            <a:ext cx="11521440" cy="1143000"/>
          </a:xfrm>
        </p:spPr>
        <p:txBody>
          <a:bodyPr>
            <a:normAutofit/>
          </a:bodyPr>
          <a:lstStyle/>
          <a:p>
            <a:pPr>
              <a:lnSpc>
                <a:spcPts val="4000"/>
              </a:lnSpc>
            </a:pPr>
            <a:r>
              <a:rPr lang="en-GB" sz="3200" dirty="0" smtClean="0">
                <a:solidFill>
                  <a:srgbClr val="2F5897"/>
                </a:solidFill>
                <a:effectLst>
                  <a:outerShdw blurRad="63500" dist="38100" dir="5400000" algn="t" rotWithShape="0">
                    <a:srgbClr val="000000">
                      <a:alpha val="25000"/>
                    </a:srgbClr>
                  </a:outerShdw>
                </a:effectLst>
                <a:latin typeface="Palatino Linotype" panose="02040502050505030304" pitchFamily="18" charset="0"/>
              </a:rPr>
              <a:t>Hail over the </a:t>
            </a:r>
            <a:r>
              <a:rPr lang="en-GB" sz="3200" dirty="0" err="1" smtClean="0">
                <a:solidFill>
                  <a:srgbClr val="2F5897"/>
                </a:solidFill>
                <a:effectLst>
                  <a:outerShdw blurRad="63500" dist="38100" dir="5400000" algn="t" rotWithShape="0">
                    <a:srgbClr val="000000">
                      <a:alpha val="25000"/>
                    </a:srgbClr>
                  </a:outerShdw>
                </a:effectLst>
                <a:latin typeface="Palatino Linotype" panose="02040502050505030304" pitchFamily="18" charset="0"/>
              </a:rPr>
              <a:t>highgrounds</a:t>
            </a:r>
            <a:r>
              <a:rPr lang="en-GB" sz="3200" dirty="0" smtClean="0">
                <a:solidFill>
                  <a:srgbClr val="2F5897"/>
                </a:solidFill>
                <a:effectLst>
                  <a:outerShdw blurRad="63500" dist="38100" dir="5400000" algn="t" rotWithShape="0">
                    <a:srgbClr val="000000">
                      <a:alpha val="25000"/>
                    </a:srgbClr>
                  </a:outerShdw>
                </a:effectLst>
                <a:latin typeface="Palatino Linotype" panose="02040502050505030304" pitchFamily="18" charset="0"/>
              </a:rPr>
              <a:t> of Mauritius island- 27.02.2022</a:t>
            </a:r>
            <a:endParaRPr lang="en-GB" sz="3000" dirty="0"/>
          </a:p>
        </p:txBody>
      </p:sp>
      <p:sp>
        <p:nvSpPr>
          <p:cNvPr id="10" name="TextBox 9"/>
          <p:cNvSpPr txBox="1"/>
          <p:nvPr/>
        </p:nvSpPr>
        <p:spPr>
          <a:xfrm>
            <a:off x="5334000" y="9231868"/>
            <a:ext cx="731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800" i="1" dirty="0" err="1" smtClean="0"/>
              <a:t>Yeshna</a:t>
            </a:r>
            <a:r>
              <a:rPr lang="fr-FR" sz="1800" i="1" dirty="0" smtClean="0"/>
              <a:t> </a:t>
            </a:r>
            <a:r>
              <a:rPr lang="fr-FR" sz="1800" i="1" dirty="0" err="1" smtClean="0"/>
              <a:t>Devi</a:t>
            </a:r>
            <a:r>
              <a:rPr lang="fr-FR" sz="1800" i="1" dirty="0" smtClean="0"/>
              <a:t> </a:t>
            </a:r>
            <a:r>
              <a:rPr lang="fr-FR" sz="1800" i="1" dirty="0" err="1" smtClean="0"/>
              <a:t>Parboteeah</a:t>
            </a:r>
            <a:r>
              <a:rPr lang="fr-FR" sz="1800" i="1" dirty="0" smtClean="0"/>
              <a:t>, </a:t>
            </a:r>
            <a:r>
              <a:rPr lang="fr-FR" sz="1800" i="1" dirty="0" err="1" smtClean="0"/>
              <a:t>Mauritius</a:t>
            </a:r>
            <a:r>
              <a:rPr lang="fr-FR" sz="1800" i="1" dirty="0" smtClean="0"/>
              <a:t> </a:t>
            </a:r>
            <a:r>
              <a:rPr lang="fr-FR" sz="1800" i="1" dirty="0" err="1" smtClean="0"/>
              <a:t>Meteorological</a:t>
            </a:r>
            <a:r>
              <a:rPr lang="fr-FR" sz="1800" i="1" smtClean="0"/>
              <a:t> Services</a:t>
            </a:r>
            <a:endParaRPr lang="en-GB" sz="1800" i="1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2"/>
          </p:nvPr>
        </p:nvSpPr>
        <p:spPr>
          <a:xfrm>
            <a:off x="6369518" y="1447800"/>
            <a:ext cx="6019800" cy="3810000"/>
          </a:xfrm>
          <a:prstGeom prst="rect">
            <a:avLst/>
          </a:prstGeom>
          <a:ln w="12700"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40030" indent="-240030" algn="l" defTabSz="960120" rtl="0" eaLnBrk="1" latinLnBrk="0" hangingPunct="1">
              <a:lnSpc>
                <a:spcPct val="90000"/>
              </a:lnSpc>
              <a:spcBef>
                <a:spcPts val="1050"/>
              </a:spcBef>
              <a:buFont typeface="Arial" panose="020B0604020202020204" pitchFamily="34" charset="0"/>
              <a:buChar char="•"/>
              <a:defRPr sz="29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9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015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8021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027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4033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039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45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8051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000" dirty="0"/>
          </a:p>
          <a:p>
            <a:endParaRPr lang="en-US" sz="2000" dirty="0"/>
          </a:p>
          <a:p>
            <a:endParaRPr lang="en-US" sz="2000" dirty="0">
              <a:latin typeface="+mn-lt"/>
            </a:endParaRPr>
          </a:p>
          <a:p>
            <a:endParaRPr lang="en-US" sz="1500" dirty="0"/>
          </a:p>
          <a:p>
            <a:endParaRPr lang="en-US" sz="1500" dirty="0">
              <a:latin typeface="+mn-lt"/>
            </a:endParaRPr>
          </a:p>
          <a:p>
            <a:endParaRPr lang="en-US" sz="1500" dirty="0"/>
          </a:p>
          <a:p>
            <a:endParaRPr lang="en-GB" sz="1500" dirty="0"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369518" y="5199578"/>
            <a:ext cx="6019800" cy="373778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dirty="0">
                <a:solidFill>
                  <a:schemeClr val="tx1"/>
                </a:solidFill>
              </a:rPr>
              <a:t>Add here 1-2 additional explanatory images (NWP, Sounding, observation or a photo of the event, etc)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2"/>
          </p:nvPr>
        </p:nvSpPr>
        <p:spPr>
          <a:xfrm>
            <a:off x="228600" y="7149093"/>
            <a:ext cx="5943600" cy="1809169"/>
          </a:xfrm>
          <a:prstGeom prst="rect">
            <a:avLst/>
          </a:prstGeom>
          <a:ln w="12700"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40030" indent="-240030" algn="l" defTabSz="960120" rtl="0" eaLnBrk="1" latinLnBrk="0" hangingPunct="1">
              <a:lnSpc>
                <a:spcPct val="90000"/>
              </a:lnSpc>
              <a:spcBef>
                <a:spcPts val="1050"/>
              </a:spcBef>
              <a:buFont typeface="Arial" panose="020B0604020202020204" pitchFamily="34" charset="0"/>
              <a:buChar char="•"/>
              <a:defRPr sz="29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9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015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8021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027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4033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039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45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8051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fr-FR" sz="2400" b="1" dirty="0" err="1" smtClean="0"/>
              <a:t>Eumetview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Fog</a:t>
            </a:r>
            <a:r>
              <a:rPr lang="fr-FR" sz="2400" b="1" dirty="0" smtClean="0"/>
              <a:t>/</a:t>
            </a:r>
            <a:r>
              <a:rPr lang="fr-FR" sz="2400" b="1" dirty="0" err="1" smtClean="0"/>
              <a:t>Low</a:t>
            </a:r>
            <a:r>
              <a:rPr lang="fr-FR" sz="2400" b="1" dirty="0" smtClean="0"/>
              <a:t> cloud RGB </a:t>
            </a:r>
            <a:r>
              <a:rPr lang="fr-FR" sz="2400" b="1" dirty="0" err="1" smtClean="0"/>
              <a:t>channel</a:t>
            </a:r>
            <a:r>
              <a:rPr lang="fr-FR" sz="2400" b="1" dirty="0" smtClean="0"/>
              <a:t> at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fr-FR" sz="2400" b="1" dirty="0" smtClean="0"/>
              <a:t>27th </a:t>
            </a:r>
            <a:r>
              <a:rPr lang="fr-FR" sz="2400" b="1" dirty="0" err="1" smtClean="0"/>
              <a:t>February</a:t>
            </a:r>
            <a:r>
              <a:rPr lang="fr-FR" sz="2400" b="1" dirty="0" smtClean="0"/>
              <a:t> 2022 at 0900 </a:t>
            </a:r>
            <a:r>
              <a:rPr lang="fr-FR" sz="2400" b="1" dirty="0" err="1" smtClean="0"/>
              <a:t>utc</a:t>
            </a:r>
            <a:endParaRPr lang="fr-FR" sz="2400" b="1" dirty="0" smtClean="0"/>
          </a:p>
          <a:p>
            <a:pPr marL="0" indent="0">
              <a:lnSpc>
                <a:spcPct val="100000"/>
              </a:lnSpc>
              <a:buNone/>
            </a:pPr>
            <a:r>
              <a:rPr lang="fr-FR" sz="2400" dirty="0" smtClean="0"/>
              <a:t>Convective </a:t>
            </a:r>
            <a:r>
              <a:rPr lang="fr-FR" sz="2400" dirty="0" err="1" smtClean="0"/>
              <a:t>thunderstorms</a:t>
            </a:r>
            <a:r>
              <a:rPr lang="fr-FR" sz="2400" dirty="0" smtClean="0"/>
              <a:t> over the West, South and Central Plateau </a:t>
            </a:r>
            <a:r>
              <a:rPr lang="fr-FR" sz="2400" dirty="0" err="1" smtClean="0"/>
              <a:t>regions</a:t>
            </a:r>
            <a:endParaRPr lang="fr-FR" sz="2400" dirty="0" smtClean="0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518" y="5289470"/>
            <a:ext cx="3612682" cy="366879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200" y="5289470"/>
            <a:ext cx="3169118" cy="3647897"/>
          </a:xfrm>
          <a:prstGeom prst="rect">
            <a:avLst/>
          </a:prstGeom>
        </p:spPr>
      </p:pic>
      <p:sp>
        <p:nvSpPr>
          <p:cNvPr id="29" name="Content Placeholder 28"/>
          <p:cNvSpPr>
            <a:spLocks noGrp="1"/>
          </p:cNvSpPr>
          <p:nvPr>
            <p:ph sz="half" idx="2"/>
          </p:nvPr>
        </p:nvSpPr>
        <p:spPr>
          <a:xfrm>
            <a:off x="6415087" y="1479470"/>
            <a:ext cx="6019801" cy="7123748"/>
          </a:xfrm>
        </p:spPr>
        <p:txBody>
          <a:bodyPr/>
          <a:lstStyle/>
          <a:p>
            <a:r>
              <a:rPr lang="en-GB" sz="2000" dirty="0"/>
              <a:t>Mauritius is an island off Africa's southeast coast located in the Indian Ocean, east of Madagascar. Mauritius enjoys a mild tropical maritime climate throughout the year. </a:t>
            </a:r>
            <a:endParaRPr lang="en-GB" sz="2000" dirty="0" smtClean="0"/>
          </a:p>
          <a:p>
            <a:r>
              <a:rPr lang="en-GB" sz="2000" dirty="0" smtClean="0"/>
              <a:t>Severe convective activity resulted into heavy thundery showers which was also accompanied with hail over the </a:t>
            </a:r>
            <a:r>
              <a:rPr lang="en-GB" sz="2000" dirty="0" err="1" smtClean="0"/>
              <a:t>highgrounds</a:t>
            </a:r>
            <a:r>
              <a:rPr lang="en-GB" sz="2000" dirty="0" smtClean="0"/>
              <a:t>.</a:t>
            </a:r>
          </a:p>
          <a:p>
            <a:r>
              <a:rPr lang="en-GB" sz="2000" dirty="0" smtClean="0"/>
              <a:t>At 0900 </a:t>
            </a:r>
            <a:r>
              <a:rPr lang="en-GB" sz="2000" dirty="0" err="1" smtClean="0"/>
              <a:t>utc</a:t>
            </a:r>
            <a:r>
              <a:rPr lang="en-GB" sz="2000" dirty="0" smtClean="0"/>
              <a:t> the low level circulation as shown in the satellite imagery crossed Mauritius.</a:t>
            </a:r>
          </a:p>
          <a:p>
            <a:r>
              <a:rPr lang="en-GB" sz="2000" dirty="0" smtClean="0"/>
              <a:t>Also, the signature of the low on 850 </a:t>
            </a:r>
            <a:r>
              <a:rPr lang="en-GB" sz="2000" dirty="0" err="1" smtClean="0"/>
              <a:t>hpa</a:t>
            </a:r>
            <a:r>
              <a:rPr lang="en-GB" sz="2000" dirty="0" smtClean="0"/>
              <a:t> and 700 </a:t>
            </a:r>
            <a:r>
              <a:rPr lang="en-GB" sz="2000" dirty="0" err="1" smtClean="0"/>
              <a:t>hpa</a:t>
            </a:r>
            <a:r>
              <a:rPr lang="en-GB" sz="2000" dirty="0" smtClean="0"/>
              <a:t> levels along with presence of upper level cold core low made this event one of a rare severity.</a:t>
            </a:r>
            <a:endParaRPr lang="en-GB" sz="2000" dirty="0"/>
          </a:p>
          <a:p>
            <a:endParaRPr lang="en-GB" dirty="0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" y="1447799"/>
            <a:ext cx="5943600" cy="5701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774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1e41b720-5404-4d66-b2a9-245407d2cd3e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9E16B1E4CF7D741A75CF35C9EE064DF" ma:contentTypeVersion="18" ma:contentTypeDescription="Create a new document." ma:contentTypeScope="" ma:versionID="24200f8b090d9012b11444565313915e">
  <xsd:schema xmlns:xsd="http://www.w3.org/2001/XMLSchema" xmlns:xs="http://www.w3.org/2001/XMLSchema" xmlns:p="http://schemas.microsoft.com/office/2006/metadata/properties" xmlns:ns3="1e41b720-5404-4d66-b2a9-245407d2cd3e" xmlns:ns4="06b08dc2-c207-4fd2-bf87-8e5cf14a1749" targetNamespace="http://schemas.microsoft.com/office/2006/metadata/properties" ma:root="true" ma:fieldsID="e388b17bbab4edbbcc69e9a6a9df5203" ns3:_="" ns4:_="">
    <xsd:import namespace="1e41b720-5404-4d66-b2a9-245407d2cd3e"/>
    <xsd:import namespace="06b08dc2-c207-4fd2-bf87-8e5cf14a174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  <xsd:element ref="ns3:MediaServiceLocation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41b720-5404-4d66-b2a9-245407d2cd3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description="" ma:indexed="true" ma:internalName="MediaServiceLocation" ma:readOnly="true">
      <xsd:simpleType>
        <xsd:restriction base="dms:Text"/>
      </xsd:simpleType>
    </xsd:element>
    <xsd:element name="_activity" ma:index="19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b08dc2-c207-4fd2-bf87-8e5cf14a1749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9C71D5E-71E7-45A3-BA11-D8891658EAA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D08440C-AAAF-4D2E-AE17-E38DCAF71DB2}">
  <ds:schemaRefs>
    <ds:schemaRef ds:uri="http://purl.org/dc/dcmitype/"/>
    <ds:schemaRef ds:uri="http://schemas.microsoft.com/office/infopath/2007/PartnerControls"/>
    <ds:schemaRef ds:uri="http://purl.org/dc/terms/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06b08dc2-c207-4fd2-bf87-8e5cf14a1749"/>
    <ds:schemaRef ds:uri="1e41b720-5404-4d66-b2a9-245407d2cd3e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F3042140-0385-4D1D-8A55-9E1E67138C9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e41b720-5404-4d66-b2a9-245407d2cd3e"/>
    <ds:schemaRef ds:uri="06b08dc2-c207-4fd2-bf87-8e5cf14a174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1465</TotalTime>
  <Words>64</Words>
  <Application>Microsoft Office PowerPoint</Application>
  <PresentationFormat>A3 Paper (297x420 mm)</PresentationFormat>
  <Paragraphs>16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Palatino Linotype</vt:lpstr>
      <vt:lpstr>Office Theme</vt:lpstr>
      <vt:lpstr>Hail over the highgrounds of Mauritius island- 27.02.2022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EISAC – XII- E</dc:title>
  <dc:creator>ENVY</dc:creator>
  <cp:lastModifiedBy>YeshnaD</cp:lastModifiedBy>
  <cp:revision>72</cp:revision>
  <cp:lastPrinted>2018-10-29T13:59:04Z</cp:lastPrinted>
  <dcterms:created xsi:type="dcterms:W3CDTF">2015-08-11T10:37:51Z</dcterms:created>
  <dcterms:modified xsi:type="dcterms:W3CDTF">2024-02-29T20:30:56Z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0x01010099E16B1E4CF7D741A75CF35C9EE064DF</vt:lpwstr>
  </property>
</Properties>
</file>