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6" r:id="rId1"/>
    <p:sldMasterId id="2147483667" r:id="rId2"/>
  </p:sldMasterIdLst>
  <p:notesMasterIdLst>
    <p:notesMasterId r:id="rId41"/>
  </p:notesMasterIdLst>
  <p:sldIdLst>
    <p:sldId id="256" r:id="rId3"/>
    <p:sldId id="257" r:id="rId4"/>
    <p:sldId id="292" r:id="rId5"/>
    <p:sldId id="258" r:id="rId6"/>
    <p:sldId id="259" r:id="rId7"/>
    <p:sldId id="296" r:id="rId8"/>
    <p:sldId id="293" r:id="rId9"/>
    <p:sldId id="261" r:id="rId10"/>
    <p:sldId id="297" r:id="rId11"/>
    <p:sldId id="262" r:id="rId12"/>
    <p:sldId id="263" r:id="rId13"/>
    <p:sldId id="298" r:id="rId14"/>
    <p:sldId id="266" r:id="rId15"/>
    <p:sldId id="267" r:id="rId16"/>
    <p:sldId id="268" r:id="rId17"/>
    <p:sldId id="299" r:id="rId18"/>
    <p:sldId id="271" r:id="rId19"/>
    <p:sldId id="272" r:id="rId20"/>
    <p:sldId id="274" r:id="rId21"/>
    <p:sldId id="29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300" r:id="rId30"/>
    <p:sldId id="294" r:id="rId31"/>
    <p:sldId id="302" r:id="rId32"/>
    <p:sldId id="285" r:id="rId33"/>
    <p:sldId id="286" r:id="rId34"/>
    <p:sldId id="287" r:id="rId35"/>
    <p:sldId id="288" r:id="rId36"/>
    <p:sldId id="289" r:id="rId37"/>
    <p:sldId id="284" r:id="rId38"/>
    <p:sldId id="290" r:id="rId39"/>
    <p:sldId id="291" r:id="rId40"/>
  </p:sldIdLst>
  <p:sldSz cx="9144000" cy="5143500" type="screen16x9"/>
  <p:notesSz cx="6858000" cy="9144000"/>
  <p:embeddedFontLst>
    <p:embeddedFont>
      <p:font typeface="Trebuchet MS" panose="020B0603020202020204" pitchFamily="34" charset="0"/>
      <p:regular r:id="rId42"/>
      <p:bold r:id="rId43"/>
      <p:italic r:id="rId44"/>
      <p:boldItalic r:id="rId45"/>
    </p:embeddedFont>
    <p:embeddedFont>
      <p:font typeface="Garamond" panose="02020404030301010803" pitchFamily="18" charset="0"/>
      <p:regular r:id="rId46"/>
      <p:bold r:id="rId47"/>
      <p:italic r:id="rId48"/>
    </p:embeddedFont>
    <p:embeddedFont>
      <p:font typeface="Dosis" panose="020B0604020202020204" charset="0"/>
      <p:regular r:id="rId49"/>
      <p:bold r:id="rId50"/>
    </p:embeddedFont>
    <p:embeddedFont>
      <p:font typeface="Roboto Light" panose="020B0604020202020204" charset="0"/>
      <p:regular r:id="rId51"/>
      <p:bold r:id="rId52"/>
      <p:italic r:id="rId53"/>
      <p:boldItalic r:id="rId54"/>
    </p:embeddedFont>
    <p:embeddedFont>
      <p:font typeface="Tahoma" panose="020B0604030504040204" pitchFamily="34" charset="0"/>
      <p:regular r:id="rId55"/>
      <p:bold r:id="rId56"/>
    </p:embeddedFont>
    <p:embeddedFont>
      <p:font typeface="Calibri" panose="020F0502020204030204" pitchFamily="34" charset="0"/>
      <p:regular r:id="rId57"/>
      <p:bold r:id="rId58"/>
      <p:italic r:id="rId59"/>
      <p:boldItalic r:id="rId60"/>
    </p:embeddedFont>
    <p:embeddedFont>
      <p:font typeface="Helvetica Neue" panose="020B0604020202020204" charset="0"/>
      <p:regular r:id="rId61"/>
      <p:bold r:id="rId62"/>
      <p:italic r:id="rId63"/>
      <p:boldItalic r:id="rId64"/>
    </p:embeddedFont>
    <p:embeddedFont>
      <p:font typeface="Roboto" panose="020B0604020202020204" charset="0"/>
      <p:regular r:id="rId65"/>
      <p:bold r:id="rId66"/>
      <p:italic r:id="rId67"/>
      <p:boldItalic r:id="rId68"/>
    </p:embeddedFont>
    <p:embeddedFont>
      <p:font typeface="Century Gothic" panose="020B0502020202020204" pitchFamily="34" charset="0"/>
      <p:regular r:id="rId69"/>
      <p:bold r:id="rId70"/>
      <p:italic r:id="rId71"/>
      <p:boldItalic r:id="rId7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003"/>
    <p:restoredTop sz="90869" autoAdjust="0"/>
  </p:normalViewPr>
  <p:slideViewPr>
    <p:cSldViewPr snapToGrid="0">
      <p:cViewPr varScale="1">
        <p:scale>
          <a:sx n="104" d="100"/>
          <a:sy n="104" d="100"/>
        </p:scale>
        <p:origin x="970" y="91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font" Target="fonts/font1.fntdata"/><Relationship Id="rId47" Type="http://schemas.openxmlformats.org/officeDocument/2006/relationships/font" Target="fonts/font6.fntdata"/><Relationship Id="rId63" Type="http://schemas.openxmlformats.org/officeDocument/2006/relationships/font" Target="fonts/font22.fntdata"/><Relationship Id="rId68" Type="http://schemas.openxmlformats.org/officeDocument/2006/relationships/font" Target="fonts/font27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font" Target="fonts/font4.fntdata"/><Relationship Id="rId53" Type="http://schemas.openxmlformats.org/officeDocument/2006/relationships/font" Target="fonts/font12.fntdata"/><Relationship Id="rId58" Type="http://schemas.openxmlformats.org/officeDocument/2006/relationships/font" Target="fonts/font17.fntdata"/><Relationship Id="rId66" Type="http://schemas.openxmlformats.org/officeDocument/2006/relationships/font" Target="fonts/font25.fntdata"/><Relationship Id="rId74" Type="http://schemas.openxmlformats.org/officeDocument/2006/relationships/viewProps" Target="viewProps.xml"/><Relationship Id="rId5" Type="http://schemas.openxmlformats.org/officeDocument/2006/relationships/slide" Target="slides/slide3.xml"/><Relationship Id="rId61" Type="http://schemas.openxmlformats.org/officeDocument/2006/relationships/font" Target="fonts/font20.fntdata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2.fntdata"/><Relationship Id="rId48" Type="http://schemas.openxmlformats.org/officeDocument/2006/relationships/font" Target="fonts/font7.fntdata"/><Relationship Id="rId56" Type="http://schemas.openxmlformats.org/officeDocument/2006/relationships/font" Target="fonts/font15.fntdata"/><Relationship Id="rId64" Type="http://schemas.openxmlformats.org/officeDocument/2006/relationships/font" Target="fonts/font23.fntdata"/><Relationship Id="rId69" Type="http://schemas.openxmlformats.org/officeDocument/2006/relationships/font" Target="fonts/font28.fntdata"/><Relationship Id="rId8" Type="http://schemas.openxmlformats.org/officeDocument/2006/relationships/slide" Target="slides/slide6.xml"/><Relationship Id="rId51" Type="http://schemas.openxmlformats.org/officeDocument/2006/relationships/font" Target="fonts/font10.fntdata"/><Relationship Id="rId72" Type="http://schemas.openxmlformats.org/officeDocument/2006/relationships/font" Target="fonts/font31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5.fntdata"/><Relationship Id="rId59" Type="http://schemas.openxmlformats.org/officeDocument/2006/relationships/font" Target="fonts/font18.fntdata"/><Relationship Id="rId67" Type="http://schemas.openxmlformats.org/officeDocument/2006/relationships/font" Target="fonts/font26.fntdata"/><Relationship Id="rId20" Type="http://schemas.openxmlformats.org/officeDocument/2006/relationships/slide" Target="slides/slide18.xml"/><Relationship Id="rId41" Type="http://schemas.openxmlformats.org/officeDocument/2006/relationships/notesMaster" Target="notesMasters/notesMaster1.xml"/><Relationship Id="rId54" Type="http://schemas.openxmlformats.org/officeDocument/2006/relationships/font" Target="fonts/font13.fntdata"/><Relationship Id="rId62" Type="http://schemas.openxmlformats.org/officeDocument/2006/relationships/font" Target="fonts/font21.fntdata"/><Relationship Id="rId70" Type="http://schemas.openxmlformats.org/officeDocument/2006/relationships/font" Target="fonts/font29.fntdata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8.fntdata"/><Relationship Id="rId57" Type="http://schemas.openxmlformats.org/officeDocument/2006/relationships/font" Target="fonts/font16.fntdata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font" Target="fonts/font3.fntdata"/><Relationship Id="rId52" Type="http://schemas.openxmlformats.org/officeDocument/2006/relationships/font" Target="fonts/font11.fntdata"/><Relationship Id="rId60" Type="http://schemas.openxmlformats.org/officeDocument/2006/relationships/font" Target="fonts/font19.fntdata"/><Relationship Id="rId65" Type="http://schemas.openxmlformats.org/officeDocument/2006/relationships/font" Target="fonts/font24.fntdata"/><Relationship Id="rId73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font" Target="fonts/font9.fntdata"/><Relationship Id="rId55" Type="http://schemas.openxmlformats.org/officeDocument/2006/relationships/font" Target="fonts/font14.fntdata"/><Relationship Id="rId76" Type="http://schemas.openxmlformats.org/officeDocument/2006/relationships/tableStyles" Target="tableStyles.xml"/><Relationship Id="rId7" Type="http://schemas.openxmlformats.org/officeDocument/2006/relationships/slide" Target="slides/slide5.xml"/><Relationship Id="rId71" Type="http://schemas.openxmlformats.org/officeDocument/2006/relationships/font" Target="fonts/font3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2d19e14029a_1_53:notes"/>
          <p:cNvSpPr txBox="1">
            <a:spLocks noGrp="1"/>
          </p:cNvSpPr>
          <p:nvPr>
            <p:ph type="sldNum" idx="12"/>
          </p:nvPr>
        </p:nvSpPr>
        <p:spPr>
          <a:xfrm>
            <a:off x="3887223" y="8686194"/>
            <a:ext cx="2970777" cy="4578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850" tIns="44925" rIns="89850" bIns="449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900"/>
              <a:t>1</a:t>
            </a:fld>
            <a:endParaRPr sz="900"/>
          </a:p>
        </p:txBody>
      </p:sp>
      <p:sp>
        <p:nvSpPr>
          <p:cNvPr id="105" name="Google Shape;105;g2d19e14029a_1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4213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06" name="Google Shape;106;g2d19e14029a_1_53:notes"/>
          <p:cNvSpPr txBox="1">
            <a:spLocks noGrp="1"/>
          </p:cNvSpPr>
          <p:nvPr>
            <p:ph type="body" idx="1"/>
          </p:nvPr>
        </p:nvSpPr>
        <p:spPr>
          <a:xfrm>
            <a:off x="913158" y="4341581"/>
            <a:ext cx="5031685" cy="4118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850" tIns="44925" rIns="89850" bIns="449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2d19e14029a_1_85:notes"/>
          <p:cNvSpPr txBox="1">
            <a:spLocks noGrp="1"/>
          </p:cNvSpPr>
          <p:nvPr>
            <p:ph type="body" idx="1"/>
          </p:nvPr>
        </p:nvSpPr>
        <p:spPr>
          <a:xfrm>
            <a:off x="913158" y="4341581"/>
            <a:ext cx="5031685" cy="4118236"/>
          </a:xfrm>
          <a:prstGeom prst="rect">
            <a:avLst/>
          </a:prstGeom>
        </p:spPr>
        <p:txBody>
          <a:bodyPr spcFirstLastPara="1" wrap="square" lIns="61500" tIns="61500" rIns="61500" bIns="61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g2d19e14029a_1_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4213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2d19e14029a_1_90:notes"/>
          <p:cNvSpPr txBox="1">
            <a:spLocks noGrp="1"/>
          </p:cNvSpPr>
          <p:nvPr>
            <p:ph type="body" idx="1"/>
          </p:nvPr>
        </p:nvSpPr>
        <p:spPr>
          <a:xfrm>
            <a:off x="913158" y="4341581"/>
            <a:ext cx="5031685" cy="4118236"/>
          </a:xfrm>
          <a:prstGeom prst="rect">
            <a:avLst/>
          </a:prstGeom>
        </p:spPr>
        <p:txBody>
          <a:bodyPr spcFirstLastPara="1" wrap="square" lIns="61500" tIns="61500" rIns="61500" bIns="61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g2d19e14029a_1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4213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2d19e14029a_1_90:notes"/>
          <p:cNvSpPr txBox="1">
            <a:spLocks noGrp="1"/>
          </p:cNvSpPr>
          <p:nvPr>
            <p:ph type="body" idx="1"/>
          </p:nvPr>
        </p:nvSpPr>
        <p:spPr>
          <a:xfrm>
            <a:off x="913158" y="4341581"/>
            <a:ext cx="5031685" cy="4118236"/>
          </a:xfrm>
          <a:prstGeom prst="rect">
            <a:avLst/>
          </a:prstGeom>
        </p:spPr>
        <p:txBody>
          <a:bodyPr spcFirstLastPara="1" wrap="square" lIns="61500" tIns="61500" rIns="61500" bIns="61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g2d19e14029a_1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4213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733949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2d19e14029a_1_106:notes"/>
          <p:cNvSpPr txBox="1">
            <a:spLocks noGrp="1"/>
          </p:cNvSpPr>
          <p:nvPr>
            <p:ph type="body" idx="1"/>
          </p:nvPr>
        </p:nvSpPr>
        <p:spPr>
          <a:xfrm>
            <a:off x="913158" y="4341581"/>
            <a:ext cx="5031685" cy="4118236"/>
          </a:xfrm>
          <a:prstGeom prst="rect">
            <a:avLst/>
          </a:prstGeom>
        </p:spPr>
        <p:txBody>
          <a:bodyPr spcFirstLastPara="1" wrap="square" lIns="61500" tIns="61500" rIns="61500" bIns="61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g2d19e14029a_1_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4213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2d19e14029a_1_111:notes"/>
          <p:cNvSpPr txBox="1">
            <a:spLocks noGrp="1"/>
          </p:cNvSpPr>
          <p:nvPr>
            <p:ph type="body" idx="1"/>
          </p:nvPr>
        </p:nvSpPr>
        <p:spPr>
          <a:xfrm>
            <a:off x="913158" y="4341581"/>
            <a:ext cx="5031685" cy="4118236"/>
          </a:xfrm>
          <a:prstGeom prst="rect">
            <a:avLst/>
          </a:prstGeom>
        </p:spPr>
        <p:txBody>
          <a:bodyPr spcFirstLastPara="1" wrap="square" lIns="61500" tIns="61500" rIns="61500" bIns="61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g2d19e14029a_1_1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4213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2d19e14029a_1_117:notes"/>
          <p:cNvSpPr txBox="1">
            <a:spLocks noGrp="1"/>
          </p:cNvSpPr>
          <p:nvPr>
            <p:ph type="body" idx="1"/>
          </p:nvPr>
        </p:nvSpPr>
        <p:spPr>
          <a:xfrm>
            <a:off x="913158" y="4341581"/>
            <a:ext cx="5031685" cy="4118236"/>
          </a:xfrm>
          <a:prstGeom prst="rect">
            <a:avLst/>
          </a:prstGeom>
        </p:spPr>
        <p:txBody>
          <a:bodyPr spcFirstLastPara="1" wrap="square" lIns="61500" tIns="61500" rIns="61500" bIns="61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g2d19e14029a_1_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4213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2d19e14029a_1_117:notes"/>
          <p:cNvSpPr txBox="1">
            <a:spLocks noGrp="1"/>
          </p:cNvSpPr>
          <p:nvPr>
            <p:ph type="body" idx="1"/>
          </p:nvPr>
        </p:nvSpPr>
        <p:spPr>
          <a:xfrm>
            <a:off x="913158" y="4341581"/>
            <a:ext cx="5031685" cy="4118236"/>
          </a:xfrm>
          <a:prstGeom prst="rect">
            <a:avLst/>
          </a:prstGeom>
        </p:spPr>
        <p:txBody>
          <a:bodyPr spcFirstLastPara="1" wrap="square" lIns="61500" tIns="61500" rIns="61500" bIns="61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0" name="Google Shape;180;g2d19e14029a_1_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4213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7962468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2d19e14029a_1_133:notes"/>
          <p:cNvSpPr txBox="1">
            <a:spLocks noGrp="1"/>
          </p:cNvSpPr>
          <p:nvPr>
            <p:ph type="body" idx="1"/>
          </p:nvPr>
        </p:nvSpPr>
        <p:spPr>
          <a:xfrm>
            <a:off x="913158" y="4341581"/>
            <a:ext cx="5031685" cy="4118236"/>
          </a:xfrm>
          <a:prstGeom prst="rect">
            <a:avLst/>
          </a:prstGeom>
        </p:spPr>
        <p:txBody>
          <a:bodyPr spcFirstLastPara="1" wrap="square" lIns="61500" tIns="61500" rIns="61500" bIns="61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9" name="Google Shape;199;g2d19e14029a_1_1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4213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2d19e14029a_1_139:notes"/>
          <p:cNvSpPr txBox="1">
            <a:spLocks noGrp="1"/>
          </p:cNvSpPr>
          <p:nvPr>
            <p:ph type="body" idx="1"/>
          </p:nvPr>
        </p:nvSpPr>
        <p:spPr>
          <a:xfrm>
            <a:off x="913158" y="4341581"/>
            <a:ext cx="5031685" cy="4118236"/>
          </a:xfrm>
          <a:prstGeom prst="rect">
            <a:avLst/>
          </a:prstGeom>
        </p:spPr>
        <p:txBody>
          <a:bodyPr spcFirstLastPara="1" wrap="square" lIns="61500" tIns="61500" rIns="61500" bIns="61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206;g2d19e14029a_1_1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4213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2d19e14029a_1_150:notes"/>
          <p:cNvSpPr txBox="1">
            <a:spLocks noGrp="1"/>
          </p:cNvSpPr>
          <p:nvPr>
            <p:ph type="body" idx="1"/>
          </p:nvPr>
        </p:nvSpPr>
        <p:spPr>
          <a:xfrm>
            <a:off x="913158" y="4341581"/>
            <a:ext cx="5031685" cy="4118236"/>
          </a:xfrm>
          <a:prstGeom prst="rect">
            <a:avLst/>
          </a:prstGeom>
        </p:spPr>
        <p:txBody>
          <a:bodyPr spcFirstLastPara="1" wrap="square" lIns="61500" tIns="61500" rIns="61500" bIns="61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g2d19e14029a_1_1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4213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2d19e14029a_1_59:notes"/>
          <p:cNvSpPr txBox="1">
            <a:spLocks noGrp="1"/>
          </p:cNvSpPr>
          <p:nvPr>
            <p:ph type="body" idx="1"/>
          </p:nvPr>
        </p:nvSpPr>
        <p:spPr>
          <a:xfrm>
            <a:off x="913158" y="4341581"/>
            <a:ext cx="5031685" cy="4118236"/>
          </a:xfrm>
          <a:prstGeom prst="rect">
            <a:avLst/>
          </a:prstGeom>
        </p:spPr>
        <p:txBody>
          <a:bodyPr spcFirstLastPara="1" wrap="square" lIns="61500" tIns="61500" rIns="61500" bIns="61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g2d19e14029a_1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4213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2d19e14029a_1_150:notes"/>
          <p:cNvSpPr txBox="1">
            <a:spLocks noGrp="1"/>
          </p:cNvSpPr>
          <p:nvPr>
            <p:ph type="body" idx="1"/>
          </p:nvPr>
        </p:nvSpPr>
        <p:spPr>
          <a:xfrm>
            <a:off x="913158" y="4341581"/>
            <a:ext cx="5031685" cy="4118236"/>
          </a:xfrm>
          <a:prstGeom prst="rect">
            <a:avLst/>
          </a:prstGeom>
        </p:spPr>
        <p:txBody>
          <a:bodyPr spcFirstLastPara="1" wrap="square" lIns="61500" tIns="61500" rIns="61500" bIns="61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g2d19e14029a_1_1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4213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3441052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2d19e14029a_1_161:notes"/>
          <p:cNvSpPr txBox="1">
            <a:spLocks noGrp="1"/>
          </p:cNvSpPr>
          <p:nvPr>
            <p:ph type="body" idx="1"/>
          </p:nvPr>
        </p:nvSpPr>
        <p:spPr>
          <a:xfrm>
            <a:off x="913158" y="4341581"/>
            <a:ext cx="5031685" cy="4118236"/>
          </a:xfrm>
          <a:prstGeom prst="rect">
            <a:avLst/>
          </a:prstGeom>
        </p:spPr>
        <p:txBody>
          <a:bodyPr spcFirstLastPara="1" wrap="square" lIns="61500" tIns="61500" rIns="61500" bIns="61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g2d19e14029a_1_1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4213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2d19e14029a_1_167:notes"/>
          <p:cNvSpPr txBox="1">
            <a:spLocks noGrp="1"/>
          </p:cNvSpPr>
          <p:nvPr>
            <p:ph type="body" idx="1"/>
          </p:nvPr>
        </p:nvSpPr>
        <p:spPr>
          <a:xfrm>
            <a:off x="913158" y="4341581"/>
            <a:ext cx="5031685" cy="4118236"/>
          </a:xfrm>
          <a:prstGeom prst="rect">
            <a:avLst/>
          </a:prstGeom>
        </p:spPr>
        <p:txBody>
          <a:bodyPr spcFirstLastPara="1" wrap="square" lIns="61500" tIns="61500" rIns="61500" bIns="61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239;g2d19e14029a_1_1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4213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2d19e14029a_1_173:notes"/>
          <p:cNvSpPr txBox="1">
            <a:spLocks noGrp="1"/>
          </p:cNvSpPr>
          <p:nvPr>
            <p:ph type="body" idx="1"/>
          </p:nvPr>
        </p:nvSpPr>
        <p:spPr>
          <a:xfrm>
            <a:off x="913158" y="4341581"/>
            <a:ext cx="5031685" cy="4118236"/>
          </a:xfrm>
          <a:prstGeom prst="rect">
            <a:avLst/>
          </a:prstGeom>
        </p:spPr>
        <p:txBody>
          <a:bodyPr spcFirstLastPara="1" wrap="square" lIns="61500" tIns="61500" rIns="61500" bIns="61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g2d19e14029a_1_1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4213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2d19e14029a_1_1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4213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252" name="Google Shape;252;g2d19e14029a_1_178:notes"/>
          <p:cNvSpPr txBox="1">
            <a:spLocks noGrp="1"/>
          </p:cNvSpPr>
          <p:nvPr>
            <p:ph type="body" idx="1"/>
          </p:nvPr>
        </p:nvSpPr>
        <p:spPr>
          <a:xfrm>
            <a:off x="913158" y="4341581"/>
            <a:ext cx="5031685" cy="4118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850" tIns="44925" rIns="89850" bIns="449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 dirty="0"/>
          </a:p>
        </p:txBody>
      </p:sp>
      <p:sp>
        <p:nvSpPr>
          <p:cNvPr id="253" name="Google Shape;253;g2d19e14029a_1_178:notes"/>
          <p:cNvSpPr txBox="1">
            <a:spLocks noGrp="1"/>
          </p:cNvSpPr>
          <p:nvPr>
            <p:ph type="sldNum" idx="12"/>
          </p:nvPr>
        </p:nvSpPr>
        <p:spPr>
          <a:xfrm>
            <a:off x="3887223" y="8686194"/>
            <a:ext cx="2970777" cy="4578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850" tIns="44925" rIns="89850" bIns="449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900"/>
              <a:t>24</a:t>
            </a:fld>
            <a:endParaRPr sz="90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2d19e14029a_1_185:notes"/>
          <p:cNvSpPr txBox="1">
            <a:spLocks noGrp="1"/>
          </p:cNvSpPr>
          <p:nvPr>
            <p:ph type="body" idx="1"/>
          </p:nvPr>
        </p:nvSpPr>
        <p:spPr>
          <a:xfrm>
            <a:off x="913158" y="4341581"/>
            <a:ext cx="5031685" cy="4118236"/>
          </a:xfrm>
          <a:prstGeom prst="rect">
            <a:avLst/>
          </a:prstGeom>
        </p:spPr>
        <p:txBody>
          <a:bodyPr spcFirstLastPara="1" wrap="square" lIns="61500" tIns="61500" rIns="61500" bIns="61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g2d19e14029a_1_1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4213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2d19e14029a_1_1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4213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267" name="Google Shape;267;g2d19e14029a_1_191:notes"/>
          <p:cNvSpPr txBox="1">
            <a:spLocks noGrp="1"/>
          </p:cNvSpPr>
          <p:nvPr>
            <p:ph type="body" idx="1"/>
          </p:nvPr>
        </p:nvSpPr>
        <p:spPr>
          <a:xfrm>
            <a:off x="913158" y="4341581"/>
            <a:ext cx="5031685" cy="4118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850" tIns="44925" rIns="89850" bIns="44925" anchor="t" anchorCtr="0">
            <a:noAutofit/>
          </a:bodyPr>
          <a:lstStyle/>
          <a:p>
            <a:pPr marL="0" lvl="0" indent="0" algn="l" rtl="0">
              <a:spcBef>
                <a:spcPts val="200"/>
              </a:spcBef>
              <a:spcAft>
                <a:spcPts val="0"/>
              </a:spcAft>
              <a:buNone/>
            </a:pPr>
            <a:endParaRPr sz="900" dirty="0"/>
          </a:p>
        </p:txBody>
      </p:sp>
      <p:sp>
        <p:nvSpPr>
          <p:cNvPr id="268" name="Google Shape;268;g2d19e14029a_1_191:notes"/>
          <p:cNvSpPr txBox="1">
            <a:spLocks noGrp="1"/>
          </p:cNvSpPr>
          <p:nvPr>
            <p:ph type="sldNum" idx="12"/>
          </p:nvPr>
        </p:nvSpPr>
        <p:spPr>
          <a:xfrm>
            <a:off x="3887223" y="8686194"/>
            <a:ext cx="2970777" cy="4578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850" tIns="44925" rIns="89850" bIns="449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900"/>
              <a:t>26</a:t>
            </a:fld>
            <a:endParaRPr sz="90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2d19e14029a_1_198:notes"/>
          <p:cNvSpPr txBox="1">
            <a:spLocks noGrp="1"/>
          </p:cNvSpPr>
          <p:nvPr>
            <p:ph type="body" idx="1"/>
          </p:nvPr>
        </p:nvSpPr>
        <p:spPr>
          <a:xfrm>
            <a:off x="913158" y="4341581"/>
            <a:ext cx="5031685" cy="4118236"/>
          </a:xfrm>
          <a:prstGeom prst="rect">
            <a:avLst/>
          </a:prstGeom>
        </p:spPr>
        <p:txBody>
          <a:bodyPr spcFirstLastPara="1" wrap="square" lIns="61500" tIns="61500" rIns="61500" bIns="61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g2d19e14029a_1_1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4213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2d19e14029a_1_198:notes"/>
          <p:cNvSpPr txBox="1">
            <a:spLocks noGrp="1"/>
          </p:cNvSpPr>
          <p:nvPr>
            <p:ph type="body" idx="1"/>
          </p:nvPr>
        </p:nvSpPr>
        <p:spPr>
          <a:xfrm>
            <a:off x="913158" y="4341581"/>
            <a:ext cx="5031685" cy="4118236"/>
          </a:xfrm>
          <a:prstGeom prst="rect">
            <a:avLst/>
          </a:prstGeom>
        </p:spPr>
        <p:txBody>
          <a:bodyPr spcFirstLastPara="1" wrap="square" lIns="61500" tIns="61500" rIns="61500" bIns="61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g2d19e14029a_1_1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4213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7498191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2d19e14029a_1_209:notes"/>
          <p:cNvSpPr txBox="1">
            <a:spLocks noGrp="1"/>
          </p:cNvSpPr>
          <p:nvPr>
            <p:ph type="body" idx="1"/>
          </p:nvPr>
        </p:nvSpPr>
        <p:spPr>
          <a:xfrm>
            <a:off x="913158" y="4341581"/>
            <a:ext cx="5031685" cy="4118236"/>
          </a:xfrm>
          <a:prstGeom prst="rect">
            <a:avLst/>
          </a:prstGeom>
        </p:spPr>
        <p:txBody>
          <a:bodyPr spcFirstLastPara="1" wrap="square" lIns="61500" tIns="61500" rIns="61500" bIns="61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g2d19e14029a_1_2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4213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119800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2d19e14029a_1_64:notes"/>
          <p:cNvSpPr txBox="1">
            <a:spLocks noGrp="1"/>
          </p:cNvSpPr>
          <p:nvPr>
            <p:ph type="body" idx="1"/>
          </p:nvPr>
        </p:nvSpPr>
        <p:spPr>
          <a:xfrm>
            <a:off x="913158" y="4341581"/>
            <a:ext cx="5031685" cy="4118236"/>
          </a:xfrm>
          <a:prstGeom prst="rect">
            <a:avLst/>
          </a:prstGeom>
        </p:spPr>
        <p:txBody>
          <a:bodyPr spcFirstLastPara="1" wrap="square" lIns="61500" tIns="61500" rIns="61500" bIns="61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g2d19e14029a_1_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4213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8844966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2d19e14029a_1_209:notes"/>
          <p:cNvSpPr txBox="1">
            <a:spLocks noGrp="1"/>
          </p:cNvSpPr>
          <p:nvPr>
            <p:ph type="body" idx="1"/>
          </p:nvPr>
        </p:nvSpPr>
        <p:spPr>
          <a:xfrm>
            <a:off x="913158" y="4341581"/>
            <a:ext cx="5031685" cy="4118236"/>
          </a:xfrm>
          <a:prstGeom prst="rect">
            <a:avLst/>
          </a:prstGeom>
        </p:spPr>
        <p:txBody>
          <a:bodyPr spcFirstLastPara="1" wrap="square" lIns="61500" tIns="61500" rIns="61500" bIns="61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g2d19e14029a_1_2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4213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1060656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2d19e14029a_1_216:notes"/>
          <p:cNvSpPr txBox="1">
            <a:spLocks noGrp="1"/>
          </p:cNvSpPr>
          <p:nvPr>
            <p:ph type="body" idx="1"/>
          </p:nvPr>
        </p:nvSpPr>
        <p:spPr>
          <a:xfrm>
            <a:off x="913158" y="4341581"/>
            <a:ext cx="5031685" cy="4118236"/>
          </a:xfrm>
          <a:prstGeom prst="rect">
            <a:avLst/>
          </a:prstGeom>
        </p:spPr>
        <p:txBody>
          <a:bodyPr spcFirstLastPara="1" wrap="square" lIns="61500" tIns="61500" rIns="61500" bIns="61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g2d19e14029a_1_2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4213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2d19e14029a_1_221:notes"/>
          <p:cNvSpPr txBox="1">
            <a:spLocks noGrp="1"/>
          </p:cNvSpPr>
          <p:nvPr>
            <p:ph type="body" idx="1"/>
          </p:nvPr>
        </p:nvSpPr>
        <p:spPr>
          <a:xfrm>
            <a:off x="913158" y="4341581"/>
            <a:ext cx="5031685" cy="4118236"/>
          </a:xfrm>
          <a:prstGeom prst="rect">
            <a:avLst/>
          </a:prstGeom>
        </p:spPr>
        <p:txBody>
          <a:bodyPr spcFirstLastPara="1" wrap="square" lIns="61500" tIns="61500" rIns="61500" bIns="61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" name="Google Shape;302;g2d19e14029a_1_2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4213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2d19e14029a_1_227:notes"/>
          <p:cNvSpPr txBox="1">
            <a:spLocks noGrp="1"/>
          </p:cNvSpPr>
          <p:nvPr>
            <p:ph type="body" idx="1"/>
          </p:nvPr>
        </p:nvSpPr>
        <p:spPr>
          <a:xfrm>
            <a:off x="913158" y="4341581"/>
            <a:ext cx="5031685" cy="4118236"/>
          </a:xfrm>
          <a:prstGeom prst="rect">
            <a:avLst/>
          </a:prstGeom>
        </p:spPr>
        <p:txBody>
          <a:bodyPr spcFirstLastPara="1" wrap="square" lIns="61500" tIns="61500" rIns="61500" bIns="61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" name="Google Shape;309;g2d19e14029a_1_2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4213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2d19e14029a_1_233:notes"/>
          <p:cNvSpPr txBox="1">
            <a:spLocks noGrp="1"/>
          </p:cNvSpPr>
          <p:nvPr>
            <p:ph type="body" idx="1"/>
          </p:nvPr>
        </p:nvSpPr>
        <p:spPr>
          <a:xfrm>
            <a:off x="913158" y="4341581"/>
            <a:ext cx="5031685" cy="4118236"/>
          </a:xfrm>
          <a:prstGeom prst="rect">
            <a:avLst/>
          </a:prstGeom>
        </p:spPr>
        <p:txBody>
          <a:bodyPr spcFirstLastPara="1" wrap="square" lIns="61500" tIns="61500" rIns="61500" bIns="61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6" name="Google Shape;316;g2d19e14029a_1_2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4213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g2d19e14029a_1_239:notes"/>
          <p:cNvSpPr txBox="1">
            <a:spLocks noGrp="1"/>
          </p:cNvSpPr>
          <p:nvPr>
            <p:ph type="body" idx="1"/>
          </p:nvPr>
        </p:nvSpPr>
        <p:spPr>
          <a:xfrm>
            <a:off x="913158" y="4341581"/>
            <a:ext cx="5031685" cy="4118236"/>
          </a:xfrm>
          <a:prstGeom prst="rect">
            <a:avLst/>
          </a:prstGeom>
        </p:spPr>
        <p:txBody>
          <a:bodyPr spcFirstLastPara="1" wrap="square" lIns="61500" tIns="61500" rIns="61500" bIns="61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3" name="Google Shape;323;g2d19e14029a_1_2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4213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2d19e14029a_1_209:notes"/>
          <p:cNvSpPr txBox="1">
            <a:spLocks noGrp="1"/>
          </p:cNvSpPr>
          <p:nvPr>
            <p:ph type="body" idx="1"/>
          </p:nvPr>
        </p:nvSpPr>
        <p:spPr>
          <a:xfrm>
            <a:off x="913158" y="4341581"/>
            <a:ext cx="5031685" cy="4118236"/>
          </a:xfrm>
          <a:prstGeom prst="rect">
            <a:avLst/>
          </a:prstGeom>
        </p:spPr>
        <p:txBody>
          <a:bodyPr spcFirstLastPara="1" wrap="square" lIns="61500" tIns="61500" rIns="61500" bIns="61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g2d19e14029a_1_2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4213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2d19e14029a_1_245:notes"/>
          <p:cNvSpPr txBox="1">
            <a:spLocks noGrp="1"/>
          </p:cNvSpPr>
          <p:nvPr>
            <p:ph type="body" idx="1"/>
          </p:nvPr>
        </p:nvSpPr>
        <p:spPr>
          <a:xfrm>
            <a:off x="913158" y="4341581"/>
            <a:ext cx="5031685" cy="4118236"/>
          </a:xfrm>
          <a:prstGeom prst="rect">
            <a:avLst/>
          </a:prstGeom>
        </p:spPr>
        <p:txBody>
          <a:bodyPr spcFirstLastPara="1" wrap="square" lIns="61500" tIns="61500" rIns="61500" bIns="61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" name="Google Shape;330;g2d19e14029a_1_2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4213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g2d19e14029a_1_250:notes"/>
          <p:cNvSpPr txBox="1">
            <a:spLocks noGrp="1"/>
          </p:cNvSpPr>
          <p:nvPr>
            <p:ph type="body" idx="1"/>
          </p:nvPr>
        </p:nvSpPr>
        <p:spPr>
          <a:xfrm>
            <a:off x="913158" y="4341581"/>
            <a:ext cx="5031685" cy="4118236"/>
          </a:xfrm>
          <a:prstGeom prst="rect">
            <a:avLst/>
          </a:prstGeom>
        </p:spPr>
        <p:txBody>
          <a:bodyPr spcFirstLastPara="1" wrap="square" lIns="61500" tIns="61500" rIns="61500" bIns="61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" name="Google Shape;336;g2d19e14029a_1_2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4213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2d19e14029a_1_64:notes"/>
          <p:cNvSpPr txBox="1">
            <a:spLocks noGrp="1"/>
          </p:cNvSpPr>
          <p:nvPr>
            <p:ph type="body" idx="1"/>
          </p:nvPr>
        </p:nvSpPr>
        <p:spPr>
          <a:xfrm>
            <a:off x="913158" y="4341581"/>
            <a:ext cx="5031685" cy="4118236"/>
          </a:xfrm>
          <a:prstGeom prst="rect">
            <a:avLst/>
          </a:prstGeom>
        </p:spPr>
        <p:txBody>
          <a:bodyPr spcFirstLastPara="1" wrap="square" lIns="61500" tIns="61500" rIns="61500" bIns="61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g2d19e14029a_1_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4213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2d19e14029a_1_69:notes"/>
          <p:cNvSpPr txBox="1">
            <a:spLocks noGrp="1"/>
          </p:cNvSpPr>
          <p:nvPr>
            <p:ph type="body" idx="1"/>
          </p:nvPr>
        </p:nvSpPr>
        <p:spPr>
          <a:xfrm>
            <a:off x="913158" y="4341581"/>
            <a:ext cx="5031685" cy="4118236"/>
          </a:xfrm>
          <a:prstGeom prst="rect">
            <a:avLst/>
          </a:prstGeom>
        </p:spPr>
        <p:txBody>
          <a:bodyPr spcFirstLastPara="1" wrap="square" lIns="61500" tIns="61500" rIns="61500" bIns="61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23;g2d19e14029a_1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4213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2d19e14029a_1_69:notes"/>
          <p:cNvSpPr txBox="1">
            <a:spLocks noGrp="1"/>
          </p:cNvSpPr>
          <p:nvPr>
            <p:ph type="body" idx="1"/>
          </p:nvPr>
        </p:nvSpPr>
        <p:spPr>
          <a:xfrm>
            <a:off x="913158" y="4341581"/>
            <a:ext cx="5031685" cy="4118236"/>
          </a:xfrm>
          <a:prstGeom prst="rect">
            <a:avLst/>
          </a:prstGeom>
        </p:spPr>
        <p:txBody>
          <a:bodyPr spcFirstLastPara="1" wrap="square" lIns="61500" tIns="61500" rIns="61500" bIns="61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g2d19e14029a_1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4213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647588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2d19e14029a_1_69:notes"/>
          <p:cNvSpPr txBox="1">
            <a:spLocks noGrp="1"/>
          </p:cNvSpPr>
          <p:nvPr>
            <p:ph type="body" idx="1"/>
          </p:nvPr>
        </p:nvSpPr>
        <p:spPr>
          <a:xfrm>
            <a:off x="913158" y="4341581"/>
            <a:ext cx="5031685" cy="4118236"/>
          </a:xfrm>
          <a:prstGeom prst="rect">
            <a:avLst/>
          </a:prstGeom>
        </p:spPr>
        <p:txBody>
          <a:bodyPr spcFirstLastPara="1" wrap="square" lIns="61500" tIns="61500" rIns="61500" bIns="61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g2d19e14029a_1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4213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749944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2d19e14029a_1_80:notes"/>
          <p:cNvSpPr txBox="1">
            <a:spLocks noGrp="1"/>
          </p:cNvSpPr>
          <p:nvPr>
            <p:ph type="body" idx="1"/>
          </p:nvPr>
        </p:nvSpPr>
        <p:spPr>
          <a:xfrm>
            <a:off x="913158" y="4341581"/>
            <a:ext cx="5031685" cy="4118236"/>
          </a:xfrm>
          <a:prstGeom prst="rect">
            <a:avLst/>
          </a:prstGeom>
        </p:spPr>
        <p:txBody>
          <a:bodyPr spcFirstLastPara="1" wrap="square" lIns="61500" tIns="61500" rIns="61500" bIns="61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g2d19e14029a_1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4213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2d19e14029a_1_80:notes"/>
          <p:cNvSpPr txBox="1">
            <a:spLocks noGrp="1"/>
          </p:cNvSpPr>
          <p:nvPr>
            <p:ph type="body" idx="1"/>
          </p:nvPr>
        </p:nvSpPr>
        <p:spPr>
          <a:xfrm>
            <a:off x="913158" y="4341581"/>
            <a:ext cx="5031685" cy="4118236"/>
          </a:xfrm>
          <a:prstGeom prst="rect">
            <a:avLst/>
          </a:prstGeom>
        </p:spPr>
        <p:txBody>
          <a:bodyPr spcFirstLastPara="1" wrap="square" lIns="61500" tIns="61500" rIns="61500" bIns="61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g2d19e14029a_1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4213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893598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rporate Title - Flags">
  <p:cSld name="Corporate Title - Flags">
    <p:bg>
      <p:bgPr>
        <a:solidFill>
          <a:schemeClr val="dk1"/>
        </a:solid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14" descr="Background pattern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899918" y="893402"/>
            <a:ext cx="7216373" cy="4059210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14"/>
          <p:cNvSpPr/>
          <p:nvPr/>
        </p:nvSpPr>
        <p:spPr>
          <a:xfrm>
            <a:off x="27709" y="893818"/>
            <a:ext cx="2479964" cy="4031673"/>
          </a:xfrm>
          <a:custGeom>
            <a:avLst/>
            <a:gdLst/>
            <a:ahLst/>
            <a:cxnLst/>
            <a:rect l="l" t="t" r="r" b="b"/>
            <a:pathLst>
              <a:path w="3306619" h="5375564" extrusionOk="0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27000" tIns="27000" rIns="27000" bIns="27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Tahoma"/>
              <a:buNone/>
            </a:pPr>
            <a:endParaRPr sz="700" b="1" i="0" u="none" strike="noStrike" cap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62" name="Google Shape;62;p14"/>
          <p:cNvPicPr preferRelativeResize="0"/>
          <p:nvPr/>
        </p:nvPicPr>
        <p:blipFill rotWithShape="1">
          <a:blip r:embed="rId3">
            <a:alphaModFix/>
          </a:blip>
          <a:srcRect b="3838"/>
          <a:stretch/>
        </p:blipFill>
        <p:spPr>
          <a:xfrm>
            <a:off x="0" y="-1"/>
            <a:ext cx="9144001" cy="494607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3" name="Google Shape;63;p14"/>
          <p:cNvCxnSpPr/>
          <p:nvPr/>
        </p:nvCxnSpPr>
        <p:spPr>
          <a:xfrm>
            <a:off x="108790" y="479030"/>
            <a:ext cx="9035210" cy="0"/>
          </a:xfrm>
          <a:prstGeom prst="straightConnector1">
            <a:avLst/>
          </a:prstGeom>
          <a:solidFill>
            <a:schemeClr val="lt2"/>
          </a:solidFill>
          <a:ln w="9525" cap="flat" cmpd="sng">
            <a:solidFill>
              <a:schemeClr val="dk2">
                <a:alpha val="20000"/>
              </a:schemeClr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64" name="Google Shape;64;p14"/>
          <p:cNvPicPr preferRelativeResize="0"/>
          <p:nvPr/>
        </p:nvPicPr>
        <p:blipFill rotWithShape="1">
          <a:blip r:embed="rId4">
            <a:alphaModFix/>
          </a:blip>
          <a:srcRect r="-88"/>
          <a:stretch/>
        </p:blipFill>
        <p:spPr>
          <a:xfrm>
            <a:off x="278274" y="85818"/>
            <a:ext cx="1277411" cy="328554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14" descr="ASMET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2085" y="51251"/>
            <a:ext cx="2191928" cy="7262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4_Agenda - Corporate">
  <p:cSld name="4_Agenda - Corporate">
    <p:bg>
      <p:bgPr>
        <a:solidFill>
          <a:schemeClr val="dk1"/>
        </a:solidFill>
        <a:effectLst/>
      </p:bgPr>
    </p:bg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5"/>
          <p:cNvSpPr/>
          <p:nvPr/>
        </p:nvSpPr>
        <p:spPr>
          <a:xfrm>
            <a:off x="0" y="854572"/>
            <a:ext cx="6137563" cy="408560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27000" tIns="27000" rIns="27000" bIns="27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Tahoma"/>
              <a:buNone/>
            </a:pPr>
            <a:endParaRPr sz="700" b="1" i="0" u="none" strike="noStrike" cap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68" name="Google Shape;68;p15"/>
          <p:cNvPicPr preferRelativeResize="0"/>
          <p:nvPr/>
        </p:nvPicPr>
        <p:blipFill rotWithShape="1">
          <a:blip r:embed="rId2">
            <a:alphaModFix/>
          </a:blip>
          <a:srcRect t="12794" b="3164"/>
          <a:stretch/>
        </p:blipFill>
        <p:spPr>
          <a:xfrm>
            <a:off x="0" y="658091"/>
            <a:ext cx="9144000" cy="4322617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15"/>
          <p:cNvSpPr txBox="1">
            <a:spLocks noGrp="1"/>
          </p:cNvSpPr>
          <p:nvPr>
            <p:ph type="title"/>
          </p:nvPr>
        </p:nvSpPr>
        <p:spPr>
          <a:xfrm>
            <a:off x="799424" y="1"/>
            <a:ext cx="8344577" cy="4800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27000" bIns="270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5"/>
          <p:cNvSpPr txBox="1">
            <a:spLocks noGrp="1"/>
          </p:cNvSpPr>
          <p:nvPr>
            <p:ph type="body" idx="1"/>
          </p:nvPr>
        </p:nvSpPr>
        <p:spPr>
          <a:xfrm>
            <a:off x="4731327" y="928255"/>
            <a:ext cx="4097967" cy="3873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81000" algn="l"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Char char="•"/>
              <a:defRPr sz="2400"/>
            </a:lvl1pPr>
            <a:lvl2pPr marL="914400" lvl="1" indent="-361950" algn="l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100"/>
              <a:buChar char="•"/>
              <a:defRPr sz="2100"/>
            </a:lvl2pPr>
            <a:lvl3pPr marL="1371600" lvl="2" indent="-342900" algn="l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 sz="1800"/>
            </a:lvl3pPr>
            <a:lvl4pPr marL="1828800" lvl="3" indent="-323850" algn="l"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500"/>
              <a:buChar char="•"/>
              <a:defRPr sz="1500"/>
            </a:lvl4pPr>
            <a:lvl5pPr marL="2286000" lvl="4" indent="-317500" algn="l"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 sz="1400"/>
            </a:lvl5pPr>
            <a:lvl6pPr marL="2743200" lvl="5" indent="-228600" algn="l">
              <a:spcBef>
                <a:spcPts val="30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>
              <a:spcBef>
                <a:spcPts val="30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>
              <a:spcBef>
                <a:spcPts val="30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>
              <a:spcBef>
                <a:spcPts val="30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pic>
        <p:nvPicPr>
          <p:cNvPr id="71" name="Google Shape;71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9084" y="2296194"/>
            <a:ext cx="934080" cy="932619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5" descr="ASMET"/>
          <p:cNvPicPr preferRelativeResize="0"/>
          <p:nvPr/>
        </p:nvPicPr>
        <p:blipFill rotWithShape="1">
          <a:blip r:embed="rId4">
            <a:alphaModFix/>
          </a:blip>
          <a:srcRect r="56532"/>
          <a:stretch/>
        </p:blipFill>
        <p:spPr>
          <a:xfrm>
            <a:off x="170176" y="33733"/>
            <a:ext cx="592726" cy="4517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3_Title and Content">
  <p:cSld name="3_Title and Content">
    <p:bg>
      <p:bgPr>
        <a:solidFill>
          <a:schemeClr val="dk1"/>
        </a:solid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6"/>
          <p:cNvSpPr/>
          <p:nvPr/>
        </p:nvSpPr>
        <p:spPr>
          <a:xfrm>
            <a:off x="803481" y="-2755"/>
            <a:ext cx="8340519" cy="485569"/>
          </a:xfrm>
          <a:prstGeom prst="rect">
            <a:avLst/>
          </a:prstGeom>
          <a:solidFill>
            <a:srgbClr val="00B2A9"/>
          </a:solidFill>
          <a:ln>
            <a:noFill/>
          </a:ln>
        </p:spPr>
        <p:txBody>
          <a:bodyPr spcFirstLastPara="1" wrap="square" lIns="27000" tIns="27000" rIns="27000" bIns="27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Tahoma"/>
              <a:buNone/>
            </a:pPr>
            <a:endParaRPr sz="700" b="1" i="0" u="none" strike="noStrike" cap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75" name="Google Shape;75;p16"/>
          <p:cNvSpPr txBox="1">
            <a:spLocks noGrp="1"/>
          </p:cNvSpPr>
          <p:nvPr>
            <p:ph type="title"/>
          </p:nvPr>
        </p:nvSpPr>
        <p:spPr>
          <a:xfrm>
            <a:off x="803481" y="1"/>
            <a:ext cx="8340519" cy="4800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27000" bIns="270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dk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6"/>
          <p:cNvSpPr txBox="1">
            <a:spLocks noGrp="1"/>
          </p:cNvSpPr>
          <p:nvPr>
            <p:ph type="body" idx="1"/>
          </p:nvPr>
        </p:nvSpPr>
        <p:spPr>
          <a:xfrm>
            <a:off x="108790" y="854572"/>
            <a:ext cx="8720504" cy="39470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81000" algn="l"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Char char="•"/>
              <a:defRPr sz="2400"/>
            </a:lvl1pPr>
            <a:lvl2pPr marL="914400" lvl="1" indent="-361950" algn="l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100"/>
              <a:buChar char="•"/>
              <a:defRPr sz="2100"/>
            </a:lvl2pPr>
            <a:lvl3pPr marL="1371600" lvl="2" indent="-342900" algn="l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 sz="1800"/>
            </a:lvl3pPr>
            <a:lvl4pPr marL="1828800" lvl="3" indent="-323850" algn="l"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500"/>
              <a:buChar char="•"/>
              <a:defRPr sz="1500"/>
            </a:lvl4pPr>
            <a:lvl5pPr marL="2286000" lvl="4" indent="-317500" algn="l"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 sz="1400"/>
            </a:lvl5pPr>
            <a:lvl6pPr marL="2743200" lvl="5" indent="-228600" algn="l">
              <a:spcBef>
                <a:spcPts val="30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>
              <a:spcBef>
                <a:spcPts val="30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>
              <a:spcBef>
                <a:spcPts val="30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>
              <a:spcBef>
                <a:spcPts val="30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pic>
        <p:nvPicPr>
          <p:cNvPr id="77" name="Google Shape;77;p16" descr="ASMET"/>
          <p:cNvPicPr preferRelativeResize="0"/>
          <p:nvPr/>
        </p:nvPicPr>
        <p:blipFill rotWithShape="1">
          <a:blip r:embed="rId2">
            <a:alphaModFix/>
          </a:blip>
          <a:srcRect r="56532"/>
          <a:stretch/>
        </p:blipFill>
        <p:spPr>
          <a:xfrm>
            <a:off x="170176" y="33733"/>
            <a:ext cx="592726" cy="4517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5_Q&amp;A">
  <p:cSld name="5_Q&amp;A">
    <p:bg>
      <p:bgPr>
        <a:solidFill>
          <a:schemeClr val="dk1"/>
        </a:solid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7"/>
          <p:cNvSpPr/>
          <p:nvPr/>
        </p:nvSpPr>
        <p:spPr>
          <a:xfrm>
            <a:off x="0" y="854572"/>
            <a:ext cx="6137563" cy="408560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27000" tIns="27000" rIns="27000" bIns="27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Tahoma"/>
              <a:buNone/>
            </a:pPr>
            <a:endParaRPr sz="700" b="1" i="0" u="none" strike="noStrike" cap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80" name="Google Shape;80;p17"/>
          <p:cNvPicPr preferRelativeResize="0"/>
          <p:nvPr/>
        </p:nvPicPr>
        <p:blipFill rotWithShape="1">
          <a:blip r:embed="rId2">
            <a:alphaModFix/>
          </a:blip>
          <a:srcRect t="12525" b="3434"/>
          <a:stretch/>
        </p:blipFill>
        <p:spPr>
          <a:xfrm>
            <a:off x="0" y="644237"/>
            <a:ext cx="9144000" cy="4322618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17"/>
          <p:cNvSpPr txBox="1">
            <a:spLocks noGrp="1"/>
          </p:cNvSpPr>
          <p:nvPr>
            <p:ph type="title"/>
          </p:nvPr>
        </p:nvSpPr>
        <p:spPr>
          <a:xfrm>
            <a:off x="799424" y="1"/>
            <a:ext cx="8344577" cy="4800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27000" bIns="270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7"/>
          <p:cNvSpPr txBox="1">
            <a:spLocks noGrp="1"/>
          </p:cNvSpPr>
          <p:nvPr>
            <p:ph type="body" idx="1"/>
          </p:nvPr>
        </p:nvSpPr>
        <p:spPr>
          <a:xfrm>
            <a:off x="4731327" y="928255"/>
            <a:ext cx="4097967" cy="3873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L="457200" lvl="0" indent="-228600" algn="l"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/>
            </a:lvl2pPr>
            <a:lvl3pPr marL="1371600" lvl="2" indent="-228600" algn="l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/>
            </a:lvl3pPr>
            <a:lvl4pPr marL="1828800" lvl="3" indent="-228600" algn="l"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500"/>
              <a:buNone/>
              <a:defRPr sz="1500"/>
            </a:lvl4pPr>
            <a:lvl5pPr marL="2286000" lvl="4" indent="-228600" algn="l"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/>
            </a:lvl5pPr>
            <a:lvl6pPr marL="2743200" lvl="5" indent="-228600" algn="l">
              <a:spcBef>
                <a:spcPts val="30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>
              <a:spcBef>
                <a:spcPts val="30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>
              <a:spcBef>
                <a:spcPts val="30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>
              <a:spcBef>
                <a:spcPts val="30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pic>
        <p:nvPicPr>
          <p:cNvPr id="83" name="Google Shape;83;p17"/>
          <p:cNvPicPr preferRelativeResize="0"/>
          <p:nvPr/>
        </p:nvPicPr>
        <p:blipFill rotWithShape="1">
          <a:blip r:embed="rId3">
            <a:alphaModFix/>
          </a:blip>
          <a:srcRect r="74091"/>
          <a:stretch/>
        </p:blipFill>
        <p:spPr>
          <a:xfrm>
            <a:off x="155550" y="62854"/>
            <a:ext cx="364310" cy="361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19860" y="1820685"/>
            <a:ext cx="1980035" cy="1976937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7" descr="ASMET"/>
          <p:cNvPicPr preferRelativeResize="0"/>
          <p:nvPr/>
        </p:nvPicPr>
        <p:blipFill rotWithShape="1">
          <a:blip r:embed="rId5">
            <a:alphaModFix/>
          </a:blip>
          <a:srcRect r="56532"/>
          <a:stretch/>
        </p:blipFill>
        <p:spPr>
          <a:xfrm>
            <a:off x="170176" y="33733"/>
            <a:ext cx="592726" cy="4517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>
  <p:cSld name="Title and Content">
    <p:bg>
      <p:bgPr>
        <a:solidFill>
          <a:schemeClr val="dk1"/>
        </a:solidFill>
        <a:effectLst/>
      </p:bgPr>
    </p:bg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8"/>
          <p:cNvSpPr/>
          <p:nvPr/>
        </p:nvSpPr>
        <p:spPr>
          <a:xfrm>
            <a:off x="807539" y="-6539"/>
            <a:ext cx="8336461" cy="485569"/>
          </a:xfrm>
          <a:prstGeom prst="rect">
            <a:avLst/>
          </a:prstGeom>
          <a:solidFill>
            <a:srgbClr val="D6D2C4">
              <a:alpha val="40000"/>
            </a:srgbClr>
          </a:solidFill>
          <a:ln>
            <a:noFill/>
          </a:ln>
        </p:spPr>
        <p:txBody>
          <a:bodyPr spcFirstLastPara="1" wrap="square" lIns="27000" tIns="27000" rIns="27000" bIns="27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Tahoma"/>
              <a:buNone/>
            </a:pPr>
            <a:endParaRPr sz="700" b="1" i="0" u="none" strike="noStrike" cap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88" name="Google Shape;88;p18"/>
          <p:cNvSpPr txBox="1">
            <a:spLocks noGrp="1"/>
          </p:cNvSpPr>
          <p:nvPr>
            <p:ph type="title"/>
          </p:nvPr>
        </p:nvSpPr>
        <p:spPr>
          <a:xfrm>
            <a:off x="807540" y="1"/>
            <a:ext cx="8227670" cy="4800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27000" bIns="270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18"/>
          <p:cNvSpPr txBox="1">
            <a:spLocks noGrp="1"/>
          </p:cNvSpPr>
          <p:nvPr>
            <p:ph type="body" idx="1"/>
          </p:nvPr>
        </p:nvSpPr>
        <p:spPr>
          <a:xfrm>
            <a:off x="108790" y="854572"/>
            <a:ext cx="8720504" cy="39470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81000" algn="l"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Char char="•"/>
              <a:defRPr sz="2400"/>
            </a:lvl1pPr>
            <a:lvl2pPr marL="914400" lvl="1" indent="-361950" algn="l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100"/>
              <a:buChar char="•"/>
              <a:defRPr sz="2100"/>
            </a:lvl2pPr>
            <a:lvl3pPr marL="1371600" lvl="2" indent="-342900" algn="l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 sz="1800"/>
            </a:lvl3pPr>
            <a:lvl4pPr marL="1828800" lvl="3" indent="-323850" algn="l"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500"/>
              <a:buChar char="•"/>
              <a:defRPr sz="1500"/>
            </a:lvl4pPr>
            <a:lvl5pPr marL="2286000" lvl="4" indent="-317500" algn="l"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 sz="1400"/>
            </a:lvl5pPr>
            <a:lvl6pPr marL="2743200" lvl="5" indent="-228600" algn="l">
              <a:spcBef>
                <a:spcPts val="30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>
              <a:spcBef>
                <a:spcPts val="30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>
              <a:spcBef>
                <a:spcPts val="30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>
              <a:spcBef>
                <a:spcPts val="30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pic>
        <p:nvPicPr>
          <p:cNvPr id="90" name="Google Shape;90;p18" descr="ASMET"/>
          <p:cNvPicPr preferRelativeResize="0"/>
          <p:nvPr/>
        </p:nvPicPr>
        <p:blipFill rotWithShape="1">
          <a:blip r:embed="rId2">
            <a:alphaModFix/>
          </a:blip>
          <a:srcRect r="56532"/>
          <a:stretch/>
        </p:blipFill>
        <p:spPr>
          <a:xfrm>
            <a:off x="170176" y="33733"/>
            <a:ext cx="592726" cy="4517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bg>
      <p:bgPr>
        <a:solidFill>
          <a:schemeClr val="dk1"/>
        </a:solidFill>
        <a:effectLst/>
      </p:bgPr>
    </p:bg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9"/>
          <p:cNvSpPr/>
          <p:nvPr/>
        </p:nvSpPr>
        <p:spPr>
          <a:xfrm>
            <a:off x="795365" y="-6539"/>
            <a:ext cx="8348635" cy="485569"/>
          </a:xfrm>
          <a:prstGeom prst="rect">
            <a:avLst/>
          </a:prstGeom>
          <a:solidFill>
            <a:srgbClr val="D6D2C4">
              <a:alpha val="40000"/>
            </a:srgbClr>
          </a:solidFill>
          <a:ln>
            <a:noFill/>
          </a:ln>
        </p:spPr>
        <p:txBody>
          <a:bodyPr spcFirstLastPara="1" wrap="square" lIns="27000" tIns="27000" rIns="27000" bIns="27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Tahoma"/>
              <a:buNone/>
            </a:pPr>
            <a:endParaRPr sz="700" b="1" i="0" u="none" strike="noStrike" cap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93" name="Google Shape;93;p19"/>
          <p:cNvPicPr preferRelativeResize="0"/>
          <p:nvPr/>
        </p:nvPicPr>
        <p:blipFill rotWithShape="1">
          <a:blip r:embed="rId2">
            <a:alphaModFix/>
          </a:blip>
          <a:srcRect l="6413" t="28964" r="31087" b="35710"/>
          <a:stretch/>
        </p:blipFill>
        <p:spPr>
          <a:xfrm>
            <a:off x="0" y="-8203"/>
            <a:ext cx="9138683" cy="5165342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19"/>
          <p:cNvSpPr txBox="1">
            <a:spLocks noGrp="1"/>
          </p:cNvSpPr>
          <p:nvPr>
            <p:ph type="title"/>
          </p:nvPr>
        </p:nvSpPr>
        <p:spPr>
          <a:xfrm>
            <a:off x="795366" y="1"/>
            <a:ext cx="8348634" cy="4800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27000" bIns="270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19"/>
          <p:cNvSpPr txBox="1">
            <a:spLocks noGrp="1"/>
          </p:cNvSpPr>
          <p:nvPr>
            <p:ph type="body" idx="1"/>
          </p:nvPr>
        </p:nvSpPr>
        <p:spPr>
          <a:xfrm>
            <a:off x="108790" y="854572"/>
            <a:ext cx="8720504" cy="39470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81000" algn="l"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Char char="•"/>
              <a:defRPr sz="2400"/>
            </a:lvl1pPr>
            <a:lvl2pPr marL="914400" lvl="1" indent="-361950" algn="l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100"/>
              <a:buChar char="•"/>
              <a:defRPr sz="2100"/>
            </a:lvl2pPr>
            <a:lvl3pPr marL="1371600" lvl="2" indent="-342900" algn="l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 sz="1800"/>
            </a:lvl3pPr>
            <a:lvl4pPr marL="1828800" lvl="3" indent="-323850" algn="l"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500"/>
              <a:buChar char="•"/>
              <a:defRPr sz="1500"/>
            </a:lvl4pPr>
            <a:lvl5pPr marL="2286000" lvl="4" indent="-317500" algn="l"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 sz="1400"/>
            </a:lvl5pPr>
            <a:lvl6pPr marL="2743200" lvl="5" indent="-228600" algn="l">
              <a:spcBef>
                <a:spcPts val="30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>
              <a:spcBef>
                <a:spcPts val="30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>
              <a:spcBef>
                <a:spcPts val="30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>
              <a:spcBef>
                <a:spcPts val="30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pic>
        <p:nvPicPr>
          <p:cNvPr id="96" name="Google Shape;96;p19" descr="ASMET"/>
          <p:cNvPicPr preferRelativeResize="0"/>
          <p:nvPr/>
        </p:nvPicPr>
        <p:blipFill rotWithShape="1">
          <a:blip r:embed="rId3">
            <a:alphaModFix/>
          </a:blip>
          <a:srcRect r="56532"/>
          <a:stretch/>
        </p:blipFill>
        <p:spPr>
          <a:xfrm>
            <a:off x="170176" y="33733"/>
            <a:ext cx="592726" cy="4517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7_Title and Content">
  <p:cSld name="7_Title and Content">
    <p:bg>
      <p:bgPr>
        <a:solidFill>
          <a:schemeClr val="dk1"/>
        </a:solid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0"/>
          <p:cNvSpPr/>
          <p:nvPr/>
        </p:nvSpPr>
        <p:spPr>
          <a:xfrm>
            <a:off x="235733" y="-1259958"/>
            <a:ext cx="8466617" cy="8466617"/>
          </a:xfrm>
          <a:prstGeom prst="rect">
            <a:avLst/>
          </a:prstGeom>
          <a:blipFill rotWithShape="1">
            <a:blip r:embed="rId2">
              <a:alphaModFix amt="30000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27000" tIns="27000" rIns="27000" bIns="27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Tahoma"/>
              <a:buNone/>
            </a:pPr>
            <a:endParaRPr sz="700" b="1" i="0" u="none" strike="noStrike" cap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99" name="Google Shape;99;p20"/>
          <p:cNvSpPr/>
          <p:nvPr/>
        </p:nvSpPr>
        <p:spPr>
          <a:xfrm>
            <a:off x="807540" y="-2755"/>
            <a:ext cx="8336460" cy="485569"/>
          </a:xfrm>
          <a:prstGeom prst="rect">
            <a:avLst/>
          </a:prstGeom>
          <a:solidFill>
            <a:srgbClr val="00B2A9"/>
          </a:solidFill>
          <a:ln>
            <a:noFill/>
          </a:ln>
        </p:spPr>
        <p:txBody>
          <a:bodyPr spcFirstLastPara="1" wrap="square" lIns="27000" tIns="27000" rIns="27000" bIns="27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Tahoma"/>
              <a:buNone/>
            </a:pPr>
            <a:endParaRPr sz="700" b="1" i="0" u="none" strike="noStrike" cap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00" name="Google Shape;100;p20"/>
          <p:cNvSpPr txBox="1">
            <a:spLocks noGrp="1"/>
          </p:cNvSpPr>
          <p:nvPr>
            <p:ph type="title"/>
          </p:nvPr>
        </p:nvSpPr>
        <p:spPr>
          <a:xfrm>
            <a:off x="807540" y="1"/>
            <a:ext cx="8336460" cy="4800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27000" bIns="270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dk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0"/>
          <p:cNvSpPr txBox="1">
            <a:spLocks noGrp="1"/>
          </p:cNvSpPr>
          <p:nvPr>
            <p:ph type="body" idx="1"/>
          </p:nvPr>
        </p:nvSpPr>
        <p:spPr>
          <a:xfrm>
            <a:off x="108790" y="854572"/>
            <a:ext cx="8720504" cy="39470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81000" algn="l"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Char char="•"/>
              <a:defRPr sz="2400"/>
            </a:lvl1pPr>
            <a:lvl2pPr marL="914400" lvl="1" indent="-361950" algn="l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100"/>
              <a:buChar char="•"/>
              <a:defRPr sz="2100"/>
            </a:lvl2pPr>
            <a:lvl3pPr marL="1371600" lvl="2" indent="-342900" algn="l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 sz="1800"/>
            </a:lvl3pPr>
            <a:lvl4pPr marL="1828800" lvl="3" indent="-323850" algn="l"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500"/>
              <a:buChar char="•"/>
              <a:defRPr sz="1500"/>
            </a:lvl4pPr>
            <a:lvl5pPr marL="2286000" lvl="4" indent="-317500" algn="l"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 sz="1400"/>
            </a:lvl5pPr>
            <a:lvl6pPr marL="2743200" lvl="5" indent="-228600" algn="l">
              <a:spcBef>
                <a:spcPts val="30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>
              <a:spcBef>
                <a:spcPts val="30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>
              <a:spcBef>
                <a:spcPts val="30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>
              <a:spcBef>
                <a:spcPts val="30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pic>
        <p:nvPicPr>
          <p:cNvPr id="102" name="Google Shape;102;p20" descr="ASMET"/>
          <p:cNvPicPr preferRelativeResize="0"/>
          <p:nvPr/>
        </p:nvPicPr>
        <p:blipFill rotWithShape="1">
          <a:blip r:embed="rId3">
            <a:alphaModFix/>
          </a:blip>
          <a:srcRect r="56532"/>
          <a:stretch/>
        </p:blipFill>
        <p:spPr>
          <a:xfrm>
            <a:off x="170176" y="33733"/>
            <a:ext cx="592726" cy="4517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594359" y="3"/>
            <a:ext cx="8549641" cy="4505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27000" bIns="27000" anchor="ctr" anchorCtr="0">
            <a:norm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2400" b="0" i="0" u="none" strike="noStrike" cap="none">
                <a:solidFill>
                  <a:schemeClr val="lt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2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2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2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2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26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26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26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26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108790" y="854572"/>
            <a:ext cx="8720504" cy="39470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marR="0" lvl="0" indent="-438150" algn="l" rtl="0"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3300"/>
              <a:buFont typeface="Arial"/>
              <a:buChar char="•"/>
              <a:defRPr sz="33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419100" algn="l" rtl="0"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93700" algn="l" rtl="0"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Arial"/>
              <a:buChar char="•"/>
              <a:defRPr sz="26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68300" algn="l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42900" algn="l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228600" algn="l" rtl="0">
              <a:spcBef>
                <a:spcPts val="400"/>
              </a:spcBef>
              <a:spcAft>
                <a:spcPts val="0"/>
              </a:spcAft>
              <a:buSzPts val="1100"/>
              <a:buNone/>
              <a:defRPr sz="2200" b="0" i="0" u="none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3200400" marR="0" lvl="6" indent="-228600" algn="l" rtl="0">
              <a:spcBef>
                <a:spcPts val="400"/>
              </a:spcBef>
              <a:spcAft>
                <a:spcPts val="0"/>
              </a:spcAft>
              <a:buSzPts val="1100"/>
              <a:buNone/>
              <a:defRPr sz="2200" b="0" i="0" u="none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3657600" marR="0" lvl="7" indent="-228600" algn="l" rtl="0">
              <a:spcBef>
                <a:spcPts val="400"/>
              </a:spcBef>
              <a:spcAft>
                <a:spcPts val="0"/>
              </a:spcAft>
              <a:buSzPts val="1100"/>
              <a:buNone/>
              <a:defRPr sz="2200" b="0" i="0" u="none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4114800" marR="0" lvl="8" indent="-228600" algn="l" rtl="0">
              <a:spcBef>
                <a:spcPts val="400"/>
              </a:spcBef>
              <a:spcAft>
                <a:spcPts val="0"/>
              </a:spcAft>
              <a:buSzPts val="1100"/>
              <a:buNone/>
              <a:defRPr sz="2200" b="0" i="0" u="none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cxnSp>
        <p:nvCxnSpPr>
          <p:cNvPr id="53" name="Google Shape;53;p13"/>
          <p:cNvCxnSpPr/>
          <p:nvPr/>
        </p:nvCxnSpPr>
        <p:spPr>
          <a:xfrm>
            <a:off x="108790" y="479030"/>
            <a:ext cx="9035210" cy="0"/>
          </a:xfrm>
          <a:prstGeom prst="straightConnector1">
            <a:avLst/>
          </a:prstGeom>
          <a:solidFill>
            <a:schemeClr val="lt2"/>
          </a:solidFill>
          <a:ln w="9525" cap="flat" cmpd="sng">
            <a:solidFill>
              <a:schemeClr val="dk2">
                <a:alpha val="20000"/>
              </a:schemeClr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4" name="Google Shape;54;p13" title="[DM_E_CONFID]"/>
          <p:cNvSpPr/>
          <p:nvPr/>
        </p:nvSpPr>
        <p:spPr>
          <a:xfrm>
            <a:off x="3432090" y="4986908"/>
            <a:ext cx="2335236" cy="115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800" b="0" i="0" u="none" strike="noStrike" cap="none">
              <a:solidFill>
                <a:srgbClr val="00B5E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5" name="Google Shape;55;p13" title="[DM_E_DOC_NO], v[DM_E_VER_NO], [DM_E_ISS_DATE]"/>
          <p:cNvSpPr/>
          <p:nvPr/>
        </p:nvSpPr>
        <p:spPr>
          <a:xfrm>
            <a:off x="120785" y="4986042"/>
            <a:ext cx="3471463" cy="115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0" i="0" u="none" strike="noStrike" cap="none">
                <a:solidFill>
                  <a:srgbClr val="00B5E2"/>
                </a:solidFill>
                <a:latin typeface="Roboto"/>
                <a:ea typeface="Roboto"/>
                <a:cs typeface="Roboto"/>
                <a:sym typeface="Roboto"/>
              </a:rPr>
              <a:t>EUM/USC/VWG/22/1303823, v1 Draft, 4 May 2022</a:t>
            </a:r>
            <a:endParaRPr sz="800" b="0" i="0" u="none" strike="noStrike" cap="none">
              <a:solidFill>
                <a:srgbClr val="00B5E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6" name="Google Shape;56;p13"/>
          <p:cNvSpPr/>
          <p:nvPr/>
        </p:nvSpPr>
        <p:spPr>
          <a:xfrm>
            <a:off x="8639513" y="4945190"/>
            <a:ext cx="456851" cy="1971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800" b="0" i="0" u="none" strike="noStrike" cap="none">
                <a:solidFill>
                  <a:srgbClr val="00B5E2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sz="800" b="1" i="0" u="none" strike="noStrike" cap="non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7" name="Google Shape;57;p1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1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700" b="1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700" b="1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700" b="1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700" b="1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700" b="1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700" b="1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700" b="1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700" b="1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58" name="Google Shape;58;p1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900" b="1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900" b="1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900" b="1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900" b="1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900" b="1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900" b="1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900" b="1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900" b="1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900" b="1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eted.ucar.edu/satmet/multispectral_topics/rgb/" TargetMode="Externa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4.xml"/><Relationship Id="rId5" Type="http://schemas.openxmlformats.org/officeDocument/2006/relationships/hyperlink" Target="https://resources.eumetrain.org/IntGuide/" TargetMode="External"/><Relationship Id="rId4" Type="http://schemas.openxmlformats.org/officeDocument/2006/relationships/hyperlink" Target="https://training.tools.eumetsat.int/asmet/asmet10/en/comet/asmet/asmet10/index.htm" TargetMode="Externa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1" title="[DM_DOCNAME]"/>
          <p:cNvSpPr txBox="1"/>
          <p:nvPr/>
        </p:nvSpPr>
        <p:spPr>
          <a:xfrm>
            <a:off x="121920" y="1535035"/>
            <a:ext cx="3983100" cy="1827300"/>
          </a:xfrm>
          <a:prstGeom prst="rect">
            <a:avLst/>
          </a:prstGeom>
          <a:solidFill>
            <a:srgbClr val="005E5C"/>
          </a:solidFill>
          <a:ln>
            <a:noFill/>
          </a:ln>
        </p:spPr>
        <p:txBody>
          <a:bodyPr spcFirstLastPara="1" wrap="square" lIns="216000" tIns="135000" rIns="216000" bIns="1350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i="0" u="none" strike="noStrike" cap="none" dirty="0">
                <a:solidFill>
                  <a:srgbClr val="95B7FF"/>
                </a:solidFill>
                <a:latin typeface="Trebuchet MS" panose="020B0603020202020204" pitchFamily="34" charset="0"/>
                <a:ea typeface="Garamond"/>
                <a:cs typeface="Garamond"/>
                <a:sym typeface="Garamond"/>
              </a:rPr>
              <a:t>Introduction to Satellite Products</a:t>
            </a:r>
            <a:endParaRPr sz="1100" dirty="0">
              <a:latin typeface="Trebuchet MS" panose="020B0603020202020204" pitchFamily="34" charset="0"/>
            </a:endParaRPr>
          </a:p>
          <a:p>
            <a:pPr marL="0" marR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200" b="0" i="1" u="none" strike="noStrike" cap="none" dirty="0">
                <a:solidFill>
                  <a:schemeClr val="dk1"/>
                </a:solidFill>
                <a:latin typeface="Trebuchet MS" panose="020B0603020202020204" pitchFamily="34" charset="0"/>
                <a:ea typeface="Roboto"/>
                <a:cs typeface="Roboto"/>
                <a:sym typeface="Roboto"/>
              </a:rPr>
              <a:t>Scholastic Maloba</a:t>
            </a:r>
            <a:endParaRPr sz="1200" b="0" i="1" u="none" strike="noStrike" cap="none" dirty="0">
              <a:solidFill>
                <a:schemeClr val="dk1"/>
              </a:solidFill>
              <a:latin typeface="Trebuchet MS" panose="020B0603020202020204" pitchFamily="34" charset="0"/>
              <a:ea typeface="Roboto"/>
              <a:cs typeface="Roboto"/>
              <a:sym typeface="Roboto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0" i="1" u="none" strike="noStrike" cap="none" dirty="0">
                <a:solidFill>
                  <a:schemeClr val="dk1"/>
                </a:solidFill>
                <a:latin typeface="Trebuchet MS" panose="020B0603020202020204" pitchFamily="34" charset="0"/>
                <a:ea typeface="Roboto"/>
                <a:cs typeface="Roboto"/>
                <a:sym typeface="Roboto"/>
              </a:rPr>
              <a:t>IMTR</a:t>
            </a:r>
            <a:endParaRPr sz="1100" dirty="0">
              <a:latin typeface="Trebuchet MS" panose="020B0603020202020204" pitchFamily="34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1" u="none" strike="noStrike" cap="none" dirty="0">
              <a:solidFill>
                <a:schemeClr val="dk1"/>
              </a:solidFill>
              <a:latin typeface="Trebuchet MS" panose="020B0603020202020204" pitchFamily="34" charset="0"/>
              <a:ea typeface="Roboto"/>
              <a:cs typeface="Roboto"/>
              <a:sym typeface="Roboto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i="1" u="none" strike="noStrike" cap="none" dirty="0">
                <a:solidFill>
                  <a:srgbClr val="95B7FF"/>
                </a:solidFill>
                <a:latin typeface="Trebuchet MS" panose="020B0603020202020204" pitchFamily="34" charset="0"/>
                <a:ea typeface="Roboto Light"/>
                <a:cs typeface="Roboto Light"/>
                <a:sym typeface="Roboto Light"/>
              </a:rPr>
              <a:t>7</a:t>
            </a:r>
            <a:r>
              <a:rPr lang="en" sz="1200" b="1" i="1" u="none" strike="noStrike" cap="none" baseline="30000" dirty="0">
                <a:solidFill>
                  <a:srgbClr val="95B7FF"/>
                </a:solidFill>
                <a:latin typeface="Trebuchet MS" panose="020B0603020202020204" pitchFamily="34" charset="0"/>
                <a:ea typeface="Roboto Light"/>
                <a:cs typeface="Roboto Light"/>
                <a:sym typeface="Roboto Light"/>
              </a:rPr>
              <a:t>th</a:t>
            </a:r>
            <a:r>
              <a:rPr lang="en" sz="1200" b="1" i="1" u="none" strike="noStrike" cap="none" dirty="0">
                <a:solidFill>
                  <a:srgbClr val="95B7FF"/>
                </a:solidFill>
                <a:latin typeface="Trebuchet MS" panose="020B0603020202020204" pitchFamily="34" charset="0"/>
                <a:ea typeface="Roboto Light"/>
                <a:cs typeface="Roboto Light"/>
                <a:sym typeface="Roboto Light"/>
              </a:rPr>
              <a:t> May 2024</a:t>
            </a:r>
            <a:endParaRPr sz="1100" dirty="0">
              <a:latin typeface="Trebuchet MS" panose="020B0603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7"/>
          <p:cNvSpPr txBox="1">
            <a:spLocks noGrp="1"/>
          </p:cNvSpPr>
          <p:nvPr>
            <p:ph type="title"/>
          </p:nvPr>
        </p:nvSpPr>
        <p:spPr>
          <a:xfrm>
            <a:off x="803481" y="1"/>
            <a:ext cx="8340519" cy="4800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27000" bIns="27000" anchor="ctr" anchorCtr="0">
            <a:normAutofit/>
          </a:bodyPr>
          <a:lstStyle/>
          <a:p>
            <a:pPr marL="165100" lvl="0"/>
            <a:r>
              <a:rPr lang="en" dirty="0">
                <a:latin typeface="Trebuchet MS" panose="020B0603020202020204" pitchFamily="34" charset="0"/>
              </a:rPr>
              <a:t>Single Channels (IR </a:t>
            </a:r>
            <a:r>
              <a:rPr lang="en" dirty="0">
                <a:latin typeface="Trebuchet MS" panose="020B0603020202020204" pitchFamily="34" charset="0"/>
                <a:sym typeface="Dosis"/>
              </a:rPr>
              <a:t>10.8)</a:t>
            </a:r>
            <a:endParaRPr dirty="0">
              <a:latin typeface="Trebuchet MS" panose="020B0603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563" y="879420"/>
            <a:ext cx="5625457" cy="39865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063702"/>
              </p:ext>
            </p:extLst>
          </p:nvPr>
        </p:nvGraphicFramePr>
        <p:xfrm>
          <a:off x="312158" y="1411831"/>
          <a:ext cx="2912805" cy="290290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00547">
                  <a:extLst>
                    <a:ext uri="{9D8B030D-6E8A-4147-A177-3AD203B41FA5}">
                      <a16:colId xmlns:a16="http://schemas.microsoft.com/office/drawing/2014/main" val="950990000"/>
                    </a:ext>
                  </a:extLst>
                </a:gridCol>
                <a:gridCol w="1298778">
                  <a:extLst>
                    <a:ext uri="{9D8B030D-6E8A-4147-A177-3AD203B41FA5}">
                      <a16:colId xmlns:a16="http://schemas.microsoft.com/office/drawing/2014/main" val="783624866"/>
                    </a:ext>
                  </a:extLst>
                </a:gridCol>
                <a:gridCol w="913480">
                  <a:extLst>
                    <a:ext uri="{9D8B030D-6E8A-4147-A177-3AD203B41FA5}">
                      <a16:colId xmlns:a16="http://schemas.microsoft.com/office/drawing/2014/main" val="1419311865"/>
                    </a:ext>
                  </a:extLst>
                </a:gridCol>
              </a:tblGrid>
              <a:tr h="0"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  <a:latin typeface="Trebuchet MS" panose="020B0603020202020204" pitchFamily="34" charset="0"/>
                        </a:rPr>
                        <a:t>Different grey shades in IR channel represent different values of temperature</a:t>
                      </a:r>
                      <a:endParaRPr lang="en-US" sz="1100" dirty="0">
                        <a:solidFill>
                          <a:schemeClr val="bg1"/>
                        </a:solidFill>
                        <a:effectLst/>
                        <a:latin typeface="Trebuchet MS" panose="020B06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140259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  <a:latin typeface="Trebuchet MS" panose="020B0603020202020204" pitchFamily="34" charset="0"/>
                        </a:rPr>
                        <a:t>Bright values</a:t>
                      </a:r>
                      <a:endParaRPr lang="en-US" sz="1100" dirty="0">
                        <a:solidFill>
                          <a:schemeClr val="bg1"/>
                        </a:solidFill>
                        <a:effectLst/>
                        <a:latin typeface="Trebuchet MS" panose="020B06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  <a:latin typeface="Trebuchet MS" panose="020B0603020202020204" pitchFamily="34" charset="0"/>
                        </a:rPr>
                        <a:t>Low temperatures</a:t>
                      </a:r>
                      <a:endParaRPr lang="en-US" sz="1100" dirty="0">
                        <a:solidFill>
                          <a:schemeClr val="bg1"/>
                        </a:solidFill>
                        <a:effectLst/>
                        <a:latin typeface="Trebuchet MS" panose="020B06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Trebuchet MS" panose="020B0603020202020204" pitchFamily="34" charset="0"/>
                        </a:rPr>
                        <a:t>Cold (high) cloud tops</a:t>
                      </a:r>
                      <a:endParaRPr lang="en-US" sz="1100">
                        <a:solidFill>
                          <a:schemeClr val="bg1"/>
                        </a:solidFill>
                        <a:effectLst/>
                        <a:latin typeface="Trebuchet MS" panose="020B06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2833952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Trebuchet MS" panose="020B0603020202020204" pitchFamily="34" charset="0"/>
                        </a:rPr>
                        <a:t>Grey values</a:t>
                      </a:r>
                      <a:endParaRPr lang="en-US" sz="1100">
                        <a:solidFill>
                          <a:schemeClr val="bg1"/>
                        </a:solidFill>
                        <a:effectLst/>
                        <a:latin typeface="Trebuchet MS" panose="020B06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  <a:latin typeface="Trebuchet MS" panose="020B0603020202020204" pitchFamily="34" charset="0"/>
                        </a:rPr>
                        <a:t>Middle temperatures</a:t>
                      </a:r>
                      <a:endParaRPr lang="en-US" sz="1100" dirty="0">
                        <a:solidFill>
                          <a:schemeClr val="bg1"/>
                        </a:solidFill>
                        <a:effectLst/>
                        <a:latin typeface="Trebuchet MS" panose="020B06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  <a:latin typeface="Trebuchet MS" panose="020B0603020202020204" pitchFamily="34" charset="0"/>
                        </a:rPr>
                        <a:t>Middle cloud tops</a:t>
                      </a:r>
                      <a:endParaRPr lang="en-US" sz="1100" dirty="0">
                        <a:solidFill>
                          <a:schemeClr val="bg1"/>
                        </a:solidFill>
                        <a:effectLst/>
                        <a:latin typeface="Trebuchet MS" panose="020B06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025712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Trebuchet MS" panose="020B0603020202020204" pitchFamily="34" charset="0"/>
                        </a:rPr>
                        <a:t>Dark values</a:t>
                      </a:r>
                      <a:endParaRPr lang="en-US" sz="1100">
                        <a:solidFill>
                          <a:schemeClr val="bg1"/>
                        </a:solidFill>
                        <a:effectLst/>
                        <a:latin typeface="Trebuchet MS" panose="020B06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Trebuchet MS" panose="020B0603020202020204" pitchFamily="34" charset="0"/>
                        </a:rPr>
                        <a:t>Warm temperatures</a:t>
                      </a:r>
                      <a:endParaRPr lang="en-US" sz="1100">
                        <a:solidFill>
                          <a:schemeClr val="bg1"/>
                        </a:solidFill>
                        <a:effectLst/>
                        <a:latin typeface="Trebuchet MS" panose="020B06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  <a:latin typeface="Trebuchet MS" panose="020B0603020202020204" pitchFamily="34" charset="0"/>
                        </a:rPr>
                        <a:t>Hot land or sea surface</a:t>
                      </a:r>
                      <a:endParaRPr lang="en-US" sz="1100" dirty="0">
                        <a:solidFill>
                          <a:schemeClr val="bg1"/>
                        </a:solidFill>
                        <a:effectLst/>
                        <a:latin typeface="Trebuchet MS" panose="020B06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02196590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8"/>
          <p:cNvSpPr txBox="1">
            <a:spLocks noGrp="1"/>
          </p:cNvSpPr>
          <p:nvPr>
            <p:ph type="title"/>
          </p:nvPr>
        </p:nvSpPr>
        <p:spPr>
          <a:xfrm>
            <a:off x="803481" y="1"/>
            <a:ext cx="8340519" cy="4800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27000" bIns="27000" anchor="ctr" anchorCtr="0">
            <a:normAutofit/>
          </a:bodyPr>
          <a:lstStyle/>
          <a:p>
            <a:pPr marL="165100" lvl="0"/>
            <a:r>
              <a:rPr lang="en" dirty="0">
                <a:latin typeface="Trebuchet MS" panose="020B0603020202020204" pitchFamily="34" charset="0"/>
              </a:rPr>
              <a:t>Single Channels (WV </a:t>
            </a:r>
            <a:r>
              <a:rPr lang="en" dirty="0">
                <a:latin typeface="Trebuchet MS" panose="020B0603020202020204" pitchFamily="34" charset="0"/>
                <a:sym typeface="Dosis"/>
              </a:rPr>
              <a:t>6.2)</a:t>
            </a:r>
            <a:endParaRPr dirty="0">
              <a:latin typeface="Trebuchet MS" panose="020B0603020202020204" pitchFamily="34" charset="0"/>
            </a:endParaRPr>
          </a:p>
        </p:txBody>
      </p:sp>
      <p:sp>
        <p:nvSpPr>
          <p:cNvPr id="151" name="Google Shape;151;p28"/>
          <p:cNvSpPr txBox="1">
            <a:spLocks noGrp="1"/>
          </p:cNvSpPr>
          <p:nvPr>
            <p:ph type="body" idx="1"/>
          </p:nvPr>
        </p:nvSpPr>
        <p:spPr>
          <a:xfrm>
            <a:off x="108790" y="700549"/>
            <a:ext cx="8946720" cy="40857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342900" indent="-342900" algn="just">
              <a:spcBef>
                <a:spcPts val="400"/>
              </a:spcBef>
              <a:buSzPts val="2100"/>
              <a:buFont typeface="Arial" panose="020B0604020202020204" pitchFamily="34" charset="0"/>
              <a:buChar char="•"/>
            </a:pPr>
            <a:r>
              <a:rPr lang="en-US" sz="2000" dirty="0">
                <a:latin typeface="Trebuchet MS" panose="020B0603020202020204" pitchFamily="34" charset="0"/>
              </a:rPr>
              <a:t>Satellite receives </a:t>
            </a:r>
            <a:r>
              <a:rPr lang="en-US" sz="2000" dirty="0">
                <a:solidFill>
                  <a:srgbClr val="FF0000"/>
                </a:solidFill>
                <a:latin typeface="Trebuchet MS" panose="020B0603020202020204" pitchFamily="34" charset="0"/>
              </a:rPr>
              <a:t>radiation emitted by the water vapour </a:t>
            </a:r>
            <a:r>
              <a:rPr lang="en-US" sz="2000" dirty="0">
                <a:latin typeface="Trebuchet MS" panose="020B0603020202020204" pitchFamily="34" charset="0"/>
              </a:rPr>
              <a:t>in the </a:t>
            </a:r>
            <a:r>
              <a:rPr lang="en-US" sz="2000" dirty="0">
                <a:solidFill>
                  <a:srgbClr val="FF0000"/>
                </a:solidFill>
                <a:latin typeface="Trebuchet MS" panose="020B0603020202020204" pitchFamily="34" charset="0"/>
              </a:rPr>
              <a:t>upper troposphere </a:t>
            </a:r>
            <a:r>
              <a:rPr lang="en-US" sz="2000" dirty="0">
                <a:latin typeface="Trebuchet MS" panose="020B0603020202020204" pitchFamily="34" charset="0"/>
              </a:rPr>
              <a:t>(approximately above 600 </a:t>
            </a:r>
            <a:r>
              <a:rPr lang="en-US" sz="2000" dirty="0" err="1">
                <a:latin typeface="Trebuchet MS" panose="020B0603020202020204" pitchFamily="34" charset="0"/>
              </a:rPr>
              <a:t>hPa</a:t>
            </a:r>
            <a:r>
              <a:rPr lang="en-US" sz="2000" dirty="0">
                <a:latin typeface="Trebuchet MS" panose="020B0603020202020204" pitchFamily="34" charset="0"/>
              </a:rPr>
              <a:t> up to 300 </a:t>
            </a:r>
            <a:r>
              <a:rPr lang="en-US" sz="2000" dirty="0" err="1">
                <a:latin typeface="Trebuchet MS" panose="020B0603020202020204" pitchFamily="34" charset="0"/>
              </a:rPr>
              <a:t>hPa</a:t>
            </a:r>
            <a:r>
              <a:rPr lang="en-US" sz="2000" dirty="0">
                <a:latin typeface="Trebuchet MS" panose="020B0603020202020204" pitchFamily="34" charset="0"/>
              </a:rPr>
              <a:t>). </a:t>
            </a:r>
          </a:p>
          <a:p>
            <a:pPr marL="342900" indent="-342900" algn="just">
              <a:spcBef>
                <a:spcPts val="400"/>
              </a:spcBef>
              <a:buSzPts val="2100"/>
              <a:buFont typeface="Arial" panose="020B0604020202020204" pitchFamily="34" charset="0"/>
              <a:buChar char="•"/>
            </a:pPr>
            <a:endParaRPr lang="en-US" sz="2000" dirty="0">
              <a:latin typeface="Trebuchet MS" panose="020B0603020202020204" pitchFamily="34" charset="0"/>
            </a:endParaRPr>
          </a:p>
          <a:p>
            <a:pPr marL="342900" indent="-342900" algn="just">
              <a:spcBef>
                <a:spcPts val="400"/>
              </a:spcBef>
              <a:buSzPts val="2100"/>
              <a:buFont typeface="Arial" panose="020B0604020202020204" pitchFamily="34" charset="0"/>
              <a:buChar char="•"/>
            </a:pPr>
            <a:r>
              <a:rPr lang="en-US" sz="2000" dirty="0">
                <a:latin typeface="Trebuchet MS" panose="020B0603020202020204" pitchFamily="34" charset="0"/>
              </a:rPr>
              <a:t>Radiation from below 600 </a:t>
            </a:r>
            <a:r>
              <a:rPr lang="en-US" sz="2000" dirty="0" err="1">
                <a:latin typeface="Trebuchet MS" panose="020B0603020202020204" pitchFamily="34" charset="0"/>
              </a:rPr>
              <a:t>hPa</a:t>
            </a:r>
            <a:r>
              <a:rPr lang="en-US" sz="2000" dirty="0">
                <a:latin typeface="Trebuchet MS" panose="020B0603020202020204" pitchFamily="34" charset="0"/>
              </a:rPr>
              <a:t> is absorbed by the WV in the layer above which according to the radiation laws (Kirchhoff) becomes a radiating surface itself. </a:t>
            </a:r>
          </a:p>
          <a:p>
            <a:pPr marL="342900" indent="-342900" algn="just">
              <a:spcBef>
                <a:spcPts val="400"/>
              </a:spcBef>
              <a:buSzPts val="2100"/>
              <a:buFont typeface="Arial" panose="020B0604020202020204" pitchFamily="34" charset="0"/>
              <a:buChar char="•"/>
            </a:pPr>
            <a:endParaRPr lang="en-US" sz="2000" dirty="0">
              <a:latin typeface="Trebuchet MS" panose="020B0603020202020204" pitchFamily="34" charset="0"/>
            </a:endParaRPr>
          </a:p>
          <a:p>
            <a:pPr marL="342900" lvl="0" indent="-342900" algn="just">
              <a:spcBef>
                <a:spcPts val="400"/>
              </a:spcBef>
              <a:buSzPts val="2100"/>
              <a:buFont typeface="Arial" panose="020B0604020202020204" pitchFamily="34" charset="0"/>
              <a:buChar char="•"/>
            </a:pPr>
            <a:r>
              <a:rPr lang="en-US" sz="2000" dirty="0">
                <a:latin typeface="Trebuchet MS" panose="020B0603020202020204" pitchFamily="34" charset="0"/>
              </a:rPr>
              <a:t>Well suited for illustrating the three dimensionality of the atmosphere and the continuous water vapor layer in the mid and high latitudes.</a:t>
            </a:r>
          </a:p>
          <a:p>
            <a:pPr marL="342900" indent="-342900" algn="just">
              <a:spcBef>
                <a:spcPts val="400"/>
              </a:spcBef>
              <a:buSzPts val="2100"/>
              <a:buFont typeface="Arial" panose="020B0604020202020204" pitchFamily="34" charset="0"/>
              <a:buChar char="•"/>
            </a:pPr>
            <a:endParaRPr lang="en-US" sz="2000" dirty="0">
              <a:latin typeface="Trebuchet MS" panose="020B0603020202020204" pitchFamily="34" charset="0"/>
            </a:endParaRPr>
          </a:p>
          <a:p>
            <a:pPr marL="342900" indent="-342900" algn="just">
              <a:spcBef>
                <a:spcPts val="400"/>
              </a:spcBef>
              <a:buSzPts val="2100"/>
              <a:buFont typeface="Arial" panose="020B0604020202020204" pitchFamily="34" charset="0"/>
              <a:buChar char="•"/>
            </a:pPr>
            <a:r>
              <a:rPr lang="en" sz="2000" dirty="0">
                <a:latin typeface="Trebuchet MS" panose="020B0603020202020204" pitchFamily="34" charset="0"/>
              </a:rPr>
              <a:t>WV useful in monitoring </a:t>
            </a:r>
            <a:r>
              <a:rPr lang="en" sz="2000" dirty="0">
                <a:solidFill>
                  <a:srgbClr val="FF0000"/>
                </a:solidFill>
                <a:latin typeface="Trebuchet MS" panose="020B0603020202020204" pitchFamily="34" charset="0"/>
              </a:rPr>
              <a:t>developing thunderstorms</a:t>
            </a:r>
            <a:r>
              <a:rPr lang="en" sz="2000" dirty="0">
                <a:latin typeface="Trebuchet MS" panose="020B0603020202020204" pitchFamily="34" charset="0"/>
              </a:rPr>
              <a:t>, </a:t>
            </a:r>
            <a:r>
              <a:rPr lang="en" sz="2000" dirty="0">
                <a:solidFill>
                  <a:srgbClr val="FF0000"/>
                </a:solidFill>
                <a:latin typeface="Trebuchet MS" panose="020B0603020202020204" pitchFamily="34" charset="0"/>
              </a:rPr>
              <a:t>mesoscale downdrafts </a:t>
            </a:r>
            <a:r>
              <a:rPr lang="en" sz="2000" dirty="0">
                <a:latin typeface="Trebuchet MS" panose="020B0603020202020204" pitchFamily="34" charset="0"/>
              </a:rPr>
              <a:t>and </a:t>
            </a:r>
            <a:r>
              <a:rPr lang="en" sz="2000" dirty="0">
                <a:solidFill>
                  <a:srgbClr val="FF0000"/>
                </a:solidFill>
                <a:latin typeface="Trebuchet MS" panose="020B0603020202020204" pitchFamily="34" charset="0"/>
              </a:rPr>
              <a:t>upper level dynamics </a:t>
            </a:r>
            <a:r>
              <a:rPr lang="en" sz="2000" dirty="0">
                <a:latin typeface="Trebuchet MS" panose="020B0603020202020204" pitchFamily="34" charset="0"/>
              </a:rPr>
              <a:t>in the tropics</a:t>
            </a:r>
          </a:p>
          <a:p>
            <a:pPr marL="342900" lvl="0" indent="-342900" algn="just">
              <a:spcBef>
                <a:spcPts val="400"/>
              </a:spcBef>
              <a:buSzPts val="2100"/>
              <a:buFont typeface="Wingdings" panose="05000000000000000000" pitchFamily="2" charset="2"/>
              <a:buChar char="Ø"/>
            </a:pPr>
            <a:endParaRPr lang="en-US" sz="2000" dirty="0">
              <a:latin typeface="Trebuchet MS" panose="020B0603020202020204" pitchFamily="34" charset="0"/>
            </a:endParaRPr>
          </a:p>
          <a:p>
            <a:pPr marL="342900" indent="-342900" algn="just">
              <a:spcBef>
                <a:spcPts val="400"/>
              </a:spcBef>
              <a:buSzPts val="2100"/>
              <a:buFont typeface="Wingdings" panose="05000000000000000000" pitchFamily="2" charset="2"/>
              <a:buChar char="Ø"/>
            </a:pPr>
            <a:endParaRPr sz="2000" dirty="0">
              <a:latin typeface="Trebuchet MS" panose="020B0603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8"/>
          <p:cNvSpPr txBox="1">
            <a:spLocks noGrp="1"/>
          </p:cNvSpPr>
          <p:nvPr>
            <p:ph type="title"/>
          </p:nvPr>
        </p:nvSpPr>
        <p:spPr>
          <a:xfrm>
            <a:off x="803481" y="1"/>
            <a:ext cx="8340519" cy="4800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27000" bIns="27000" anchor="ctr" anchorCtr="0">
            <a:normAutofit/>
          </a:bodyPr>
          <a:lstStyle/>
          <a:p>
            <a:pPr marL="165100" lvl="0"/>
            <a:r>
              <a:rPr lang="en" dirty="0">
                <a:latin typeface="Trebuchet MS" panose="020B0603020202020204" pitchFamily="34" charset="0"/>
              </a:rPr>
              <a:t>Single Channels (WV </a:t>
            </a:r>
            <a:r>
              <a:rPr lang="en" dirty="0">
                <a:latin typeface="Trebuchet MS" panose="020B0603020202020204" pitchFamily="34" charset="0"/>
                <a:sym typeface="Dosis"/>
              </a:rPr>
              <a:t>6.2)</a:t>
            </a:r>
            <a:endParaRPr dirty="0">
              <a:latin typeface="Trebuchet MS" panose="020B0603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5258" y="608863"/>
            <a:ext cx="5715000" cy="43129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7455835"/>
              </p:ext>
            </p:extLst>
          </p:nvPr>
        </p:nvGraphicFramePr>
        <p:xfrm>
          <a:off x="215932" y="720024"/>
          <a:ext cx="3050835" cy="267462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21723">
                  <a:extLst>
                    <a:ext uri="{9D8B030D-6E8A-4147-A177-3AD203B41FA5}">
                      <a16:colId xmlns:a16="http://schemas.microsoft.com/office/drawing/2014/main" val="1422209623"/>
                    </a:ext>
                  </a:extLst>
                </a:gridCol>
                <a:gridCol w="803439">
                  <a:extLst>
                    <a:ext uri="{9D8B030D-6E8A-4147-A177-3AD203B41FA5}">
                      <a16:colId xmlns:a16="http://schemas.microsoft.com/office/drawing/2014/main" val="1481148982"/>
                    </a:ext>
                  </a:extLst>
                </a:gridCol>
                <a:gridCol w="1325673">
                  <a:extLst>
                    <a:ext uri="{9D8B030D-6E8A-4147-A177-3AD203B41FA5}">
                      <a16:colId xmlns:a16="http://schemas.microsoft.com/office/drawing/2014/main" val="2880815833"/>
                    </a:ext>
                  </a:extLst>
                </a:gridCol>
              </a:tblGrid>
              <a:tr h="0"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  <a:latin typeface="Trebuchet MS" panose="020B0603020202020204" pitchFamily="34" charset="0"/>
                        </a:rPr>
                        <a:t>Different grey shades in the WV channel represent different WV content above 600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effectLst/>
                          <a:latin typeface="Trebuchet MS" panose="020B0603020202020204" pitchFamily="34" charset="0"/>
                        </a:rPr>
                        <a:t>hPa</a:t>
                      </a:r>
                      <a:endParaRPr lang="en-US" sz="1100" dirty="0">
                        <a:solidFill>
                          <a:schemeClr val="bg1"/>
                        </a:solidFill>
                        <a:effectLst/>
                        <a:latin typeface="Trebuchet MS" panose="020B06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6532417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Trebuchet MS" panose="020B0603020202020204" pitchFamily="34" charset="0"/>
                        </a:rPr>
                        <a:t>Bright values</a:t>
                      </a:r>
                      <a:endParaRPr lang="en-US" sz="1100">
                        <a:solidFill>
                          <a:schemeClr val="bg1"/>
                        </a:solidFill>
                        <a:effectLst/>
                        <a:latin typeface="Trebuchet MS" panose="020B06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  <a:latin typeface="Trebuchet MS" panose="020B0603020202020204" pitchFamily="34" charset="0"/>
                        </a:rPr>
                        <a:t>Liquid water</a:t>
                      </a:r>
                      <a:endParaRPr lang="en-US" sz="1100" dirty="0">
                        <a:solidFill>
                          <a:schemeClr val="bg1"/>
                        </a:solidFill>
                        <a:effectLst/>
                        <a:latin typeface="Trebuchet MS" panose="020B06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  <a:latin typeface="Trebuchet MS" panose="020B0603020202020204" pitchFamily="34" charset="0"/>
                        </a:rPr>
                        <a:t>Clouds</a:t>
                      </a:r>
                      <a:endParaRPr lang="en-US" sz="1100" dirty="0">
                        <a:solidFill>
                          <a:schemeClr val="bg1"/>
                        </a:solidFill>
                        <a:effectLst/>
                        <a:latin typeface="Trebuchet MS" panose="020B06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658443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Trebuchet MS" panose="020B0603020202020204" pitchFamily="34" charset="0"/>
                        </a:rPr>
                        <a:t>Grey values</a:t>
                      </a:r>
                      <a:endParaRPr lang="en-US" sz="1100">
                        <a:solidFill>
                          <a:schemeClr val="bg1"/>
                        </a:solidFill>
                        <a:effectLst/>
                        <a:latin typeface="Trebuchet MS" panose="020B06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  <a:latin typeface="Trebuchet MS" panose="020B0603020202020204" pitchFamily="34" charset="0"/>
                        </a:rPr>
                        <a:t>Water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effectLst/>
                          <a:latin typeface="Trebuchet MS" panose="020B0603020202020204" pitchFamily="34" charset="0"/>
                        </a:rPr>
                        <a:t>vapour</a:t>
                      </a:r>
                      <a:endParaRPr lang="en-US" sz="1100" dirty="0">
                        <a:solidFill>
                          <a:schemeClr val="bg1"/>
                        </a:solidFill>
                        <a:effectLst/>
                        <a:latin typeface="Trebuchet MS" panose="020B06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  <a:latin typeface="Trebuchet MS" panose="020B0603020202020204" pitchFamily="34" charset="0"/>
                        </a:rPr>
                        <a:t>Water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effectLst/>
                          <a:latin typeface="Trebuchet MS" panose="020B0603020202020204" pitchFamily="34" charset="0"/>
                        </a:rPr>
                        <a:t>vapour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  <a:latin typeface="Trebuchet MS" panose="020B0603020202020204" pitchFamily="34" charset="0"/>
                        </a:rPr>
                        <a:t> with varying intensity</a:t>
                      </a:r>
                      <a:endParaRPr lang="en-US" sz="1100" dirty="0">
                        <a:solidFill>
                          <a:schemeClr val="bg1"/>
                        </a:solidFill>
                        <a:effectLst/>
                        <a:latin typeface="Trebuchet MS" panose="020B06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5880562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Trebuchet MS" panose="020B0603020202020204" pitchFamily="34" charset="0"/>
                        </a:rPr>
                        <a:t>Dark values</a:t>
                      </a:r>
                      <a:endParaRPr lang="en-US" sz="1100">
                        <a:solidFill>
                          <a:schemeClr val="bg1"/>
                        </a:solidFill>
                        <a:effectLst/>
                        <a:latin typeface="Trebuchet MS" panose="020B06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Trebuchet MS" panose="020B0603020202020204" pitchFamily="34" charset="0"/>
                        </a:rPr>
                        <a:t>Very low water vapour</a:t>
                      </a:r>
                      <a:endParaRPr lang="en-US" sz="1100">
                        <a:solidFill>
                          <a:schemeClr val="bg1"/>
                        </a:solidFill>
                        <a:effectLst/>
                        <a:latin typeface="Trebuchet MS" panose="020B06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  <a:latin typeface="Trebuchet MS" panose="020B0603020202020204" pitchFamily="34" charset="0"/>
                        </a:rPr>
                        <a:t>Dry upper troposphere</a:t>
                      </a:r>
                      <a:endParaRPr lang="en-US" sz="1100" dirty="0">
                        <a:solidFill>
                          <a:schemeClr val="bg1"/>
                        </a:solidFill>
                        <a:effectLst/>
                        <a:latin typeface="Trebuchet MS" panose="020B06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99635101"/>
                  </a:ext>
                </a:extLst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73742" y="3530970"/>
            <a:ext cx="308241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Highest humidity will be the whitest areas while dry regions will be dark.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Water vapor imagery is useful for indicating where heavy rain is possible</a:t>
            </a:r>
            <a:endParaRPr lang="en-US" sz="1500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3258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31"/>
          <p:cNvSpPr txBox="1">
            <a:spLocks noGrp="1"/>
          </p:cNvSpPr>
          <p:nvPr>
            <p:ph type="title"/>
          </p:nvPr>
        </p:nvSpPr>
        <p:spPr>
          <a:xfrm>
            <a:off x="1138761" y="145583"/>
            <a:ext cx="8340519" cy="4800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27000" bIns="27000" anchor="ctr" anchorCtr="0">
            <a:noAutofit/>
          </a:bodyPr>
          <a:lstStyle/>
          <a:p>
            <a:pPr marL="165100"/>
            <a:r>
              <a:rPr lang="en" dirty="0">
                <a:solidFill>
                  <a:schemeClr val="tx1"/>
                </a:solidFill>
                <a:latin typeface="Trebuchet MS" panose="020B0603020202020204" pitchFamily="34" charset="0"/>
                <a:ea typeface="Arial"/>
                <a:cs typeface="Arial"/>
                <a:sym typeface="Roboto"/>
              </a:rPr>
              <a:t/>
            </a:r>
            <a:br>
              <a:rPr lang="en" dirty="0">
                <a:solidFill>
                  <a:schemeClr val="tx1"/>
                </a:solidFill>
                <a:latin typeface="Trebuchet MS" panose="020B0603020202020204" pitchFamily="34" charset="0"/>
                <a:ea typeface="Arial"/>
                <a:cs typeface="Arial"/>
                <a:sym typeface="Roboto"/>
              </a:rPr>
            </a:br>
            <a:endParaRPr dirty="0">
              <a:solidFill>
                <a:schemeClr val="tx1"/>
              </a:solidFill>
              <a:latin typeface="Trebuchet MS" panose="020B0603020202020204" pitchFamily="34" charset="0"/>
              <a:ea typeface="Arial"/>
              <a:cs typeface="Arial"/>
            </a:endParaRPr>
          </a:p>
        </p:txBody>
      </p:sp>
      <p:sp>
        <p:nvSpPr>
          <p:cNvPr id="170" name="Google Shape;170;p31"/>
          <p:cNvSpPr txBox="1">
            <a:spLocks noGrp="1"/>
          </p:cNvSpPr>
          <p:nvPr>
            <p:ph type="body" idx="1"/>
          </p:nvPr>
        </p:nvSpPr>
        <p:spPr>
          <a:xfrm>
            <a:off x="108790" y="625642"/>
            <a:ext cx="8720504" cy="4175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</a:pPr>
            <a:endParaRPr dirty="0">
              <a:solidFill>
                <a:schemeClr val="accent6">
                  <a:lumMod val="10000"/>
                </a:schemeClr>
              </a:solidFill>
              <a:latin typeface="Trebuchet MS" panose="020B0603020202020204" pitchFamily="34" charset="0"/>
            </a:endParaRPr>
          </a:p>
          <a:p>
            <a:pPr marL="0" lvl="0" indent="0">
              <a:buNone/>
            </a:pPr>
            <a:endParaRPr lang="en" dirty="0">
              <a:solidFill>
                <a:schemeClr val="accent6">
                  <a:lumMod val="10000"/>
                </a:schemeClr>
              </a:solidFill>
              <a:latin typeface="Trebuchet MS" panose="020B0603020202020204" pitchFamily="34" charset="0"/>
              <a:ea typeface="Arial"/>
              <a:cs typeface="Arial"/>
            </a:endParaRPr>
          </a:p>
          <a:p>
            <a:pPr marL="0" lvl="0" indent="0">
              <a:buNone/>
            </a:pPr>
            <a:endParaRPr lang="en" dirty="0">
              <a:solidFill>
                <a:schemeClr val="accent6">
                  <a:lumMod val="10000"/>
                </a:schemeClr>
              </a:solidFill>
              <a:latin typeface="Trebuchet MS" panose="020B0603020202020204" pitchFamily="34" charset="0"/>
              <a:ea typeface="Arial"/>
              <a:cs typeface="Arial"/>
            </a:endParaRPr>
          </a:p>
          <a:p>
            <a:pPr marL="0" lvl="0" indent="0">
              <a:buNone/>
            </a:pPr>
            <a:r>
              <a:rPr lang="en" dirty="0">
                <a:solidFill>
                  <a:schemeClr val="accent6">
                    <a:lumMod val="10000"/>
                  </a:schemeClr>
                </a:solidFill>
                <a:latin typeface="Trebuchet MS" panose="020B0603020202020204" pitchFamily="34" charset="0"/>
                <a:ea typeface="Arial"/>
                <a:cs typeface="Arial"/>
              </a:rPr>
              <a:t>                                RGB Composites</a:t>
            </a:r>
            <a:br>
              <a:rPr lang="en" dirty="0">
                <a:solidFill>
                  <a:schemeClr val="accent6">
                    <a:lumMod val="10000"/>
                  </a:schemeClr>
                </a:solidFill>
                <a:latin typeface="Trebuchet MS" panose="020B0603020202020204" pitchFamily="34" charset="0"/>
                <a:ea typeface="Arial"/>
                <a:cs typeface="Arial"/>
              </a:rPr>
            </a:br>
            <a:endParaRPr dirty="0">
              <a:solidFill>
                <a:schemeClr val="accent6">
                  <a:lumMod val="10000"/>
                </a:schemeClr>
              </a:solidFill>
              <a:latin typeface="Trebuchet MS" panose="020B0603020202020204" pitchFamily="34" charset="0"/>
              <a:ea typeface="Arial"/>
              <a:cs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32"/>
          <p:cNvSpPr txBox="1">
            <a:spLocks noGrp="1"/>
          </p:cNvSpPr>
          <p:nvPr>
            <p:ph type="title"/>
          </p:nvPr>
        </p:nvSpPr>
        <p:spPr>
          <a:xfrm>
            <a:off x="803481" y="1"/>
            <a:ext cx="8340519" cy="4800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27000" bIns="27000" anchor="ctr" anchorCtr="0">
            <a:normAutofit/>
          </a:bodyPr>
          <a:lstStyle/>
          <a:p>
            <a:pPr marL="16510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Trebuchet MS" panose="020B0603020202020204" pitchFamily="34" charset="0"/>
                <a:sym typeface="Dosis"/>
              </a:rPr>
              <a:t>RGBs</a:t>
            </a:r>
            <a:endParaRPr dirty="0">
              <a:latin typeface="Trebuchet MS" panose="020B0603020202020204" pitchFamily="34" charset="0"/>
            </a:endParaRPr>
          </a:p>
        </p:txBody>
      </p:sp>
      <p:sp>
        <p:nvSpPr>
          <p:cNvPr id="176" name="Google Shape;176;p32"/>
          <p:cNvSpPr txBox="1">
            <a:spLocks noGrp="1"/>
          </p:cNvSpPr>
          <p:nvPr>
            <p:ph type="body" idx="1"/>
          </p:nvPr>
        </p:nvSpPr>
        <p:spPr>
          <a:xfrm>
            <a:off x="108790" y="854572"/>
            <a:ext cx="4463210" cy="39470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 fontScale="92500" lnSpcReduction="10000"/>
          </a:bodyPr>
          <a:lstStyle/>
          <a:p>
            <a:pPr marL="346552" lvl="0" indent="-342900" algn="just" rtl="0">
              <a:spcBef>
                <a:spcPts val="0"/>
              </a:spcBef>
              <a:spcAft>
                <a:spcPts val="0"/>
              </a:spcAft>
              <a:buClr>
                <a:srgbClr val="181610"/>
              </a:buClr>
              <a:buSzPct val="100000"/>
              <a:buFont typeface="Arial" panose="020B0604020202020204" pitchFamily="34" charset="0"/>
              <a:buChar char="•"/>
            </a:pPr>
            <a:r>
              <a:rPr lang="en" sz="2200" b="0" i="0" u="none" strike="noStrike" dirty="0">
                <a:solidFill>
                  <a:srgbClr val="181610"/>
                </a:solidFill>
                <a:latin typeface="Trebuchet MS" panose="020B0603020202020204" pitchFamily="34" charset="0"/>
                <a:ea typeface="Arial"/>
                <a:cs typeface="Arial"/>
                <a:sym typeface="Arial"/>
              </a:rPr>
              <a:t>RGB stands for Red, Green, and Blue</a:t>
            </a:r>
            <a:endParaRPr sz="2200" dirty="0">
              <a:latin typeface="Trebuchet MS" panose="020B0603020202020204" pitchFamily="34" charset="0"/>
            </a:endParaRPr>
          </a:p>
          <a:p>
            <a:pPr marL="346552" lvl="0" indent="-342900" algn="just" rtl="0">
              <a:spcBef>
                <a:spcPts val="400"/>
              </a:spcBef>
              <a:spcAft>
                <a:spcPts val="0"/>
              </a:spcAft>
              <a:buClr>
                <a:srgbClr val="181610"/>
              </a:buClr>
              <a:buSzPct val="100000"/>
              <a:buFont typeface="Arial" panose="020B0604020202020204" pitchFamily="34" charset="0"/>
              <a:buChar char="•"/>
            </a:pPr>
            <a:r>
              <a:rPr lang="en" sz="2200" b="0" i="0" u="none" strike="noStrike" dirty="0">
                <a:solidFill>
                  <a:srgbClr val="181610"/>
                </a:solidFill>
                <a:latin typeface="Trebuchet MS" panose="020B0603020202020204" pitchFamily="34" charset="0"/>
                <a:ea typeface="Arial"/>
                <a:cs typeface="Arial"/>
                <a:sym typeface="Arial"/>
              </a:rPr>
              <a:t>RGB colors are the basic colors used for displaying images, objects, etc.</a:t>
            </a:r>
            <a:endParaRPr sz="2200" dirty="0">
              <a:latin typeface="Trebuchet MS" panose="020B0603020202020204" pitchFamily="34" charset="0"/>
            </a:endParaRPr>
          </a:p>
          <a:p>
            <a:pPr marL="346552" lvl="0" indent="-342900" algn="just" rtl="0">
              <a:spcBef>
                <a:spcPts val="400"/>
              </a:spcBef>
              <a:spcAft>
                <a:spcPts val="0"/>
              </a:spcAft>
              <a:buClr>
                <a:srgbClr val="181610"/>
              </a:buClr>
              <a:buSzPct val="100000"/>
              <a:buFont typeface="Arial" panose="020B0604020202020204" pitchFamily="34" charset="0"/>
              <a:buChar char="•"/>
            </a:pPr>
            <a:r>
              <a:rPr lang="en" sz="2200" b="0" i="0" u="none" strike="noStrike" dirty="0">
                <a:solidFill>
                  <a:srgbClr val="181610"/>
                </a:solidFill>
                <a:latin typeface="Trebuchet MS" panose="020B0603020202020204" pitchFamily="34" charset="0"/>
                <a:ea typeface="Arial"/>
                <a:cs typeface="Arial"/>
                <a:sym typeface="Arial"/>
              </a:rPr>
              <a:t>Satellite imagery is captured in multiple wavelengths of reflected light otherwise known as image ‘Bands’</a:t>
            </a:r>
            <a:endParaRPr sz="2200" dirty="0">
              <a:latin typeface="Trebuchet MS" panose="020B0603020202020204" pitchFamily="34" charset="0"/>
            </a:endParaRPr>
          </a:p>
          <a:p>
            <a:pPr marL="346552" lvl="0" indent="-342900" algn="just" rtl="0">
              <a:spcBef>
                <a:spcPts val="400"/>
              </a:spcBef>
              <a:spcAft>
                <a:spcPts val="0"/>
              </a:spcAft>
              <a:buClr>
                <a:srgbClr val="181610"/>
              </a:buClr>
              <a:buSzPct val="100000"/>
              <a:buFont typeface="Arial" panose="020B0604020202020204" pitchFamily="34" charset="0"/>
              <a:buChar char="•"/>
            </a:pPr>
            <a:r>
              <a:rPr lang="en" sz="2200" dirty="0">
                <a:solidFill>
                  <a:srgbClr val="181610"/>
                </a:solidFill>
                <a:latin typeface="Trebuchet MS" panose="020B0603020202020204" pitchFamily="34" charset="0"/>
                <a:ea typeface="Arial"/>
                <a:cs typeface="Arial"/>
                <a:sym typeface="Arial"/>
              </a:rPr>
              <a:t>T</a:t>
            </a:r>
            <a:r>
              <a:rPr lang="en" sz="2200" b="0" i="0" u="none" strike="noStrike" dirty="0">
                <a:solidFill>
                  <a:srgbClr val="181610"/>
                </a:solidFill>
                <a:latin typeface="Trebuchet MS" panose="020B0603020202020204" pitchFamily="34" charset="0"/>
                <a:ea typeface="Arial"/>
                <a:cs typeface="Arial"/>
                <a:sym typeface="Arial"/>
              </a:rPr>
              <a:t>hree image bands can be combined into one picture by displaying each band as either Red, Green or Blue.</a:t>
            </a:r>
            <a:endParaRPr sz="2200" dirty="0">
              <a:latin typeface="Trebuchet MS" panose="020B0603020202020204" pitchFamily="34" charset="0"/>
            </a:endParaRPr>
          </a:p>
          <a:p>
            <a:pPr marL="241300" lvl="0" indent="-114300" algn="l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ct val="100000"/>
              <a:buNone/>
            </a:pPr>
            <a:endParaRPr sz="2100" dirty="0">
              <a:solidFill>
                <a:srgbClr val="18161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7" name="Google Shape;177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24400" y="854572"/>
            <a:ext cx="4310811" cy="37745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3"/>
          <p:cNvSpPr txBox="1">
            <a:spLocks noGrp="1"/>
          </p:cNvSpPr>
          <p:nvPr>
            <p:ph type="title"/>
          </p:nvPr>
        </p:nvSpPr>
        <p:spPr>
          <a:xfrm>
            <a:off x="803481" y="1"/>
            <a:ext cx="8340519" cy="4800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27000" bIns="27000" anchor="ctr" anchorCtr="0">
            <a:normAutofit/>
          </a:bodyPr>
          <a:lstStyle/>
          <a:p>
            <a:pPr marL="16510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Trebuchet MS" panose="020B0603020202020204" pitchFamily="34" charset="0"/>
                <a:sym typeface="Dosis"/>
              </a:rPr>
              <a:t>Natural Color RGB</a:t>
            </a:r>
            <a:endParaRPr dirty="0">
              <a:latin typeface="Trebuchet MS" panose="020B0603020202020204" pitchFamily="34" charset="0"/>
            </a:endParaRPr>
          </a:p>
        </p:txBody>
      </p:sp>
      <p:sp>
        <p:nvSpPr>
          <p:cNvPr id="183" name="Google Shape;183;p33"/>
          <p:cNvSpPr txBox="1">
            <a:spLocks noGrp="1"/>
          </p:cNvSpPr>
          <p:nvPr>
            <p:ph type="body" idx="1"/>
          </p:nvPr>
        </p:nvSpPr>
        <p:spPr>
          <a:xfrm>
            <a:off x="265176" y="769620"/>
            <a:ext cx="8738714" cy="3750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 lnSpcReduction="10000"/>
          </a:bodyPr>
          <a:lstStyle/>
          <a:p>
            <a:pPr marL="342900" lvl="0" indent="-3429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2400"/>
              <a:buFont typeface="Arial" panose="020B0604020202020204" pitchFamily="34" charset="0"/>
              <a:buChar char="•"/>
            </a:pPr>
            <a:r>
              <a:rPr lang="en" sz="2200" dirty="0">
                <a:solidFill>
                  <a:srgbClr val="333333"/>
                </a:solidFill>
                <a:latin typeface="Trebuchet MS" panose="020B0603020202020204" pitchFamily="34" charset="0"/>
                <a:ea typeface="Helvetica Neue"/>
                <a:cs typeface="Helvetica Neue"/>
                <a:sym typeface="Helvetica Neue"/>
              </a:rPr>
              <a:t>C</a:t>
            </a:r>
            <a:r>
              <a:rPr lang="en" sz="2200" b="0" i="0" u="none" strike="noStrike" dirty="0">
                <a:solidFill>
                  <a:srgbClr val="333333"/>
                </a:solidFill>
                <a:latin typeface="Trebuchet MS" panose="020B0603020202020204" pitchFamily="34" charset="0"/>
                <a:ea typeface="Helvetica Neue"/>
                <a:cs typeface="Helvetica Neue"/>
                <a:sym typeface="Helvetica Neue"/>
              </a:rPr>
              <a:t>ombines three channels (two visible and one near-infrared) to make a colorized version of the visible imagery.</a:t>
            </a:r>
          </a:p>
          <a:p>
            <a:pPr marL="342900" lvl="0" indent="-3429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2400"/>
              <a:buFont typeface="Arial" panose="020B0604020202020204" pitchFamily="34" charset="0"/>
              <a:buChar char="•"/>
            </a:pPr>
            <a:endParaRPr sz="2200" dirty="0">
              <a:latin typeface="Trebuchet MS" panose="020B0603020202020204" pitchFamily="34" charset="0"/>
            </a:endParaRPr>
          </a:p>
          <a:p>
            <a:pPr marL="342900" lvl="0" indent="-342900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33333"/>
              </a:buClr>
              <a:buSzPts val="2400"/>
              <a:buFont typeface="Arial" panose="020B0604020202020204" pitchFamily="34" charset="0"/>
              <a:buChar char="•"/>
            </a:pPr>
            <a:r>
              <a:rPr lang="en" sz="2200" b="0" i="0" u="none" strike="noStrike" dirty="0">
                <a:solidFill>
                  <a:srgbClr val="333333"/>
                </a:solidFill>
                <a:latin typeface="Trebuchet MS" panose="020B0603020202020204" pitchFamily="34" charset="0"/>
                <a:ea typeface="Helvetica Neue"/>
                <a:cs typeface="Helvetica Neue"/>
                <a:sym typeface="Helvetica Neue"/>
              </a:rPr>
              <a:t>Surface ice/snow and ice clouds all show as differing shades of cyan (light blue).</a:t>
            </a:r>
          </a:p>
          <a:p>
            <a:pPr marL="342900" lvl="0" indent="-342900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33333"/>
              </a:buClr>
              <a:buSzPts val="2400"/>
              <a:buFont typeface="Arial" panose="020B0604020202020204" pitchFamily="34" charset="0"/>
              <a:buChar char="•"/>
            </a:pPr>
            <a:endParaRPr sz="2200" dirty="0">
              <a:latin typeface="Trebuchet MS" panose="020B0603020202020204" pitchFamily="34" charset="0"/>
            </a:endParaRPr>
          </a:p>
          <a:p>
            <a:pPr marL="342900" lvl="0" indent="-342900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333333"/>
              </a:buClr>
              <a:buSzPts val="2400"/>
              <a:buFont typeface="Arial" panose="020B0604020202020204" pitchFamily="34" charset="0"/>
              <a:buChar char="•"/>
            </a:pPr>
            <a:r>
              <a:rPr lang="en" sz="2200" b="0" i="0" u="none" strike="noStrike" dirty="0">
                <a:solidFill>
                  <a:srgbClr val="333333"/>
                </a:solidFill>
                <a:latin typeface="Trebuchet MS" panose="020B0603020202020204" pitchFamily="34" charset="0"/>
                <a:ea typeface="Helvetica Neue"/>
                <a:cs typeface="Helvetica Neue"/>
                <a:sym typeface="Helvetica Neue"/>
              </a:rPr>
              <a:t>It is not useful at night</a:t>
            </a:r>
            <a:endParaRPr sz="2200" dirty="0">
              <a:latin typeface="Trebuchet MS" panose="020B0603020202020204" pitchFamily="34" charset="0"/>
            </a:endParaRPr>
          </a:p>
          <a:p>
            <a:pPr marL="241300" lvl="0" indent="-88900" rtl="0"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</a:pPr>
            <a:endParaRPr sz="20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3"/>
          <p:cNvSpPr txBox="1">
            <a:spLocks noGrp="1"/>
          </p:cNvSpPr>
          <p:nvPr>
            <p:ph type="title"/>
          </p:nvPr>
        </p:nvSpPr>
        <p:spPr>
          <a:xfrm>
            <a:off x="803481" y="1"/>
            <a:ext cx="8340519" cy="4800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27000" bIns="27000" anchor="ctr" anchorCtr="0">
            <a:normAutofit/>
          </a:bodyPr>
          <a:lstStyle/>
          <a:p>
            <a:pPr marL="16510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Trebuchet MS" panose="020B0603020202020204" pitchFamily="34" charset="0"/>
                <a:sym typeface="Dosis"/>
              </a:rPr>
              <a:t>Natural Color RGB</a:t>
            </a:r>
            <a:endParaRPr dirty="0">
              <a:latin typeface="Trebuchet MS" panose="020B0603020202020204" pitchFamily="34" charset="0"/>
            </a:endParaRPr>
          </a:p>
        </p:txBody>
      </p:sp>
      <p:sp>
        <p:nvSpPr>
          <p:cNvPr id="183" name="Google Shape;183;p33"/>
          <p:cNvSpPr txBox="1">
            <a:spLocks noGrp="1"/>
          </p:cNvSpPr>
          <p:nvPr>
            <p:ph type="body" idx="1"/>
          </p:nvPr>
        </p:nvSpPr>
        <p:spPr>
          <a:xfrm>
            <a:off x="0" y="769620"/>
            <a:ext cx="3244010" cy="3750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 fontScale="92500" lnSpcReduction="20000"/>
          </a:bodyPr>
          <a:lstStyle/>
          <a:p>
            <a:pPr marL="342900" lvl="0" indent="-342900">
              <a:spcBef>
                <a:spcPts val="0"/>
              </a:spcBef>
              <a:buClr>
                <a:srgbClr val="333333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>
                    <a:lumMod val="25000"/>
                  </a:schemeClr>
                </a:solidFill>
                <a:latin typeface="Trebuchet MS" panose="020B0603020202020204" pitchFamily="34" charset="0"/>
                <a:ea typeface="Helvetica Neue"/>
                <a:cs typeface="Helvetica Neue"/>
                <a:sym typeface="Helvetica Neue"/>
              </a:rPr>
              <a:t>Most surface features look realistic in this product:</a:t>
            </a:r>
            <a:endParaRPr lang="en-US" dirty="0">
              <a:solidFill>
                <a:schemeClr val="accent6">
                  <a:lumMod val="25000"/>
                </a:schemeClr>
              </a:solidFill>
              <a:latin typeface="Trebuchet MS" panose="020B0603020202020204" pitchFamily="34" charset="0"/>
            </a:endParaRPr>
          </a:p>
          <a:p>
            <a:pPr marL="768350" lvl="1" indent="-342900">
              <a:lnSpc>
                <a:spcPct val="150000"/>
              </a:lnSpc>
              <a:buClr>
                <a:srgbClr val="333333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>
                    <a:lumMod val="25000"/>
                  </a:schemeClr>
                </a:solidFill>
                <a:latin typeface="Trebuchet MS" panose="020B0603020202020204" pitchFamily="34" charset="0"/>
                <a:ea typeface="Helvetica Neue"/>
                <a:cs typeface="Helvetica Neue"/>
                <a:sym typeface="Helvetica Neue"/>
              </a:rPr>
              <a:t>grasslands and forests are typically green</a:t>
            </a:r>
            <a:endParaRPr lang="en-US" dirty="0">
              <a:solidFill>
                <a:schemeClr val="accent6">
                  <a:lumMod val="25000"/>
                </a:schemeClr>
              </a:solidFill>
              <a:latin typeface="Trebuchet MS" panose="020B0603020202020204" pitchFamily="34" charset="0"/>
            </a:endParaRPr>
          </a:p>
          <a:p>
            <a:pPr marL="768350" lvl="1" indent="-342900">
              <a:lnSpc>
                <a:spcPct val="150000"/>
              </a:lnSpc>
              <a:buClr>
                <a:srgbClr val="333333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>
                    <a:lumMod val="25000"/>
                  </a:schemeClr>
                </a:solidFill>
                <a:latin typeface="Trebuchet MS" panose="020B0603020202020204" pitchFamily="34" charset="0"/>
                <a:ea typeface="Helvetica Neue"/>
                <a:cs typeface="Helvetica Neue"/>
                <a:sym typeface="Helvetica Neue"/>
              </a:rPr>
              <a:t>water appears black</a:t>
            </a:r>
            <a:endParaRPr lang="en-US" dirty="0">
              <a:solidFill>
                <a:schemeClr val="accent6">
                  <a:lumMod val="25000"/>
                </a:schemeClr>
              </a:solidFill>
              <a:latin typeface="Trebuchet MS" panose="020B0603020202020204" pitchFamily="34" charset="0"/>
            </a:endParaRPr>
          </a:p>
          <a:p>
            <a:pPr marL="768350" lvl="1" indent="-342900">
              <a:lnSpc>
                <a:spcPct val="150000"/>
              </a:lnSpc>
              <a:buClr>
                <a:srgbClr val="333333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>
                    <a:lumMod val="25000"/>
                  </a:schemeClr>
                </a:solidFill>
                <a:latin typeface="Trebuchet MS" panose="020B0603020202020204" pitchFamily="34" charset="0"/>
                <a:ea typeface="Helvetica Neue"/>
                <a:cs typeface="Helvetica Neue"/>
                <a:sym typeface="Helvetica Neue"/>
              </a:rPr>
              <a:t>desert is tan to reddish brown</a:t>
            </a:r>
            <a:endParaRPr lang="en-US" dirty="0">
              <a:solidFill>
                <a:schemeClr val="accent6">
                  <a:lumMod val="25000"/>
                </a:schemeClr>
              </a:solidFill>
              <a:latin typeface="Trebuchet MS" panose="020B0603020202020204" pitchFamily="34" charset="0"/>
            </a:endParaRPr>
          </a:p>
          <a:p>
            <a:pPr marL="768350" lvl="1" indent="-342900">
              <a:lnSpc>
                <a:spcPct val="150000"/>
              </a:lnSpc>
              <a:buClr>
                <a:srgbClr val="333333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>
                    <a:lumMod val="25000"/>
                  </a:schemeClr>
                </a:solidFill>
                <a:latin typeface="Trebuchet MS" panose="020B0603020202020204" pitchFamily="34" charset="0"/>
                <a:ea typeface="Helvetica Neue"/>
                <a:cs typeface="Helvetica Neue"/>
                <a:sym typeface="Helvetica Neue"/>
              </a:rPr>
              <a:t>clouds are white-pink</a:t>
            </a:r>
            <a:endParaRPr lang="en-US" dirty="0">
              <a:solidFill>
                <a:schemeClr val="accent6">
                  <a:lumMod val="25000"/>
                </a:schemeClr>
              </a:solidFill>
              <a:latin typeface="Trebuchet MS" panose="020B0603020202020204" pitchFamily="34" charset="0"/>
            </a:endParaRPr>
          </a:p>
          <a:p>
            <a:pPr marL="241300" lvl="0" indent="-88900" rtl="0"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</a:pPr>
            <a:endParaRPr sz="2000" dirty="0">
              <a:solidFill>
                <a:schemeClr val="accent6">
                  <a:lumMod val="2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4010" y="670560"/>
            <a:ext cx="5713332" cy="43662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89980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36"/>
          <p:cNvSpPr txBox="1">
            <a:spLocks noGrp="1"/>
          </p:cNvSpPr>
          <p:nvPr>
            <p:ph type="title"/>
          </p:nvPr>
        </p:nvSpPr>
        <p:spPr>
          <a:xfrm>
            <a:off x="803481" y="1"/>
            <a:ext cx="8340519" cy="4800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27000" bIns="27000" anchor="ctr" anchorCtr="0">
            <a:normAutofit/>
          </a:bodyPr>
          <a:lstStyle/>
          <a:p>
            <a:pPr marL="16510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Trebuchet MS" panose="020B0603020202020204" pitchFamily="34" charset="0"/>
                <a:sym typeface="Dosis"/>
              </a:rPr>
              <a:t>Dust RGB</a:t>
            </a:r>
            <a:endParaRPr dirty="0">
              <a:latin typeface="Trebuchet MS" panose="020B0603020202020204" pitchFamily="34" charset="0"/>
            </a:endParaRPr>
          </a:p>
        </p:txBody>
      </p:sp>
      <p:sp>
        <p:nvSpPr>
          <p:cNvPr id="202" name="Google Shape;202;p36"/>
          <p:cNvSpPr txBox="1">
            <a:spLocks noGrp="1"/>
          </p:cNvSpPr>
          <p:nvPr>
            <p:ph type="body" idx="1"/>
          </p:nvPr>
        </p:nvSpPr>
        <p:spPr>
          <a:xfrm>
            <a:off x="0" y="472686"/>
            <a:ext cx="3346704" cy="46708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349250" lvl="0" indent="-3429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2100"/>
              <a:buFont typeface="Arial" panose="020B0604020202020204" pitchFamily="34" charset="0"/>
              <a:buChar char="•"/>
            </a:pPr>
            <a:r>
              <a:rPr lang="en" sz="2000" dirty="0">
                <a:solidFill>
                  <a:srgbClr val="333333"/>
                </a:solidFill>
                <a:latin typeface="Trebuchet MS" panose="020B0603020202020204" pitchFamily="34" charset="0"/>
                <a:ea typeface="Helvetica Neue"/>
                <a:cs typeface="Helvetica Neue"/>
                <a:sym typeface="Helvetica Neue"/>
              </a:rPr>
              <a:t>C</a:t>
            </a:r>
            <a:r>
              <a:rPr lang="en" sz="2000" b="0" i="0" u="none" strike="noStrike" dirty="0">
                <a:solidFill>
                  <a:srgbClr val="333333"/>
                </a:solidFill>
                <a:latin typeface="Trebuchet MS" panose="020B0603020202020204" pitchFamily="34" charset="0"/>
                <a:ea typeface="Helvetica Neue"/>
                <a:cs typeface="Helvetica Neue"/>
                <a:sym typeface="Helvetica Neue"/>
              </a:rPr>
              <a:t>ombines information from several IR channels and channel differences in order to highlight dust; shades of bright pink in this RGB</a:t>
            </a:r>
            <a:endParaRPr sz="2000" dirty="0">
              <a:latin typeface="Trebuchet MS" panose="020B0603020202020204" pitchFamily="34" charset="0"/>
            </a:endParaRPr>
          </a:p>
          <a:p>
            <a:pPr marL="349250" lvl="0" indent="-3429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333333"/>
              </a:buClr>
              <a:buSzPts val="2100"/>
              <a:buFont typeface="Arial" panose="020B0604020202020204" pitchFamily="34" charset="0"/>
              <a:buChar char="•"/>
            </a:pPr>
            <a:r>
              <a:rPr lang="en" sz="2000" dirty="0">
                <a:solidFill>
                  <a:srgbClr val="333333"/>
                </a:solidFill>
                <a:latin typeface="Trebuchet MS" panose="020B0603020202020204" pitchFamily="34" charset="0"/>
                <a:ea typeface="Helvetica Neue"/>
                <a:cs typeface="Helvetica Neue"/>
                <a:sym typeface="Helvetica Neue"/>
              </a:rPr>
              <a:t>D</a:t>
            </a:r>
            <a:r>
              <a:rPr lang="en" sz="2000" b="0" i="0" u="none" strike="noStrike" dirty="0">
                <a:solidFill>
                  <a:srgbClr val="333333"/>
                </a:solidFill>
                <a:latin typeface="Trebuchet MS" panose="020B0603020202020204" pitchFamily="34" charset="0"/>
                <a:ea typeface="Helvetica Neue"/>
                <a:cs typeface="Helvetica Neue"/>
                <a:sym typeface="Helvetica Neue"/>
              </a:rPr>
              <a:t>aytime, </a:t>
            </a:r>
            <a:r>
              <a:rPr lang="en" sz="2000" b="0" i="0" u="none" strike="noStrike" dirty="0">
                <a:solidFill>
                  <a:srgbClr val="FF0000"/>
                </a:solidFill>
                <a:latin typeface="Trebuchet MS" panose="020B0603020202020204" pitchFamily="34" charset="0"/>
                <a:ea typeface="Helvetica Neue"/>
                <a:cs typeface="Helvetica Neue"/>
                <a:sym typeface="Helvetica Neue"/>
              </a:rPr>
              <a:t>bright pink </a:t>
            </a:r>
            <a:r>
              <a:rPr lang="en" sz="2000" b="0" i="0" u="none" strike="noStrike" dirty="0">
                <a:solidFill>
                  <a:srgbClr val="333333"/>
                </a:solidFill>
                <a:latin typeface="Trebuchet MS" panose="020B0603020202020204" pitchFamily="34" charset="0"/>
                <a:ea typeface="Helvetica Neue"/>
                <a:cs typeface="Helvetica Neue"/>
                <a:sym typeface="Helvetica Neue"/>
              </a:rPr>
              <a:t>areas are always </a:t>
            </a:r>
            <a:r>
              <a:rPr lang="en" sz="2000" b="0" i="0" u="none" strike="noStrike" dirty="0">
                <a:solidFill>
                  <a:srgbClr val="FF0000"/>
                </a:solidFill>
                <a:latin typeface="Trebuchet MS" panose="020B0603020202020204" pitchFamily="34" charset="0"/>
                <a:ea typeface="Helvetica Neue"/>
                <a:cs typeface="Helvetica Neue"/>
                <a:sym typeface="Helvetica Neue"/>
              </a:rPr>
              <a:t>dust</a:t>
            </a:r>
            <a:r>
              <a:rPr lang="en" sz="2000" b="0" i="0" u="none" strike="noStrike" dirty="0">
                <a:solidFill>
                  <a:srgbClr val="333333"/>
                </a:solidFill>
                <a:latin typeface="Trebuchet MS" panose="020B0603020202020204" pitchFamily="34" charset="0"/>
                <a:ea typeface="Helvetica Neue"/>
                <a:cs typeface="Helvetica Neue"/>
                <a:sym typeface="Helvetica Neue"/>
              </a:rPr>
              <a:t> and </a:t>
            </a:r>
            <a:r>
              <a:rPr lang="en" sz="2000" b="0" i="0" u="none" strike="noStrike" dirty="0">
                <a:solidFill>
                  <a:srgbClr val="FF0000"/>
                </a:solidFill>
                <a:latin typeface="Trebuchet MS" panose="020B0603020202020204" pitchFamily="34" charset="0"/>
                <a:ea typeface="Helvetica Neue"/>
                <a:cs typeface="Helvetica Neue"/>
                <a:sym typeface="Helvetica Neue"/>
              </a:rPr>
              <a:t>very thick dust </a:t>
            </a:r>
            <a:r>
              <a:rPr lang="en" sz="2000" b="0" i="0" u="none" strike="noStrike" dirty="0">
                <a:solidFill>
                  <a:srgbClr val="333333"/>
                </a:solidFill>
                <a:latin typeface="Trebuchet MS" panose="020B0603020202020204" pitchFamily="34" charset="0"/>
                <a:ea typeface="Helvetica Neue"/>
                <a:cs typeface="Helvetica Neue"/>
                <a:sym typeface="Helvetica Neue"/>
              </a:rPr>
              <a:t>can appear dark </a:t>
            </a:r>
            <a:r>
              <a:rPr lang="en" sz="2000" b="0" i="0" u="none" strike="noStrike" dirty="0">
                <a:solidFill>
                  <a:srgbClr val="FF0000"/>
                </a:solidFill>
                <a:latin typeface="Trebuchet MS" panose="020B0603020202020204" pitchFamily="34" charset="0"/>
                <a:ea typeface="Helvetica Neue"/>
                <a:cs typeface="Helvetica Neue"/>
                <a:sym typeface="Helvetica Neue"/>
              </a:rPr>
              <a:t>magenta</a:t>
            </a:r>
            <a:r>
              <a:rPr lang="en" sz="2000" b="0" i="0" u="none" strike="noStrike" dirty="0">
                <a:solidFill>
                  <a:srgbClr val="333333"/>
                </a:solidFill>
                <a:latin typeface="Trebuchet MS" panose="020B0603020202020204" pitchFamily="34" charset="0"/>
                <a:ea typeface="Helvetica Neue"/>
                <a:cs typeface="Helvetica Neue"/>
                <a:sym typeface="Helvetica Neue"/>
              </a:rPr>
              <a:t>.</a:t>
            </a:r>
            <a:endParaRPr sz="2000" dirty="0">
              <a:latin typeface="Trebuchet MS" panose="020B0603020202020204" pitchFamily="34" charset="0"/>
            </a:endParaRPr>
          </a:p>
          <a:p>
            <a:pPr marL="241300" lvl="0" indent="-1016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</a:pPr>
            <a:endParaRPr sz="2000" dirty="0">
              <a:latin typeface="Trebuchet MS" panose="020B0603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678426"/>
            <a:ext cx="5570220" cy="42517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37"/>
          <p:cNvSpPr txBox="1">
            <a:spLocks noGrp="1"/>
          </p:cNvSpPr>
          <p:nvPr>
            <p:ph type="title"/>
          </p:nvPr>
        </p:nvSpPr>
        <p:spPr>
          <a:xfrm>
            <a:off x="803481" y="1"/>
            <a:ext cx="8340519" cy="4800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27000" bIns="27000" anchor="ctr" anchorCtr="0">
            <a:normAutofit/>
          </a:bodyPr>
          <a:lstStyle/>
          <a:p>
            <a:pPr marL="1651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Trebuchet MS" panose="020B0603020202020204" pitchFamily="34" charset="0"/>
                <a:sym typeface="Dosis"/>
              </a:rPr>
              <a:t>Dust RGB</a:t>
            </a:r>
            <a:endParaRPr dirty="0">
              <a:latin typeface="Trebuchet MS" panose="020B0603020202020204" pitchFamily="34" charset="0"/>
            </a:endParaRPr>
          </a:p>
        </p:txBody>
      </p:sp>
      <p:sp>
        <p:nvSpPr>
          <p:cNvPr id="209" name="Google Shape;209;p37"/>
          <p:cNvSpPr txBox="1">
            <a:spLocks noGrp="1"/>
          </p:cNvSpPr>
          <p:nvPr>
            <p:ph type="body" idx="1"/>
          </p:nvPr>
        </p:nvSpPr>
        <p:spPr>
          <a:xfrm>
            <a:off x="108790" y="1028700"/>
            <a:ext cx="3792650" cy="3917532"/>
          </a:xfrm>
          <a:prstGeom prst="rect">
            <a:avLst/>
          </a:prstGeom>
          <a:noFill/>
          <a:ln w="6350">
            <a:solidFill>
              <a:schemeClr val="tx1"/>
            </a:solidFill>
          </a:ln>
          <a:effectLst>
            <a:softEdge rad="12700"/>
          </a:effectLst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349250" lvl="0" indent="-3429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2100"/>
              <a:buFont typeface="Arial" panose="020B0604020202020204" pitchFamily="34" charset="0"/>
              <a:buChar char="•"/>
            </a:pPr>
            <a:r>
              <a:rPr lang="en" sz="2000" b="0" i="0" u="none" strike="noStrike" dirty="0">
                <a:solidFill>
                  <a:srgbClr val="333333"/>
                </a:solidFill>
                <a:latin typeface="Trebuchet MS" panose="020B0603020202020204" pitchFamily="34" charset="0"/>
                <a:ea typeface="Helvetica Neue"/>
                <a:cs typeface="Helvetica Neue"/>
                <a:sym typeface="Helvetica Neue"/>
              </a:rPr>
              <a:t>At night, dust ranges in colour from </a:t>
            </a:r>
            <a:r>
              <a:rPr lang="en" sz="2000" b="0" i="0" u="none" strike="noStrike" dirty="0">
                <a:solidFill>
                  <a:srgbClr val="FF0000"/>
                </a:solidFill>
                <a:latin typeface="Trebuchet MS" panose="020B0603020202020204" pitchFamily="34" charset="0"/>
                <a:ea typeface="Helvetica Neue"/>
                <a:cs typeface="Helvetica Neue"/>
                <a:sym typeface="Helvetica Neue"/>
              </a:rPr>
              <a:t>pink to purple</a:t>
            </a:r>
            <a:r>
              <a:rPr lang="en" sz="2000" b="0" i="0" u="none" strike="noStrike" dirty="0">
                <a:solidFill>
                  <a:srgbClr val="333333"/>
                </a:solidFill>
                <a:latin typeface="Trebuchet MS" panose="020B0603020202020204" pitchFamily="34" charset="0"/>
                <a:ea typeface="Helvetica Neue"/>
                <a:cs typeface="Helvetica Neue"/>
                <a:sym typeface="Helvetica Neue"/>
              </a:rPr>
              <a:t> or </a:t>
            </a:r>
            <a:r>
              <a:rPr lang="en" sz="2000" b="0" i="0" u="none" strike="noStrike" dirty="0">
                <a:solidFill>
                  <a:srgbClr val="FF0000"/>
                </a:solidFill>
                <a:latin typeface="Trebuchet MS" panose="020B0603020202020204" pitchFamily="34" charset="0"/>
                <a:ea typeface="Helvetica Neue"/>
                <a:cs typeface="Helvetica Neue"/>
                <a:sym typeface="Helvetica Neue"/>
              </a:rPr>
              <a:t>purple-blue</a:t>
            </a:r>
            <a:r>
              <a:rPr lang="en" sz="2000" b="0" i="0" u="none" strike="noStrike" dirty="0">
                <a:solidFill>
                  <a:srgbClr val="333333"/>
                </a:solidFill>
                <a:latin typeface="Trebuchet MS" panose="020B0603020202020204" pitchFamily="34" charset="0"/>
                <a:ea typeface="Helvetica Neue"/>
                <a:cs typeface="Helvetica Neue"/>
                <a:sym typeface="Helvetica Neue"/>
              </a:rPr>
              <a:t>. </a:t>
            </a:r>
          </a:p>
          <a:p>
            <a:pPr marL="349250" lvl="0" indent="-3429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2100"/>
              <a:buFont typeface="Arial" panose="020B0604020202020204" pitchFamily="34" charset="0"/>
              <a:buChar char="•"/>
            </a:pPr>
            <a:r>
              <a:rPr lang="en" sz="2000" b="0" i="0" u="none" strike="noStrike" dirty="0">
                <a:solidFill>
                  <a:srgbClr val="333333"/>
                </a:solidFill>
                <a:latin typeface="Trebuchet MS" panose="020B0603020202020204" pitchFamily="34" charset="0"/>
                <a:ea typeface="Helvetica Neue"/>
                <a:cs typeface="Helvetica Neue"/>
                <a:sym typeface="Helvetica Neue"/>
              </a:rPr>
              <a:t>The pinker the dust area, the higher its cloud-top is. </a:t>
            </a:r>
          </a:p>
          <a:p>
            <a:pPr marL="349250" lvl="0" indent="-3429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2100"/>
              <a:buFont typeface="Arial" panose="020B0604020202020204" pitchFamily="34" charset="0"/>
              <a:buChar char="•"/>
            </a:pPr>
            <a:r>
              <a:rPr lang="en" sz="2000" b="0" i="0" u="none" strike="noStrike" dirty="0">
                <a:solidFill>
                  <a:srgbClr val="333333"/>
                </a:solidFill>
                <a:latin typeface="Trebuchet MS" panose="020B0603020202020204" pitchFamily="34" charset="0"/>
                <a:ea typeface="Helvetica Neue"/>
                <a:cs typeface="Helvetica Neue"/>
                <a:sym typeface="Helvetica Neue"/>
              </a:rPr>
              <a:t>Likewise, the bluer the area, the lower the dust cloud top</a:t>
            </a:r>
            <a:endParaRPr sz="2000" dirty="0">
              <a:latin typeface="Trebuchet MS" panose="020B0603020202020204" pitchFamily="34" charset="0"/>
            </a:endParaRPr>
          </a:p>
          <a:p>
            <a:pPr marL="241300" lvl="0" indent="-10160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</a:pPr>
            <a:endParaRPr b="0" i="0" u="none" strike="noStrike" dirty="0">
              <a:solidFill>
                <a:srgbClr val="33333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241300" lvl="0" indent="-10160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</a:pPr>
            <a:endParaRPr dirty="0"/>
          </a:p>
        </p:txBody>
      </p:sp>
      <p:pic>
        <p:nvPicPr>
          <p:cNvPr id="210" name="Google Shape;210;p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49220" y="1353152"/>
            <a:ext cx="4722250" cy="23882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39"/>
          <p:cNvSpPr txBox="1">
            <a:spLocks noGrp="1"/>
          </p:cNvSpPr>
          <p:nvPr>
            <p:ph type="title"/>
          </p:nvPr>
        </p:nvSpPr>
        <p:spPr>
          <a:xfrm>
            <a:off x="803481" y="1"/>
            <a:ext cx="8340519" cy="4800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27000" bIns="27000" anchor="ctr" anchorCtr="0">
            <a:noAutofit/>
          </a:bodyPr>
          <a:lstStyle/>
          <a:p>
            <a:pPr marL="16510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Trebuchet MS" panose="020B0603020202020204" pitchFamily="34" charset="0"/>
                <a:sym typeface="Dosis"/>
              </a:rPr>
              <a:t>Severe Convection = Convection RGB</a:t>
            </a:r>
            <a:endParaRPr dirty="0">
              <a:latin typeface="Trebuchet MS" panose="020B0603020202020204" pitchFamily="34" charset="0"/>
            </a:endParaRPr>
          </a:p>
        </p:txBody>
      </p:sp>
      <p:sp>
        <p:nvSpPr>
          <p:cNvPr id="222" name="Google Shape;222;p39"/>
          <p:cNvSpPr txBox="1">
            <a:spLocks noGrp="1"/>
          </p:cNvSpPr>
          <p:nvPr>
            <p:ph type="body" idx="1"/>
          </p:nvPr>
        </p:nvSpPr>
        <p:spPr>
          <a:xfrm>
            <a:off x="237744" y="877824"/>
            <a:ext cx="8832514" cy="39923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349250" lvl="0" indent="-342900" algn="just" rtl="0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2100"/>
              <a:buFont typeface="Arial" panose="020B0604020202020204" pitchFamily="34" charset="0"/>
              <a:buChar char="•"/>
            </a:pPr>
            <a:r>
              <a:rPr lang="en" sz="2000" dirty="0">
                <a:solidFill>
                  <a:srgbClr val="333333"/>
                </a:solidFill>
                <a:latin typeface="Trebuchet MS" panose="020B0603020202020204" pitchFamily="34" charset="0"/>
                <a:ea typeface="Helvetica Neue"/>
                <a:cs typeface="Helvetica Neue"/>
                <a:sym typeface="Helvetica Neue"/>
              </a:rPr>
              <a:t>Shows areas of active thunderstorms with strong updrafts in colours ranging from </a:t>
            </a:r>
            <a:r>
              <a:rPr lang="en" sz="2000" dirty="0">
                <a:solidFill>
                  <a:srgbClr val="FF0000"/>
                </a:solidFill>
                <a:latin typeface="Trebuchet MS" panose="020B0603020202020204" pitchFamily="34" charset="0"/>
                <a:ea typeface="Helvetica Neue"/>
                <a:cs typeface="Helvetica Neue"/>
                <a:sym typeface="Helvetica Neue"/>
              </a:rPr>
              <a:t>red</a:t>
            </a:r>
            <a:r>
              <a:rPr lang="en" sz="2000" dirty="0">
                <a:solidFill>
                  <a:srgbClr val="333333"/>
                </a:solidFill>
                <a:latin typeface="Trebuchet MS" panose="020B0603020202020204" pitchFamily="34" charset="0"/>
                <a:ea typeface="Helvetica Neue"/>
                <a:cs typeface="Helvetica Neue"/>
                <a:sym typeface="Helvetica Neue"/>
              </a:rPr>
              <a:t> (less intense convection) to </a:t>
            </a:r>
            <a:r>
              <a:rPr lang="en" sz="2000" dirty="0">
                <a:solidFill>
                  <a:srgbClr val="FF0000"/>
                </a:solidFill>
                <a:latin typeface="Trebuchet MS" panose="020B0603020202020204" pitchFamily="34" charset="0"/>
                <a:ea typeface="Helvetica Neue"/>
                <a:cs typeface="Helvetica Neue"/>
                <a:sym typeface="Helvetica Neue"/>
              </a:rPr>
              <a:t>yellow </a:t>
            </a:r>
            <a:r>
              <a:rPr lang="en" sz="2000" dirty="0">
                <a:solidFill>
                  <a:srgbClr val="333333"/>
                </a:solidFill>
                <a:latin typeface="Trebuchet MS" panose="020B0603020202020204" pitchFamily="34" charset="0"/>
                <a:ea typeface="Helvetica Neue"/>
                <a:cs typeface="Helvetica Neue"/>
                <a:sym typeface="Helvetica Neue"/>
              </a:rPr>
              <a:t>(most intense convection)</a:t>
            </a:r>
          </a:p>
          <a:p>
            <a:pPr marL="349250" lvl="0" indent="-342900" algn="l" rtl="0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2100"/>
              <a:buFont typeface="Arial" panose="020B0604020202020204" pitchFamily="34" charset="0"/>
              <a:buChar char="•"/>
            </a:pPr>
            <a:endParaRPr lang="en" sz="2000" dirty="0">
              <a:solidFill>
                <a:srgbClr val="333333"/>
              </a:solidFill>
              <a:latin typeface="Trebuchet MS" panose="020B0603020202020204" pitchFamily="34" charset="0"/>
              <a:ea typeface="Helvetica Neue"/>
              <a:cs typeface="Helvetica Neue"/>
              <a:sym typeface="Helvetica Neue"/>
            </a:endParaRPr>
          </a:p>
          <a:p>
            <a:pPr marL="349250" lvl="0" indent="-342900" algn="just" rtl="0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21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333333"/>
                </a:solidFill>
                <a:latin typeface="Trebuchet MS" panose="020B0603020202020204" pitchFamily="34" charset="0"/>
                <a:ea typeface="Helvetica Neue"/>
                <a:cs typeface="Helvetica Neue"/>
              </a:rPr>
              <a:t>The rest of the product is blue or purple to make the strongest storms stand out. </a:t>
            </a:r>
          </a:p>
          <a:p>
            <a:pPr marL="349250" lvl="0" indent="-342900" algn="l" rtl="0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2100"/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333333"/>
              </a:solidFill>
              <a:latin typeface="Trebuchet MS" panose="020B0603020202020204" pitchFamily="34" charset="0"/>
              <a:ea typeface="Helvetica Neue"/>
              <a:cs typeface="Helvetica Neue"/>
            </a:endParaRPr>
          </a:p>
          <a:p>
            <a:pPr marL="349250" lvl="0" indent="-342900" algn="just" rtl="0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21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333333"/>
                </a:solidFill>
                <a:latin typeface="Trebuchet MS" panose="020B0603020202020204" pitchFamily="34" charset="0"/>
                <a:ea typeface="Helvetica Neue"/>
                <a:cs typeface="Helvetica Neue"/>
              </a:rPr>
              <a:t>This product is made with a combination of visible, infrared and water </a:t>
            </a:r>
            <a:r>
              <a:rPr lang="en-US" sz="2000" dirty="0" err="1">
                <a:solidFill>
                  <a:srgbClr val="333333"/>
                </a:solidFill>
                <a:latin typeface="Trebuchet MS" panose="020B0603020202020204" pitchFamily="34" charset="0"/>
                <a:ea typeface="Helvetica Neue"/>
                <a:cs typeface="Helvetica Neue"/>
              </a:rPr>
              <a:t>vapour</a:t>
            </a:r>
            <a:r>
              <a:rPr lang="en-US" sz="2000" dirty="0">
                <a:solidFill>
                  <a:srgbClr val="333333"/>
                </a:solidFill>
                <a:latin typeface="Trebuchet MS" panose="020B0603020202020204" pitchFamily="34" charset="0"/>
                <a:ea typeface="Helvetica Neue"/>
                <a:cs typeface="Helvetica Neue"/>
              </a:rPr>
              <a:t> channels and channel differences. </a:t>
            </a:r>
          </a:p>
          <a:p>
            <a:pPr marL="349250" lvl="0" indent="-342900" algn="l" rtl="0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2100"/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333333"/>
              </a:solidFill>
              <a:latin typeface="Trebuchet MS" panose="020B0603020202020204" pitchFamily="34" charset="0"/>
              <a:ea typeface="Helvetica Neue"/>
              <a:cs typeface="Helvetica Neue"/>
            </a:endParaRPr>
          </a:p>
          <a:p>
            <a:pPr marL="349250" lvl="0" indent="-342900" algn="just" rtl="0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21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333333"/>
                </a:solidFill>
                <a:latin typeface="Trebuchet MS" panose="020B0603020202020204" pitchFamily="34" charset="0"/>
                <a:ea typeface="Helvetica Neue"/>
                <a:cs typeface="Helvetica Neue"/>
              </a:rPr>
              <a:t>Can be used only during the day.</a:t>
            </a:r>
          </a:p>
          <a:p>
            <a:pPr marL="241300" lvl="0" indent="-101600" algn="l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</a:pPr>
            <a:endParaRPr dirty="0">
              <a:solidFill>
                <a:srgbClr val="333333"/>
              </a:solidFill>
              <a:latin typeface="Trebuchet MS" panose="020B0603020202020204" pitchFamily="34" charset="0"/>
              <a:ea typeface="Helvetica Neue"/>
              <a:cs typeface="Helvetica Neue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2"/>
          <p:cNvSpPr txBox="1">
            <a:spLocks noGrp="1"/>
          </p:cNvSpPr>
          <p:nvPr>
            <p:ph type="title"/>
          </p:nvPr>
        </p:nvSpPr>
        <p:spPr>
          <a:xfrm>
            <a:off x="799424" y="1"/>
            <a:ext cx="8344577" cy="480059"/>
          </a:xfrm>
          <a:prstGeom prst="rect">
            <a:avLst/>
          </a:prstGeom>
          <a:solidFill>
            <a:srgbClr val="00B2A9"/>
          </a:solidFill>
          <a:ln>
            <a:noFill/>
          </a:ln>
        </p:spPr>
        <p:txBody>
          <a:bodyPr spcFirstLastPara="1" wrap="square" lIns="0" tIns="27000" rIns="27000" bIns="27000" anchor="ctr" anchorCtr="0">
            <a:normAutofit/>
          </a:bodyPr>
          <a:lstStyle/>
          <a:p>
            <a:pPr marL="16510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1"/>
                </a:solidFill>
                <a:latin typeface="Trebuchet MS" panose="020B0603020202020204" pitchFamily="34" charset="0"/>
                <a:sym typeface="Dosis"/>
              </a:rPr>
              <a:t>Agenda</a:t>
            </a:r>
            <a:endParaRPr dirty="0">
              <a:latin typeface="Trebuchet MS" panose="020B0603020202020204" pitchFamily="34" charset="0"/>
            </a:endParaRPr>
          </a:p>
        </p:txBody>
      </p:sp>
      <p:sp>
        <p:nvSpPr>
          <p:cNvPr id="114" name="Google Shape;114;p22"/>
          <p:cNvSpPr txBox="1">
            <a:spLocks noGrp="1"/>
          </p:cNvSpPr>
          <p:nvPr>
            <p:ph type="body" idx="1"/>
          </p:nvPr>
        </p:nvSpPr>
        <p:spPr>
          <a:xfrm>
            <a:off x="4676463" y="1394876"/>
            <a:ext cx="4290753" cy="40742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381000" lvl="0" indent="-37465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Century Gothic"/>
              <a:buAutoNum type="arabicPeriod"/>
            </a:pPr>
            <a:r>
              <a:rPr lang="en" sz="2100" dirty="0">
                <a:latin typeface="Trebuchet MS" panose="020B0603020202020204" pitchFamily="34" charset="0"/>
                <a:ea typeface="Garamond"/>
                <a:cs typeface="Garamond"/>
                <a:sym typeface="Garamond"/>
              </a:rPr>
              <a:t>Satellite Products </a:t>
            </a:r>
            <a:r>
              <a:rPr lang="en" sz="2100" dirty="0">
                <a:solidFill>
                  <a:srgbClr val="FF0000"/>
                </a:solidFill>
                <a:latin typeface="Trebuchet MS" panose="020B0603020202020204" pitchFamily="34" charset="0"/>
                <a:ea typeface="Garamond"/>
                <a:cs typeface="Garamond"/>
                <a:sym typeface="Garamond"/>
              </a:rPr>
              <a:t>- Forecasting</a:t>
            </a:r>
            <a:endParaRPr dirty="0">
              <a:solidFill>
                <a:srgbClr val="FF0000"/>
              </a:solidFill>
              <a:latin typeface="Trebuchet MS" panose="020B0603020202020204" pitchFamily="34" charset="0"/>
            </a:endParaRPr>
          </a:p>
          <a:p>
            <a:pPr marL="381000" lvl="0" indent="-37465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Century Gothic"/>
              <a:buAutoNum type="arabicPeriod"/>
            </a:pPr>
            <a:r>
              <a:rPr lang="en" sz="2100" dirty="0">
                <a:latin typeface="Trebuchet MS" panose="020B0603020202020204" pitchFamily="34" charset="0"/>
                <a:ea typeface="Garamond"/>
                <a:cs typeface="Garamond"/>
                <a:sym typeface="Garamond"/>
              </a:rPr>
              <a:t>Single Channels</a:t>
            </a:r>
            <a:endParaRPr dirty="0">
              <a:latin typeface="Trebuchet MS" panose="020B0603020202020204" pitchFamily="34" charset="0"/>
            </a:endParaRPr>
          </a:p>
          <a:p>
            <a:pPr marL="381000" lvl="0" indent="-37465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Century Gothic"/>
              <a:buAutoNum type="arabicPeriod"/>
            </a:pPr>
            <a:r>
              <a:rPr lang="en" sz="2100" dirty="0">
                <a:latin typeface="Trebuchet MS" panose="020B0603020202020204" pitchFamily="34" charset="0"/>
                <a:ea typeface="Garamond"/>
                <a:cs typeface="Garamond"/>
                <a:sym typeface="Garamond"/>
              </a:rPr>
              <a:t>RGB Composites</a:t>
            </a:r>
            <a:endParaRPr dirty="0">
              <a:latin typeface="Trebuchet MS" panose="020B0603020202020204" pitchFamily="34" charset="0"/>
            </a:endParaRPr>
          </a:p>
          <a:p>
            <a:pPr marL="381000" lvl="0" indent="-37465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Century Gothic"/>
              <a:buAutoNum type="arabicPeriod"/>
            </a:pPr>
            <a:r>
              <a:rPr lang="en" sz="2100" dirty="0">
                <a:latin typeface="Trebuchet MS" panose="020B0603020202020204" pitchFamily="34" charset="0"/>
                <a:ea typeface="Garamond"/>
                <a:cs typeface="Garamond"/>
                <a:sym typeface="Garamond"/>
              </a:rPr>
              <a:t>Derived Products</a:t>
            </a:r>
            <a:endParaRPr dirty="0">
              <a:latin typeface="Trebuchet MS" panose="020B0603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39"/>
          <p:cNvSpPr txBox="1">
            <a:spLocks noGrp="1"/>
          </p:cNvSpPr>
          <p:nvPr>
            <p:ph type="title"/>
          </p:nvPr>
        </p:nvSpPr>
        <p:spPr>
          <a:xfrm>
            <a:off x="803481" y="1"/>
            <a:ext cx="8340519" cy="4800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27000" bIns="27000" anchor="ctr" anchorCtr="0">
            <a:normAutofit/>
          </a:bodyPr>
          <a:lstStyle/>
          <a:p>
            <a:pPr marL="16510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Trebuchet MS" panose="020B0603020202020204" pitchFamily="34" charset="0"/>
                <a:sym typeface="Dosis"/>
              </a:rPr>
              <a:t>Severe Convection = Convection RGB</a:t>
            </a:r>
            <a:endParaRPr dirty="0">
              <a:latin typeface="Trebuchet MS" panose="020B0603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3240" y="796413"/>
            <a:ext cx="6013852" cy="38925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Rectangle 2"/>
          <p:cNvSpPr/>
          <p:nvPr/>
        </p:nvSpPr>
        <p:spPr>
          <a:xfrm>
            <a:off x="38285" y="796413"/>
            <a:ext cx="2928440" cy="41062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36550" lvl="0" indent="-342900" algn="just">
              <a:spcBef>
                <a:spcPts val="500"/>
              </a:spcBef>
              <a:buClr>
                <a:srgbClr val="333333"/>
              </a:buClr>
              <a:buSzPts val="2300"/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333333"/>
                </a:solidFill>
                <a:latin typeface="Trebuchet MS" panose="020B0603020202020204" pitchFamily="34" charset="0"/>
                <a:ea typeface="Helvetica Neue"/>
                <a:cs typeface="Helvetica Neue"/>
                <a:sym typeface="Helvetica Neue"/>
              </a:rPr>
              <a:t>Tall, thick clouds initially appear </a:t>
            </a:r>
            <a:r>
              <a:rPr lang="en-US" sz="1600" b="1" dirty="0">
                <a:solidFill>
                  <a:srgbClr val="333333"/>
                </a:solidFill>
                <a:latin typeface="Trebuchet MS" panose="020B0603020202020204" pitchFamily="34" charset="0"/>
                <a:ea typeface="Helvetica Neue"/>
                <a:cs typeface="Helvetica Neue"/>
                <a:sym typeface="Helvetica Neue"/>
              </a:rPr>
              <a:t>red</a:t>
            </a:r>
            <a:r>
              <a:rPr lang="en-US" sz="1600" dirty="0">
                <a:solidFill>
                  <a:srgbClr val="333333"/>
                </a:solidFill>
                <a:latin typeface="Trebuchet MS" panose="020B0603020202020204" pitchFamily="34" charset="0"/>
                <a:ea typeface="Helvetica Neue"/>
                <a:cs typeface="Helvetica Neue"/>
                <a:sym typeface="Helvetica Neue"/>
              </a:rPr>
              <a:t>. </a:t>
            </a:r>
          </a:p>
          <a:p>
            <a:pPr marL="285750" lvl="0" indent="-285750" algn="just">
              <a:spcBef>
                <a:spcPts val="500"/>
              </a:spcBef>
              <a:buClr>
                <a:srgbClr val="333333"/>
              </a:buClr>
              <a:buSzPts val="2300"/>
              <a:buFont typeface="Arial" panose="020B0604020202020204" pitchFamily="34" charset="0"/>
              <a:buChar char="•"/>
            </a:pPr>
            <a:endParaRPr lang="en-US" sz="1600" dirty="0">
              <a:latin typeface="Trebuchet MS" panose="020B0603020202020204" pitchFamily="34" charset="0"/>
            </a:endParaRPr>
          </a:p>
          <a:p>
            <a:pPr marL="336550" lvl="0" indent="-342900" algn="just">
              <a:spcBef>
                <a:spcPts val="500"/>
              </a:spcBef>
              <a:buClr>
                <a:srgbClr val="333333"/>
              </a:buClr>
              <a:buSzPts val="2300"/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333333"/>
                </a:solidFill>
                <a:latin typeface="Trebuchet MS" panose="020B0603020202020204" pitchFamily="34" charset="0"/>
                <a:ea typeface="Helvetica Neue"/>
                <a:cs typeface="Helvetica Neue"/>
                <a:sym typeface="Helvetica Neue"/>
              </a:rPr>
              <a:t>Over time, as the updraft generates and pushes more ice crystals upward, the tops will appear more </a:t>
            </a:r>
            <a:r>
              <a:rPr lang="en-US" sz="1600" b="1" dirty="0">
                <a:solidFill>
                  <a:srgbClr val="333333"/>
                </a:solidFill>
                <a:latin typeface="Trebuchet MS" panose="020B0603020202020204" pitchFamily="34" charset="0"/>
                <a:ea typeface="Helvetica Neue"/>
                <a:cs typeface="Helvetica Neue"/>
                <a:sym typeface="Helvetica Neue"/>
              </a:rPr>
              <a:t>yellow. </a:t>
            </a:r>
          </a:p>
          <a:p>
            <a:pPr marL="285750" lvl="0" indent="-285750" algn="just">
              <a:spcBef>
                <a:spcPts val="500"/>
              </a:spcBef>
              <a:buClr>
                <a:srgbClr val="333333"/>
              </a:buClr>
              <a:buSzPts val="2300"/>
              <a:buFont typeface="Arial" panose="020B0604020202020204" pitchFamily="34" charset="0"/>
              <a:buChar char="•"/>
            </a:pPr>
            <a:endParaRPr lang="en-US" sz="1600" dirty="0">
              <a:latin typeface="Trebuchet MS" panose="020B0603020202020204" pitchFamily="34" charset="0"/>
            </a:endParaRPr>
          </a:p>
          <a:p>
            <a:pPr marL="336550" lvl="0" indent="-342900" algn="just">
              <a:spcBef>
                <a:spcPts val="500"/>
              </a:spcBef>
              <a:buClr>
                <a:srgbClr val="333333"/>
              </a:buClr>
              <a:buSzPts val="2300"/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333333"/>
                </a:solidFill>
                <a:latin typeface="Trebuchet MS" panose="020B0603020202020204" pitchFamily="34" charset="0"/>
                <a:ea typeface="Helvetica Neue"/>
                <a:cs typeface="Helvetica Neue"/>
                <a:sym typeface="Helvetica Neue"/>
              </a:rPr>
              <a:t>Later on, the yellow areas may grow horizontally as small ice crystals fill out the anvil of the storm.</a:t>
            </a:r>
            <a:endParaRPr lang="en-US" sz="1600" dirty="0">
              <a:latin typeface="Trebuchet MS" panose="020B0603020202020204" pitchFamily="34" charset="0"/>
            </a:endParaRPr>
          </a:p>
          <a:p>
            <a:pPr marL="285750" lvl="0" indent="-285750" algn="just">
              <a:spcBef>
                <a:spcPts val="500"/>
              </a:spcBef>
              <a:buClr>
                <a:schemeClr val="dk2"/>
              </a:buClr>
              <a:buSzPts val="2300"/>
              <a:buFont typeface="Wingdings" panose="05000000000000000000" pitchFamily="2" charset="2"/>
              <a:buChar char="v"/>
            </a:pPr>
            <a:endParaRPr lang="en-US" sz="1600" dirty="0">
              <a:solidFill>
                <a:srgbClr val="33333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264279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41"/>
          <p:cNvSpPr txBox="1">
            <a:spLocks noGrp="1"/>
          </p:cNvSpPr>
          <p:nvPr>
            <p:ph type="title"/>
          </p:nvPr>
        </p:nvSpPr>
        <p:spPr>
          <a:xfrm>
            <a:off x="803481" y="1"/>
            <a:ext cx="8340519" cy="4800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27000" bIns="27000" anchor="ctr" anchorCtr="0">
            <a:normAutofit/>
          </a:bodyPr>
          <a:lstStyle/>
          <a:p>
            <a:pPr marL="1651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Trebuchet MS" panose="020B0603020202020204" pitchFamily="34" charset="0"/>
                <a:sym typeface="Dosis"/>
              </a:rPr>
              <a:t>Severe Convection = Convection RGB</a:t>
            </a:r>
            <a:endParaRPr dirty="0">
              <a:latin typeface="Trebuchet MS" panose="020B0603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999" y="649225"/>
            <a:ext cx="6227065" cy="43433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Rectangle 1"/>
          <p:cNvSpPr/>
          <p:nvPr/>
        </p:nvSpPr>
        <p:spPr>
          <a:xfrm>
            <a:off x="147177" y="1535849"/>
            <a:ext cx="1976590" cy="18937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333333"/>
                </a:solidFill>
                <a:latin typeface="Trebuchet MS" panose="020B0603020202020204" pitchFamily="34" charset="0"/>
                <a:ea typeface="Helvetica Neue"/>
                <a:cs typeface="Helvetica Neue"/>
                <a:sym typeface="Helvetica Neue"/>
              </a:rPr>
              <a:t>Dissipating yellow colours indicate that the updraft is weakening</a:t>
            </a:r>
            <a:endParaRPr lang="en-US" sz="1600" dirty="0">
              <a:solidFill>
                <a:schemeClr val="lt1"/>
              </a:solidFill>
              <a:latin typeface="Trebuchet MS" panose="020B0603020202020204" pitchFamily="34" charset="0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42"/>
          <p:cNvSpPr txBox="1">
            <a:spLocks noGrp="1"/>
          </p:cNvSpPr>
          <p:nvPr>
            <p:ph type="title"/>
          </p:nvPr>
        </p:nvSpPr>
        <p:spPr>
          <a:xfrm>
            <a:off x="803481" y="1"/>
            <a:ext cx="8340519" cy="4800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27000" bIns="27000" anchor="ctr" anchorCtr="0">
            <a:normAutofit/>
          </a:bodyPr>
          <a:lstStyle/>
          <a:p>
            <a:pPr marL="1651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Trebuchet MS" panose="020B0603020202020204" pitchFamily="34" charset="0"/>
                <a:sym typeface="Dosis"/>
              </a:rPr>
              <a:t>Night Microphysics RGB = Fog/Low Clouds RGB</a:t>
            </a:r>
            <a:endParaRPr dirty="0">
              <a:latin typeface="Trebuchet MS" panose="020B0603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9360" y="731521"/>
            <a:ext cx="6457487" cy="42595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Google Shape;242;p42"/>
          <p:cNvSpPr txBox="1">
            <a:spLocks noGrp="1"/>
          </p:cNvSpPr>
          <p:nvPr>
            <p:ph type="body" idx="1"/>
          </p:nvPr>
        </p:nvSpPr>
        <p:spPr>
          <a:xfrm>
            <a:off x="0" y="800101"/>
            <a:ext cx="2438400" cy="3745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 fontScale="92500" lnSpcReduction="10000"/>
          </a:bodyPr>
          <a:lstStyle/>
          <a:p>
            <a:pPr marL="342900" indent="-342900">
              <a:spcBef>
                <a:spcPts val="0"/>
              </a:spcBef>
              <a:buClr>
                <a:srgbClr val="333333"/>
              </a:buClr>
              <a:buSzPts val="2100"/>
              <a:buFont typeface="Wingdings" panose="05000000000000000000" pitchFamily="2" charset="2"/>
              <a:buChar char="v"/>
            </a:pPr>
            <a:endParaRPr lang="en" sz="2100" dirty="0">
              <a:solidFill>
                <a:srgbClr val="333333"/>
              </a:solidFill>
              <a:latin typeface="Trebuchet MS" panose="020B0603020202020204" pitchFamily="34" charset="0"/>
              <a:ea typeface="Helvetica Neue"/>
              <a:cs typeface="Helvetica Neue"/>
              <a:sym typeface="Helvetica Neue"/>
            </a:endParaRPr>
          </a:p>
          <a:p>
            <a:pPr marL="342900" indent="-342900">
              <a:spcBef>
                <a:spcPts val="0"/>
              </a:spcBef>
              <a:buClr>
                <a:srgbClr val="333333"/>
              </a:buClr>
              <a:buSzPts val="2100"/>
              <a:buFont typeface="Arial" panose="020B0604020202020204" pitchFamily="34" charset="0"/>
              <a:buChar char="•"/>
            </a:pPr>
            <a:r>
              <a:rPr lang="en" sz="2100" b="0" i="0" u="none" strike="noStrike" dirty="0">
                <a:solidFill>
                  <a:srgbClr val="333333"/>
                </a:solidFill>
                <a:latin typeface="Trebuchet MS" panose="020B0603020202020204" pitchFamily="34" charset="0"/>
                <a:ea typeface="Helvetica Neue"/>
                <a:cs typeface="Helvetica Neue"/>
                <a:sym typeface="Helvetica Neue"/>
              </a:rPr>
              <a:t>Combination of three different IR channels and channel differences</a:t>
            </a:r>
          </a:p>
          <a:p>
            <a:pPr marL="342900" indent="-342900">
              <a:spcBef>
                <a:spcPts val="0"/>
              </a:spcBef>
              <a:buClr>
                <a:srgbClr val="333333"/>
              </a:buClr>
              <a:buSzPts val="2100"/>
              <a:buFont typeface="Arial" panose="020B0604020202020204" pitchFamily="34" charset="0"/>
              <a:buChar char="•"/>
            </a:pPr>
            <a:endParaRPr lang="en" sz="2100" b="0" i="0" u="none" strike="noStrike" dirty="0">
              <a:solidFill>
                <a:srgbClr val="333333"/>
              </a:solidFill>
              <a:latin typeface="Trebuchet MS" panose="020B0603020202020204" pitchFamily="34" charset="0"/>
              <a:ea typeface="Helvetica Neue"/>
              <a:cs typeface="Helvetica Neue"/>
              <a:sym typeface="Helvetica Neue"/>
            </a:endParaRPr>
          </a:p>
          <a:p>
            <a:pPr marL="342900" indent="-342900">
              <a:spcBef>
                <a:spcPts val="0"/>
              </a:spcBef>
              <a:buClr>
                <a:srgbClr val="333333"/>
              </a:buClr>
              <a:buSzPts val="2100"/>
              <a:buFont typeface="Arial" panose="020B0604020202020204" pitchFamily="34" charset="0"/>
              <a:buChar char="•"/>
            </a:pPr>
            <a:r>
              <a:rPr lang="en" sz="2100" dirty="0">
                <a:solidFill>
                  <a:srgbClr val="333333"/>
                </a:solidFill>
                <a:latin typeface="Trebuchet MS" panose="020B0603020202020204" pitchFamily="34" charset="0"/>
                <a:ea typeface="Helvetica Neue"/>
                <a:cs typeface="Helvetica Neue"/>
                <a:sym typeface="Helvetica Neue"/>
              </a:rPr>
              <a:t>C</a:t>
            </a:r>
            <a:r>
              <a:rPr lang="en" sz="2100" b="0" i="0" u="none" strike="noStrike" dirty="0">
                <a:solidFill>
                  <a:srgbClr val="333333"/>
                </a:solidFill>
                <a:latin typeface="Trebuchet MS" panose="020B0603020202020204" pitchFamily="34" charset="0"/>
                <a:ea typeface="Helvetica Neue"/>
                <a:cs typeface="Helvetica Neue"/>
                <a:sym typeface="Helvetica Neue"/>
              </a:rPr>
              <a:t>an be used any time of day, but night microphysics RGB is tuned for night-time</a:t>
            </a:r>
            <a:r>
              <a:rPr lang="en" sz="2100" dirty="0">
                <a:latin typeface="Trebuchet MS" panose="020B0603020202020204" pitchFamily="34" charset="0"/>
              </a:rPr>
              <a:t/>
            </a:r>
            <a:br>
              <a:rPr lang="en" sz="2100" dirty="0">
                <a:latin typeface="Trebuchet MS" panose="020B0603020202020204" pitchFamily="34" charset="0"/>
              </a:rPr>
            </a:br>
            <a:endParaRPr sz="2100" dirty="0">
              <a:latin typeface="Trebuchet MS" panose="020B0603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43"/>
          <p:cNvSpPr txBox="1">
            <a:spLocks noGrp="1"/>
          </p:cNvSpPr>
          <p:nvPr>
            <p:ph type="title"/>
          </p:nvPr>
        </p:nvSpPr>
        <p:spPr>
          <a:xfrm>
            <a:off x="803481" y="1"/>
            <a:ext cx="8340519" cy="4800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27000" bIns="27000" anchor="ctr" anchorCtr="0">
            <a:normAutofit/>
          </a:bodyPr>
          <a:lstStyle/>
          <a:p>
            <a:pPr marL="1651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Trebuchet MS" panose="020B0603020202020204" pitchFamily="34" charset="0"/>
                <a:sym typeface="Dosis"/>
              </a:rPr>
              <a:t>Night Microphysics RGB = Fog/Low Clouds RGB</a:t>
            </a:r>
            <a:endParaRPr dirty="0">
              <a:latin typeface="Trebuchet MS" panose="020B0603020202020204" pitchFamily="34" charset="0"/>
            </a:endParaRPr>
          </a:p>
        </p:txBody>
      </p:sp>
      <p:sp>
        <p:nvSpPr>
          <p:cNvPr id="249" name="Google Shape;249;p43"/>
          <p:cNvSpPr txBox="1">
            <a:spLocks noGrp="1"/>
          </p:cNvSpPr>
          <p:nvPr>
            <p:ph type="body" idx="1"/>
          </p:nvPr>
        </p:nvSpPr>
        <p:spPr>
          <a:xfrm>
            <a:off x="100584" y="648929"/>
            <a:ext cx="8750808" cy="44023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342900" lvl="0" indent="-342900" algn="just" rtl="0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2400"/>
              <a:buFont typeface="Arial" panose="020B0604020202020204" pitchFamily="34" charset="0"/>
              <a:buChar char="•"/>
            </a:pPr>
            <a:r>
              <a:rPr lang="en" sz="2000" dirty="0">
                <a:solidFill>
                  <a:srgbClr val="333333"/>
                </a:solidFill>
                <a:latin typeface="Trebuchet MS" panose="020B0603020202020204" pitchFamily="34" charset="0"/>
                <a:ea typeface="Helvetica Neue"/>
                <a:cs typeface="Helvetica Neue"/>
                <a:sym typeface="Helvetica Neue"/>
              </a:rPr>
              <a:t>C</a:t>
            </a:r>
            <a:r>
              <a:rPr lang="en" sz="2000" b="0" i="0" u="none" strike="noStrike" dirty="0">
                <a:solidFill>
                  <a:srgbClr val="333333"/>
                </a:solidFill>
                <a:latin typeface="Trebuchet MS" panose="020B0603020202020204" pitchFamily="34" charset="0"/>
                <a:ea typeface="Helvetica Neue"/>
                <a:cs typeface="Helvetica Neue"/>
                <a:sym typeface="Helvetica Neue"/>
              </a:rPr>
              <a:t>olours are controlled heavily by the cloud-top temperature and cloud-top temperature difference between </a:t>
            </a:r>
            <a:r>
              <a:rPr lang="en" sz="2000" b="0" i="0" u="none" strike="noStrike" dirty="0" smtClean="0">
                <a:solidFill>
                  <a:srgbClr val="333333"/>
                </a:solidFill>
                <a:latin typeface="Trebuchet MS" panose="020B0603020202020204" pitchFamily="34" charset="0"/>
                <a:ea typeface="Helvetica Neue"/>
                <a:cs typeface="Helvetica Neue"/>
                <a:sym typeface="Helvetica Neue"/>
              </a:rPr>
              <a:t>channels.</a:t>
            </a:r>
          </a:p>
          <a:p>
            <a:pPr marL="342900" lvl="0" indent="-342900" algn="just" rtl="0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2400"/>
              <a:buFont typeface="Arial" panose="020B0604020202020204" pitchFamily="34" charset="0"/>
              <a:buChar char="•"/>
            </a:pPr>
            <a:endParaRPr sz="2000" dirty="0">
              <a:latin typeface="Trebuchet MS" panose="020B0603020202020204" pitchFamily="34" charset="0"/>
            </a:endParaRPr>
          </a:p>
          <a:p>
            <a:pPr marL="342900" lvl="0" indent="-342900" algn="just" rtl="0">
              <a:spcBef>
                <a:spcPts val="500"/>
              </a:spcBef>
              <a:spcAft>
                <a:spcPts val="0"/>
              </a:spcAft>
              <a:buClr>
                <a:srgbClr val="333333"/>
              </a:buClr>
              <a:buSzPts val="2400"/>
              <a:buFont typeface="Arial" panose="020B0604020202020204" pitchFamily="34" charset="0"/>
              <a:buChar char="•"/>
            </a:pPr>
            <a:r>
              <a:rPr lang="en" sz="2000" b="0" i="0" u="none" strike="noStrike" dirty="0">
                <a:solidFill>
                  <a:srgbClr val="333333"/>
                </a:solidFill>
                <a:latin typeface="Trebuchet MS" panose="020B0603020202020204" pitchFamily="34" charset="0"/>
                <a:ea typeface="Helvetica Neue"/>
                <a:cs typeface="Helvetica Neue"/>
                <a:sym typeface="Helvetica Neue"/>
              </a:rPr>
              <a:t>This also depends on season, viewing angle or overall temperature profile. Generally, low clouds/fog appear: </a:t>
            </a:r>
            <a:endParaRPr lang="en" sz="2000" b="0" i="0" u="none" strike="noStrike" dirty="0" smtClean="0">
              <a:solidFill>
                <a:srgbClr val="333333"/>
              </a:solidFill>
              <a:latin typeface="Trebuchet MS" panose="020B0603020202020204" pitchFamily="34" charset="0"/>
              <a:ea typeface="Helvetica Neue"/>
              <a:cs typeface="Helvetica Neue"/>
              <a:sym typeface="Helvetica Neue"/>
            </a:endParaRPr>
          </a:p>
          <a:p>
            <a:pPr marL="0" lvl="0" indent="0" algn="just" rtl="0">
              <a:spcBef>
                <a:spcPts val="500"/>
              </a:spcBef>
              <a:spcAft>
                <a:spcPts val="0"/>
              </a:spcAft>
              <a:buClr>
                <a:srgbClr val="333333"/>
              </a:buClr>
              <a:buSzPts val="2400"/>
              <a:buNone/>
            </a:pPr>
            <a:endParaRPr sz="2000" dirty="0">
              <a:latin typeface="Trebuchet MS" panose="020B0603020202020204" pitchFamily="34" charset="0"/>
            </a:endParaRPr>
          </a:p>
          <a:p>
            <a:pPr marL="768350" lvl="1" indent="-342900" algn="just" rtl="0">
              <a:spcBef>
                <a:spcPts val="400"/>
              </a:spcBef>
              <a:spcAft>
                <a:spcPts val="0"/>
              </a:spcAft>
              <a:buClr>
                <a:srgbClr val="333333"/>
              </a:buClr>
              <a:buSzPts val="2100"/>
              <a:buFont typeface="Wingdings" panose="05000000000000000000" pitchFamily="2" charset="2"/>
              <a:buChar char="ü"/>
            </a:pPr>
            <a:r>
              <a:rPr lang="en" sz="2000" b="0" i="0" u="none" strike="noStrike" dirty="0">
                <a:solidFill>
                  <a:srgbClr val="333333"/>
                </a:solidFill>
                <a:latin typeface="Trebuchet MS" panose="020B0603020202020204" pitchFamily="34" charset="0"/>
                <a:ea typeface="Helvetica Neue"/>
                <a:cs typeface="Helvetica Neue"/>
                <a:sym typeface="Helvetica Neue"/>
              </a:rPr>
              <a:t>green in the mid- and high-latitude cold seasons and during cold weather regimes</a:t>
            </a:r>
            <a:endParaRPr sz="2000" dirty="0">
              <a:latin typeface="Trebuchet MS" panose="020B0603020202020204" pitchFamily="34" charset="0"/>
            </a:endParaRPr>
          </a:p>
          <a:p>
            <a:pPr marL="768350" lvl="1" indent="-342900" algn="just" rtl="0">
              <a:spcBef>
                <a:spcPts val="400"/>
              </a:spcBef>
              <a:spcAft>
                <a:spcPts val="0"/>
              </a:spcAft>
              <a:buClr>
                <a:srgbClr val="333333"/>
              </a:buClr>
              <a:buSzPts val="2100"/>
              <a:buFont typeface="Wingdings" panose="05000000000000000000" pitchFamily="2" charset="2"/>
              <a:buChar char="ü"/>
            </a:pPr>
            <a:r>
              <a:rPr lang="en" sz="2000" b="0" i="0" u="none" strike="noStrike" dirty="0">
                <a:solidFill>
                  <a:srgbClr val="333333"/>
                </a:solidFill>
                <a:latin typeface="Trebuchet MS" panose="020B0603020202020204" pitchFamily="34" charset="0"/>
                <a:ea typeface="Helvetica Neue"/>
                <a:cs typeface="Helvetica Neue"/>
                <a:sym typeface="Helvetica Neue"/>
              </a:rPr>
              <a:t>light blue in the mid- and low-latitude warm season and during warm weather </a:t>
            </a:r>
            <a:r>
              <a:rPr lang="en" sz="2000" b="0" i="0" u="none" strike="noStrike" dirty="0" smtClean="0">
                <a:solidFill>
                  <a:srgbClr val="333333"/>
                </a:solidFill>
                <a:latin typeface="Trebuchet MS" panose="020B0603020202020204" pitchFamily="34" charset="0"/>
                <a:ea typeface="Helvetica Neue"/>
                <a:cs typeface="Helvetica Neue"/>
                <a:sym typeface="Helvetica Neue"/>
              </a:rPr>
              <a:t>regimes</a:t>
            </a:r>
          </a:p>
          <a:p>
            <a:pPr marL="768350" lvl="1" indent="-342900" algn="just" rtl="0">
              <a:spcBef>
                <a:spcPts val="400"/>
              </a:spcBef>
              <a:spcAft>
                <a:spcPts val="0"/>
              </a:spcAft>
              <a:buClr>
                <a:srgbClr val="333333"/>
              </a:buClr>
              <a:buSzPts val="2100"/>
              <a:buFont typeface="Wingdings" panose="05000000000000000000" pitchFamily="2" charset="2"/>
              <a:buChar char="ü"/>
            </a:pPr>
            <a:endParaRPr sz="2000" dirty="0">
              <a:latin typeface="Trebuchet MS" panose="020B0603020202020204" pitchFamily="34" charset="0"/>
            </a:endParaRPr>
          </a:p>
          <a:p>
            <a:pPr marL="342900" lvl="0" indent="-342900" algn="just" rtl="0">
              <a:spcBef>
                <a:spcPts val="500"/>
              </a:spcBef>
              <a:spcAft>
                <a:spcPts val="0"/>
              </a:spcAft>
              <a:buClr>
                <a:srgbClr val="333333"/>
              </a:buClr>
              <a:buSzPts val="2400"/>
              <a:buFont typeface="Arial" panose="020B0604020202020204" pitchFamily="34" charset="0"/>
              <a:buChar char="•"/>
            </a:pPr>
            <a:r>
              <a:rPr lang="en" sz="2000" b="0" i="0" u="none" strike="noStrike" dirty="0">
                <a:solidFill>
                  <a:srgbClr val="333333"/>
                </a:solidFill>
                <a:latin typeface="Trebuchet MS" panose="020B0603020202020204" pitchFamily="34" charset="0"/>
                <a:ea typeface="Helvetica Neue"/>
                <a:cs typeface="Helvetica Neue"/>
                <a:sym typeface="Helvetica Neue"/>
              </a:rPr>
              <a:t>Helps identify night-time </a:t>
            </a:r>
            <a:r>
              <a:rPr lang="en" sz="2000" i="0" u="none" strike="noStrike" dirty="0">
                <a:solidFill>
                  <a:srgbClr val="333333"/>
                </a:solidFill>
                <a:latin typeface="Trebuchet MS" panose="020B0603020202020204" pitchFamily="34" charset="0"/>
                <a:ea typeface="Helvetica Neue"/>
                <a:cs typeface="Helvetica Neue"/>
                <a:sym typeface="Helvetica Neue"/>
              </a:rPr>
              <a:t>low-level clouds and fog</a:t>
            </a:r>
            <a:r>
              <a:rPr lang="en" sz="2000" dirty="0">
                <a:solidFill>
                  <a:srgbClr val="333333"/>
                </a:solidFill>
                <a:latin typeface="Trebuchet MS" panose="020B0603020202020204" pitchFamily="34" charset="0"/>
                <a:ea typeface="Helvetica Neue"/>
                <a:cs typeface="Helvetica Neue"/>
                <a:sym typeface="Helvetica Neue"/>
              </a:rPr>
              <a:t>, d</a:t>
            </a:r>
            <a:r>
              <a:rPr lang="en" sz="2000" b="0" i="0" u="none" strike="noStrike" dirty="0">
                <a:solidFill>
                  <a:srgbClr val="333333"/>
                </a:solidFill>
                <a:latin typeface="Trebuchet MS" panose="020B0603020202020204" pitchFamily="34" charset="0"/>
                <a:ea typeface="Helvetica Neue"/>
                <a:cs typeface="Helvetica Neue"/>
                <a:sym typeface="Helvetica Neue"/>
              </a:rPr>
              <a:t>etermine cloud heights. </a:t>
            </a:r>
            <a:endParaRPr sz="2000" dirty="0">
              <a:latin typeface="Trebuchet MS" panose="020B0603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4"/>
          <p:cNvSpPr txBox="1">
            <a:spLocks noGrp="1"/>
          </p:cNvSpPr>
          <p:nvPr>
            <p:ph type="title"/>
          </p:nvPr>
        </p:nvSpPr>
        <p:spPr>
          <a:xfrm>
            <a:off x="803481" y="1"/>
            <a:ext cx="8340519" cy="4800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27000" bIns="27000" anchor="ctr" anchorCtr="0">
            <a:normAutofit/>
          </a:bodyPr>
          <a:lstStyle/>
          <a:p>
            <a:pPr marL="1651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Trebuchet MS" panose="020B0603020202020204" pitchFamily="34" charset="0"/>
                <a:sym typeface="Dosis"/>
              </a:rPr>
              <a:t>Night Microphysics RGB = Fog/Low Clouds RGB</a:t>
            </a:r>
            <a:endParaRPr dirty="0">
              <a:latin typeface="Trebuchet MS" panose="020B0603020202020204" pitchFamily="34" charset="0"/>
            </a:endParaRPr>
          </a:p>
        </p:txBody>
      </p:sp>
      <p:pic>
        <p:nvPicPr>
          <p:cNvPr id="256" name="Google Shape;256;p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14016" y="630718"/>
            <a:ext cx="6630339" cy="42012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57" name="Google Shape;257;p44"/>
          <p:cNvSpPr txBox="1"/>
          <p:nvPr/>
        </p:nvSpPr>
        <p:spPr>
          <a:xfrm>
            <a:off x="115905" y="688465"/>
            <a:ext cx="2234103" cy="3624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285750" marR="0" lvl="0" indent="-285750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" sz="1800" dirty="0">
                <a:solidFill>
                  <a:srgbClr val="333333"/>
                </a:solidFill>
                <a:latin typeface="Trebuchet MS" panose="020B0603020202020204" pitchFamily="34" charset="0"/>
                <a:ea typeface="Helvetica Neue"/>
                <a:cs typeface="Helvetica Neue"/>
                <a:sym typeface="Helvetica Neue"/>
              </a:rPr>
              <a:t>In the </a:t>
            </a:r>
            <a:r>
              <a:rPr lang="en" sz="1800" dirty="0">
                <a:solidFill>
                  <a:srgbClr val="333333"/>
                </a:solidFill>
                <a:latin typeface="Trebuchet MS" panose="020B0603020202020204" pitchFamily="34" charset="0"/>
                <a:ea typeface="Helvetica Neue"/>
                <a:cs typeface="Helvetica Neue"/>
                <a:sym typeface="Helvetica Neue"/>
              </a:rPr>
              <a:t>tropics, low-level stratiform clouds are light blue. </a:t>
            </a:r>
          </a:p>
          <a:p>
            <a:pPr marL="285750" marR="0" lvl="0" indent="-285750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" sz="1800" dirty="0">
              <a:solidFill>
                <a:srgbClr val="333333"/>
              </a:solidFill>
              <a:latin typeface="Trebuchet MS" panose="020B0603020202020204" pitchFamily="34" charset="0"/>
              <a:ea typeface="Helvetica Neue"/>
              <a:cs typeface="Helvetica Neue"/>
              <a:sym typeface="Helvetica Neue"/>
            </a:endParaRPr>
          </a:p>
          <a:p>
            <a:pPr marL="285750" marR="0" lvl="0" indent="-285750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" sz="1800" dirty="0">
                <a:solidFill>
                  <a:srgbClr val="333333"/>
                </a:solidFill>
                <a:latin typeface="Trebuchet MS" panose="020B0603020202020204" pitchFamily="34" charset="0"/>
                <a:ea typeface="Helvetica Neue"/>
                <a:cs typeface="Helvetica Neue"/>
                <a:sym typeface="Helvetica Neue"/>
              </a:rPr>
              <a:t>Mid-level clouds are pinkish to brownish</a:t>
            </a:r>
          </a:p>
          <a:p>
            <a:pPr marL="285750" marR="0" lvl="0" indent="-285750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" sz="1800" dirty="0">
              <a:solidFill>
                <a:srgbClr val="333333"/>
              </a:solidFill>
              <a:latin typeface="Trebuchet MS" panose="020B0603020202020204" pitchFamily="34" charset="0"/>
              <a:ea typeface="Helvetica Neue"/>
              <a:cs typeface="Helvetica Neue"/>
              <a:sym typeface="Helvetica Neue"/>
            </a:endParaRPr>
          </a:p>
          <a:p>
            <a:pPr marL="285750" marR="0" lvl="0" indent="-285750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" sz="1800" dirty="0">
                <a:solidFill>
                  <a:srgbClr val="333333"/>
                </a:solidFill>
                <a:latin typeface="Trebuchet MS" panose="020B0603020202020204" pitchFamily="34" charset="0"/>
                <a:ea typeface="Helvetica Neue"/>
                <a:cs typeface="Helvetica Neue"/>
                <a:sym typeface="Helvetica Neue"/>
              </a:rPr>
              <a:t>high-level cirrus are black to dark blue</a:t>
            </a:r>
            <a:endParaRPr sz="1800" dirty="0">
              <a:solidFill>
                <a:srgbClr val="333333"/>
              </a:solidFill>
              <a:latin typeface="Trebuchet MS" panose="020B0603020202020204" pitchFamily="34" charset="0"/>
              <a:ea typeface="Helvetica Neue"/>
              <a:cs typeface="Helvetica Neue"/>
              <a:sym typeface="Tahoma"/>
            </a:endParaRPr>
          </a:p>
          <a:p>
            <a:pPr marL="285750" marR="0" lvl="0" indent="-285750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sz="1500" b="1" i="0" u="none" strike="noStrike" cap="none" dirty="0">
              <a:solidFill>
                <a:srgbClr val="002060"/>
              </a:solidFill>
              <a:latin typeface="Trebuchet MS" panose="020B0603020202020204" pitchFamily="34" charset="0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45"/>
          <p:cNvSpPr txBox="1">
            <a:spLocks noGrp="1"/>
          </p:cNvSpPr>
          <p:nvPr>
            <p:ph type="title"/>
          </p:nvPr>
        </p:nvSpPr>
        <p:spPr>
          <a:xfrm>
            <a:off x="803481" y="1"/>
            <a:ext cx="8340519" cy="4800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27000" bIns="27000" anchor="ctr" anchorCtr="0">
            <a:normAutofit/>
          </a:bodyPr>
          <a:lstStyle/>
          <a:p>
            <a:pPr marL="1651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Trebuchet MS" panose="020B0603020202020204" pitchFamily="34" charset="0"/>
                <a:sym typeface="Dosis"/>
              </a:rPr>
              <a:t>Day Microphysics RGB</a:t>
            </a:r>
            <a:endParaRPr dirty="0">
              <a:latin typeface="Trebuchet MS" panose="020B0603020202020204" pitchFamily="34" charset="0"/>
            </a:endParaRPr>
          </a:p>
        </p:txBody>
      </p:sp>
      <p:sp>
        <p:nvSpPr>
          <p:cNvPr id="263" name="Google Shape;263;p45"/>
          <p:cNvSpPr txBox="1">
            <a:spLocks noGrp="1"/>
          </p:cNvSpPr>
          <p:nvPr>
            <p:ph type="body" idx="1"/>
          </p:nvPr>
        </p:nvSpPr>
        <p:spPr>
          <a:xfrm>
            <a:off x="198120" y="575187"/>
            <a:ext cx="8872138" cy="44613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 fontScale="85000" lnSpcReduction="10000"/>
          </a:bodyPr>
          <a:lstStyle/>
          <a:p>
            <a:pPr marL="342900" lvl="0" indent="-342900" algn="just">
              <a:lnSpc>
                <a:spcPct val="150000"/>
              </a:lnSpc>
              <a:spcBef>
                <a:spcPts val="0"/>
              </a:spcBef>
              <a:buSzPts val="2100"/>
              <a:buFont typeface="Arial" panose="020B0604020202020204" pitchFamily="34" charset="0"/>
              <a:buChar char="•"/>
            </a:pPr>
            <a:r>
              <a:rPr lang="en" dirty="0">
                <a:latin typeface="Trebuchet MS" panose="020B0603020202020204" pitchFamily="34" charset="0"/>
                <a:ea typeface="Arial"/>
                <a:cs typeface="Arial"/>
                <a:sym typeface="Arial"/>
              </a:rPr>
              <a:t>Combines information </a:t>
            </a:r>
            <a:r>
              <a:rPr lang="en" dirty="0" smtClean="0">
                <a:latin typeface="Trebuchet MS" panose="020B0603020202020204" pitchFamily="34" charset="0"/>
                <a:ea typeface="Arial"/>
                <a:cs typeface="Arial"/>
                <a:sym typeface="Arial"/>
              </a:rPr>
              <a:t>about:</a:t>
            </a:r>
          </a:p>
          <a:p>
            <a:pPr marL="342900" lvl="0" indent="-342900" algn="just">
              <a:lnSpc>
                <a:spcPct val="150000"/>
              </a:lnSpc>
              <a:spcBef>
                <a:spcPts val="0"/>
              </a:spcBef>
              <a:buSzPts val="2100"/>
              <a:buFont typeface="Wingdings" panose="05000000000000000000" pitchFamily="2" charset="2"/>
              <a:buChar char="ü"/>
            </a:pPr>
            <a:r>
              <a:rPr lang="en" sz="2000" dirty="0" smtClean="0">
                <a:latin typeface="Trebuchet MS" panose="020B0603020202020204" pitchFamily="34" charset="0"/>
                <a:ea typeface="Arial"/>
                <a:cs typeface="Arial"/>
                <a:sym typeface="Arial"/>
              </a:rPr>
              <a:t> cloud </a:t>
            </a:r>
            <a:r>
              <a:rPr lang="en" sz="2000" dirty="0">
                <a:latin typeface="Trebuchet MS" panose="020B0603020202020204" pitchFamily="34" charset="0"/>
                <a:ea typeface="Arial"/>
                <a:cs typeface="Arial"/>
                <a:sym typeface="Arial"/>
              </a:rPr>
              <a:t>brightness, </a:t>
            </a:r>
            <a:endParaRPr lang="en" sz="2000" dirty="0" smtClean="0">
              <a:latin typeface="Trebuchet MS" panose="020B0603020202020204" pitchFamily="34" charset="0"/>
              <a:ea typeface="Arial"/>
              <a:cs typeface="Arial"/>
              <a:sym typeface="Arial"/>
            </a:endParaRPr>
          </a:p>
          <a:p>
            <a:pPr marL="342900" lvl="0" indent="-342900" algn="just">
              <a:lnSpc>
                <a:spcPct val="150000"/>
              </a:lnSpc>
              <a:spcBef>
                <a:spcPts val="0"/>
              </a:spcBef>
              <a:buSzPts val="2100"/>
              <a:buFont typeface="Wingdings" panose="05000000000000000000" pitchFamily="2" charset="2"/>
              <a:buChar char="ü"/>
            </a:pPr>
            <a:r>
              <a:rPr lang="en" sz="2000" dirty="0" smtClean="0">
                <a:latin typeface="Trebuchet MS" panose="020B0603020202020204" pitchFamily="34" charset="0"/>
                <a:ea typeface="Arial"/>
                <a:cs typeface="Arial"/>
                <a:sym typeface="Arial"/>
              </a:rPr>
              <a:t>cloud </a:t>
            </a:r>
            <a:r>
              <a:rPr lang="en" sz="2000" dirty="0">
                <a:latin typeface="Trebuchet MS" panose="020B0603020202020204" pitchFamily="34" charset="0"/>
                <a:ea typeface="Arial"/>
                <a:cs typeface="Arial"/>
                <a:sym typeface="Arial"/>
              </a:rPr>
              <a:t>particle phase and size, and </a:t>
            </a:r>
            <a:endParaRPr lang="en" sz="2000" dirty="0" smtClean="0">
              <a:latin typeface="Trebuchet MS" panose="020B0603020202020204" pitchFamily="34" charset="0"/>
              <a:ea typeface="Arial"/>
              <a:cs typeface="Arial"/>
              <a:sym typeface="Arial"/>
            </a:endParaRPr>
          </a:p>
          <a:p>
            <a:pPr marL="342900" lvl="0" indent="-342900" algn="just">
              <a:lnSpc>
                <a:spcPct val="150000"/>
              </a:lnSpc>
              <a:spcBef>
                <a:spcPts val="0"/>
              </a:spcBef>
              <a:buSzPts val="2100"/>
              <a:buFont typeface="Wingdings" panose="05000000000000000000" pitchFamily="2" charset="2"/>
              <a:buChar char="ü"/>
            </a:pPr>
            <a:r>
              <a:rPr lang="en" sz="2000" dirty="0" smtClean="0">
                <a:latin typeface="Trebuchet MS" panose="020B0603020202020204" pitchFamily="34" charset="0"/>
                <a:ea typeface="Arial"/>
                <a:cs typeface="Arial"/>
                <a:sym typeface="Arial"/>
              </a:rPr>
              <a:t>cloud </a:t>
            </a:r>
            <a:r>
              <a:rPr lang="en" sz="2000" dirty="0">
                <a:latin typeface="Trebuchet MS" panose="020B0603020202020204" pitchFamily="34" charset="0"/>
                <a:ea typeface="Arial"/>
                <a:cs typeface="Arial"/>
                <a:sym typeface="Arial"/>
              </a:rPr>
              <a:t>top temperature </a:t>
            </a:r>
            <a:endParaRPr lang="en" sz="2000" dirty="0" smtClean="0">
              <a:latin typeface="Trebuchet MS" panose="020B0603020202020204" pitchFamily="34" charset="0"/>
              <a:ea typeface="Arial"/>
              <a:cs typeface="Arial"/>
              <a:sym typeface="Arial"/>
            </a:endParaRPr>
          </a:p>
          <a:p>
            <a:pPr marL="342900" lvl="0" indent="-342900" algn="just">
              <a:lnSpc>
                <a:spcPct val="150000"/>
              </a:lnSpc>
              <a:spcBef>
                <a:spcPts val="0"/>
              </a:spcBef>
              <a:buSzPts val="2100"/>
              <a:buFont typeface="Arial" panose="020B0604020202020204" pitchFamily="34" charset="0"/>
              <a:buChar char="•"/>
            </a:pPr>
            <a:r>
              <a:rPr lang="en" sz="2000" dirty="0" smtClean="0">
                <a:latin typeface="Trebuchet MS" panose="020B0603020202020204" pitchFamily="34" charset="0"/>
                <a:ea typeface="Arial"/>
                <a:cs typeface="Arial"/>
                <a:sym typeface="Arial"/>
              </a:rPr>
              <a:t>Used to analyze </a:t>
            </a:r>
            <a:r>
              <a:rPr lang="en" sz="2000" dirty="0">
                <a:solidFill>
                  <a:srgbClr val="FF0000"/>
                </a:solidFill>
                <a:latin typeface="Trebuchet MS" panose="020B0603020202020204" pitchFamily="34" charset="0"/>
                <a:ea typeface="Arial"/>
                <a:cs typeface="Arial"/>
                <a:sym typeface="Arial"/>
              </a:rPr>
              <a:t>convective clouds </a:t>
            </a:r>
            <a:r>
              <a:rPr lang="en" sz="2000" dirty="0">
                <a:latin typeface="Trebuchet MS" panose="020B0603020202020204" pitchFamily="34" charset="0"/>
                <a:ea typeface="Arial"/>
                <a:cs typeface="Arial"/>
                <a:sym typeface="Arial"/>
              </a:rPr>
              <a:t>as well as other </a:t>
            </a:r>
            <a:r>
              <a:rPr lang="en" sz="2000" dirty="0">
                <a:solidFill>
                  <a:srgbClr val="FF0000"/>
                </a:solidFill>
                <a:latin typeface="Trebuchet MS" panose="020B0603020202020204" pitchFamily="34" charset="0"/>
                <a:ea typeface="Arial"/>
                <a:cs typeface="Arial"/>
                <a:sym typeface="Arial"/>
              </a:rPr>
              <a:t>cloud and surface features</a:t>
            </a:r>
            <a:r>
              <a:rPr lang="en" sz="2000" dirty="0">
                <a:latin typeface="Trebuchet MS" panose="020B0603020202020204" pitchFamily="34" charset="0"/>
                <a:ea typeface="Arial"/>
                <a:cs typeface="Arial"/>
                <a:sym typeface="Arial"/>
              </a:rPr>
              <a:t>.</a:t>
            </a:r>
          </a:p>
          <a:p>
            <a:pPr marL="342900" lvl="0" indent="-342900" algn="just">
              <a:spcBef>
                <a:spcPts val="0"/>
              </a:spcBef>
              <a:buSzPts val="2100"/>
              <a:buFont typeface="Arial" panose="020B0604020202020204" pitchFamily="34" charset="0"/>
              <a:buChar char="•"/>
            </a:pPr>
            <a:endParaRPr lang="en" sz="2000" dirty="0">
              <a:latin typeface="Trebuchet MS" panose="020B0603020202020204" pitchFamily="34" charset="0"/>
              <a:ea typeface="Arial"/>
              <a:cs typeface="Arial"/>
              <a:sym typeface="Arial"/>
            </a:endParaRPr>
          </a:p>
          <a:p>
            <a:pPr marL="342900" lvl="0" indent="-342900" algn="just">
              <a:lnSpc>
                <a:spcPct val="150000"/>
              </a:lnSpc>
              <a:spcBef>
                <a:spcPts val="0"/>
              </a:spcBef>
              <a:buSzPts val="2100"/>
              <a:buFont typeface="Arial" panose="020B0604020202020204" pitchFamily="34" charset="0"/>
              <a:buChar char="•"/>
            </a:pPr>
            <a:r>
              <a:rPr lang="en-US" sz="2000" dirty="0">
                <a:latin typeface="Trebuchet MS" panose="020B0603020202020204" pitchFamily="34" charset="0"/>
                <a:ea typeface="Arial"/>
                <a:cs typeface="Arial"/>
                <a:sym typeface="Arial"/>
              </a:rPr>
              <a:t>The cloud particle phase and size can be qualitatively determined to estimate if </a:t>
            </a:r>
            <a:r>
              <a:rPr lang="en-US" sz="2000" dirty="0">
                <a:solidFill>
                  <a:srgbClr val="FF0000"/>
                </a:solidFill>
                <a:latin typeface="Trebuchet MS" panose="020B0603020202020204" pitchFamily="34" charset="0"/>
                <a:ea typeface="Arial"/>
                <a:cs typeface="Arial"/>
                <a:sym typeface="Arial"/>
              </a:rPr>
              <a:t>strong updrafts </a:t>
            </a:r>
            <a:r>
              <a:rPr lang="en-US" sz="2000" dirty="0">
                <a:latin typeface="Trebuchet MS" panose="020B0603020202020204" pitchFamily="34" charset="0"/>
                <a:ea typeface="Arial"/>
                <a:cs typeface="Arial"/>
                <a:sym typeface="Arial"/>
              </a:rPr>
              <a:t>are associated with the convection or if warm rain processes are active. </a:t>
            </a:r>
          </a:p>
          <a:p>
            <a:pPr marL="342900" lvl="0" indent="-342900" algn="just">
              <a:spcBef>
                <a:spcPts val="0"/>
              </a:spcBef>
              <a:buSzPts val="2100"/>
              <a:buFont typeface="Arial" panose="020B0604020202020204" pitchFamily="34" charset="0"/>
              <a:buChar char="•"/>
            </a:pPr>
            <a:endParaRPr lang="en-US" sz="2000" dirty="0">
              <a:latin typeface="Trebuchet MS" panose="020B0603020202020204" pitchFamily="34" charset="0"/>
              <a:ea typeface="Arial"/>
              <a:cs typeface="Arial"/>
              <a:sym typeface="Arial"/>
            </a:endParaRPr>
          </a:p>
          <a:p>
            <a:pPr marL="342900" lvl="0" indent="-342900" algn="just">
              <a:lnSpc>
                <a:spcPct val="150000"/>
              </a:lnSpc>
              <a:spcBef>
                <a:spcPts val="0"/>
              </a:spcBef>
              <a:buSzPts val="2100"/>
              <a:buFont typeface="Arial" panose="020B0604020202020204" pitchFamily="34" charset="0"/>
              <a:buChar char="•"/>
            </a:pPr>
            <a:r>
              <a:rPr lang="en-US" sz="2000" dirty="0">
                <a:latin typeface="Trebuchet MS" panose="020B0603020202020204" pitchFamily="34" charset="0"/>
                <a:ea typeface="Arial"/>
                <a:cs typeface="Arial"/>
                <a:sym typeface="Arial"/>
              </a:rPr>
              <a:t>Identification of cloud types, including fog and low stratus as well as fires, snow, and contrails</a:t>
            </a:r>
            <a:endParaRPr lang="en-US" sz="2000" dirty="0">
              <a:latin typeface="Trebuchet MS" panose="020B0603020202020204" pitchFamily="34" charset="0"/>
              <a:ea typeface="Arial"/>
              <a:cs typeface="Arial"/>
            </a:endParaRPr>
          </a:p>
          <a:p>
            <a:pPr marL="285750" indent="-285750" algn="just">
              <a:spcBef>
                <a:spcPts val="0"/>
              </a:spcBef>
              <a:buSzPts val="2100"/>
            </a:pPr>
            <a:endParaRPr dirty="0">
              <a:latin typeface="Trebuchet MS" panose="020B0603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46"/>
          <p:cNvSpPr txBox="1">
            <a:spLocks noGrp="1"/>
          </p:cNvSpPr>
          <p:nvPr>
            <p:ph type="title"/>
          </p:nvPr>
        </p:nvSpPr>
        <p:spPr>
          <a:xfrm>
            <a:off x="803481" y="1"/>
            <a:ext cx="8340519" cy="4800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27000" bIns="27000" anchor="ctr" anchorCtr="0">
            <a:normAutofit/>
          </a:bodyPr>
          <a:lstStyle/>
          <a:p>
            <a:pPr marL="1651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Trebuchet MS" panose="020B0603020202020204" pitchFamily="34" charset="0"/>
                <a:sym typeface="Dosis"/>
              </a:rPr>
              <a:t>Day Microphysics RGB</a:t>
            </a:r>
            <a:endParaRPr dirty="0">
              <a:latin typeface="Trebuchet MS" panose="020B0603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4679" y="928238"/>
            <a:ext cx="5905501" cy="36437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Rectangle 1"/>
          <p:cNvSpPr/>
          <p:nvPr/>
        </p:nvSpPr>
        <p:spPr>
          <a:xfrm>
            <a:off x="29249" y="559629"/>
            <a:ext cx="3125430" cy="54942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latin typeface="Trebuchet MS" panose="020B0603020202020204" pitchFamily="34" charset="0"/>
              </a:rPr>
              <a:t>The surface appears in shades of </a:t>
            </a:r>
            <a:r>
              <a:rPr lang="en-US" sz="1800" dirty="0" smtClean="0">
                <a:solidFill>
                  <a:srgbClr val="FF0000"/>
                </a:solidFill>
                <a:latin typeface="Trebuchet MS" panose="020B0603020202020204" pitchFamily="34" charset="0"/>
              </a:rPr>
              <a:t>blue</a:t>
            </a:r>
            <a:endParaRPr lang="en-US" sz="1800" dirty="0">
              <a:latin typeface="Trebuchet MS" panose="020B0603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latin typeface="Trebuchet MS" panose="020B0603020202020204" pitchFamily="34" charset="0"/>
              </a:rPr>
              <a:t>Low clouds appear </a:t>
            </a:r>
            <a:r>
              <a:rPr lang="en-US" sz="1800" dirty="0">
                <a:solidFill>
                  <a:srgbClr val="FF0000"/>
                </a:solidFill>
                <a:latin typeface="Trebuchet MS" panose="020B0603020202020204" pitchFamily="34" charset="0"/>
              </a:rPr>
              <a:t>yellow to greenish </a:t>
            </a:r>
            <a:r>
              <a:rPr lang="en-US" sz="1800" dirty="0">
                <a:latin typeface="Trebuchet MS" panose="020B0603020202020204" pitchFamily="34" charset="0"/>
              </a:rPr>
              <a:t>(small droplets) to </a:t>
            </a:r>
            <a:r>
              <a:rPr lang="en-US" sz="1800" dirty="0">
                <a:solidFill>
                  <a:srgbClr val="FF0000"/>
                </a:solidFill>
                <a:latin typeface="Trebuchet MS" panose="020B0603020202020204" pitchFamily="34" charset="0"/>
              </a:rPr>
              <a:t>magenta</a:t>
            </a:r>
            <a:r>
              <a:rPr lang="en-US" sz="1800" dirty="0">
                <a:latin typeface="Trebuchet MS" panose="020B0603020202020204" pitchFamily="34" charset="0"/>
              </a:rPr>
              <a:t> (large droplets</a:t>
            </a:r>
            <a:r>
              <a:rPr lang="en-US" sz="1800" dirty="0" smtClean="0">
                <a:latin typeface="Trebuchet MS" panose="020B0603020202020204" pitchFamily="34" charset="0"/>
              </a:rPr>
              <a:t>)</a:t>
            </a:r>
            <a:endParaRPr lang="en-US" sz="1800" dirty="0">
              <a:latin typeface="Trebuchet MS" panose="020B0603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latin typeface="Trebuchet MS" panose="020B0603020202020204" pitchFamily="34" charset="0"/>
              </a:rPr>
              <a:t>High ice clouds appear </a:t>
            </a:r>
            <a:r>
              <a:rPr lang="en-US" sz="1800" dirty="0">
                <a:solidFill>
                  <a:srgbClr val="FF0000"/>
                </a:solidFill>
                <a:latin typeface="Trebuchet MS" panose="020B0603020202020204" pitchFamily="34" charset="0"/>
              </a:rPr>
              <a:t>deep red </a:t>
            </a:r>
            <a:r>
              <a:rPr lang="en-US" sz="1800" dirty="0">
                <a:latin typeface="Trebuchet MS" panose="020B0603020202020204" pitchFamily="34" charset="0"/>
              </a:rPr>
              <a:t>(large ice particles) to </a:t>
            </a:r>
            <a:r>
              <a:rPr lang="en-US" sz="1800" dirty="0">
                <a:solidFill>
                  <a:srgbClr val="FF0000"/>
                </a:solidFill>
                <a:latin typeface="Trebuchet MS" panose="020B0603020202020204" pitchFamily="34" charset="0"/>
              </a:rPr>
              <a:t>bright orange </a:t>
            </a:r>
            <a:r>
              <a:rPr lang="en-US" sz="1800" dirty="0">
                <a:latin typeface="Trebuchet MS" panose="020B0603020202020204" pitchFamily="34" charset="0"/>
              </a:rPr>
              <a:t>(small ice particles)</a:t>
            </a:r>
          </a:p>
          <a:p>
            <a:pPr lvl="0">
              <a:lnSpc>
                <a:spcPct val="150000"/>
              </a:lnSpc>
              <a:spcBef>
                <a:spcPts val="200"/>
              </a:spcBef>
            </a:pPr>
            <a:endParaRPr lang="en-US" sz="1800" dirty="0">
              <a:solidFill>
                <a:schemeClr val="bg1"/>
              </a:solidFill>
              <a:latin typeface="Trebuchet MS" panose="020B0603020202020204" pitchFamily="34" charset="0"/>
            </a:endParaRPr>
          </a:p>
          <a:p>
            <a:pPr lvl="0">
              <a:lnSpc>
                <a:spcPct val="150000"/>
              </a:lnSpc>
              <a:spcBef>
                <a:spcPts val="200"/>
              </a:spcBef>
            </a:pPr>
            <a:endParaRPr lang="en-US" sz="1800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47"/>
          <p:cNvSpPr txBox="1">
            <a:spLocks noGrp="1"/>
          </p:cNvSpPr>
          <p:nvPr>
            <p:ph type="title"/>
          </p:nvPr>
        </p:nvSpPr>
        <p:spPr>
          <a:xfrm>
            <a:off x="803481" y="1"/>
            <a:ext cx="8340519" cy="4800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27000" bIns="27000" anchor="ctr" anchorCtr="0">
            <a:normAutofit/>
          </a:bodyPr>
          <a:lstStyle/>
          <a:p>
            <a:pPr marL="16510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Trebuchet MS" panose="020B0603020202020204" pitchFamily="34" charset="0"/>
                <a:sym typeface="Dosis"/>
              </a:rPr>
              <a:t>Airmass RGB</a:t>
            </a:r>
            <a:endParaRPr dirty="0">
              <a:latin typeface="Trebuchet MS" panose="020B0603020202020204" pitchFamily="34" charset="0"/>
            </a:endParaRPr>
          </a:p>
        </p:txBody>
      </p:sp>
      <p:sp>
        <p:nvSpPr>
          <p:cNvPr id="278" name="Google Shape;278;p47"/>
          <p:cNvSpPr txBox="1">
            <a:spLocks noGrp="1"/>
          </p:cNvSpPr>
          <p:nvPr>
            <p:ph type="body" idx="1"/>
          </p:nvPr>
        </p:nvSpPr>
        <p:spPr>
          <a:xfrm>
            <a:off x="157633" y="958520"/>
            <a:ext cx="8828734" cy="3476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342900" lvl="0" indent="-3429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 panose="020B0604020202020204" pitchFamily="34" charset="0"/>
              <a:buChar char="•"/>
            </a:pPr>
            <a:r>
              <a:rPr lang="en" sz="2000" dirty="0">
                <a:solidFill>
                  <a:schemeClr val="accent6">
                    <a:lumMod val="25000"/>
                  </a:schemeClr>
                </a:solidFill>
                <a:latin typeface="Trebuchet MS" panose="020B0603020202020204" pitchFamily="34" charset="0"/>
              </a:rPr>
              <a:t>B</a:t>
            </a:r>
            <a:r>
              <a:rPr lang="en" sz="2000" b="0" i="0" u="none" strike="noStrike" dirty="0">
                <a:solidFill>
                  <a:schemeClr val="accent6">
                    <a:lumMod val="25000"/>
                  </a:schemeClr>
                </a:solidFill>
                <a:latin typeface="Trebuchet MS" panose="020B0603020202020204" pitchFamily="34" charset="0"/>
                <a:sym typeface="Roboto"/>
              </a:rPr>
              <a:t>ased upon data from IR and WV channels </a:t>
            </a:r>
          </a:p>
          <a:p>
            <a:pPr marL="800100" lvl="1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accent6">
                    <a:lumMod val="25000"/>
                  </a:schemeClr>
                </a:solidFill>
                <a:latin typeface="Trebuchet MS" panose="020B0603020202020204" pitchFamily="34" charset="0"/>
              </a:rPr>
              <a:t>Designed and tuned to monitor: </a:t>
            </a:r>
          </a:p>
          <a:p>
            <a:pPr marL="800100" lvl="1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accent6">
                    <a:lumMod val="25000"/>
                  </a:schemeClr>
                </a:solidFill>
                <a:latin typeface="Trebuchet MS" panose="020B0603020202020204" pitchFamily="34" charset="0"/>
              </a:rPr>
              <a:t>Distribution of different air masses </a:t>
            </a:r>
          </a:p>
          <a:p>
            <a:pPr marL="800100" lvl="1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accent6">
                    <a:lumMod val="25000"/>
                  </a:schemeClr>
                </a:solidFill>
                <a:latin typeface="Trebuchet MS" panose="020B0603020202020204" pitchFamily="34" charset="0"/>
              </a:rPr>
              <a:t>Evolution of cyclones, in particular rapid cyclogenesis</a:t>
            </a:r>
          </a:p>
          <a:p>
            <a:pPr marL="800100" lvl="1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accent6">
                    <a:lumMod val="25000"/>
                  </a:schemeClr>
                </a:solidFill>
                <a:latin typeface="Trebuchet MS" panose="020B0603020202020204" pitchFamily="34" charset="0"/>
              </a:rPr>
              <a:t>Jet streaks and </a:t>
            </a:r>
          </a:p>
          <a:p>
            <a:pPr marL="800100" lvl="1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accent6">
                    <a:lumMod val="25000"/>
                  </a:schemeClr>
                </a:solidFill>
                <a:latin typeface="Trebuchet MS" panose="020B0603020202020204" pitchFamily="34" charset="0"/>
              </a:rPr>
              <a:t>PV (potential vorticity) anomalies</a:t>
            </a:r>
          </a:p>
          <a:p>
            <a:pPr marL="342900" lvl="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6">
                    <a:lumMod val="25000"/>
                  </a:schemeClr>
                </a:solidFill>
                <a:latin typeface="Trebuchet MS" panose="020B0603020202020204" pitchFamily="34" charset="0"/>
              </a:rPr>
              <a:t>Used day and nighttime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</a:pPr>
            <a:endParaRPr dirty="0">
              <a:solidFill>
                <a:schemeClr val="accent6">
                  <a:lumMod val="25000"/>
                </a:schemeClr>
              </a:solidFill>
              <a:latin typeface="Trebuchet MS" panose="020B0603020202020204" pitchFamily="34" charset="0"/>
            </a:endParaRPr>
          </a:p>
          <a:p>
            <a:pPr marL="0" lvl="0" indent="0" rtl="0"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</a:pPr>
            <a:endParaRPr b="0" i="0" u="none" strike="noStrike" dirty="0">
              <a:solidFill>
                <a:schemeClr val="accent6">
                  <a:lumMod val="25000"/>
                </a:schemeClr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47"/>
          <p:cNvSpPr txBox="1">
            <a:spLocks noGrp="1"/>
          </p:cNvSpPr>
          <p:nvPr>
            <p:ph type="title"/>
          </p:nvPr>
        </p:nvSpPr>
        <p:spPr>
          <a:xfrm>
            <a:off x="803481" y="1"/>
            <a:ext cx="8340519" cy="4800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27000" bIns="27000" anchor="ctr" anchorCtr="0">
            <a:normAutofit/>
          </a:bodyPr>
          <a:lstStyle/>
          <a:p>
            <a:pPr marL="16510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Trebuchet MS" panose="020B0603020202020204" pitchFamily="34" charset="0"/>
                <a:sym typeface="Dosis"/>
              </a:rPr>
              <a:t>Airmass RGB</a:t>
            </a:r>
            <a:endParaRPr dirty="0">
              <a:latin typeface="Trebuchet MS" panose="020B0603020202020204" pitchFamily="34" charset="0"/>
            </a:endParaRPr>
          </a:p>
        </p:txBody>
      </p:sp>
      <p:sp>
        <p:nvSpPr>
          <p:cNvPr id="278" name="Google Shape;278;p47"/>
          <p:cNvSpPr txBox="1">
            <a:spLocks noGrp="1"/>
          </p:cNvSpPr>
          <p:nvPr>
            <p:ph type="body" idx="1"/>
          </p:nvPr>
        </p:nvSpPr>
        <p:spPr>
          <a:xfrm>
            <a:off x="-88491" y="398943"/>
            <a:ext cx="2956471" cy="4663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lvl="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6">
                    <a:lumMod val="25000"/>
                  </a:schemeClr>
                </a:solidFill>
                <a:latin typeface="Trebuchet MS" panose="020B0603020202020204" pitchFamily="34" charset="0"/>
              </a:rPr>
              <a:t>Dry air masses in the upper troposphere (such as those related to sub-tropical high pressure systems, PV anomalies, jet streaks, and deformation zones) are </a:t>
            </a:r>
            <a:r>
              <a:rPr lang="en-US" sz="1800" dirty="0">
                <a:solidFill>
                  <a:srgbClr val="FF0000"/>
                </a:solidFill>
                <a:latin typeface="Trebuchet MS" panose="020B0603020202020204" pitchFamily="34" charset="0"/>
              </a:rPr>
              <a:t>red to orange </a:t>
            </a:r>
          </a:p>
          <a:p>
            <a:pPr lvl="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6">
                    <a:lumMod val="25000"/>
                  </a:schemeClr>
                </a:solidFill>
                <a:latin typeface="Trebuchet MS" panose="020B0603020202020204" pitchFamily="34" charset="0"/>
              </a:rPr>
              <a:t>High-level clouds are </a:t>
            </a:r>
            <a:r>
              <a:rPr lang="en-US" sz="1800" dirty="0">
                <a:solidFill>
                  <a:srgbClr val="FF0000"/>
                </a:solidFill>
                <a:latin typeface="Trebuchet MS" panose="020B0603020202020204" pitchFamily="34" charset="0"/>
              </a:rPr>
              <a:t>white</a:t>
            </a:r>
          </a:p>
          <a:p>
            <a:pPr lvl="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6">
                    <a:lumMod val="25000"/>
                  </a:schemeClr>
                </a:solidFill>
                <a:latin typeface="Trebuchet MS" panose="020B0603020202020204" pitchFamily="34" charset="0"/>
              </a:rPr>
              <a:t>Mid-level clouds are brown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</a:pPr>
            <a:endParaRPr sz="2000" dirty="0">
              <a:solidFill>
                <a:schemeClr val="accent6">
                  <a:lumMod val="25000"/>
                </a:schemeClr>
              </a:solidFill>
              <a:latin typeface="Trebuchet MS" panose="020B0603020202020204" pitchFamily="34" charset="0"/>
            </a:endParaRPr>
          </a:p>
          <a:p>
            <a:pPr marL="0" lvl="0" indent="0" rtl="0"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</a:pPr>
            <a:endParaRPr sz="2000" b="0" i="0" u="none" strike="noStrike" dirty="0">
              <a:solidFill>
                <a:schemeClr val="accent6">
                  <a:lumMod val="25000"/>
                </a:schemeClr>
              </a:solidFill>
              <a:latin typeface="Trebuchet MS" panose="020B0603020202020204" pitchFamily="34" charset="0"/>
              <a:sym typeface="Roboto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6471" y="936523"/>
            <a:ext cx="5730329" cy="38650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349250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49"/>
          <p:cNvSpPr txBox="1">
            <a:spLocks noGrp="1"/>
          </p:cNvSpPr>
          <p:nvPr>
            <p:ph type="title"/>
          </p:nvPr>
        </p:nvSpPr>
        <p:spPr>
          <a:xfrm>
            <a:off x="803481" y="1"/>
            <a:ext cx="8340519" cy="4800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27000" bIns="27000" anchor="ctr" anchorCtr="0">
            <a:normAutofit/>
          </a:bodyPr>
          <a:lstStyle/>
          <a:p>
            <a:pPr marL="16510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Trebuchet MS" panose="020B0603020202020204" pitchFamily="34" charset="0"/>
                <a:sym typeface="Dosis"/>
              </a:rPr>
              <a:t>Can you identify the satellite images?</a:t>
            </a:r>
            <a:endParaRPr dirty="0">
              <a:latin typeface="Trebuchet MS" panose="020B0603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659" y="598932"/>
            <a:ext cx="8340519" cy="44344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245415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3"/>
          <p:cNvSpPr txBox="1">
            <a:spLocks noGrp="1"/>
          </p:cNvSpPr>
          <p:nvPr>
            <p:ph type="title"/>
          </p:nvPr>
        </p:nvSpPr>
        <p:spPr>
          <a:xfrm>
            <a:off x="803481" y="1"/>
            <a:ext cx="8340519" cy="4800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27000" bIns="27000" anchor="ctr" anchorCtr="0">
            <a:normAutofit/>
          </a:bodyPr>
          <a:lstStyle/>
          <a:p>
            <a:pPr lvl="0"/>
            <a:r>
              <a:rPr lang="en-US" dirty="0">
                <a:latin typeface="Trebuchet MS" panose="020B0603020202020204" pitchFamily="34" charset="0"/>
              </a:rPr>
              <a:t>Why Satellite Products?</a:t>
            </a:r>
            <a:endParaRPr dirty="0">
              <a:latin typeface="Trebuchet MS" panose="020B0603020202020204" pitchFamily="34" charset="0"/>
            </a:endParaRPr>
          </a:p>
        </p:txBody>
      </p:sp>
      <p:sp>
        <p:nvSpPr>
          <p:cNvPr id="120" name="Google Shape;120;p23"/>
          <p:cNvSpPr txBox="1">
            <a:spLocks noGrp="1"/>
          </p:cNvSpPr>
          <p:nvPr>
            <p:ph type="body" idx="1"/>
          </p:nvPr>
        </p:nvSpPr>
        <p:spPr>
          <a:xfrm>
            <a:off x="117934" y="936868"/>
            <a:ext cx="8720504" cy="39470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Trebuchet MS" panose="020B0603020202020204" pitchFamily="34" charset="0"/>
              </a:rPr>
              <a:t>Satellite imagery is a </a:t>
            </a:r>
            <a:r>
              <a:rPr lang="en-US" sz="2000" dirty="0" smtClean="0">
                <a:latin typeface="Trebuchet MS" panose="020B0603020202020204" pitchFamily="34" charset="0"/>
              </a:rPr>
              <a:t>powerful tool </a:t>
            </a:r>
            <a:r>
              <a:rPr lang="en-US" sz="2000" dirty="0">
                <a:latin typeface="Trebuchet MS" panose="020B0603020202020204" pitchFamily="34" charset="0"/>
              </a:rPr>
              <a:t>for quickly assessing the current weather situation over large areas at any time of day. </a:t>
            </a:r>
          </a:p>
          <a:p>
            <a:pPr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Trebuchet MS" panose="020B0603020202020204" pitchFamily="34" charset="0"/>
              </a:rPr>
              <a:t>You can diagnose:</a:t>
            </a:r>
          </a:p>
          <a:p>
            <a:pPr lvl="1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800" dirty="0">
                <a:latin typeface="Trebuchet MS" panose="020B0603020202020204" pitchFamily="34" charset="0"/>
              </a:rPr>
              <a:t>synoptic-scale weather patterns, </a:t>
            </a:r>
          </a:p>
          <a:p>
            <a:pPr lvl="1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800" dirty="0">
                <a:latin typeface="Trebuchet MS" panose="020B0603020202020204" pitchFamily="34" charset="0"/>
              </a:rPr>
              <a:t>track the growth of individual convective storms,</a:t>
            </a:r>
          </a:p>
          <a:p>
            <a:pPr lvl="1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800" dirty="0">
                <a:latin typeface="Trebuchet MS" panose="020B0603020202020204" pitchFamily="34" charset="0"/>
              </a:rPr>
              <a:t>differentiate high clouds from low ones or ice clouds from liquid ones, and </a:t>
            </a:r>
          </a:p>
          <a:p>
            <a:pPr lvl="1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800" dirty="0">
                <a:latin typeface="Trebuchet MS" panose="020B0603020202020204" pitchFamily="34" charset="0"/>
              </a:rPr>
              <a:t>distinguish between low clouds, snow, dust, land and water surfaces.</a:t>
            </a:r>
          </a:p>
        </p:txBody>
      </p:sp>
    </p:spTree>
    <p:extLst>
      <p:ext uri="{BB962C8B-B14F-4D97-AF65-F5344CB8AC3E}">
        <p14:creationId xmlns:p14="http://schemas.microsoft.com/office/powerpoint/2010/main" val="1623315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49"/>
          <p:cNvSpPr txBox="1">
            <a:spLocks noGrp="1"/>
          </p:cNvSpPr>
          <p:nvPr>
            <p:ph type="title"/>
          </p:nvPr>
        </p:nvSpPr>
        <p:spPr>
          <a:xfrm>
            <a:off x="803481" y="1"/>
            <a:ext cx="8340519" cy="4800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27000" bIns="27000" anchor="ctr" anchorCtr="0">
            <a:normAutofit/>
          </a:bodyPr>
          <a:lstStyle/>
          <a:p>
            <a:pPr marL="1651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Trebuchet MS" panose="020B0603020202020204" pitchFamily="34" charset="0"/>
                <a:sym typeface="Dosis"/>
              </a:rPr>
              <a:t>Can you identify the images?</a:t>
            </a:r>
            <a:endParaRPr dirty="0">
              <a:latin typeface="Trebuchet MS" panose="020B0603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935" y="604660"/>
            <a:ext cx="8373862" cy="44751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721654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50"/>
          <p:cNvSpPr txBox="1">
            <a:spLocks noGrp="1"/>
          </p:cNvSpPr>
          <p:nvPr>
            <p:ph type="title"/>
          </p:nvPr>
        </p:nvSpPr>
        <p:spPr>
          <a:xfrm>
            <a:off x="803481" y="1"/>
            <a:ext cx="8340519" cy="4800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27000" bIns="27000" anchor="ctr" anchorCtr="0">
            <a:normAutofit/>
          </a:bodyPr>
          <a:lstStyle/>
          <a:p>
            <a:pPr marL="1651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299" name="Google Shape;299;p50"/>
          <p:cNvSpPr txBox="1">
            <a:spLocks noGrp="1"/>
          </p:cNvSpPr>
          <p:nvPr>
            <p:ph type="body" idx="1"/>
          </p:nvPr>
        </p:nvSpPr>
        <p:spPr>
          <a:xfrm>
            <a:off x="84221" y="565484"/>
            <a:ext cx="9059779" cy="4236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</a:pPr>
            <a:endParaRPr dirty="0"/>
          </a:p>
          <a:p>
            <a:pPr marL="0" lvl="0" indent="0" algn="l" rtl="0"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</a:pPr>
            <a:endParaRPr dirty="0"/>
          </a:p>
          <a:p>
            <a:pPr marL="0" lvl="0" indent="0" algn="l" rtl="0"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</a:pPr>
            <a:endParaRPr dirty="0"/>
          </a:p>
          <a:p>
            <a:pPr marL="0" lvl="0" indent="0" algn="ctr" rtl="0"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</a:pPr>
            <a:r>
              <a:rPr lang="en" dirty="0">
                <a:latin typeface="Trebuchet MS" panose="020B0603020202020204" pitchFamily="34" charset="0"/>
              </a:rPr>
              <a:t>DERIVED PRODUCTS</a:t>
            </a:r>
            <a:endParaRPr dirty="0">
              <a:latin typeface="Trebuchet MS" panose="020B0603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51"/>
          <p:cNvSpPr txBox="1">
            <a:spLocks noGrp="1"/>
          </p:cNvSpPr>
          <p:nvPr>
            <p:ph type="title"/>
          </p:nvPr>
        </p:nvSpPr>
        <p:spPr>
          <a:xfrm>
            <a:off x="803481" y="1"/>
            <a:ext cx="8340519" cy="4800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27000" bIns="27000" anchor="ctr" anchorCtr="0">
            <a:normAutofit/>
          </a:bodyPr>
          <a:lstStyle/>
          <a:p>
            <a:pPr marL="16510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>
                <a:latin typeface="Trebuchet MS" panose="020B0603020202020204" pitchFamily="34" charset="0"/>
              </a:rPr>
              <a:t>Derived Products </a:t>
            </a:r>
            <a:r>
              <a:rPr lang="en" dirty="0">
                <a:latin typeface="Trebuchet MS" panose="020B0603020202020204" pitchFamily="34" charset="0"/>
              </a:rPr>
              <a:t>- CAPE</a:t>
            </a:r>
            <a:endParaRPr dirty="0">
              <a:latin typeface="Trebuchet MS" panose="020B0603020202020204" pitchFamily="34" charset="0"/>
              <a:sym typeface="Dosis"/>
            </a:endParaRPr>
          </a:p>
        </p:txBody>
      </p:sp>
      <p:sp>
        <p:nvSpPr>
          <p:cNvPr id="305" name="Google Shape;305;p51"/>
          <p:cNvSpPr txBox="1">
            <a:spLocks noGrp="1"/>
          </p:cNvSpPr>
          <p:nvPr>
            <p:ph type="body" idx="1"/>
          </p:nvPr>
        </p:nvSpPr>
        <p:spPr>
          <a:xfrm>
            <a:off x="84221" y="565484"/>
            <a:ext cx="9059779" cy="4236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</a:pPr>
            <a:endParaRPr/>
          </a:p>
          <a:p>
            <a:pPr marL="0" lvl="0" indent="0" algn="l" rtl="0"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</a:pPr>
            <a:endParaRPr/>
          </a:p>
          <a:p>
            <a:pPr marL="0" lvl="0" indent="0" algn="l" rtl="0"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</a:pPr>
            <a:endParaRPr/>
          </a:p>
        </p:txBody>
      </p:sp>
      <p:pic>
        <p:nvPicPr>
          <p:cNvPr id="306" name="Google Shape;306;p5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2132" y="690199"/>
            <a:ext cx="8360288" cy="41113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52"/>
          <p:cNvSpPr txBox="1">
            <a:spLocks noGrp="1"/>
          </p:cNvSpPr>
          <p:nvPr>
            <p:ph type="title"/>
          </p:nvPr>
        </p:nvSpPr>
        <p:spPr>
          <a:xfrm>
            <a:off x="803481" y="1"/>
            <a:ext cx="8340519" cy="4800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27000" bIns="27000" anchor="ctr" anchorCtr="0">
            <a:normAutofit/>
          </a:bodyPr>
          <a:lstStyle/>
          <a:p>
            <a:pPr marL="165100" lvl="0"/>
            <a:r>
              <a:rPr lang="en" dirty="0">
                <a:latin typeface="Trebuchet MS" panose="020B0603020202020204" pitchFamily="34" charset="0"/>
              </a:rPr>
              <a:t>Derived Products– </a:t>
            </a:r>
            <a:r>
              <a:rPr lang="en" dirty="0" smtClean="0">
                <a:latin typeface="Trebuchet MS" panose="020B0603020202020204" pitchFamily="34" charset="0"/>
              </a:rPr>
              <a:t>Severe Convection and 850HPA W</a:t>
            </a:r>
            <a:r>
              <a:rPr lang="en-US" dirty="0" err="1" smtClean="0">
                <a:latin typeface="Trebuchet MS" panose="020B0603020202020204" pitchFamily="34" charset="0"/>
              </a:rPr>
              <a:t>ind</a:t>
            </a:r>
            <a:endParaRPr lang="en-US" dirty="0">
              <a:latin typeface="Trebuchet MS" panose="020B0603020202020204" pitchFamily="34" charset="0"/>
              <a:sym typeface="Dosis"/>
            </a:endParaRPr>
          </a:p>
        </p:txBody>
      </p:sp>
      <p:sp>
        <p:nvSpPr>
          <p:cNvPr id="312" name="Google Shape;312;p52"/>
          <p:cNvSpPr txBox="1">
            <a:spLocks noGrp="1"/>
          </p:cNvSpPr>
          <p:nvPr>
            <p:ph type="body" idx="1"/>
          </p:nvPr>
        </p:nvSpPr>
        <p:spPr>
          <a:xfrm>
            <a:off x="84221" y="565484"/>
            <a:ext cx="9059779" cy="4236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</a:pPr>
            <a:endParaRPr/>
          </a:p>
          <a:p>
            <a:pPr marL="0" lvl="0" indent="0" algn="l" rtl="0"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</a:pPr>
            <a:endParaRPr/>
          </a:p>
          <a:p>
            <a:pPr marL="0" lvl="0" indent="0" algn="l" rtl="0"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</a:pPr>
            <a:endParaRPr/>
          </a:p>
        </p:txBody>
      </p:sp>
      <p:pic>
        <p:nvPicPr>
          <p:cNvPr id="313" name="Google Shape;313;p5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1189" y="650908"/>
            <a:ext cx="8741621" cy="42360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53"/>
          <p:cNvSpPr txBox="1">
            <a:spLocks noGrp="1"/>
          </p:cNvSpPr>
          <p:nvPr>
            <p:ph type="title"/>
          </p:nvPr>
        </p:nvSpPr>
        <p:spPr>
          <a:xfrm>
            <a:off x="803481" y="1"/>
            <a:ext cx="8340519" cy="4800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27000" bIns="27000" anchor="ctr" anchorCtr="0">
            <a:normAutofit/>
          </a:bodyPr>
          <a:lstStyle/>
          <a:p>
            <a:pPr marL="165100" lvl="0"/>
            <a:r>
              <a:rPr lang="en" dirty="0">
                <a:latin typeface="Trebuchet MS" panose="020B0603020202020204" pitchFamily="34" charset="0"/>
              </a:rPr>
              <a:t>Derived Products– </a:t>
            </a:r>
            <a:r>
              <a:rPr lang="en" dirty="0">
                <a:latin typeface="Trebuchet MS" panose="020B0603020202020204" pitchFamily="34" charset="0"/>
              </a:rPr>
              <a:t>MSLP</a:t>
            </a:r>
            <a:endParaRPr dirty="0">
              <a:latin typeface="Trebuchet MS" panose="020B0603020202020204" pitchFamily="34" charset="0"/>
              <a:sym typeface="Dosis"/>
            </a:endParaRPr>
          </a:p>
        </p:txBody>
      </p:sp>
      <p:sp>
        <p:nvSpPr>
          <p:cNvPr id="319" name="Google Shape;319;p53"/>
          <p:cNvSpPr txBox="1">
            <a:spLocks noGrp="1"/>
          </p:cNvSpPr>
          <p:nvPr>
            <p:ph type="body" idx="1"/>
          </p:nvPr>
        </p:nvSpPr>
        <p:spPr>
          <a:xfrm>
            <a:off x="84221" y="565484"/>
            <a:ext cx="9059779" cy="4236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</a:pPr>
            <a:endParaRPr/>
          </a:p>
          <a:p>
            <a:pPr marL="0" lvl="0" indent="0" algn="l" rtl="0"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</a:pPr>
            <a:endParaRPr/>
          </a:p>
          <a:p>
            <a:pPr marL="0" lvl="0" indent="0" algn="l" rtl="0"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</a:pPr>
            <a:endParaRPr/>
          </a:p>
        </p:txBody>
      </p:sp>
      <p:pic>
        <p:nvPicPr>
          <p:cNvPr id="320" name="Google Shape;320;p5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3280" y="723847"/>
            <a:ext cx="8257440" cy="39193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54"/>
          <p:cNvSpPr txBox="1">
            <a:spLocks noGrp="1"/>
          </p:cNvSpPr>
          <p:nvPr>
            <p:ph type="title"/>
          </p:nvPr>
        </p:nvSpPr>
        <p:spPr>
          <a:xfrm>
            <a:off x="803481" y="1"/>
            <a:ext cx="8340519" cy="4800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27000" bIns="27000" anchor="ctr" anchorCtr="0">
            <a:normAutofit/>
          </a:bodyPr>
          <a:lstStyle/>
          <a:p>
            <a:pPr marL="165100" lvl="0"/>
            <a:r>
              <a:rPr lang="en" dirty="0">
                <a:latin typeface="Trebuchet MS" panose="020B0603020202020204" pitchFamily="34" charset="0"/>
              </a:rPr>
              <a:t>Derived Products– </a:t>
            </a:r>
            <a:r>
              <a:rPr lang="en" dirty="0">
                <a:latin typeface="Trebuchet MS" panose="020B0603020202020204" pitchFamily="34" charset="0"/>
              </a:rPr>
              <a:t>IR </a:t>
            </a:r>
            <a:r>
              <a:rPr lang="en" dirty="0" smtClean="0">
                <a:latin typeface="Trebuchet MS" panose="020B0603020202020204" pitchFamily="34" charset="0"/>
              </a:rPr>
              <a:t>10.8 and MSLP</a:t>
            </a:r>
            <a:endParaRPr dirty="0">
              <a:latin typeface="Trebuchet MS" panose="020B0603020202020204" pitchFamily="34" charset="0"/>
              <a:sym typeface="Dosis"/>
            </a:endParaRPr>
          </a:p>
        </p:txBody>
      </p:sp>
      <p:sp>
        <p:nvSpPr>
          <p:cNvPr id="326" name="Google Shape;326;p54"/>
          <p:cNvSpPr txBox="1">
            <a:spLocks noGrp="1"/>
          </p:cNvSpPr>
          <p:nvPr>
            <p:ph type="body" idx="1"/>
          </p:nvPr>
        </p:nvSpPr>
        <p:spPr>
          <a:xfrm>
            <a:off x="84221" y="565484"/>
            <a:ext cx="9059779" cy="4236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</a:pPr>
            <a:endParaRPr/>
          </a:p>
          <a:p>
            <a:pPr marL="0" lvl="0" indent="0" algn="l" rtl="0"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</a:pPr>
            <a:endParaRPr/>
          </a:p>
          <a:p>
            <a:pPr marL="0" lvl="0" indent="0" algn="l" rtl="0"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</a:pPr>
            <a:endParaRPr/>
          </a:p>
        </p:txBody>
      </p:sp>
      <p:pic>
        <p:nvPicPr>
          <p:cNvPr id="327" name="Google Shape;327;p5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8961" y="565484"/>
            <a:ext cx="8786078" cy="43435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49"/>
          <p:cNvSpPr txBox="1">
            <a:spLocks noGrp="1"/>
          </p:cNvSpPr>
          <p:nvPr>
            <p:ph type="title"/>
          </p:nvPr>
        </p:nvSpPr>
        <p:spPr>
          <a:xfrm>
            <a:off x="803481" y="1"/>
            <a:ext cx="8340519" cy="4800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27000" bIns="27000" anchor="ctr" anchorCtr="0">
            <a:normAutofit/>
          </a:bodyPr>
          <a:lstStyle/>
          <a:p>
            <a:pPr marL="16510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Trebuchet MS" panose="020B0603020202020204" pitchFamily="34" charset="0"/>
                <a:sym typeface="Dosis"/>
              </a:rPr>
              <a:t>Case Study</a:t>
            </a:r>
            <a:endParaRPr dirty="0">
              <a:latin typeface="Trebuchet MS" panose="020B0603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4F8DC27-3B51-9A15-4091-8D0D9EBD87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119" y="480060"/>
            <a:ext cx="8152384" cy="45048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55"/>
          <p:cNvSpPr txBox="1">
            <a:spLocks noGrp="1"/>
          </p:cNvSpPr>
          <p:nvPr>
            <p:ph type="title"/>
          </p:nvPr>
        </p:nvSpPr>
        <p:spPr>
          <a:xfrm>
            <a:off x="803481" y="1"/>
            <a:ext cx="8340519" cy="4800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27000" bIns="27000" anchor="ctr" anchorCtr="0">
            <a:normAutofit/>
          </a:bodyPr>
          <a:lstStyle/>
          <a:p>
            <a:pPr marL="16510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Trebuchet MS" panose="020B0603020202020204" pitchFamily="34" charset="0"/>
                <a:sym typeface="Dosis"/>
              </a:rPr>
              <a:t>READ MORE HERE</a:t>
            </a:r>
            <a:endParaRPr dirty="0">
              <a:latin typeface="Trebuchet MS" panose="020B0603020202020204" pitchFamily="34" charset="0"/>
            </a:endParaRPr>
          </a:p>
        </p:txBody>
      </p:sp>
      <p:sp>
        <p:nvSpPr>
          <p:cNvPr id="333" name="Google Shape;333;p55"/>
          <p:cNvSpPr txBox="1">
            <a:spLocks noGrp="1"/>
          </p:cNvSpPr>
          <p:nvPr>
            <p:ph type="body" idx="1"/>
          </p:nvPr>
        </p:nvSpPr>
        <p:spPr>
          <a:xfrm>
            <a:off x="108790" y="1344168"/>
            <a:ext cx="8720504" cy="34574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241300" lvl="0" indent="-2413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Char char="•"/>
            </a:pPr>
            <a:r>
              <a:rPr lang="en" u="sng" dirty="0">
                <a:solidFill>
                  <a:schemeClr val="hlink"/>
                </a:solidFill>
                <a:latin typeface="Trebuchet MS" panose="020B0603020202020204" pitchFamily="34" charset="0"/>
                <a:hlinkClick r:id="rId3"/>
              </a:rPr>
              <a:t>Multispectral Satellite Applications: RGB Products Explained</a:t>
            </a:r>
            <a:endParaRPr dirty="0">
              <a:latin typeface="Trebuchet MS" panose="020B0603020202020204" pitchFamily="34" charset="0"/>
            </a:endParaRPr>
          </a:p>
          <a:p>
            <a:pPr marL="241300" lvl="0" indent="-241300" algn="l" rtl="0"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Char char="•"/>
            </a:pPr>
            <a:r>
              <a:rPr lang="en" u="sng" dirty="0">
                <a:solidFill>
                  <a:schemeClr val="hlink"/>
                </a:solidFill>
                <a:latin typeface="Trebuchet MS" panose="020B0603020202020204" pitchFamily="34" charset="0"/>
                <a:hlinkClick r:id="rId4"/>
              </a:rPr>
              <a:t>Basic Satellite Imagery Interpretation</a:t>
            </a:r>
            <a:endParaRPr dirty="0">
              <a:latin typeface="Trebuchet MS" panose="020B0603020202020204" pitchFamily="34" charset="0"/>
            </a:endParaRPr>
          </a:p>
          <a:p>
            <a:pPr marL="241300" lvl="0" indent="-241300" algn="l" rtl="0"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Char char="•"/>
            </a:pPr>
            <a:r>
              <a:rPr lang="en" u="sng" dirty="0">
                <a:solidFill>
                  <a:schemeClr val="hlink"/>
                </a:solidFill>
                <a:latin typeface="Trebuchet MS" panose="020B0603020202020204" pitchFamily="34" charset="0"/>
                <a:hlinkClick r:id="rId5"/>
              </a:rPr>
              <a:t>MSG CHANNELS  Interpretation Guide </a:t>
            </a:r>
            <a:endParaRPr dirty="0">
              <a:latin typeface="Trebuchet MS" panose="020B0603020202020204" pitchFamily="34" charset="0"/>
            </a:endParaRPr>
          </a:p>
          <a:p>
            <a:pPr marL="241300" lvl="0" indent="-88900" algn="l" rtl="0"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</a:pPr>
            <a:endParaRPr dirty="0">
              <a:latin typeface="Trebuchet MS" panose="020B0603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56"/>
          <p:cNvSpPr txBox="1">
            <a:spLocks noGrp="1"/>
          </p:cNvSpPr>
          <p:nvPr>
            <p:ph type="body" idx="1"/>
          </p:nvPr>
        </p:nvSpPr>
        <p:spPr>
          <a:xfrm>
            <a:off x="4731327" y="928255"/>
            <a:ext cx="4097967" cy="3873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</a:pPr>
            <a:r>
              <a:rPr lang="en" dirty="0">
                <a:latin typeface="Trebuchet MS" panose="020B0603020202020204" pitchFamily="34" charset="0"/>
              </a:rPr>
              <a:t>... NEXT... Where do you find all these incredible satellite products?</a:t>
            </a:r>
            <a:endParaRPr dirty="0">
              <a:latin typeface="Trebuchet MS" panose="020B0603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3"/>
          <p:cNvSpPr txBox="1">
            <a:spLocks noGrp="1"/>
          </p:cNvSpPr>
          <p:nvPr>
            <p:ph type="title"/>
          </p:nvPr>
        </p:nvSpPr>
        <p:spPr>
          <a:xfrm>
            <a:off x="803481" y="1"/>
            <a:ext cx="8340519" cy="4800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27000" bIns="27000" anchor="ctr" anchorCtr="0">
            <a:norm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latin typeface="Trebuchet MS" panose="020B0603020202020204" pitchFamily="34" charset="0"/>
                <a:ea typeface="Garamond"/>
                <a:cs typeface="Garamond"/>
                <a:sym typeface="Garamond"/>
              </a:rPr>
              <a:t>Satellite Products - Forecasting</a:t>
            </a:r>
            <a:endParaRPr dirty="0">
              <a:latin typeface="Trebuchet MS" panose="020B0603020202020204" pitchFamily="34" charset="0"/>
            </a:endParaRPr>
          </a:p>
        </p:txBody>
      </p:sp>
      <p:sp>
        <p:nvSpPr>
          <p:cNvPr id="120" name="Google Shape;120;p23"/>
          <p:cNvSpPr txBox="1">
            <a:spLocks noGrp="1"/>
          </p:cNvSpPr>
          <p:nvPr>
            <p:ph type="body" idx="1"/>
          </p:nvPr>
        </p:nvSpPr>
        <p:spPr>
          <a:xfrm>
            <a:off x="108790" y="854572"/>
            <a:ext cx="8720504" cy="39470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700"/>
              <a:buNone/>
            </a:pPr>
            <a:endParaRPr sz="2700" dirty="0">
              <a:latin typeface="Trebuchet MS" panose="020B0603020202020204" pitchFamily="34" charset="0"/>
            </a:endParaRPr>
          </a:p>
          <a:p>
            <a:pPr marL="0" lvl="0" indent="0" algn="ctr" rtl="0"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700"/>
              <a:buNone/>
            </a:pPr>
            <a:endParaRPr sz="2700" dirty="0">
              <a:latin typeface="Trebuchet MS" panose="020B0603020202020204" pitchFamily="34" charset="0"/>
            </a:endParaRPr>
          </a:p>
          <a:p>
            <a:pPr marL="0" lvl="0" indent="0" algn="ctr" rtl="0"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700"/>
              <a:buNone/>
            </a:pPr>
            <a:r>
              <a:rPr lang="en" dirty="0">
                <a:latin typeface="Trebuchet MS" panose="020B0603020202020204" pitchFamily="34" charset="0"/>
              </a:rPr>
              <a:t>What Satellite Products do  you use in your NMHS for Forecasting?</a:t>
            </a:r>
            <a:endParaRPr dirty="0">
              <a:latin typeface="Trebuchet MS" panose="020B0603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4"/>
          <p:cNvSpPr txBox="1">
            <a:spLocks noGrp="1"/>
          </p:cNvSpPr>
          <p:nvPr>
            <p:ph type="title"/>
          </p:nvPr>
        </p:nvSpPr>
        <p:spPr>
          <a:xfrm>
            <a:off x="803481" y="1"/>
            <a:ext cx="8340519" cy="4800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27000" bIns="27000" anchor="ctr" anchorCtr="0">
            <a:normAutofit/>
          </a:bodyPr>
          <a:lstStyle/>
          <a:p>
            <a:pPr marL="165100"/>
            <a:r>
              <a:rPr lang="en" dirty="0">
                <a:latin typeface="Trebuchet MS" panose="020B0603020202020204" pitchFamily="34" charset="0"/>
                <a:sym typeface="Dosis"/>
              </a:rPr>
              <a:t>Single Channels </a:t>
            </a:r>
            <a:r>
              <a:rPr lang="en" dirty="0">
                <a:latin typeface="Trebuchet MS" panose="020B0603020202020204" pitchFamily="34" charset="0"/>
              </a:rPr>
              <a:t>(Visible O.6)</a:t>
            </a:r>
            <a:endParaRPr dirty="0">
              <a:latin typeface="Trebuchet MS" panose="020B0603020202020204" pitchFamily="34" charset="0"/>
            </a:endParaRPr>
          </a:p>
        </p:txBody>
      </p:sp>
      <p:sp>
        <p:nvSpPr>
          <p:cNvPr id="126" name="Google Shape;126;p24"/>
          <p:cNvSpPr txBox="1">
            <a:spLocks noGrp="1"/>
          </p:cNvSpPr>
          <p:nvPr>
            <p:ph type="body" idx="1"/>
          </p:nvPr>
        </p:nvSpPr>
        <p:spPr>
          <a:xfrm>
            <a:off x="0" y="848032"/>
            <a:ext cx="9018639" cy="47831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algn="just">
              <a:buFont typeface="Arial" panose="020B0604020202020204" pitchFamily="34" charset="0"/>
              <a:buChar char="•"/>
            </a:pPr>
            <a:r>
              <a:rPr lang="en-US" sz="2000" dirty="0">
                <a:latin typeface="Trebuchet MS" panose="020B0603020202020204" pitchFamily="34" charset="0"/>
              </a:rPr>
              <a:t>The satellite receives </a:t>
            </a:r>
            <a:r>
              <a:rPr lang="en-US" sz="2000" dirty="0">
                <a:solidFill>
                  <a:srgbClr val="FF0000"/>
                </a:solidFill>
                <a:latin typeface="Trebuchet MS" panose="020B0603020202020204" pitchFamily="34" charset="0"/>
              </a:rPr>
              <a:t>sun radiation </a:t>
            </a:r>
            <a:r>
              <a:rPr lang="en-US" sz="2000" dirty="0">
                <a:latin typeface="Trebuchet MS" panose="020B0603020202020204" pitchFamily="34" charset="0"/>
              </a:rPr>
              <a:t>which is reflected by the earth surface or by cloudiness. </a:t>
            </a:r>
            <a:endParaRPr lang="en-US" sz="2000" dirty="0" smtClean="0">
              <a:latin typeface="Trebuchet MS" panose="020B0603020202020204" pitchFamily="34" charset="0"/>
            </a:endParaRPr>
          </a:p>
          <a:p>
            <a:pPr algn="just">
              <a:buFont typeface="Arial" panose="020B0604020202020204" pitchFamily="34" charset="0"/>
              <a:buChar char="•"/>
            </a:pPr>
            <a:endParaRPr lang="en-US" sz="2000" dirty="0">
              <a:latin typeface="Trebuchet MS" panose="020B0603020202020204" pitchFamily="34" charset="0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en-US" sz="2000" dirty="0">
                <a:latin typeface="Trebuchet MS" panose="020B0603020202020204" pitchFamily="34" charset="0"/>
              </a:rPr>
              <a:t>Window channel: radiation is </a:t>
            </a:r>
            <a:r>
              <a:rPr lang="en-US" sz="2000" dirty="0">
                <a:solidFill>
                  <a:srgbClr val="FF0000"/>
                </a:solidFill>
                <a:latin typeface="Trebuchet MS" panose="020B0603020202020204" pitchFamily="34" charset="0"/>
              </a:rPr>
              <a:t>not significantly</a:t>
            </a:r>
            <a:r>
              <a:rPr lang="en-US" sz="2000" dirty="0">
                <a:latin typeface="Trebuchet MS" panose="020B0603020202020204" pitchFamily="34" charset="0"/>
              </a:rPr>
              <a:t> absorbed by the gases in the troposphere; </a:t>
            </a:r>
            <a:endParaRPr lang="en-US" sz="2000" dirty="0" smtClean="0">
              <a:latin typeface="Trebuchet MS" panose="020B0603020202020204" pitchFamily="34" charset="0"/>
            </a:endParaRPr>
          </a:p>
          <a:p>
            <a:pPr algn="just">
              <a:buFont typeface="Arial" panose="020B0604020202020204" pitchFamily="34" charset="0"/>
              <a:buChar char="•"/>
            </a:pPr>
            <a:endParaRPr lang="en-US" sz="2000" dirty="0">
              <a:latin typeface="Trebuchet MS" panose="020B0603020202020204" pitchFamily="34" charset="0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en-US" sz="2000" dirty="0">
                <a:latin typeface="Trebuchet MS" panose="020B0603020202020204" pitchFamily="34" charset="0"/>
              </a:rPr>
              <a:t>it is possible to look as though through a window downward to the radiating surface which can be the earth’s surface or cloud </a:t>
            </a:r>
            <a:r>
              <a:rPr lang="en-US" sz="2000" dirty="0" smtClean="0">
                <a:latin typeface="Trebuchet MS" panose="020B0603020202020204" pitchFamily="34" charset="0"/>
              </a:rPr>
              <a:t>tops.</a:t>
            </a:r>
          </a:p>
          <a:p>
            <a:pPr algn="just">
              <a:buFont typeface="Arial" panose="020B0604020202020204" pitchFamily="34" charset="0"/>
              <a:buChar char="•"/>
            </a:pPr>
            <a:endParaRPr lang="en-US" sz="2000" dirty="0">
              <a:latin typeface="Trebuchet MS" panose="020B0603020202020204" pitchFamily="34" charset="0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en-US" sz="2000" dirty="0">
                <a:latin typeface="Trebuchet MS" panose="020B0603020202020204" pitchFamily="34" charset="0"/>
              </a:rPr>
              <a:t>Objects that look dark to our eyes appear dark in visible imagery and vice versa. </a:t>
            </a:r>
          </a:p>
          <a:p>
            <a:pPr algn="just">
              <a:buFont typeface="Wingdings" panose="05000000000000000000" pitchFamily="2" charset="2"/>
              <a:buChar char="Ø"/>
            </a:pPr>
            <a:endParaRPr lang="en-US" dirty="0">
              <a:latin typeface="Trebuchet MS" panose="020B0603020202020204" pitchFamily="34" charset="0"/>
            </a:endParaRPr>
          </a:p>
          <a:p>
            <a:pPr algn="just">
              <a:buFont typeface="Wingdings" panose="05000000000000000000" pitchFamily="2" charset="2"/>
              <a:buChar char="Ø"/>
            </a:pPr>
            <a:endParaRPr lang="en-US" dirty="0">
              <a:latin typeface="Trebuchet MS" panose="020B0603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4"/>
          <p:cNvSpPr txBox="1">
            <a:spLocks noGrp="1"/>
          </p:cNvSpPr>
          <p:nvPr>
            <p:ph type="title"/>
          </p:nvPr>
        </p:nvSpPr>
        <p:spPr>
          <a:xfrm>
            <a:off x="803481" y="1"/>
            <a:ext cx="8340519" cy="4800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27000" bIns="27000" anchor="ctr" anchorCtr="0">
            <a:normAutofit/>
          </a:bodyPr>
          <a:lstStyle/>
          <a:p>
            <a:pPr marL="165100" lvl="0"/>
            <a:r>
              <a:rPr lang="en" dirty="0">
                <a:latin typeface="Trebuchet MS" panose="020B0603020202020204" pitchFamily="34" charset="0"/>
              </a:rPr>
              <a:t>Single Channels (Visible </a:t>
            </a:r>
            <a:r>
              <a:rPr lang="en" dirty="0">
                <a:latin typeface="Trebuchet MS" panose="020B0603020202020204" pitchFamily="34" charset="0"/>
                <a:sym typeface="Dosis"/>
              </a:rPr>
              <a:t>O.6)</a:t>
            </a:r>
            <a:endParaRPr dirty="0">
              <a:latin typeface="Trebuchet MS" panose="020B0603020202020204" pitchFamily="34" charset="0"/>
            </a:endParaRPr>
          </a:p>
        </p:txBody>
      </p:sp>
      <p:sp>
        <p:nvSpPr>
          <p:cNvPr id="126" name="Google Shape;126;p24"/>
          <p:cNvSpPr txBox="1">
            <a:spLocks noGrp="1"/>
          </p:cNvSpPr>
          <p:nvPr>
            <p:ph type="body" idx="1"/>
          </p:nvPr>
        </p:nvSpPr>
        <p:spPr>
          <a:xfrm>
            <a:off x="0" y="663678"/>
            <a:ext cx="9077632" cy="4923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algn="just">
              <a:buFont typeface="Arial" panose="020B0604020202020204" pitchFamily="34" charset="0"/>
              <a:buChar char="•"/>
            </a:pPr>
            <a:r>
              <a:rPr lang="en-US" sz="2000" dirty="0">
                <a:latin typeface="Trebuchet MS" panose="020B0603020202020204" pitchFamily="34" charset="0"/>
              </a:rPr>
              <a:t>Used during daylight </a:t>
            </a:r>
            <a:r>
              <a:rPr lang="en-US" sz="2000" dirty="0" smtClean="0">
                <a:latin typeface="Trebuchet MS" panose="020B0603020202020204" pitchFamily="34" charset="0"/>
              </a:rPr>
              <a:t>hours to observe:</a:t>
            </a:r>
            <a:endParaRPr lang="en-US" sz="2000" dirty="0" smtClean="0">
              <a:latin typeface="Trebuchet MS" panose="020B0603020202020204" pitchFamily="34" charset="0"/>
            </a:endParaRPr>
          </a:p>
          <a:p>
            <a:pPr algn="just">
              <a:buFont typeface="Wingdings" panose="05000000000000000000" pitchFamily="2" charset="2"/>
              <a:buChar char="ü"/>
            </a:pPr>
            <a:r>
              <a:rPr lang="en-US" sz="2000" dirty="0" smtClean="0">
                <a:latin typeface="Trebuchet MS" panose="020B0603020202020204" pitchFamily="34" charset="0"/>
              </a:rPr>
              <a:t>land </a:t>
            </a:r>
            <a:r>
              <a:rPr lang="en-US" sz="2000" dirty="0">
                <a:latin typeface="Trebuchet MS" panose="020B0603020202020204" pitchFamily="34" charset="0"/>
              </a:rPr>
              <a:t>surfaces, including deserts, </a:t>
            </a:r>
            <a:r>
              <a:rPr lang="en-US" sz="2000" dirty="0" smtClean="0">
                <a:latin typeface="Trebuchet MS" panose="020B0603020202020204" pitchFamily="34" charset="0"/>
              </a:rPr>
              <a:t>  water </a:t>
            </a:r>
            <a:r>
              <a:rPr lang="en-US" sz="2000" dirty="0">
                <a:latin typeface="Trebuchet MS" panose="020B0603020202020204" pitchFamily="34" charset="0"/>
              </a:rPr>
              <a:t>bodies, </a:t>
            </a:r>
            <a:r>
              <a:rPr lang="en-US" sz="2000" dirty="0" smtClean="0">
                <a:latin typeface="Trebuchet MS" panose="020B0603020202020204" pitchFamily="34" charset="0"/>
              </a:rPr>
              <a:t>  vegetation</a:t>
            </a:r>
            <a:r>
              <a:rPr lang="en-US" sz="2000" dirty="0">
                <a:latin typeface="Trebuchet MS" panose="020B0603020202020204" pitchFamily="34" charset="0"/>
              </a:rPr>
              <a:t>, </a:t>
            </a:r>
            <a:r>
              <a:rPr lang="en-US" sz="2000" dirty="0" smtClean="0">
                <a:latin typeface="Trebuchet MS" panose="020B0603020202020204" pitchFamily="34" charset="0"/>
              </a:rPr>
              <a:t> </a:t>
            </a:r>
            <a:r>
              <a:rPr lang="en-US" sz="2000" dirty="0">
                <a:latin typeface="Trebuchet MS" panose="020B0603020202020204" pitchFamily="34" charset="0"/>
              </a:rPr>
              <a:t>bare </a:t>
            </a:r>
            <a:r>
              <a:rPr lang="en-US" sz="2000" dirty="0" smtClean="0">
                <a:latin typeface="Trebuchet MS" panose="020B0603020202020204" pitchFamily="34" charset="0"/>
              </a:rPr>
              <a:t>ground,     cloud types &amp; </a:t>
            </a:r>
            <a:r>
              <a:rPr lang="en-US" sz="2000" dirty="0">
                <a:latin typeface="Trebuchet MS" panose="020B0603020202020204" pitchFamily="34" charset="0"/>
              </a:rPr>
              <a:t>structure within </a:t>
            </a:r>
            <a:r>
              <a:rPr lang="en-US" sz="2000" dirty="0" smtClean="0">
                <a:latin typeface="Trebuchet MS" panose="020B0603020202020204" pitchFamily="34" charset="0"/>
              </a:rPr>
              <a:t>clouds.</a:t>
            </a:r>
          </a:p>
          <a:p>
            <a:pPr marL="76200" lvl="0" indent="0" algn="just">
              <a:buNone/>
            </a:pPr>
            <a:endParaRPr lang="en-US" sz="2000" dirty="0">
              <a:latin typeface="Trebuchet MS" panose="020B0603020202020204" pitchFamily="34" charset="0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en-US" sz="2000" dirty="0">
                <a:latin typeface="Trebuchet MS" panose="020B0603020202020204" pitchFamily="34" charset="0"/>
              </a:rPr>
              <a:t>The brightness of the clouds can change over the course of the day. </a:t>
            </a:r>
            <a:endParaRPr lang="en-US" sz="2000" dirty="0" smtClean="0">
              <a:latin typeface="Trebuchet MS" panose="020B0603020202020204" pitchFamily="34" charset="0"/>
            </a:endParaRPr>
          </a:p>
          <a:p>
            <a:pPr algn="just">
              <a:buFont typeface="Arial" panose="020B0604020202020204" pitchFamily="34" charset="0"/>
              <a:buChar char="•"/>
            </a:pPr>
            <a:endParaRPr lang="en-US" sz="2000" dirty="0">
              <a:latin typeface="Trebuchet MS" panose="020B0603020202020204" pitchFamily="34" charset="0"/>
            </a:endParaRPr>
          </a:p>
          <a:p>
            <a:pPr lvl="0" algn="just">
              <a:buFont typeface="Arial" panose="020B0604020202020204" pitchFamily="34" charset="0"/>
              <a:buChar char="•"/>
            </a:pPr>
            <a:r>
              <a:rPr lang="en-US" sz="2000" dirty="0">
                <a:latin typeface="Trebuchet MS" panose="020B0603020202020204" pitchFamily="34" charset="0"/>
              </a:rPr>
              <a:t>Different grey shades indicate differences in cloud thickness, land cover or ocean </a:t>
            </a:r>
            <a:r>
              <a:rPr lang="en-US" sz="2000" dirty="0" smtClean="0">
                <a:latin typeface="Trebuchet MS" panose="020B0603020202020204" pitchFamily="34" charset="0"/>
              </a:rPr>
              <a:t>surface.</a:t>
            </a:r>
          </a:p>
          <a:p>
            <a:pPr lvl="0" algn="just">
              <a:buFont typeface="Arial" panose="020B0604020202020204" pitchFamily="34" charset="0"/>
              <a:buChar char="•"/>
            </a:pPr>
            <a:endParaRPr lang="en-US" sz="2000" dirty="0">
              <a:latin typeface="Trebuchet MS" panose="020B0603020202020204" pitchFamily="34" charset="0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en-US" sz="2000" dirty="0">
                <a:latin typeface="Trebuchet MS" panose="020B0603020202020204" pitchFamily="34" charset="0"/>
              </a:rPr>
              <a:t>At night, no light is reflected and thus the image is black.</a:t>
            </a:r>
          </a:p>
          <a:p>
            <a:pPr marL="76200" indent="0" algn="just">
              <a:buNone/>
            </a:pPr>
            <a:endParaRPr lang="en-US" dirty="0">
              <a:latin typeface="Trebuchet MS" panose="020B0603020202020204" pitchFamily="34" charset="0"/>
            </a:endParaRPr>
          </a:p>
          <a:p>
            <a:pPr marL="0" lvl="0" indent="0" algn="just" rtl="0"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</a:pPr>
            <a:endParaRPr sz="1800" dirty="0">
              <a:latin typeface="Trebuchet MS" panose="020B0603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5542" y="1162919"/>
            <a:ext cx="313276" cy="27507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8355" y="1143988"/>
            <a:ext cx="313277" cy="27507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9168" y="1143494"/>
            <a:ext cx="335400" cy="29449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9155" y="1401143"/>
            <a:ext cx="335400" cy="294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721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4"/>
          <p:cNvSpPr txBox="1">
            <a:spLocks noGrp="1"/>
          </p:cNvSpPr>
          <p:nvPr>
            <p:ph type="title"/>
          </p:nvPr>
        </p:nvSpPr>
        <p:spPr>
          <a:xfrm>
            <a:off x="803481" y="1"/>
            <a:ext cx="8340519" cy="4800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27000" bIns="27000" anchor="ctr" anchorCtr="0">
            <a:normAutofit/>
          </a:bodyPr>
          <a:lstStyle/>
          <a:p>
            <a:pPr marL="165100" lvl="0"/>
            <a:r>
              <a:rPr lang="en" dirty="0">
                <a:latin typeface="Trebuchet MS" panose="020B0603020202020204" pitchFamily="34" charset="0"/>
              </a:rPr>
              <a:t>Single Channels (Visible </a:t>
            </a:r>
            <a:r>
              <a:rPr lang="en" dirty="0">
                <a:latin typeface="Trebuchet MS" panose="020B0603020202020204" pitchFamily="34" charset="0"/>
                <a:sym typeface="Dosis"/>
              </a:rPr>
              <a:t>O.6)</a:t>
            </a:r>
            <a:endParaRPr dirty="0">
              <a:latin typeface="Trebuchet MS" panose="020B0603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296" y="922517"/>
            <a:ext cx="5462944" cy="38112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95497"/>
              </p:ext>
            </p:extLst>
          </p:nvPr>
        </p:nvGraphicFramePr>
        <p:xfrm>
          <a:off x="263136" y="1528946"/>
          <a:ext cx="2986547" cy="267462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02300">
                  <a:extLst>
                    <a:ext uri="{9D8B030D-6E8A-4147-A177-3AD203B41FA5}">
                      <a16:colId xmlns:a16="http://schemas.microsoft.com/office/drawing/2014/main" val="56157989"/>
                    </a:ext>
                  </a:extLst>
                </a:gridCol>
                <a:gridCol w="856371">
                  <a:extLst>
                    <a:ext uri="{9D8B030D-6E8A-4147-A177-3AD203B41FA5}">
                      <a16:colId xmlns:a16="http://schemas.microsoft.com/office/drawing/2014/main" val="103931630"/>
                    </a:ext>
                  </a:extLst>
                </a:gridCol>
                <a:gridCol w="1227876">
                  <a:extLst>
                    <a:ext uri="{9D8B030D-6E8A-4147-A177-3AD203B41FA5}">
                      <a16:colId xmlns:a16="http://schemas.microsoft.com/office/drawing/2014/main" val="1566921222"/>
                    </a:ext>
                  </a:extLst>
                </a:gridCol>
              </a:tblGrid>
              <a:tr h="0"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  <a:latin typeface="Trebuchet MS" panose="020B0603020202020204" pitchFamily="34" charset="0"/>
                        </a:rPr>
                        <a:t>Different grey shades in VIS channel represent different values of albedo</a:t>
                      </a:r>
                      <a:endParaRPr lang="en-US" sz="1100" dirty="0">
                        <a:solidFill>
                          <a:schemeClr val="bg1"/>
                        </a:solidFill>
                        <a:effectLst/>
                        <a:latin typeface="Trebuchet MS" panose="020B06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2031651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  <a:latin typeface="Trebuchet MS" panose="020B0603020202020204" pitchFamily="34" charset="0"/>
                        </a:rPr>
                        <a:t>Bright values</a:t>
                      </a:r>
                      <a:endParaRPr lang="en-US" sz="1100" dirty="0">
                        <a:solidFill>
                          <a:schemeClr val="bg1"/>
                        </a:solidFill>
                        <a:effectLst/>
                        <a:latin typeface="Trebuchet MS" panose="020B06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  <a:latin typeface="Trebuchet MS" panose="020B0603020202020204" pitchFamily="34" charset="0"/>
                        </a:rPr>
                        <a:t>High albedo</a:t>
                      </a:r>
                      <a:endParaRPr lang="en-US" sz="1100" dirty="0">
                        <a:solidFill>
                          <a:schemeClr val="bg1"/>
                        </a:solidFill>
                        <a:effectLst/>
                        <a:latin typeface="Trebuchet MS" panose="020B06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 cap="none" dirty="0">
                          <a:solidFill>
                            <a:schemeClr val="bg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  <a:sym typeface="Arial"/>
                        </a:rPr>
                        <a:t>Thick clouds Land surfaces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6895128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Trebuchet MS" panose="020B0603020202020204" pitchFamily="34" charset="0"/>
                        </a:rPr>
                        <a:t>Grey values</a:t>
                      </a:r>
                      <a:endParaRPr lang="en-US" sz="1100">
                        <a:solidFill>
                          <a:schemeClr val="bg1"/>
                        </a:solidFill>
                        <a:effectLst/>
                        <a:latin typeface="Trebuchet MS" panose="020B06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  <a:latin typeface="Trebuchet MS" panose="020B0603020202020204" pitchFamily="34" charset="0"/>
                        </a:rPr>
                        <a:t>Low albedo</a:t>
                      </a:r>
                      <a:endParaRPr lang="en-US" sz="1100" dirty="0">
                        <a:solidFill>
                          <a:schemeClr val="bg1"/>
                        </a:solidFill>
                        <a:effectLst/>
                        <a:latin typeface="Trebuchet MS" panose="020B06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 cap="none" dirty="0">
                          <a:solidFill>
                            <a:schemeClr val="bg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  <a:sym typeface="Arial"/>
                        </a:rPr>
                        <a:t>Thin translucent 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  <a:latin typeface="Trebuchet MS" panose="020B0603020202020204" pitchFamily="34" charset="0"/>
                        </a:rPr>
                        <a:t>clouds</a:t>
                      </a:r>
                      <a:endParaRPr lang="en-US" sz="1100" dirty="0">
                        <a:solidFill>
                          <a:schemeClr val="bg1"/>
                        </a:solidFill>
                        <a:effectLst/>
                        <a:latin typeface="Trebuchet MS" panose="020B06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6441431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Trebuchet MS" panose="020B0603020202020204" pitchFamily="34" charset="0"/>
                        </a:rPr>
                        <a:t>Dark values</a:t>
                      </a:r>
                      <a:endParaRPr lang="en-US" sz="1100">
                        <a:solidFill>
                          <a:schemeClr val="bg1"/>
                        </a:solidFill>
                        <a:effectLst/>
                        <a:latin typeface="Trebuchet MS" panose="020B06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Trebuchet MS" panose="020B0603020202020204" pitchFamily="34" charset="0"/>
                        </a:rPr>
                        <a:t>Almost no reflection</a:t>
                      </a:r>
                      <a:endParaRPr lang="en-US" sz="1100">
                        <a:solidFill>
                          <a:schemeClr val="bg1"/>
                        </a:solidFill>
                        <a:effectLst/>
                        <a:latin typeface="Trebuchet MS" panose="020B06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  <a:latin typeface="Trebuchet MS" panose="020B0603020202020204" pitchFamily="34" charset="0"/>
                        </a:rPr>
                        <a:t>Water and vegetation</a:t>
                      </a:r>
                      <a:endParaRPr lang="en-US" sz="1100" dirty="0">
                        <a:solidFill>
                          <a:schemeClr val="bg1"/>
                        </a:solidFill>
                        <a:effectLst/>
                        <a:latin typeface="Trebuchet MS" panose="020B06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438361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05682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6"/>
          <p:cNvSpPr txBox="1">
            <a:spLocks noGrp="1"/>
          </p:cNvSpPr>
          <p:nvPr>
            <p:ph type="title"/>
          </p:nvPr>
        </p:nvSpPr>
        <p:spPr>
          <a:xfrm>
            <a:off x="803481" y="1"/>
            <a:ext cx="8340519" cy="4800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27000" bIns="27000" anchor="ctr" anchorCtr="0">
            <a:normAutofit/>
          </a:bodyPr>
          <a:lstStyle/>
          <a:p>
            <a:pPr marL="165100" lvl="0"/>
            <a:r>
              <a:rPr lang="en" dirty="0">
                <a:latin typeface="Trebuchet MS" panose="020B0603020202020204" pitchFamily="34" charset="0"/>
              </a:rPr>
              <a:t>Single Channels (IR 10.8)</a:t>
            </a:r>
            <a:endParaRPr dirty="0">
              <a:latin typeface="Trebuchet MS" panose="020B0603020202020204" pitchFamily="34" charset="0"/>
            </a:endParaRPr>
          </a:p>
        </p:txBody>
      </p:sp>
      <p:sp>
        <p:nvSpPr>
          <p:cNvPr id="139" name="Google Shape;139;p26"/>
          <p:cNvSpPr txBox="1">
            <a:spLocks noGrp="1"/>
          </p:cNvSpPr>
          <p:nvPr>
            <p:ph type="body" idx="1"/>
          </p:nvPr>
        </p:nvSpPr>
        <p:spPr>
          <a:xfrm>
            <a:off x="108789" y="854572"/>
            <a:ext cx="8946721" cy="39470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algn="just">
              <a:buFont typeface="Arial" panose="020B0604020202020204" pitchFamily="34" charset="0"/>
              <a:buChar char="•"/>
            </a:pPr>
            <a:r>
              <a:rPr lang="en-US" sz="2000" dirty="0">
                <a:latin typeface="Trebuchet MS" panose="020B0603020202020204" pitchFamily="34" charset="0"/>
              </a:rPr>
              <a:t>The satellite receives radiation emitted by the earth and the clouds because of their </a:t>
            </a:r>
            <a:r>
              <a:rPr lang="en-US" sz="2000" dirty="0">
                <a:solidFill>
                  <a:srgbClr val="FF0000"/>
                </a:solidFill>
                <a:latin typeface="Trebuchet MS" panose="020B0603020202020204" pitchFamily="34" charset="0"/>
              </a:rPr>
              <a:t>temperature</a:t>
            </a:r>
            <a:r>
              <a:rPr lang="en-US" sz="2000" dirty="0">
                <a:latin typeface="Trebuchet MS" panose="020B0603020202020204" pitchFamily="34" charset="0"/>
              </a:rPr>
              <a:t>. </a:t>
            </a:r>
            <a:endParaRPr lang="en-US" sz="2000" dirty="0" smtClean="0">
              <a:latin typeface="Trebuchet MS" panose="020B0603020202020204" pitchFamily="34" charset="0"/>
            </a:endParaRPr>
          </a:p>
          <a:p>
            <a:pPr algn="just">
              <a:buFont typeface="Arial" panose="020B0604020202020204" pitchFamily="34" charset="0"/>
              <a:buChar char="•"/>
            </a:pPr>
            <a:endParaRPr lang="en-US" sz="2000" dirty="0" smtClean="0">
              <a:latin typeface="Trebuchet MS" panose="020B0603020202020204" pitchFamily="34" charset="0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en-US" sz="2000" dirty="0">
                <a:latin typeface="Trebuchet MS" panose="020B0603020202020204" pitchFamily="34" charset="0"/>
              </a:rPr>
              <a:t>Can </a:t>
            </a:r>
            <a:r>
              <a:rPr lang="en-US" sz="2000" dirty="0">
                <a:latin typeface="Trebuchet MS" panose="020B0603020202020204" pitchFamily="34" charset="0"/>
              </a:rPr>
              <a:t>be used both day and night </a:t>
            </a:r>
            <a:r>
              <a:rPr lang="en-US" sz="2000" dirty="0" smtClean="0">
                <a:latin typeface="Trebuchet MS" panose="020B0603020202020204" pitchFamily="34" charset="0"/>
              </a:rPr>
              <a:t>time.</a:t>
            </a:r>
            <a:endParaRPr lang="en-US" sz="2000" dirty="0">
              <a:latin typeface="Trebuchet MS" panose="020B0603020202020204" pitchFamily="34" charset="0"/>
            </a:endParaRPr>
          </a:p>
          <a:p>
            <a:pPr algn="just">
              <a:buFont typeface="Arial" panose="020B0604020202020204" pitchFamily="34" charset="0"/>
              <a:buChar char="•"/>
            </a:pPr>
            <a:endParaRPr lang="en-US" sz="2000" dirty="0">
              <a:latin typeface="Trebuchet MS" panose="020B0603020202020204" pitchFamily="34" charset="0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en-US" sz="2000" dirty="0">
                <a:latin typeface="Trebuchet MS" panose="020B0603020202020204" pitchFamily="34" charset="0"/>
              </a:rPr>
              <a:t>IR is a window channel, as is VIS, and with the same consequences. </a:t>
            </a:r>
          </a:p>
          <a:p>
            <a:pPr algn="just">
              <a:buFont typeface="Arial" panose="020B0604020202020204" pitchFamily="34" charset="0"/>
              <a:buChar char="•"/>
            </a:pPr>
            <a:endParaRPr lang="en-US" sz="2000" dirty="0">
              <a:latin typeface="Trebuchet MS" panose="020B0603020202020204" pitchFamily="34" charset="0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0000"/>
                </a:solidFill>
                <a:latin typeface="Trebuchet MS" panose="020B0603020202020204" pitchFamily="34" charset="0"/>
              </a:rPr>
              <a:t>Different grey shades </a:t>
            </a:r>
            <a:r>
              <a:rPr lang="en-US" sz="2000" dirty="0">
                <a:latin typeface="Trebuchet MS" panose="020B0603020202020204" pitchFamily="34" charset="0"/>
              </a:rPr>
              <a:t>in the IR channel represent </a:t>
            </a:r>
            <a:r>
              <a:rPr lang="en-US" sz="2000" dirty="0">
                <a:solidFill>
                  <a:srgbClr val="FF0000"/>
                </a:solidFill>
                <a:latin typeface="Trebuchet MS" panose="020B0603020202020204" pitchFamily="34" charset="0"/>
              </a:rPr>
              <a:t>different temperatures</a:t>
            </a:r>
            <a:r>
              <a:rPr lang="en-US" sz="2000" dirty="0">
                <a:latin typeface="Trebuchet MS" panose="020B0603020202020204" pitchFamily="34" charset="0"/>
              </a:rPr>
              <a:t> of the radiating surface which can be the earth surface or the cloud tops.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6"/>
          <p:cNvSpPr txBox="1">
            <a:spLocks noGrp="1"/>
          </p:cNvSpPr>
          <p:nvPr>
            <p:ph type="title"/>
          </p:nvPr>
        </p:nvSpPr>
        <p:spPr>
          <a:xfrm>
            <a:off x="803481" y="1"/>
            <a:ext cx="8340519" cy="4800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27000" bIns="27000" anchor="ctr" anchorCtr="0">
            <a:normAutofit/>
          </a:bodyPr>
          <a:lstStyle/>
          <a:p>
            <a:pPr marL="165100" lvl="0"/>
            <a:r>
              <a:rPr lang="en" dirty="0">
                <a:latin typeface="Trebuchet MS" panose="020B0603020202020204" pitchFamily="34" charset="0"/>
              </a:rPr>
              <a:t>Single Channels (IR 10.8)</a:t>
            </a:r>
            <a:endParaRPr dirty="0">
              <a:latin typeface="Trebuchet MS" panose="020B0603020202020204" pitchFamily="34" charset="0"/>
            </a:endParaRPr>
          </a:p>
        </p:txBody>
      </p:sp>
      <p:sp>
        <p:nvSpPr>
          <p:cNvPr id="139" name="Google Shape;139;p26"/>
          <p:cNvSpPr txBox="1">
            <a:spLocks noGrp="1"/>
          </p:cNvSpPr>
          <p:nvPr>
            <p:ph type="body" idx="1"/>
          </p:nvPr>
        </p:nvSpPr>
        <p:spPr>
          <a:xfrm>
            <a:off x="86666" y="815723"/>
            <a:ext cx="8887727" cy="3940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dirty="0">
                <a:latin typeface="Trebuchet MS" panose="020B0603020202020204" pitchFamily="34" charset="0"/>
              </a:rPr>
              <a:t>The grey shades presented in the IR images are </a:t>
            </a:r>
            <a:r>
              <a:rPr lang="en-US" sz="2000" dirty="0">
                <a:solidFill>
                  <a:srgbClr val="FF0000"/>
                </a:solidFill>
                <a:latin typeface="Trebuchet MS" panose="020B0603020202020204" pitchFamily="34" charset="0"/>
              </a:rPr>
              <a:t>reversed</a:t>
            </a:r>
            <a:r>
              <a:rPr lang="en-US" sz="2000" dirty="0">
                <a:latin typeface="Trebuchet MS" panose="020B0603020202020204" pitchFamily="34" charset="0"/>
              </a:rPr>
              <a:t> (white becomes black) to get a similar appearance to the VIS image.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" sz="2000" dirty="0">
              <a:latin typeface="Trebuchet MS" panose="020B0603020202020204" pitchFamily="34" charset="0"/>
            </a:endParaRPr>
          </a:p>
          <a:p>
            <a:pPr marL="342900" lvl="0" indent="-342900" algn="just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 panose="020B0604020202020204" pitchFamily="34" charset="0"/>
              <a:buChar char="•"/>
            </a:pPr>
            <a:r>
              <a:rPr lang="en" sz="2000" dirty="0">
                <a:latin typeface="Trebuchet MS" panose="020B0603020202020204" pitchFamily="34" charset="0"/>
              </a:rPr>
              <a:t>Warmer objects appear dark grey while colder objects appear light gray through white.</a:t>
            </a:r>
          </a:p>
          <a:p>
            <a:pPr marL="342900" lvl="0" indent="-342900" algn="just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 panose="020B0604020202020204" pitchFamily="34" charset="0"/>
              <a:buChar char="•"/>
            </a:pPr>
            <a:endParaRPr sz="2000" dirty="0">
              <a:latin typeface="Trebuchet MS" panose="020B0603020202020204" pitchFamily="34" charset="0"/>
            </a:endParaRPr>
          </a:p>
          <a:p>
            <a:pPr marL="342900" lvl="0" indent="-342900" algn="just" rtl="0"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 panose="020B0604020202020204" pitchFamily="34" charset="0"/>
              <a:buChar char="•"/>
            </a:pPr>
            <a:r>
              <a:rPr lang="en" sz="2000" dirty="0">
                <a:latin typeface="Trebuchet MS" panose="020B0603020202020204" pitchFamily="34" charset="0"/>
              </a:rPr>
              <a:t>Brightness Temperature allows us to differentiate between land, ocean and clouds.</a:t>
            </a:r>
          </a:p>
          <a:p>
            <a:pPr marL="342900" lvl="0" indent="-342900" algn="just" rtl="0"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 panose="020B0604020202020204" pitchFamily="34" charset="0"/>
              <a:buChar char="•"/>
            </a:pPr>
            <a:endParaRPr sz="2000" dirty="0">
              <a:latin typeface="Trebuchet MS" panose="020B0603020202020204" pitchFamily="34" charset="0"/>
            </a:endParaRPr>
          </a:p>
          <a:p>
            <a:pPr marL="342900" lvl="0" indent="-342900" algn="just" rtl="0"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 panose="020B0604020202020204" pitchFamily="34" charset="0"/>
              <a:buChar char="•"/>
            </a:pPr>
            <a:r>
              <a:rPr lang="en" sz="2000" dirty="0">
                <a:latin typeface="Trebuchet MS" panose="020B0603020202020204" pitchFamily="34" charset="0"/>
              </a:rPr>
              <a:t>Cloud top temperatures allows us know their height: colder – lighter coloured = higher clouds, warmer – darker coloured = lower cloud tops.</a:t>
            </a:r>
          </a:p>
          <a:p>
            <a:pPr marL="241300" lvl="0" indent="-241300" algn="just" rtl="0"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Char char="•"/>
            </a:pPr>
            <a:endParaRPr lang="en" sz="2000" dirty="0">
              <a:latin typeface="Trebuchet MS" panose="020B0603020202020204" pitchFamily="34" charset="0"/>
            </a:endParaRPr>
          </a:p>
          <a:p>
            <a:pPr marL="0" lvl="0" indent="0" algn="just" rtl="0"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</a:pPr>
            <a:endParaRPr sz="2000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7094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orporate Template">
  <a:themeElements>
    <a:clrScheme name="EUMETSAT 2021 Colours">
      <a:dk1>
        <a:srgbClr val="FFFFFF"/>
      </a:dk1>
      <a:lt1>
        <a:srgbClr val="00205B"/>
      </a:lt1>
      <a:dk2>
        <a:srgbClr val="38484E"/>
      </a:dk2>
      <a:lt2>
        <a:srgbClr val="5B7F95"/>
      </a:lt2>
      <a:accent1>
        <a:srgbClr val="00B5E2"/>
      </a:accent1>
      <a:accent2>
        <a:srgbClr val="EAAA00"/>
      </a:accent2>
      <a:accent3>
        <a:srgbClr val="00B2A9"/>
      </a:accent3>
      <a:accent4>
        <a:srgbClr val="FE5000"/>
      </a:accent4>
      <a:accent5>
        <a:srgbClr val="7C7FAB"/>
      </a:accent5>
      <a:accent6>
        <a:srgbClr val="D6D2C4"/>
      </a:accent6>
      <a:hlink>
        <a:srgbClr val="C5B9AC"/>
      </a:hlink>
      <a:folHlink>
        <a:srgbClr val="968C83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1023</TotalTime>
  <Words>1372</Words>
  <Application>Microsoft Office PowerPoint</Application>
  <PresentationFormat>On-screen Show (16:9)</PresentationFormat>
  <Paragraphs>211</Paragraphs>
  <Slides>38</Slides>
  <Notes>38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38</vt:i4>
      </vt:variant>
    </vt:vector>
  </HeadingPairs>
  <TitlesOfParts>
    <vt:vector size="52" baseType="lpstr">
      <vt:lpstr>Trebuchet MS</vt:lpstr>
      <vt:lpstr>Garamond</vt:lpstr>
      <vt:lpstr>Dosis</vt:lpstr>
      <vt:lpstr>Times New Roman</vt:lpstr>
      <vt:lpstr>Wingdings</vt:lpstr>
      <vt:lpstr>Roboto Light</vt:lpstr>
      <vt:lpstr>Tahoma</vt:lpstr>
      <vt:lpstr>Calibri</vt:lpstr>
      <vt:lpstr>Helvetica Neue</vt:lpstr>
      <vt:lpstr>Arial</vt:lpstr>
      <vt:lpstr>Roboto</vt:lpstr>
      <vt:lpstr>Century Gothic</vt:lpstr>
      <vt:lpstr>Simple Light</vt:lpstr>
      <vt:lpstr>Corporate Template</vt:lpstr>
      <vt:lpstr>PowerPoint Presentation</vt:lpstr>
      <vt:lpstr>Agenda</vt:lpstr>
      <vt:lpstr>Why Satellite Products?</vt:lpstr>
      <vt:lpstr>Satellite Products - Forecasting</vt:lpstr>
      <vt:lpstr>Single Channels (Visible O.6)</vt:lpstr>
      <vt:lpstr>Single Channels (Visible O.6)</vt:lpstr>
      <vt:lpstr>Single Channels (Visible O.6)</vt:lpstr>
      <vt:lpstr>Single Channels (IR 10.8)</vt:lpstr>
      <vt:lpstr>Single Channels (IR 10.8)</vt:lpstr>
      <vt:lpstr>Single Channels (IR 10.8)</vt:lpstr>
      <vt:lpstr>Single Channels (WV 6.2)</vt:lpstr>
      <vt:lpstr>Single Channels (WV 6.2)</vt:lpstr>
      <vt:lpstr> </vt:lpstr>
      <vt:lpstr>RGBs</vt:lpstr>
      <vt:lpstr>Natural Color RGB</vt:lpstr>
      <vt:lpstr>Natural Color RGB</vt:lpstr>
      <vt:lpstr>Dust RGB</vt:lpstr>
      <vt:lpstr>Dust RGB</vt:lpstr>
      <vt:lpstr>Severe Convection = Convection RGB</vt:lpstr>
      <vt:lpstr>Severe Convection = Convection RGB</vt:lpstr>
      <vt:lpstr>Severe Convection = Convection RGB</vt:lpstr>
      <vt:lpstr>Night Microphysics RGB = Fog/Low Clouds RGB</vt:lpstr>
      <vt:lpstr>Night Microphysics RGB = Fog/Low Clouds RGB</vt:lpstr>
      <vt:lpstr>Night Microphysics RGB = Fog/Low Clouds RGB</vt:lpstr>
      <vt:lpstr>Day Microphysics RGB</vt:lpstr>
      <vt:lpstr>Day Microphysics RGB</vt:lpstr>
      <vt:lpstr>Airmass RGB</vt:lpstr>
      <vt:lpstr>Airmass RGB</vt:lpstr>
      <vt:lpstr>Can you identify the satellite images?</vt:lpstr>
      <vt:lpstr>Can you identify the images?</vt:lpstr>
      <vt:lpstr>PowerPoint Presentation</vt:lpstr>
      <vt:lpstr>Derived Products - CAPE</vt:lpstr>
      <vt:lpstr>Derived Products– Severe Convection and 850HPA Wind</vt:lpstr>
      <vt:lpstr>Derived Products– MSLP</vt:lpstr>
      <vt:lpstr>Derived Products– IR 10.8 and MSLP</vt:lpstr>
      <vt:lpstr>Case Study</vt:lpstr>
      <vt:lpstr>READ MORE HERE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Scholastic Maloba</dc:creator>
  <cp:lastModifiedBy>Scholastic Maloba</cp:lastModifiedBy>
  <cp:revision>78</cp:revision>
  <dcterms:modified xsi:type="dcterms:W3CDTF">2024-05-06T21:15:37Z</dcterms:modified>
</cp:coreProperties>
</file>