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52" r:id="rId4"/>
  </p:sldMasterIdLst>
  <p:notesMasterIdLst>
    <p:notesMasterId r:id="rId41"/>
  </p:notesMasterIdLst>
  <p:handoutMasterIdLst>
    <p:handoutMasterId r:id="rId42"/>
  </p:handoutMasterIdLst>
  <p:sldIdLst>
    <p:sldId id="589" r:id="rId5"/>
    <p:sldId id="606" r:id="rId6"/>
    <p:sldId id="604" r:id="rId7"/>
    <p:sldId id="657" r:id="rId8"/>
    <p:sldId id="609" r:id="rId9"/>
    <p:sldId id="610" r:id="rId10"/>
    <p:sldId id="643" r:id="rId11"/>
    <p:sldId id="646" r:id="rId12"/>
    <p:sldId id="658" r:id="rId13"/>
    <p:sldId id="659" r:id="rId14"/>
    <p:sldId id="660" r:id="rId15"/>
    <p:sldId id="612" r:id="rId16"/>
    <p:sldId id="613" r:id="rId17"/>
    <p:sldId id="650" r:id="rId18"/>
    <p:sldId id="649" r:id="rId19"/>
    <p:sldId id="615" r:id="rId20"/>
    <p:sldId id="652" r:id="rId21"/>
    <p:sldId id="616" r:id="rId22"/>
    <p:sldId id="618" r:id="rId23"/>
    <p:sldId id="653" r:id="rId24"/>
    <p:sldId id="619" r:id="rId25"/>
    <p:sldId id="620" r:id="rId26"/>
    <p:sldId id="651" r:id="rId27"/>
    <p:sldId id="622" r:id="rId28"/>
    <p:sldId id="623" r:id="rId29"/>
    <p:sldId id="655" r:id="rId30"/>
    <p:sldId id="654" r:id="rId31"/>
    <p:sldId id="656" r:id="rId32"/>
    <p:sldId id="666" r:id="rId33"/>
    <p:sldId id="661" r:id="rId34"/>
    <p:sldId id="662" r:id="rId35"/>
    <p:sldId id="663" r:id="rId36"/>
    <p:sldId id="665" r:id="rId37"/>
    <p:sldId id="664" r:id="rId38"/>
    <p:sldId id="639" r:id="rId39"/>
    <p:sldId id="608" r:id="rId40"/>
  </p:sldIdLst>
  <p:sldSz cx="12192000" cy="6858000"/>
  <p:notesSz cx="9931400" cy="143637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64" userDrawn="1">
          <p15:clr>
            <a:srgbClr val="A4A3A4"/>
          </p15:clr>
        </p15:guide>
        <p15:guide id="2" orient="horz" pos="1410" userDrawn="1">
          <p15:clr>
            <a:srgbClr val="A4A3A4"/>
          </p15:clr>
        </p15:guide>
        <p15:guide id="3" orient="horz" pos="2715" userDrawn="1">
          <p15:clr>
            <a:srgbClr val="A4A3A4"/>
          </p15:clr>
        </p15:guide>
        <p15:guide id="4" orient="horz" pos="2389" userDrawn="1">
          <p15:clr>
            <a:srgbClr val="A4A3A4"/>
          </p15:clr>
        </p15:guide>
        <p15:guide id="5" orient="horz" pos="2064" userDrawn="1">
          <p15:clr>
            <a:srgbClr val="A4A3A4"/>
          </p15:clr>
        </p15:guide>
        <p15:guide id="6" orient="horz" pos="1735" userDrawn="1">
          <p15:clr>
            <a:srgbClr val="A4A3A4"/>
          </p15:clr>
        </p15:guide>
        <p15:guide id="7" orient="horz" pos="3369" userDrawn="1">
          <p15:clr>
            <a:srgbClr val="A4A3A4"/>
          </p15:clr>
        </p15:guide>
        <p15:guide id="8" orient="horz" pos="3698" userDrawn="1">
          <p15:clr>
            <a:srgbClr val="A4A3A4"/>
          </p15:clr>
        </p15:guide>
        <p15:guide id="9" pos="5186" userDrawn="1">
          <p15:clr>
            <a:srgbClr val="A4A3A4"/>
          </p15:clr>
        </p15:guide>
        <p15:guide id="10" pos="241" userDrawn="1">
          <p15:clr>
            <a:srgbClr val="A4A3A4"/>
          </p15:clr>
        </p15:guide>
        <p15:guide id="11" pos="1910" userDrawn="1">
          <p15:clr>
            <a:srgbClr val="A4A3A4"/>
          </p15:clr>
        </p15:guide>
        <p15:guide id="12" pos="6005" userDrawn="1">
          <p15:clr>
            <a:srgbClr val="A4A3A4"/>
          </p15:clr>
        </p15:guide>
        <p15:guide id="13" pos="6838" userDrawn="1">
          <p15:clr>
            <a:srgbClr val="A4A3A4"/>
          </p15:clr>
        </p15:guide>
        <p15:guide id="14" pos="2751" userDrawn="1">
          <p15:clr>
            <a:srgbClr val="A4A3A4"/>
          </p15:clr>
        </p15:guide>
        <p15:guide id="15" pos="10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4525">
          <p15:clr>
            <a:srgbClr val="A4A3A4"/>
          </p15:clr>
        </p15:guide>
        <p15:guide id="2" pos="312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2A9"/>
    <a:srgbClr val="333300"/>
    <a:srgbClr val="005E5C"/>
    <a:srgbClr val="008080"/>
    <a:srgbClr val="C5B9AC"/>
    <a:srgbClr val="00205B"/>
    <a:srgbClr val="D6D2C4"/>
    <a:srgbClr val="E8E8E8"/>
    <a:srgbClr val="E0E0E0"/>
    <a:srgbClr val="F1F1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418" autoAdjust="0"/>
    <p:restoredTop sz="96327" autoAdjust="0"/>
  </p:normalViewPr>
  <p:slideViewPr>
    <p:cSldViewPr snapToGrid="0">
      <p:cViewPr varScale="1">
        <p:scale>
          <a:sx n="116" d="100"/>
          <a:sy n="116" d="100"/>
        </p:scale>
        <p:origin x="696" y="102"/>
      </p:cViewPr>
      <p:guideLst>
        <p:guide orient="horz" pos="1164"/>
        <p:guide orient="horz" pos="1410"/>
        <p:guide orient="horz" pos="2715"/>
        <p:guide orient="horz" pos="2389"/>
        <p:guide orient="horz" pos="2064"/>
        <p:guide orient="horz" pos="1735"/>
        <p:guide orient="horz" pos="3369"/>
        <p:guide orient="horz" pos="3698"/>
        <p:guide pos="5186"/>
        <p:guide pos="241"/>
        <p:guide pos="1910"/>
        <p:guide pos="6005"/>
        <p:guide pos="6838"/>
        <p:guide pos="2751"/>
        <p:guide pos="10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10020"/>
    </p:cViewPr>
  </p:sorterViewPr>
  <p:notesViewPr>
    <p:cSldViewPr snapToGrid="0">
      <p:cViewPr varScale="1">
        <p:scale>
          <a:sx n="63" d="100"/>
          <a:sy n="63" d="100"/>
        </p:scale>
        <p:origin x="3928" y="192"/>
      </p:cViewPr>
      <p:guideLst>
        <p:guide orient="horz" pos="4525"/>
        <p:guide pos="312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9982200" y="0"/>
            <a:ext cx="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14090650"/>
            <a:ext cx="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9707563" y="14085888"/>
            <a:ext cx="274637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fld id="{E842FA72-B9ED-494F-A64D-EC1E1901C35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93611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212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t" anchorCtr="0" compatLnSpc="1">
            <a:prstTxWarp prst="textNoShape">
              <a:avLst/>
            </a:prstTxWarp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9275" y="0"/>
            <a:ext cx="430212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t" anchorCtr="0" compatLnSpc="1">
            <a:prstTxWarp prst="textNoShape">
              <a:avLst/>
            </a:prstTxWarp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058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77800" y="1074738"/>
            <a:ext cx="9575800" cy="5386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22388" y="6819900"/>
            <a:ext cx="7286625" cy="646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13644563"/>
            <a:ext cx="430212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b" anchorCtr="0" compatLnSpc="1">
            <a:prstTxWarp prst="textNoShape">
              <a:avLst/>
            </a:prstTxWarp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9275" y="13644563"/>
            <a:ext cx="430212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b" anchorCtr="0" compatLnSpc="1">
            <a:prstTxWarp prst="textNoShape">
              <a:avLst/>
            </a:prstTxWarp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7FE02029-9BE2-4139-82E8-7E205433FD5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04190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1333500"/>
            <a:fld id="{B3123BCD-06C1-4979-A4B6-929E88FE602B}" type="slidenum">
              <a:rPr lang="de-DE" smtClean="0"/>
              <a:pPr defTabSz="1333500"/>
              <a:t>1</a:t>
            </a:fld>
            <a:endParaRPr lang="de-DE"/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77800" y="1074738"/>
            <a:ext cx="9575800" cy="5386387"/>
          </a:xfrm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022056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i="0" u="none" strike="noStrike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In the tropics, low-level stratiform clouds are light blue. Mid-level clouds are pinkish to brownish, and high-level cirrus are black to dark blue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FE02029-9BE2-4139-82E8-7E205433FD51}" type="slidenum">
              <a:rPr lang="de-DE" smtClean="0"/>
              <a:pPr>
                <a:defRPr/>
              </a:pPr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106040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dirty="0">
                <a:solidFill>
                  <a:srgbClr val="FFFFFF"/>
                </a:solidFill>
                <a:effectLst/>
                <a:latin typeface="Calibri,Bold"/>
              </a:rPr>
              <a:t>Thick, small ice, high cloud </a:t>
            </a:r>
            <a:r>
              <a:rPr lang="en-GB" sz="1200" dirty="0">
                <a:solidFill>
                  <a:schemeClr val="tx1"/>
                </a:solidFill>
                <a:effectLst/>
                <a:latin typeface="Times New Roman" pitchFamily="18" charset="0"/>
              </a:rPr>
              <a:t>, </a:t>
            </a:r>
            <a:r>
              <a:rPr lang="en-GB" sz="1800" dirty="0" err="1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Cb</a:t>
            </a:r>
            <a:r>
              <a:rPr lang="en-GB" sz="1800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, strong convection, likely </a:t>
            </a:r>
            <a:r>
              <a:rPr lang="en-GB" sz="1800" dirty="0" err="1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precip</a:t>
            </a:r>
            <a:r>
              <a:rPr lang="en-GB" sz="1800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 </a:t>
            </a:r>
          </a:p>
          <a:p>
            <a:r>
              <a:rPr lang="en-GB" sz="1800" dirty="0">
                <a:solidFill>
                  <a:srgbClr val="FFFFFF"/>
                </a:solidFill>
                <a:effectLst/>
                <a:latin typeface="Calibri,Bold"/>
              </a:rPr>
              <a:t>Thick, large ice, high cloud </a:t>
            </a:r>
            <a:r>
              <a:rPr lang="en-GB" sz="1800" dirty="0" err="1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Cb</a:t>
            </a:r>
            <a:r>
              <a:rPr lang="en-GB" sz="1800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, weak convection, likely </a:t>
            </a:r>
            <a:r>
              <a:rPr lang="en-GB" sz="1800" dirty="0" err="1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precip</a:t>
            </a:r>
            <a:r>
              <a:rPr lang="en-GB" sz="1800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dirty="0">
                <a:solidFill>
                  <a:srgbClr val="FFFFFF"/>
                </a:solidFill>
                <a:effectLst/>
                <a:latin typeface="Calibri,Italic"/>
              </a:rPr>
              <a:t>(dark orange, red)</a:t>
            </a:r>
            <a:r>
              <a:rPr lang="en-GB" sz="1200" dirty="0">
                <a:solidFill>
                  <a:schemeClr val="tx1"/>
                </a:solidFill>
                <a:effectLst/>
                <a:latin typeface="Times New Roman" pitchFamily="18" charset="0"/>
              </a:rPr>
              <a:t>,</a:t>
            </a:r>
            <a:r>
              <a:rPr lang="en-GB" sz="1800" dirty="0">
                <a:solidFill>
                  <a:srgbClr val="FFFFFF"/>
                </a:solidFill>
                <a:effectLst/>
                <a:latin typeface="Calibri,Bold"/>
              </a:rPr>
              <a:t>Thin, small ice, high cloud, </a:t>
            </a:r>
            <a:r>
              <a:rPr lang="en-GB" sz="1800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Cirrus </a:t>
            </a:r>
            <a:r>
              <a:rPr lang="en-GB" sz="1800" dirty="0">
                <a:solidFill>
                  <a:srgbClr val="FFFFFF"/>
                </a:solidFill>
                <a:effectLst/>
                <a:latin typeface="Calibri,Italic"/>
              </a:rPr>
              <a:t>(green to dark green)</a:t>
            </a:r>
            <a:r>
              <a:rPr lang="en-GB" sz="1200" dirty="0">
                <a:solidFill>
                  <a:schemeClr val="tx1"/>
                </a:solidFill>
                <a:effectLst/>
                <a:latin typeface="Times New Roman" pitchFamily="18" charset="0"/>
              </a:rPr>
              <a:t>, </a:t>
            </a:r>
            <a:r>
              <a:rPr lang="en-GB" sz="1800" dirty="0">
                <a:solidFill>
                  <a:srgbClr val="FFFFFF"/>
                </a:solidFill>
                <a:effectLst/>
                <a:latin typeface="Calibri,Bold"/>
              </a:rPr>
              <a:t>Thick, large drops, mid cloud </a:t>
            </a:r>
            <a:r>
              <a:rPr lang="en-GB" sz="1800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Supercooled water cloud </a:t>
            </a:r>
            <a:r>
              <a:rPr lang="en-GB" sz="1800" dirty="0">
                <a:solidFill>
                  <a:srgbClr val="FFFFFF"/>
                </a:solidFill>
                <a:effectLst/>
                <a:latin typeface="Calibri,Italic"/>
              </a:rPr>
              <a:t>(tan to light orange) </a:t>
            </a:r>
            <a:endParaRPr lang="en-GB" dirty="0">
              <a:effectLst/>
            </a:endParaRPr>
          </a:p>
          <a:p>
            <a:endParaRPr lang="en-GB" dirty="0"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FE02029-9BE2-4139-82E8-7E205433FD51}" type="slidenum">
              <a:rPr lang="de-DE" smtClean="0"/>
              <a:pPr>
                <a:defRPr/>
              </a:pPr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76146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rporate Title - Flag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3CABFA6C-0B72-8A4E-86B4-9B93CF095E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224" y="1191203"/>
            <a:ext cx="9621831" cy="5412280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91757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>
            <a:off x="0" y="-1"/>
            <a:ext cx="12192001" cy="6594765"/>
          </a:xfrm>
          <a:prstGeom prst="rect">
            <a:avLst/>
          </a:prstGeom>
        </p:spPr>
      </p:pic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  <p:pic>
        <p:nvPicPr>
          <p:cNvPr id="1026" name="Picture 2" descr="ASMET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13" y="68335"/>
            <a:ext cx="2922571" cy="968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Agenda - Corpora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4" b="3165"/>
          <a:stretch/>
        </p:blipFill>
        <p:spPr>
          <a:xfrm>
            <a:off x="0" y="877455"/>
            <a:ext cx="12192000" cy="57634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898" y="1"/>
            <a:ext cx="11126102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78" y="3061592"/>
            <a:ext cx="1245440" cy="1243492"/>
          </a:xfrm>
          <a:prstGeom prst="rect">
            <a:avLst/>
          </a:prstGeom>
        </p:spPr>
      </p:pic>
      <p:pic>
        <p:nvPicPr>
          <p:cNvPr id="2050" name="Picture 2" descr="ASMET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532"/>
          <a:stretch/>
        </p:blipFill>
        <p:spPr bwMode="auto">
          <a:xfrm>
            <a:off x="226901" y="44977"/>
            <a:ext cx="790301" cy="602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2919043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1071308" y="-3673"/>
            <a:ext cx="11120692" cy="647425"/>
          </a:xfrm>
          <a:prstGeom prst="rect">
            <a:avLst/>
          </a:prstGeom>
          <a:solidFill>
            <a:srgbClr val="00B2A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1308" y="1"/>
            <a:ext cx="11120692" cy="640079"/>
          </a:xfrm>
        </p:spPr>
        <p:txBody>
          <a:bodyPr/>
          <a:lstStyle>
            <a:lvl1pPr marL="221544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7" name="Picture 2" descr="ASMET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532"/>
          <a:stretch/>
        </p:blipFill>
        <p:spPr bwMode="auto">
          <a:xfrm>
            <a:off x="226901" y="44977"/>
            <a:ext cx="790301" cy="602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5570823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1076719" y="-8719"/>
            <a:ext cx="11115281" cy="647425"/>
          </a:xfrm>
          <a:prstGeom prst="rect">
            <a:avLst/>
          </a:prstGeom>
          <a:solidFill>
            <a:srgbClr val="D6D2C4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6720" y="1"/>
            <a:ext cx="1097022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7" name="Picture 2" descr="ASMET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532"/>
          <a:stretch/>
        </p:blipFill>
        <p:spPr bwMode="auto">
          <a:xfrm>
            <a:off x="226901" y="44977"/>
            <a:ext cx="790301" cy="602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1060487" y="-8719"/>
            <a:ext cx="11131513" cy="647425"/>
          </a:xfrm>
          <a:prstGeom prst="rect">
            <a:avLst/>
          </a:prstGeom>
          <a:solidFill>
            <a:srgbClr val="D6D2C4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3" t="28964" r="31087" b="35710"/>
          <a:stretch/>
        </p:blipFill>
        <p:spPr>
          <a:xfrm>
            <a:off x="0" y="-10937"/>
            <a:ext cx="12184910" cy="68871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0488" y="1"/>
            <a:ext cx="11131512" cy="640079"/>
          </a:xfrm>
        </p:spPr>
        <p:txBody>
          <a:bodyPr/>
          <a:lstStyle>
            <a:lvl1pPr marL="221544">
              <a:defRPr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9" name="Picture 2" descr="ASMET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532"/>
          <a:stretch/>
        </p:blipFill>
        <p:spPr bwMode="auto">
          <a:xfrm>
            <a:off x="226901" y="44977"/>
            <a:ext cx="790301" cy="602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6500677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 bwMode="auto">
          <a:xfrm>
            <a:off x="314311" y="-1679944"/>
            <a:ext cx="11288822" cy="11288822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076720" y="-3673"/>
            <a:ext cx="11115280" cy="647425"/>
          </a:xfrm>
          <a:prstGeom prst="rect">
            <a:avLst/>
          </a:prstGeom>
          <a:solidFill>
            <a:srgbClr val="00B2A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6720" y="1"/>
            <a:ext cx="11115280" cy="640079"/>
          </a:xfrm>
        </p:spPr>
        <p:txBody>
          <a:bodyPr/>
          <a:lstStyle>
            <a:lvl1pPr marL="221544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9" name="Picture 2" descr="ASMET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532"/>
          <a:stretch/>
        </p:blipFill>
        <p:spPr bwMode="auto">
          <a:xfrm>
            <a:off x="226901" y="44977"/>
            <a:ext cx="790301" cy="602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4048634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Q&amp;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5" b="3434"/>
          <a:stretch/>
        </p:blipFill>
        <p:spPr>
          <a:xfrm>
            <a:off x="0" y="858982"/>
            <a:ext cx="12192000" cy="57634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898" y="1"/>
            <a:ext cx="11126102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 anchor="ctr"/>
          <a:lstStyle>
            <a:lvl1pPr marL="0" indent="0">
              <a:buNone/>
              <a:defRPr sz="3200"/>
            </a:lvl1pPr>
            <a:lvl2pPr marL="562722" indent="0">
              <a:buNone/>
              <a:defRPr sz="2800"/>
            </a:lvl2pPr>
            <a:lvl3pPr marL="1125443" indent="0">
              <a:buNone/>
              <a:defRPr sz="2400"/>
            </a:lvl3pPr>
            <a:lvl4pPr marL="1688165" indent="0">
              <a:buNone/>
              <a:defRPr sz="2000"/>
            </a:lvl4pPr>
            <a:lvl5pPr marL="2250887" indent="0">
              <a:buNone/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47" y="2427580"/>
            <a:ext cx="2640047" cy="2635916"/>
          </a:xfrm>
          <a:prstGeom prst="rect">
            <a:avLst/>
          </a:prstGeom>
        </p:spPr>
      </p:pic>
      <p:pic>
        <p:nvPicPr>
          <p:cNvPr id="10" name="Picture 2" descr="ASMET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532"/>
          <a:stretch/>
        </p:blipFill>
        <p:spPr bwMode="auto">
          <a:xfrm>
            <a:off x="226901" y="44977"/>
            <a:ext cx="790301" cy="602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4865149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92479" y="4"/>
            <a:ext cx="11399521" cy="600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6000" rIns="36000" bIns="3600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9700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5054" y="1139429"/>
            <a:ext cx="11627339" cy="526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cxnSp>
        <p:nvCxnSpPr>
          <p:cNvPr id="9" name="Straight Connector 8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Rectangle 61" title="[DM_E_CONFID]"/>
          <p:cNvSpPr>
            <a:spLocks noChangeArrowheads="1"/>
          </p:cNvSpPr>
          <p:nvPr userDrawn="1"/>
        </p:nvSpPr>
        <p:spPr bwMode="auto">
          <a:xfrm>
            <a:off x="4576120" y="6649210"/>
            <a:ext cx="3113648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eaLnBrk="0" hangingPunct="0">
              <a:defRPr/>
            </a:pPr>
            <a:endParaRPr lang="de-DE" sz="1000" b="0" baseline="0" dirty="0">
              <a:solidFill>
                <a:srgbClr val="00B5E2"/>
              </a:solidFill>
              <a:latin typeface="Roboto" panose="02000000000000000000" pitchFamily="2" charset="0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13" name="Rectangle 61" title="[DM_E_DOC_NO], v[DM_E_VER_NO], [DM_E_ISS_DATE]"/>
          <p:cNvSpPr>
            <a:spLocks noChangeArrowheads="1"/>
          </p:cNvSpPr>
          <p:nvPr userDrawn="1"/>
        </p:nvSpPr>
        <p:spPr bwMode="auto">
          <a:xfrm>
            <a:off x="161047" y="6648056"/>
            <a:ext cx="4628617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defRPr/>
            </a:pPr>
            <a:r>
              <a:rPr lang="en-US" sz="1000" b="0" baseline="0" smtClean="0">
                <a:solidFill>
                  <a:srgbClr val="00B5E2"/>
                </a:solidFill>
                <a:latin typeface="Roboto" panose="02000000000000000000" pitchFamily="2" charset="0"/>
                <a:ea typeface="Roboto" panose="02000000000000000000" pitchFamily="2" charset="0"/>
                <a:cs typeface="Arial" pitchFamily="34" charset="0"/>
              </a:rPr>
              <a:t>EUM/USC/VWG/22/1303823, v1 Draft, 4 May 2022</a:t>
            </a:r>
            <a:endParaRPr lang="de-DE" sz="1000" b="0" baseline="0" dirty="0">
              <a:solidFill>
                <a:srgbClr val="00B5E2"/>
              </a:solidFill>
              <a:latin typeface="Roboto" panose="02000000000000000000" pitchFamily="2" charset="0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11519350" y="6593586"/>
            <a:ext cx="609135" cy="262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fld id="{FF9CC606-8418-49EA-9DB7-3FFD72983DD3}" type="slidenum">
              <a:rPr lang="de-DE" sz="1050" b="0" smtClean="0">
                <a:solidFill>
                  <a:srgbClr val="00B5E2"/>
                </a:solidFill>
                <a:latin typeface="Roboto" panose="02000000000000000000" pitchFamily="2" charset="0"/>
                <a:ea typeface="Roboto" panose="02000000000000000000" pitchFamily="2" charset="0"/>
                <a:cs typeface="Arial" pitchFamily="34" charset="0"/>
              </a:rPr>
              <a:pPr algn="r"/>
              <a:t>‹#›</a:t>
            </a:fld>
            <a:endParaRPr lang="en-GB" sz="105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IMTR     24/05/2022, Nairobi-Kenya</a:t>
            </a:r>
            <a:endParaRPr lang="en-GB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6EC1BB-AD8F-47F9-B321-DB3383DDF50B}" type="slidenum">
              <a:rPr lang="en-GB" smtClean="0"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670" r:id="rId1"/>
    <p:sldLayoutId id="2147487678" r:id="rId2"/>
    <p:sldLayoutId id="2147487677" r:id="rId3"/>
    <p:sldLayoutId id="2147487664" r:id="rId4"/>
    <p:sldLayoutId id="2147487672" r:id="rId5"/>
    <p:sldLayoutId id="2147487689" r:id="rId6"/>
    <p:sldLayoutId id="2147487679" r:id="rId7"/>
  </p:sldLayoutIdLst>
  <p:transition/>
  <p:hf sldNum="0" hdr="0" dt="0"/>
  <p:txStyles>
    <p:titleStyle>
      <a:lvl1pPr marL="220791" algn="l" rtl="0" eaLnBrk="1" fontAlgn="base" hangingPunct="1">
        <a:spcBef>
          <a:spcPct val="0"/>
        </a:spcBef>
        <a:spcAft>
          <a:spcPct val="0"/>
        </a:spcAft>
        <a:defRPr sz="3200" b="0">
          <a:solidFill>
            <a:schemeClr val="bg1"/>
          </a:solidFill>
          <a:latin typeface="Dosis" panose="02010503020202060003" pitchFamily="2" charset="0"/>
          <a:ea typeface="+mj-ea"/>
          <a:cs typeface="Arial" pitchFamily="34" charset="0"/>
        </a:defRPr>
      </a:lvl1pPr>
      <a:lvl2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2pPr>
      <a:lvl3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3pPr>
      <a:lvl4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4pPr>
      <a:lvl5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5pPr>
      <a:lvl6pPr marL="562722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6pPr>
      <a:lvl7pPr marL="1125444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7pPr>
      <a:lvl8pPr marL="1688165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8pPr>
      <a:lvl9pPr marL="2250887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9pPr>
    </p:titleStyle>
    <p:bodyStyle>
      <a:lvl1pPr marL="328254" indent="-328254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4431">
          <a:solidFill>
            <a:schemeClr val="tx2"/>
          </a:solidFill>
          <a:latin typeface="Roboto" panose="02000000000000000000" pitchFamily="2" charset="0"/>
          <a:ea typeface="Roboto" panose="02000000000000000000" pitchFamily="2" charset="0"/>
          <a:cs typeface="Arial" pitchFamily="34" charset="0"/>
        </a:defRPr>
      </a:lvl1pPr>
      <a:lvl2pPr marL="914423" indent="-35170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939">
          <a:solidFill>
            <a:schemeClr val="tx2"/>
          </a:solidFill>
          <a:latin typeface="Roboto" panose="02000000000000000000" pitchFamily="2" charset="0"/>
          <a:ea typeface="Roboto" panose="02000000000000000000" pitchFamily="2" charset="0"/>
          <a:cs typeface="Arial" pitchFamily="34" charset="0"/>
        </a:defRPr>
      </a:lvl2pPr>
      <a:lvl3pPr marL="1406804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446">
          <a:solidFill>
            <a:schemeClr val="tx2"/>
          </a:solidFill>
          <a:latin typeface="Roboto" panose="02000000000000000000" pitchFamily="2" charset="0"/>
          <a:ea typeface="Roboto" panose="02000000000000000000" pitchFamily="2" charset="0"/>
          <a:cs typeface="Arial" pitchFamily="34" charset="0"/>
        </a:defRPr>
      </a:lvl3pPr>
      <a:lvl4pPr marL="1969526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954">
          <a:solidFill>
            <a:schemeClr val="tx2"/>
          </a:solidFill>
          <a:latin typeface="Roboto" panose="02000000000000000000" pitchFamily="2" charset="0"/>
          <a:ea typeface="Roboto" panose="02000000000000000000" pitchFamily="2" charset="0"/>
          <a:cs typeface="Arial" pitchFamily="34" charset="0"/>
        </a:defRPr>
      </a:lvl4pPr>
      <a:lvl5pPr marL="2532248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62">
          <a:solidFill>
            <a:schemeClr val="tx2"/>
          </a:solidFill>
          <a:latin typeface="Roboto" panose="02000000000000000000" pitchFamily="2" charset="0"/>
          <a:ea typeface="Roboto" panose="02000000000000000000" pitchFamily="2" charset="0"/>
          <a:cs typeface="Arial" pitchFamily="34" charset="0"/>
        </a:defRPr>
      </a:lvl5pPr>
      <a:lvl6pPr marL="3094970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6pPr>
      <a:lvl7pPr marL="3657691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7pPr>
      <a:lvl8pPr marL="4220413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8pPr>
      <a:lvl9pPr marL="4783135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1pPr>
      <a:lvl2pPr marL="562722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2pPr>
      <a:lvl3pPr marL="1125444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688165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4pPr>
      <a:lvl5pPr marL="2250887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5pPr>
      <a:lvl6pPr marL="2813609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6pPr>
      <a:lvl7pPr marL="3376331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7pPr>
      <a:lvl8pPr marL="3939052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8pPr>
      <a:lvl9pPr marL="4501774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training.tools.eumetsat.int/asmet/asmet10/en/comet/asmet/asmet10/index.htm" TargetMode="External"/><Relationship Id="rId2" Type="http://schemas.openxmlformats.org/officeDocument/2006/relationships/hyperlink" Target="https://www.meted.ucar.edu/satmet/multispectral_topics/rgb/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resources.eumetrain.org/IntGuide/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 title="[DM_DOCNAME]"/>
          <p:cNvSpPr txBox="1"/>
          <p:nvPr/>
        </p:nvSpPr>
        <p:spPr>
          <a:xfrm>
            <a:off x="0" y="1884153"/>
            <a:ext cx="5310909" cy="2435878"/>
          </a:xfrm>
          <a:prstGeom prst="rect">
            <a:avLst/>
          </a:prstGeom>
          <a:solidFill>
            <a:srgbClr val="005E5C"/>
          </a:solidFill>
        </p:spPr>
        <p:txBody>
          <a:bodyPr wrap="square" lIns="288000" tIns="180000" rIns="288000" bIns="180000" rtlCol="0" anchor="t" anchorCtr="0">
            <a:spAutoFit/>
          </a:bodyPr>
          <a:lstStyle/>
          <a:p>
            <a:pPr>
              <a:spcAft>
                <a:spcPts val="800"/>
              </a:spcAft>
            </a:pPr>
            <a:r>
              <a:rPr lang="en-US" sz="3200" dirty="0">
                <a:solidFill>
                  <a:schemeClr val="bg1">
                    <a:lumMod val="25000"/>
                    <a:lumOff val="75000"/>
                  </a:schemeClr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Introduction to Satellite Products</a:t>
            </a:r>
          </a:p>
          <a:p>
            <a:pPr>
              <a:defRPr/>
            </a:pPr>
            <a:endParaRPr lang="en-GB" sz="1600" b="0" i="1" kern="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fr-FR" sz="1600" b="0" i="1" kern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Sarah </a:t>
            </a:r>
            <a:r>
              <a:rPr lang="fr-FR" sz="1600" b="0" i="1" kern="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Kimani</a:t>
            </a:r>
            <a:r>
              <a:rPr lang="fr-FR" sz="1600" b="0" i="1" kern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- IMTR</a:t>
            </a:r>
          </a:p>
          <a:p>
            <a:pPr>
              <a:defRPr/>
            </a:pPr>
            <a:endParaRPr lang="en-GB" sz="1600" b="0" i="1" kern="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GB" sz="1600" i="1" kern="0" dirty="0">
                <a:solidFill>
                  <a:schemeClr val="bg1">
                    <a:lumMod val="25000"/>
                    <a:lumOff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17</a:t>
            </a:r>
            <a:r>
              <a:rPr lang="en-GB" sz="1600" i="1" kern="0" baseline="30000" dirty="0">
                <a:solidFill>
                  <a:schemeClr val="bg1">
                    <a:lumMod val="25000"/>
                    <a:lumOff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th</a:t>
            </a:r>
            <a:r>
              <a:rPr lang="en-GB" sz="1600" i="1" kern="0" dirty="0">
                <a:solidFill>
                  <a:schemeClr val="bg1">
                    <a:lumMod val="25000"/>
                    <a:lumOff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 May 2023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>
              <a:latin typeface="Dosis" panose="02010303020202060003" pitchFamily="2" charset="0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45053" y="834189"/>
            <a:ext cx="11627339" cy="5567915"/>
          </a:xfrm>
        </p:spPr>
        <p:txBody>
          <a:bodyPr/>
          <a:lstStyle/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dirty="0"/>
              <a:t>Poll Exercise</a:t>
            </a:r>
          </a:p>
        </p:txBody>
      </p:sp>
    </p:spTree>
    <p:extLst>
      <p:ext uri="{BB962C8B-B14F-4D97-AF65-F5344CB8AC3E}">
        <p14:creationId xmlns:p14="http://schemas.microsoft.com/office/powerpoint/2010/main" val="3779799937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>
              <a:latin typeface="Dosis" panose="02010303020202060003" pitchFamily="2" charset="0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45053" y="834189"/>
            <a:ext cx="11627339" cy="5567915"/>
          </a:xfrm>
        </p:spPr>
        <p:txBody>
          <a:bodyPr/>
          <a:lstStyle/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dirty="0"/>
              <a:t>RGB COMPOSITES</a:t>
            </a:r>
          </a:p>
        </p:txBody>
      </p:sp>
    </p:spTree>
    <p:extLst>
      <p:ext uri="{BB962C8B-B14F-4D97-AF65-F5344CB8AC3E}">
        <p14:creationId xmlns:p14="http://schemas.microsoft.com/office/powerpoint/2010/main" val="2221920398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Dosis" panose="02010303020202060003" pitchFamily="2" charset="0"/>
              </a:rPr>
              <a:t>RGBs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5950947" cy="5262675"/>
          </a:xfrm>
        </p:spPr>
        <p:txBody>
          <a:bodyPr>
            <a:normAutofit fontScale="92500"/>
          </a:bodyPr>
          <a:lstStyle/>
          <a:p>
            <a:r>
              <a:rPr lang="en-GB" sz="2800" b="0" i="0" u="none" strike="noStrike" dirty="0">
                <a:solidFill>
                  <a:schemeClr val="accent6">
                    <a:lumMod val="10000"/>
                  </a:schemeClr>
                </a:solidFill>
                <a:effectLst/>
                <a:latin typeface=""/>
              </a:rPr>
              <a:t>RGB stands for red, green, and blue</a:t>
            </a:r>
          </a:p>
          <a:p>
            <a:r>
              <a:rPr lang="en-GB" sz="2800" b="0" i="0" u="none" strike="noStrike" dirty="0">
                <a:solidFill>
                  <a:schemeClr val="accent6">
                    <a:lumMod val="10000"/>
                  </a:schemeClr>
                </a:solidFill>
                <a:effectLst/>
                <a:latin typeface=""/>
              </a:rPr>
              <a:t>RGB </a:t>
            </a:r>
            <a:r>
              <a:rPr lang="en-GB" sz="2800" b="0" i="0" u="none" strike="noStrike" dirty="0" err="1">
                <a:solidFill>
                  <a:schemeClr val="accent6">
                    <a:lumMod val="10000"/>
                  </a:schemeClr>
                </a:solidFill>
                <a:effectLst/>
                <a:latin typeface=""/>
              </a:rPr>
              <a:t>colors</a:t>
            </a:r>
            <a:r>
              <a:rPr lang="en-GB" sz="2800" b="0" i="0" u="none" strike="noStrike" dirty="0">
                <a:solidFill>
                  <a:schemeClr val="accent6">
                    <a:lumMod val="10000"/>
                  </a:schemeClr>
                </a:solidFill>
                <a:effectLst/>
                <a:latin typeface=""/>
              </a:rPr>
              <a:t> are the basic </a:t>
            </a:r>
            <a:r>
              <a:rPr lang="en-GB" sz="2800" b="0" i="0" u="none" strike="noStrike" dirty="0" err="1">
                <a:solidFill>
                  <a:schemeClr val="accent6">
                    <a:lumMod val="10000"/>
                  </a:schemeClr>
                </a:solidFill>
                <a:effectLst/>
                <a:latin typeface=""/>
              </a:rPr>
              <a:t>colors</a:t>
            </a:r>
            <a:r>
              <a:rPr lang="en-GB" sz="2800" b="0" i="0" u="none" strike="noStrike" dirty="0">
                <a:solidFill>
                  <a:schemeClr val="accent6">
                    <a:lumMod val="10000"/>
                  </a:schemeClr>
                </a:solidFill>
                <a:effectLst/>
                <a:latin typeface=""/>
              </a:rPr>
              <a:t> used for displaying images, objects, etc.</a:t>
            </a:r>
          </a:p>
          <a:p>
            <a:r>
              <a:rPr lang="en-GB" sz="2800" b="0" i="0" u="none" strike="noStrike" dirty="0">
                <a:solidFill>
                  <a:schemeClr val="accent6">
                    <a:lumMod val="10000"/>
                  </a:schemeClr>
                </a:solidFill>
                <a:effectLst/>
                <a:latin typeface=""/>
              </a:rPr>
              <a:t>Satellite imagery is captured in multiple wavelengths of reflected light otherwise known as image ‘Bands’</a:t>
            </a:r>
          </a:p>
          <a:p>
            <a:r>
              <a:rPr lang="en-GB" sz="2800" dirty="0">
                <a:solidFill>
                  <a:schemeClr val="accent6">
                    <a:lumMod val="10000"/>
                  </a:schemeClr>
                </a:solidFill>
                <a:latin typeface=""/>
              </a:rPr>
              <a:t>T</a:t>
            </a:r>
            <a:r>
              <a:rPr lang="en-GB" sz="2800" b="0" i="0" u="none" strike="noStrike" dirty="0">
                <a:solidFill>
                  <a:schemeClr val="accent6">
                    <a:lumMod val="10000"/>
                  </a:schemeClr>
                </a:solidFill>
                <a:effectLst/>
                <a:latin typeface=""/>
              </a:rPr>
              <a:t>hree image bands can be combined into one picture by displaying each band as either Red, Green or Blue.</a:t>
            </a:r>
          </a:p>
          <a:p>
            <a:endParaRPr lang="en-GB" sz="2800" dirty="0">
              <a:solidFill>
                <a:schemeClr val="accent6">
                  <a:lumMod val="10000"/>
                </a:schemeClr>
              </a:solidFill>
              <a:latin typeface="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11BA32-F3CC-F700-D680-E7F81C2EAF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1621" y="1139429"/>
            <a:ext cx="6095326" cy="503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8402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Dosis" panose="02010303020202060003" pitchFamily="2" charset="0"/>
              </a:rPr>
              <a:t>Natural </a:t>
            </a:r>
            <a:r>
              <a:rPr lang="en-GB" dirty="0" err="1">
                <a:latin typeface="Dosis" panose="02010303020202060003" pitchFamily="2" charset="0"/>
              </a:rPr>
              <a:t>Color</a:t>
            </a:r>
            <a:r>
              <a:rPr lang="en-GB" dirty="0">
                <a:latin typeface="Dosis" panose="02010303020202060003" pitchFamily="2" charset="0"/>
              </a:rPr>
              <a:t> RGB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45053" y="850231"/>
            <a:ext cx="11627339" cy="5551873"/>
          </a:xfrm>
        </p:spPr>
        <p:txBody>
          <a:bodyPr/>
          <a:lstStyle/>
          <a:p>
            <a:r>
              <a:rPr lang="en-GB" dirty="0">
                <a:solidFill>
                  <a:srgbClr val="333333"/>
                </a:solidFill>
                <a:latin typeface="Helvetica Neue" panose="02000503000000020004" pitchFamily="2" charset="0"/>
              </a:rPr>
              <a:t>C</a:t>
            </a:r>
            <a:r>
              <a:rPr lang="en-GB" b="0" i="0" u="none" strike="noStrike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ombines three channels (two visible and one near-infrared) to make a colorized version of the visible imagery</a:t>
            </a:r>
          </a:p>
          <a:p>
            <a:r>
              <a:rPr lang="en-GB" b="0" i="0" u="none" strike="noStrike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Surface ice/snow and ice clouds all show as differing shades of cyan (light blue)</a:t>
            </a:r>
          </a:p>
          <a:p>
            <a:r>
              <a:rPr lang="en-GB" b="0" i="0" u="none" strike="noStrike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It is not useful at night</a:t>
            </a:r>
          </a:p>
          <a:p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2E7542-9EC4-F48F-7B23-3FC505C1B4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4707" y="2730898"/>
            <a:ext cx="6987685" cy="4127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5794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Dosis" panose="02010303020202060003" pitchFamily="2" charset="0"/>
              </a:rPr>
              <a:t>Natural </a:t>
            </a:r>
            <a:r>
              <a:rPr lang="en-GB" dirty="0" err="1">
                <a:latin typeface="Dosis" panose="02010303020202060003" pitchFamily="2" charset="0"/>
              </a:rPr>
              <a:t>Color</a:t>
            </a:r>
            <a:r>
              <a:rPr lang="en-GB" dirty="0">
                <a:latin typeface="Dosis" panose="02010303020202060003" pitchFamily="2" charset="0"/>
              </a:rPr>
              <a:t> RGB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l"/>
            <a:r>
              <a:rPr lang="en-GB" b="0" i="0" u="none" strike="noStrike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Most surface features look realistic in this product:</a:t>
            </a:r>
          </a:p>
          <a:p>
            <a:pPr lvl="1"/>
            <a:r>
              <a:rPr lang="en-GB" b="0" i="0" u="none" strike="noStrike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grasslands and forests are typically green</a:t>
            </a:r>
          </a:p>
          <a:p>
            <a:pPr lvl="1"/>
            <a:r>
              <a:rPr lang="en-GB" b="0" i="0" u="none" strike="noStrike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water appears black</a:t>
            </a:r>
          </a:p>
          <a:p>
            <a:pPr lvl="1"/>
            <a:r>
              <a:rPr lang="en-GB" b="0" i="0" u="none" strike="noStrike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desert is tan to reddish brown</a:t>
            </a:r>
          </a:p>
          <a:p>
            <a:pPr lvl="1"/>
            <a:r>
              <a:rPr lang="en-GB" b="0" i="0" u="none" strike="noStrike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clouds are white-pink</a:t>
            </a:r>
          </a:p>
          <a:p>
            <a:pPr algn="l"/>
            <a:r>
              <a:rPr lang="en-GB" dirty="0">
                <a:solidFill>
                  <a:srgbClr val="333333"/>
                </a:solidFill>
                <a:latin typeface="Helvetica Neue" panose="02000503000000020004" pitchFamily="2" charset="0"/>
              </a:rPr>
              <a:t>E</a:t>
            </a:r>
            <a:r>
              <a:rPr lang="en-GB" b="0" i="0" u="none" strike="noStrike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xample with a mixture of ice and water clouds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219432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Dosis" panose="02010303020202060003" pitchFamily="2" charset="0"/>
              </a:rPr>
              <a:t>Natural </a:t>
            </a:r>
            <a:r>
              <a:rPr lang="en-GB" dirty="0" err="1">
                <a:latin typeface="Dosis" panose="02010303020202060003" pitchFamily="2" charset="0"/>
              </a:rPr>
              <a:t>Color</a:t>
            </a:r>
            <a:r>
              <a:rPr lang="en-GB" dirty="0">
                <a:latin typeface="Dosis" panose="02010303020202060003" pitchFamily="2" charset="0"/>
              </a:rPr>
              <a:t> RGB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9D2B25-DA8D-4371-B65D-454396E065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389" y="847126"/>
            <a:ext cx="11107222" cy="5810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780693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Dosis" panose="02010303020202060003" pitchFamily="2" charset="0"/>
              </a:rPr>
              <a:t>Dust RGB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29011" y="701227"/>
            <a:ext cx="11627339" cy="5455546"/>
          </a:xfrm>
        </p:spPr>
        <p:txBody>
          <a:bodyPr>
            <a:normAutofit/>
          </a:bodyPr>
          <a:lstStyle/>
          <a:p>
            <a:r>
              <a:rPr lang="en-GB" sz="2800" dirty="0">
                <a:solidFill>
                  <a:srgbClr val="333333"/>
                </a:solidFill>
                <a:latin typeface="Helvetica Neue" panose="02000503000000020004" pitchFamily="2" charset="0"/>
              </a:rPr>
              <a:t>C</a:t>
            </a:r>
            <a:r>
              <a:rPr lang="en-GB" sz="2800" b="0" i="0" u="none" strike="noStrike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ombines information from several IR channels and channel differences in order to highlight dust; shades of bright pink in this RGB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333333"/>
                </a:solidFill>
                <a:latin typeface="Helvetica Neue" panose="02000503000000020004" pitchFamily="2" charset="0"/>
              </a:rPr>
              <a:t>D</a:t>
            </a:r>
            <a:r>
              <a:rPr lang="en-GB" sz="2800" b="0" i="0" u="none" strike="noStrike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aytime, bright pink areas are always dust and very thick dust can appear dark magenta.</a:t>
            </a:r>
          </a:p>
          <a:p>
            <a:endParaRPr lang="en-GB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09A207-488A-9F41-65B1-37B6415744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7483" y="2598821"/>
            <a:ext cx="7211309" cy="4259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0856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Dosis" panose="02010303020202060003" pitchFamily="2" charset="0"/>
              </a:rPr>
              <a:t>Dust RGB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455546"/>
          </a:xfrm>
        </p:spPr>
        <p:txBody>
          <a:bodyPr>
            <a:norm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GB" sz="2800" b="0" i="0" u="none" strike="noStrike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At night, dust ranges in colour from pink to purple or purple-blue. The pinker the dust area, the higher its cloud-top is. Likewise, the bluer the area, the lower the dust cloud top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GB" sz="2800" b="0" i="0" u="none" strike="noStrike" dirty="0">
              <a:solidFill>
                <a:srgbClr val="333333"/>
              </a:solidFill>
              <a:effectLst/>
              <a:latin typeface="Helvetica Neue" panose="02000503000000020004" pitchFamily="2" charset="0"/>
            </a:endParaRPr>
          </a:p>
          <a:p>
            <a:endParaRPr lang="en-GB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81EFA2-0A6C-B4A2-0C5D-57C6F1BC2C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5893" y="3064043"/>
            <a:ext cx="6296334" cy="280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9317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Dosis" panose="02010303020202060003" pitchFamily="2" charset="0"/>
              </a:rPr>
              <a:t>Dust RGB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135F6C-2B0B-73F4-DDEC-05E932895D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308" y="800501"/>
            <a:ext cx="10058400" cy="5940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669291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Dosis" panose="02010303020202060003" pitchFamily="2" charset="0"/>
              </a:rPr>
              <a:t>Severe Convection = Convection RGB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45053" y="818147"/>
            <a:ext cx="11627339" cy="5583957"/>
          </a:xfrm>
        </p:spPr>
        <p:txBody>
          <a:bodyPr>
            <a:normAutofit/>
          </a:bodyPr>
          <a:lstStyle/>
          <a:p>
            <a:pPr algn="l"/>
            <a:r>
              <a:rPr lang="en-GB" sz="2800" b="0" i="0" u="none" strike="noStrike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Shows areas of active thunderstorms with strong updrafts in colours ranging from </a:t>
            </a:r>
            <a:r>
              <a:rPr lang="en-GB" sz="2800" b="1" i="0" u="none" strike="noStrike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red (less intense convection) </a:t>
            </a:r>
            <a:r>
              <a:rPr lang="en-GB" sz="2800" b="0" i="0" u="none" strike="noStrike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to </a:t>
            </a:r>
            <a:r>
              <a:rPr lang="en-GB" sz="2800" b="1" i="0" u="none" strike="noStrike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yellow (most intense convection)</a:t>
            </a:r>
          </a:p>
          <a:p>
            <a:endParaRPr lang="en-GB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7C3D10-D5B2-D24A-B78F-B941DF759B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3684" y="1739979"/>
            <a:ext cx="6558708" cy="5118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3361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solidFill>
            <a:srgbClr val="00B2A9"/>
          </a:solidFill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tx1"/>
                </a:solidFill>
                <a:latin typeface="Dosis" panose="02010303020202060003" pitchFamily="2" charset="0"/>
              </a:rPr>
              <a:t>Agenda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308436" y="969819"/>
            <a:ext cx="5463956" cy="5432286"/>
          </a:xfrm>
        </p:spPr>
        <p:txBody>
          <a:bodyPr>
            <a:normAutofit/>
          </a:bodyPr>
          <a:lstStyle/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GB" sz="2800" dirty="0">
                <a:latin typeface="Garamond" panose="02020404030301010803" pitchFamily="18" charset="0"/>
                <a:ea typeface="Roboto Light" panose="02000000000000000000" pitchFamily="2" charset="0"/>
              </a:rPr>
              <a:t>Satellite Products - Forecasting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GB" sz="2800" dirty="0">
                <a:latin typeface="Garamond" panose="02020404030301010803" pitchFamily="18" charset="0"/>
                <a:ea typeface="Roboto Light" panose="02000000000000000000" pitchFamily="2" charset="0"/>
              </a:rPr>
              <a:t>Single Channels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GB" sz="2800" dirty="0">
                <a:latin typeface="Garamond" panose="02020404030301010803" pitchFamily="18" charset="0"/>
                <a:ea typeface="Roboto Light" panose="02000000000000000000" pitchFamily="2" charset="0"/>
              </a:rPr>
              <a:t>RGB Composites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GB" sz="2800" dirty="0">
                <a:latin typeface="Garamond" panose="02020404030301010803" pitchFamily="18" charset="0"/>
                <a:ea typeface="Roboto Light" panose="02000000000000000000" pitchFamily="2" charset="0"/>
              </a:rPr>
              <a:t>Derived Products</a:t>
            </a:r>
          </a:p>
        </p:txBody>
      </p:sp>
    </p:spTree>
    <p:extLst>
      <p:ext uri="{BB962C8B-B14F-4D97-AF65-F5344CB8AC3E}">
        <p14:creationId xmlns:p14="http://schemas.microsoft.com/office/powerpoint/2010/main" val="12494690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Dosis" panose="02010303020202060003" pitchFamily="2" charset="0"/>
              </a:rPr>
              <a:t>Severe Convection = Convection RGB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algn="l"/>
            <a:r>
              <a:rPr lang="en-GB" sz="3000" dirty="0">
                <a:solidFill>
                  <a:srgbClr val="333333"/>
                </a:solidFill>
                <a:latin typeface="Helvetica Neue" panose="02000503000000020004" pitchFamily="2" charset="0"/>
              </a:rPr>
              <a:t>C</a:t>
            </a:r>
            <a:r>
              <a:rPr lang="en-GB" sz="3000" b="0" i="0" u="none" strike="noStrike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ombination of visible, infrared and water vapour channels and channel differences</a:t>
            </a:r>
            <a:r>
              <a:rPr lang="en-GB" sz="3000" dirty="0">
                <a:solidFill>
                  <a:srgbClr val="333333"/>
                </a:solidFill>
                <a:latin typeface="Helvetica Neue" panose="02000503000000020004" pitchFamily="2" charset="0"/>
              </a:rPr>
              <a:t>; </a:t>
            </a:r>
            <a:r>
              <a:rPr lang="en-GB" sz="3000" b="0" i="0" u="none" strike="noStrike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can be used only during the day.</a:t>
            </a:r>
          </a:p>
          <a:p>
            <a:pPr algn="l"/>
            <a:r>
              <a:rPr lang="en-GB" sz="3000" b="0" i="0" u="none" strike="noStrike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Tall, thick clouds initially appear </a:t>
            </a:r>
            <a:r>
              <a:rPr lang="en-GB" sz="3000" b="1" i="0" u="none" strike="noStrike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red</a:t>
            </a:r>
            <a:r>
              <a:rPr lang="en-GB" sz="3000" b="0" i="0" u="none" strike="noStrike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. </a:t>
            </a:r>
          </a:p>
          <a:p>
            <a:pPr algn="l"/>
            <a:r>
              <a:rPr lang="en-GB" sz="3000" b="0" i="0" u="none" strike="noStrike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Over time, as the updraft generates and pushes more ice crystals upward, the tops will appear more </a:t>
            </a:r>
            <a:r>
              <a:rPr lang="en-GB" sz="3000" b="1" i="0" u="none" strike="noStrike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yellow. </a:t>
            </a:r>
          </a:p>
          <a:p>
            <a:pPr algn="l"/>
            <a:r>
              <a:rPr lang="en-GB" sz="3000" b="0" i="0" u="none" strike="noStrike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Later on, the yellow areas may grow horizontally as small ice crystals fill out the anvil of the storm.</a:t>
            </a:r>
          </a:p>
          <a:p>
            <a:pPr marL="0" indent="0" algn="l">
              <a:buNone/>
            </a:pPr>
            <a:endParaRPr lang="en-GB" sz="3000" b="0" i="0" u="none" strike="noStrike" dirty="0">
              <a:solidFill>
                <a:srgbClr val="333333"/>
              </a:solidFill>
              <a:effectLst/>
              <a:latin typeface="Helvetica Neue" panose="02000503000000020004" pitchFamily="2" charset="0"/>
            </a:endParaRPr>
          </a:p>
          <a:p>
            <a:endParaRPr lang="en-GB" sz="3000" dirty="0"/>
          </a:p>
        </p:txBody>
      </p:sp>
    </p:spTree>
    <p:extLst>
      <p:ext uri="{BB962C8B-B14F-4D97-AF65-F5344CB8AC3E}">
        <p14:creationId xmlns:p14="http://schemas.microsoft.com/office/powerpoint/2010/main" val="14019142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Dosis" panose="02010303020202060003" pitchFamily="2" charset="0"/>
              </a:rPr>
              <a:t>Severe Convection = Convection RGB</a:t>
            </a:r>
          </a:p>
        </p:txBody>
      </p:sp>
      <p:pic>
        <p:nvPicPr>
          <p:cNvPr id="4" name="Eumetsat_View_2023-05-16_04_00-2023-05-16_17_00-2.mp4">
            <a:hlinkClick r:id="" action="ppaction://media"/>
            <a:extLst>
              <a:ext uri="{FF2B5EF4-FFF2-40B4-BE49-F238E27FC236}">
                <a16:creationId xmlns:a16="http://schemas.microsoft.com/office/drawing/2014/main" id="{6021AF42-B2BA-A289-A99A-D99CEB6CD0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1308" y="1177634"/>
            <a:ext cx="9471986" cy="55946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33809A-E7D8-050F-8D70-695DDE65F58A}"/>
              </a:ext>
            </a:extLst>
          </p:cNvPr>
          <p:cNvSpPr txBox="1"/>
          <p:nvPr/>
        </p:nvSpPr>
        <p:spPr>
          <a:xfrm>
            <a:off x="1666681" y="711751"/>
            <a:ext cx="82812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i="0" u="none" strike="noStrike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Dissipating yellow colours indicate that the updraft is weakening</a:t>
            </a:r>
            <a:endParaRPr lang="en-US" sz="20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554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Dosis" panose="02010303020202060003" pitchFamily="2" charset="0"/>
              </a:rPr>
              <a:t>Night Microphysics RGB = Fog/Low Clouds RGB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82330" y="797662"/>
            <a:ext cx="11627339" cy="5262675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GB" sz="2800" b="0" i="0" u="none" strike="noStrike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Combination of three different IR channels and channel differences; can be used any time of day, but night microphysics RGB is tuned for night-time</a:t>
            </a:r>
            <a:r>
              <a:rPr lang="en-GB" sz="2800" dirty="0"/>
              <a:t/>
            </a:r>
            <a:br>
              <a:rPr lang="en-GB" sz="2800" dirty="0"/>
            </a:br>
            <a:endParaRPr lang="en-GB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A8ECA1-F5F6-32D2-E826-BA5487D90E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9812" y="1772803"/>
            <a:ext cx="8609858" cy="5085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1314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Dosis" panose="02010303020202060003" pitchFamily="2" charset="0"/>
              </a:rPr>
              <a:t>Night Microphysics RGB = Fog/Low Clouds RGB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" y="797662"/>
            <a:ext cx="12192000" cy="5262675"/>
          </a:xfrm>
        </p:spPr>
        <p:txBody>
          <a:bodyPr>
            <a:normAutofit lnSpcReduction="10000"/>
          </a:bodyPr>
          <a:lstStyle/>
          <a:p>
            <a:pPr algn="l"/>
            <a:r>
              <a:rPr lang="en-GB" dirty="0">
                <a:solidFill>
                  <a:srgbClr val="333333"/>
                </a:solidFill>
                <a:latin typeface="Helvetica Neue" panose="02000503000000020004" pitchFamily="2" charset="0"/>
              </a:rPr>
              <a:t>C</a:t>
            </a:r>
            <a:r>
              <a:rPr lang="en-GB" b="0" i="0" u="none" strike="noStrike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olours are controlled heavily by the cloud-top temperature and cloud-top temperature difference between channels</a:t>
            </a:r>
          </a:p>
          <a:p>
            <a:pPr algn="l"/>
            <a:r>
              <a:rPr lang="en-GB" b="0" i="0" u="none" strike="noStrike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This also depends on season, viewing angle or overall temperature profile. Generally, low clouds/fog appear: </a:t>
            </a:r>
          </a:p>
          <a:p>
            <a:pPr lvl="1"/>
            <a:r>
              <a:rPr lang="en-GB" b="0" i="0" u="none" strike="noStrike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green in the mid- and high-latitude cold seasons and during cold weather regimes</a:t>
            </a:r>
          </a:p>
          <a:p>
            <a:pPr lvl="1"/>
            <a:r>
              <a:rPr lang="en-GB" b="0" i="0" u="none" strike="noStrike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light blue in the mid- and low-latitude warm season and during warm weather regimes</a:t>
            </a:r>
          </a:p>
          <a:p>
            <a:pPr algn="l"/>
            <a:r>
              <a:rPr lang="en-GB" sz="3200" b="0" i="0" u="none" strike="noStrike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Helps identify night-time </a:t>
            </a:r>
            <a:r>
              <a:rPr lang="en-GB" sz="3200" i="0" u="none" strike="noStrike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low-level clouds and fog</a:t>
            </a:r>
            <a:r>
              <a:rPr lang="en-GB" sz="3200" dirty="0">
                <a:solidFill>
                  <a:srgbClr val="333333"/>
                </a:solidFill>
                <a:latin typeface="Helvetica Neue" panose="02000503000000020004" pitchFamily="2" charset="0"/>
              </a:rPr>
              <a:t>, d</a:t>
            </a:r>
            <a:r>
              <a:rPr lang="en-GB" sz="3200" b="0" i="0" u="none" strike="noStrike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etermine cloud heights. </a:t>
            </a:r>
          </a:p>
        </p:txBody>
      </p:sp>
    </p:spTree>
    <p:extLst>
      <p:ext uri="{BB962C8B-B14F-4D97-AF65-F5344CB8AC3E}">
        <p14:creationId xmlns:p14="http://schemas.microsoft.com/office/powerpoint/2010/main" val="12552966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Dosis" panose="02010303020202060003" pitchFamily="2" charset="0"/>
              </a:rPr>
              <a:t>Night Microphysics RGB = Fog/Low Clouds RGB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486D55-970E-08C0-83D1-CC4A99D730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7958" y="1280159"/>
            <a:ext cx="9484382" cy="56017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B5FCCB7-E330-2006-0A25-54082F711A14}"/>
              </a:ext>
            </a:extLst>
          </p:cNvPr>
          <p:cNvSpPr txBox="1"/>
          <p:nvPr/>
        </p:nvSpPr>
        <p:spPr>
          <a:xfrm>
            <a:off x="144380" y="640080"/>
            <a:ext cx="120476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i="0" u="none" strike="noStrike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In the tropics, low-level stratiform clouds are light blue. Mid-level clouds are pinkish to brownish, and high-level cirrus are black to dark blue</a:t>
            </a:r>
            <a:endParaRPr lang="en-US" sz="2000" dirty="0"/>
          </a:p>
          <a:p>
            <a:pPr algn="ctr"/>
            <a:endParaRPr lang="en-US" sz="20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0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Dosis" panose="02010303020202060003" pitchFamily="2" charset="0"/>
              </a:rPr>
              <a:t>Day Microphysics RGB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45053" y="640080"/>
            <a:ext cx="11934652" cy="57620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800" dirty="0">
                <a:latin typeface=""/>
              </a:rPr>
              <a:t>C</a:t>
            </a:r>
            <a:r>
              <a:rPr lang="en-GB" sz="2800" dirty="0">
                <a:effectLst/>
                <a:latin typeface=""/>
              </a:rPr>
              <a:t>ombines information about the cloud brightness, cloud particle phase and size, and cloud top temperature in order to </a:t>
            </a:r>
            <a:r>
              <a:rPr lang="en-GB" sz="2800" dirty="0" err="1">
                <a:effectLst/>
                <a:latin typeface=""/>
              </a:rPr>
              <a:t>analyze</a:t>
            </a:r>
            <a:r>
              <a:rPr lang="en-GB" sz="2800" dirty="0">
                <a:effectLst/>
                <a:latin typeface=""/>
              </a:rPr>
              <a:t> convective clouds as well as other cloud and surface features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C94766-D802-6560-25D2-F8261C740A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248" y="1994419"/>
            <a:ext cx="8234634" cy="4863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2791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Dosis" panose="02010303020202060003" pitchFamily="2" charset="0"/>
              </a:rPr>
              <a:t>Day Microphysics RGB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45053" y="802105"/>
            <a:ext cx="12046947" cy="5599999"/>
          </a:xfrm>
        </p:spPr>
        <p:txBody>
          <a:bodyPr>
            <a:normAutofit/>
          </a:bodyPr>
          <a:lstStyle/>
          <a:p>
            <a:r>
              <a:rPr lang="en-GB" sz="2800" dirty="0">
                <a:effectLst/>
                <a:latin typeface=""/>
              </a:rPr>
              <a:t>The cloud particle phase and size can be qualitatively determined to estimate if strong updrafts are associated with the convection or if warm rain processes are active. </a:t>
            </a:r>
            <a:r>
              <a:rPr lang="en-GB" sz="2800" dirty="0">
                <a:latin typeface=""/>
              </a:rPr>
              <a:t>I</a:t>
            </a:r>
            <a:r>
              <a:rPr lang="en-GB" sz="2800" dirty="0">
                <a:effectLst/>
                <a:latin typeface=""/>
              </a:rPr>
              <a:t>dentification of cloud types, including fog and low stratus as well as fires, snow, and contrails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AD692F-B727-FDD6-EDEE-FB2492E5D8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116" y="2563517"/>
            <a:ext cx="7271084" cy="429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9379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Dosis" panose="02010303020202060003" pitchFamily="2" charset="0"/>
              </a:rPr>
              <a:t>Airmass RGB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45053" y="640081"/>
            <a:ext cx="11627339" cy="5762024"/>
          </a:xfrm>
        </p:spPr>
        <p:txBody>
          <a:bodyPr/>
          <a:lstStyle/>
          <a:p>
            <a:pPr marL="0" indent="0">
              <a:buNone/>
            </a:pPr>
            <a:r>
              <a:rPr lang="en-GB" sz="2800" dirty="0"/>
              <a:t>B</a:t>
            </a:r>
            <a:r>
              <a:rPr lang="en-GB" sz="2800" b="0" i="0" u="none" strike="noStrike" dirty="0">
                <a:effectLst/>
                <a:latin typeface="Roboto" panose="02000000000000000000" pitchFamily="2" charset="0"/>
              </a:rPr>
              <a:t>ased upon data from IR and WV channels </a:t>
            </a:r>
          </a:p>
          <a:p>
            <a:pPr marL="0" indent="0">
              <a:buNone/>
            </a:pPr>
            <a:endParaRPr lang="en-GB" b="0" i="0" u="none" strike="noStrike" dirty="0">
              <a:effectLst/>
              <a:latin typeface="Roboto" panose="020000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CEB5B6-03F1-365B-E23E-176A6811BE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284" y="1185212"/>
            <a:ext cx="9604723" cy="567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837668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Dosis" panose="02010303020202060003" pitchFamily="2" charset="0"/>
              </a:rPr>
              <a:t>Airmass RGB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267326" y="753979"/>
            <a:ext cx="10924674" cy="5648125"/>
          </a:xfrm>
        </p:spPr>
        <p:txBody>
          <a:bodyPr/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D</a:t>
            </a:r>
            <a:r>
              <a:rPr lang="en-GB" b="0" i="0" u="none" strike="noStrike" dirty="0">
                <a:effectLst/>
                <a:latin typeface="Roboto" panose="02000000000000000000" pitchFamily="2" charset="0"/>
              </a:rPr>
              <a:t>esigned and tuned to monitor </a:t>
            </a:r>
          </a:p>
          <a:p>
            <a:r>
              <a:rPr lang="en-GB" dirty="0"/>
              <a:t>D</a:t>
            </a:r>
            <a:r>
              <a:rPr lang="en-GB" b="0" i="0" u="none" strike="noStrike" dirty="0">
                <a:effectLst/>
                <a:latin typeface="Roboto" panose="02000000000000000000" pitchFamily="2" charset="0"/>
              </a:rPr>
              <a:t>istribution of different air masses </a:t>
            </a:r>
          </a:p>
          <a:p>
            <a:r>
              <a:rPr lang="en-GB" dirty="0"/>
              <a:t>E</a:t>
            </a:r>
            <a:r>
              <a:rPr lang="en-GB" b="0" i="0" u="none" strike="noStrike" dirty="0">
                <a:effectLst/>
                <a:latin typeface="Roboto" panose="02000000000000000000" pitchFamily="2" charset="0"/>
              </a:rPr>
              <a:t>volution of cyclones, in particular rapid cyclogenesis</a:t>
            </a:r>
          </a:p>
          <a:p>
            <a:r>
              <a:rPr lang="en-GB" dirty="0"/>
              <a:t>J</a:t>
            </a:r>
            <a:r>
              <a:rPr lang="en-GB" b="0" i="0" u="none" strike="noStrike" dirty="0">
                <a:effectLst/>
                <a:latin typeface="Roboto" panose="02000000000000000000" pitchFamily="2" charset="0"/>
              </a:rPr>
              <a:t>et streaks and </a:t>
            </a:r>
          </a:p>
          <a:p>
            <a:r>
              <a:rPr lang="en-GB" b="0" i="0" u="none" strike="noStrike" dirty="0">
                <a:effectLst/>
                <a:latin typeface="Roboto" panose="02000000000000000000" pitchFamily="2" charset="0"/>
              </a:rPr>
              <a:t>PV (potential vorticity) anomalies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713787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Dosis" panose="02010303020202060003" pitchFamily="2" charset="0"/>
              </a:rPr>
              <a:t>Airmass RGB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C87268-99B1-2988-4073-AB8269F0E5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8864" y="1117082"/>
            <a:ext cx="9657172" cy="5703767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264854" y="744265"/>
            <a:ext cx="426392" cy="4403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dirty="0"/>
              <a:t>A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1EE5825B-81DD-70DA-D925-817F461E5A48}"/>
              </a:ext>
            </a:extLst>
          </p:cNvPr>
          <p:cNvSpPr txBox="1">
            <a:spLocks/>
          </p:cNvSpPr>
          <p:nvPr/>
        </p:nvSpPr>
        <p:spPr bwMode="auto">
          <a:xfrm>
            <a:off x="7934827" y="744265"/>
            <a:ext cx="336337" cy="440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85000" lnSpcReduction="20000"/>
          </a:bodyPr>
          <a:lstStyle>
            <a:lvl1pPr marL="328254" indent="-328254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Arial" pitchFamily="34" charset="0"/>
              </a:defRPr>
            </a:lvl1pPr>
            <a:lvl2pPr marL="914423" indent="-35170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Arial" pitchFamily="34" charset="0"/>
              </a:defRPr>
            </a:lvl2pPr>
            <a:lvl3pPr marL="1406804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Arial" pitchFamily="34" charset="0"/>
              </a:defRPr>
            </a:lvl3pPr>
            <a:lvl4pPr marL="1969526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Arial" pitchFamily="34" charset="0"/>
              </a:defRPr>
            </a:lvl4pPr>
            <a:lvl5pPr marL="2532248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Arial" pitchFamily="34" charset="0"/>
              </a:defRPr>
            </a:lvl5pPr>
            <a:lvl6pPr marL="3094970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6pPr>
            <a:lvl7pPr marL="3657691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7pPr>
            <a:lvl8pPr marL="4220413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8pPr>
            <a:lvl9pPr marL="4783135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GB" b="0" kern="0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4028839219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algn="ctr">
              <a:spcBef>
                <a:spcPts val="0"/>
              </a:spcBef>
            </a:pPr>
            <a:r>
              <a:rPr lang="en-GB" sz="3200" dirty="0">
                <a:latin typeface="Garamond" panose="02020404030301010803" pitchFamily="18" charset="0"/>
                <a:ea typeface="Roboto Light" panose="02000000000000000000" pitchFamily="2" charset="0"/>
              </a:rPr>
              <a:t>Satellite Products - Forecasting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GB" sz="3600" dirty="0"/>
          </a:p>
          <a:p>
            <a:pPr marL="0" indent="0" algn="ctr">
              <a:buNone/>
            </a:pPr>
            <a:endParaRPr lang="en-GB" sz="3600" dirty="0"/>
          </a:p>
          <a:p>
            <a:pPr marL="0" indent="0" algn="ctr">
              <a:buNone/>
            </a:pPr>
            <a:r>
              <a:rPr lang="en-GB" sz="3600" dirty="0"/>
              <a:t>What Satellite Products do  you use in your NMHS for Forecasting?</a:t>
            </a:r>
          </a:p>
        </p:txBody>
      </p:sp>
    </p:spTree>
    <p:extLst>
      <p:ext uri="{BB962C8B-B14F-4D97-AF65-F5344CB8AC3E}">
        <p14:creationId xmlns:p14="http://schemas.microsoft.com/office/powerpoint/2010/main" val="2314081490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>
              <a:latin typeface="Dosis" panose="02010303020202060003" pitchFamily="2" charset="0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12295" y="753979"/>
            <a:ext cx="12079705" cy="5648125"/>
          </a:xfrm>
        </p:spPr>
        <p:txBody>
          <a:bodyPr/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dirty="0"/>
              <a:t>DERIVED PRODUCTS</a:t>
            </a:r>
          </a:p>
        </p:txBody>
      </p:sp>
    </p:spTree>
    <p:extLst>
      <p:ext uri="{BB962C8B-B14F-4D97-AF65-F5344CB8AC3E}">
        <p14:creationId xmlns:p14="http://schemas.microsoft.com/office/powerpoint/2010/main" val="3959094400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DERIVED PRODUCTS - CAPE</a:t>
            </a:r>
            <a:endParaRPr lang="en-GB" dirty="0">
              <a:latin typeface="Dosis" panose="02010303020202060003" pitchFamily="2" charset="0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12295" y="753979"/>
            <a:ext cx="12079705" cy="5648125"/>
          </a:xfrm>
        </p:spPr>
        <p:txBody>
          <a:bodyPr/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CC9321-BA52-8E0A-BEC7-7EEB29DAC8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42" y="920266"/>
            <a:ext cx="11147051" cy="548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388392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DERIVED PRODUCTS – SEVERE CONVECTION AND 850HPA WIND</a:t>
            </a:r>
            <a:endParaRPr lang="en-GB" dirty="0">
              <a:latin typeface="Dosis" panose="02010303020202060003" pitchFamily="2" charset="0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12295" y="753979"/>
            <a:ext cx="12079705" cy="5648125"/>
          </a:xfrm>
        </p:spPr>
        <p:txBody>
          <a:bodyPr/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4975A8-9D14-04D3-A4B3-847B8F7698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252" y="867878"/>
            <a:ext cx="11655495" cy="564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087741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DERIVED PRODUCTS – MSLP</a:t>
            </a:r>
            <a:endParaRPr lang="en-GB" dirty="0">
              <a:latin typeface="Dosis" panose="02010303020202060003" pitchFamily="2" charset="0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12295" y="753979"/>
            <a:ext cx="12079705" cy="5648125"/>
          </a:xfrm>
        </p:spPr>
        <p:txBody>
          <a:bodyPr/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8FAEF6-4F26-80D6-466B-DB52FA0BF8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040" y="965130"/>
            <a:ext cx="11009920" cy="522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049182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DERIVED PRODUCTS – IR 10.8 AND MSLP</a:t>
            </a:r>
            <a:endParaRPr lang="en-GB" dirty="0">
              <a:latin typeface="Dosis" panose="02010303020202060003" pitchFamily="2" charset="0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12295" y="753979"/>
            <a:ext cx="12079705" cy="5648125"/>
          </a:xfrm>
        </p:spPr>
        <p:txBody>
          <a:bodyPr/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2321B3-6E31-68BE-90AC-5A017E4D38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614" y="753979"/>
            <a:ext cx="11714771" cy="579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430884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Dosis" panose="02010303020202060003" pitchFamily="2" charset="0"/>
              </a:rPr>
              <a:t>READ MORE HERE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hlinkClick r:id="rId2"/>
              </a:rPr>
              <a:t>Multispectral Satellite Applications: RGB Products Explained</a:t>
            </a:r>
            <a:endParaRPr lang="en-GB" dirty="0"/>
          </a:p>
          <a:p>
            <a:r>
              <a:rPr lang="en-GB" dirty="0">
                <a:hlinkClick r:id="rId3"/>
              </a:rPr>
              <a:t>Basic Satellite Imagery Interpretation</a:t>
            </a:r>
            <a:endParaRPr lang="en-GB" dirty="0"/>
          </a:p>
          <a:p>
            <a:r>
              <a:rPr lang="en-GB" dirty="0">
                <a:hlinkClick r:id="rId4"/>
              </a:rPr>
              <a:t>MSG CHANNELS  Interpretation Guide 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0331861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en-GB" dirty="0"/>
              <a:t>... NEXT... Where do you find all these incredible satellite products?</a:t>
            </a:r>
          </a:p>
        </p:txBody>
      </p:sp>
    </p:spTree>
    <p:extLst>
      <p:ext uri="{BB962C8B-B14F-4D97-AF65-F5344CB8AC3E}">
        <p14:creationId xmlns:p14="http://schemas.microsoft.com/office/powerpoint/2010/main" val="1002991695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Dosis" panose="02010303020202060003" pitchFamily="2" charset="0"/>
              </a:rPr>
              <a:t>SINGLE CHANNELS (Visible O.6)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45053" y="753979"/>
            <a:ext cx="11627339" cy="5648125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Objects that appear dark in our eyes seem dark in the VIS and vice versa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7AE003-AF67-354D-B59A-3248510694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9894" y="1491915"/>
            <a:ext cx="9947053" cy="5173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5466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Dosis" panose="02010303020202060003" pitchFamily="2" charset="0"/>
              </a:rPr>
              <a:t>SINGLE CHANNELS (Visible O.6)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Used during daylight hours, useful for identifying cloud types, structure within clouds</a:t>
            </a:r>
          </a:p>
          <a:p>
            <a:r>
              <a:rPr lang="en-GB" dirty="0"/>
              <a:t>Different grey shades indicate differences in cloud thickness, land cover or ocean surface</a:t>
            </a:r>
          </a:p>
        </p:txBody>
      </p:sp>
    </p:spTree>
    <p:extLst>
      <p:ext uri="{BB962C8B-B14F-4D97-AF65-F5344CB8AC3E}">
        <p14:creationId xmlns:p14="http://schemas.microsoft.com/office/powerpoint/2010/main" val="2399281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latin typeface="Dosis" panose="02010303020202060003" pitchFamily="2" charset="0"/>
              </a:rPr>
              <a:t>IR 10.8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Uses the temperatures of objects </a:t>
            </a:r>
            <a:r>
              <a:rPr lang="en-GB" dirty="0" err="1"/>
              <a:t>ie</a:t>
            </a:r>
            <a:r>
              <a:rPr lang="en-GB" dirty="0"/>
              <a:t>, warmer objects appear dark grey while colder objects appear light </a:t>
            </a:r>
            <a:r>
              <a:rPr lang="en-GB" dirty="0" err="1"/>
              <a:t>gray</a:t>
            </a:r>
            <a:r>
              <a:rPr lang="en-GB" dirty="0"/>
              <a:t> through white</a:t>
            </a:r>
          </a:p>
          <a:p>
            <a:r>
              <a:rPr lang="en-GB" dirty="0"/>
              <a:t>Brightness Temperature allows us to differentiate between land, ocean and clouds</a:t>
            </a:r>
          </a:p>
          <a:p>
            <a:r>
              <a:rPr lang="en-GB" dirty="0"/>
              <a:t>Cloud top temperatures allows us know their height: colder – lighter coloured = higher clouds, warmer – darker coloured = lower cloud tops</a:t>
            </a:r>
          </a:p>
        </p:txBody>
      </p:sp>
    </p:spTree>
    <p:extLst>
      <p:ext uri="{BB962C8B-B14F-4D97-AF65-F5344CB8AC3E}">
        <p14:creationId xmlns:p14="http://schemas.microsoft.com/office/powerpoint/2010/main" val="25998364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133FCB9-0EB2-22C8-D2DB-A8EDEAD4FB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654" y="777337"/>
            <a:ext cx="11120692" cy="5954203"/>
          </a:xfrm>
          <a:prstGeom prst="rect">
            <a:avLst/>
          </a:prstGeom>
        </p:spPr>
      </p:pic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Dosis" panose="02010303020202060003" pitchFamily="2" charset="0"/>
              </a:rPr>
              <a:t>SINGLE CHANNELS (IR 10.8)</a:t>
            </a:r>
          </a:p>
        </p:txBody>
      </p:sp>
    </p:spTree>
    <p:extLst>
      <p:ext uri="{BB962C8B-B14F-4D97-AF65-F5344CB8AC3E}">
        <p14:creationId xmlns:p14="http://schemas.microsoft.com/office/powerpoint/2010/main" val="2927769057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latin typeface="Dosis" panose="02010303020202060003" pitchFamily="2" charset="0"/>
              </a:rPr>
              <a:t>WV 6.2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45053" y="640081"/>
            <a:ext cx="11627339" cy="5762024"/>
          </a:xfrm>
        </p:spPr>
        <p:txBody>
          <a:bodyPr>
            <a:normAutofit/>
          </a:bodyPr>
          <a:lstStyle/>
          <a:p>
            <a:r>
              <a:rPr lang="en-GB" sz="2800" dirty="0"/>
              <a:t>WV Channel measures radiation from a set amount of water vapor in the upper-levels of the troposphere in grey shades.</a:t>
            </a:r>
          </a:p>
          <a:p>
            <a:pPr marL="0" indent="0">
              <a:buNone/>
            </a:pPr>
            <a:endParaRPr lang="en-GB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2ED3B6-86AB-905C-1D58-C6F8317B5A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117" y="1584226"/>
            <a:ext cx="9849852" cy="5273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1084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Dosis" panose="02010303020202060003" pitchFamily="2" charset="0"/>
              </a:rPr>
              <a:t>SINGLE CHANNELS (WV 6.2)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45053" y="834189"/>
            <a:ext cx="11627339" cy="5567915"/>
          </a:xfrm>
        </p:spPr>
        <p:txBody>
          <a:bodyPr/>
          <a:lstStyle/>
          <a:p>
            <a:r>
              <a:rPr lang="en-GB" dirty="0"/>
              <a:t>WV displays the height and distribution of water vapor features </a:t>
            </a:r>
          </a:p>
          <a:p>
            <a:r>
              <a:rPr lang="en-GB" dirty="0"/>
              <a:t>Well suited for illustrating the three dimensionality of the atmosphere and the continuous water vapor layer in the mid and high latitudes.</a:t>
            </a:r>
          </a:p>
          <a:p>
            <a:r>
              <a:rPr lang="en-GB" dirty="0"/>
              <a:t>WV useful in monitoring developing thunderstorms, mesoscale downdrafts and upper level dynamics in the tropics</a:t>
            </a:r>
          </a:p>
        </p:txBody>
      </p:sp>
    </p:spTree>
    <p:extLst>
      <p:ext uri="{BB962C8B-B14F-4D97-AF65-F5344CB8AC3E}">
        <p14:creationId xmlns:p14="http://schemas.microsoft.com/office/powerpoint/2010/main" val="16120300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theme/theme1.xml><?xml version="1.0" encoding="utf-8"?>
<a:theme xmlns:a="http://schemas.openxmlformats.org/drawingml/2006/main" name="Corporate Template">
  <a:themeElements>
    <a:clrScheme name="EUMETSAT 2021 Colours">
      <a:dk1>
        <a:srgbClr val="FFFFFF"/>
      </a:dk1>
      <a:lt1>
        <a:srgbClr val="00205B"/>
      </a:lt1>
      <a:dk2>
        <a:srgbClr val="38484E"/>
      </a:dk2>
      <a:lt2>
        <a:srgbClr val="5B7F95"/>
      </a:lt2>
      <a:accent1>
        <a:srgbClr val="00B5E2"/>
      </a:accent1>
      <a:accent2>
        <a:srgbClr val="EAAA00"/>
      </a:accent2>
      <a:accent3>
        <a:srgbClr val="00B2A9"/>
      </a:accent3>
      <a:accent4>
        <a:srgbClr val="FE5000"/>
      </a:accent4>
      <a:accent5>
        <a:srgbClr val="7C7FAB"/>
      </a:accent5>
      <a:accent6>
        <a:srgbClr val="D6D2C4"/>
      </a:accent6>
      <a:hlink>
        <a:srgbClr val="C5B9AC"/>
      </a:hlink>
      <a:folHlink>
        <a:srgbClr val="968C83"/>
      </a:folHlink>
    </a:clrScheme>
    <a:fontScheme name="1_EUM_template_v03">
      <a:majorFont>
        <a:latin typeface="Century Gothic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1600" b="0" dirty="0">
            <a:latin typeface="Roboto" panose="02000000000000000000" pitchFamily="2" charset="0"/>
            <a:ea typeface="Roboto" panose="02000000000000000000" pitchFamily="2" charset="0"/>
          </a:defRPr>
        </a:defPPr>
      </a:lstStyle>
    </a:txDef>
  </a:objectDefaults>
  <a:extraClrSchemeLst>
    <a:extraClrScheme>
      <a:clrScheme name="1_EUM_template_v03 1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F9A00"/>
        </a:accent1>
        <a:accent2>
          <a:srgbClr val="9F2D20"/>
        </a:accent2>
        <a:accent3>
          <a:srgbClr val="FFFFFF"/>
        </a:accent3>
        <a:accent4>
          <a:srgbClr val="001E59"/>
        </a:accent4>
        <a:accent5>
          <a:srgbClr val="FFCAAA"/>
        </a:accent5>
        <a:accent6>
          <a:srgbClr val="90281C"/>
        </a:accent6>
        <a:hlink>
          <a:srgbClr val="7498C0"/>
        </a:hlink>
        <a:folHlink>
          <a:srgbClr val="92949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2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6D0A9"/>
        </a:accent1>
        <a:accent2>
          <a:srgbClr val="EBCAE3"/>
        </a:accent2>
        <a:accent3>
          <a:srgbClr val="FFFFFF"/>
        </a:accent3>
        <a:accent4>
          <a:srgbClr val="001E59"/>
        </a:accent4>
        <a:accent5>
          <a:srgbClr val="FAE4D1"/>
        </a:accent5>
        <a:accent6>
          <a:srgbClr val="D5B7CE"/>
        </a:accent6>
        <a:hlink>
          <a:srgbClr val="4E2029"/>
        </a:hlink>
        <a:folHlink>
          <a:srgbClr val="423B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3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5B97B1"/>
        </a:accent1>
        <a:accent2>
          <a:srgbClr val="F39600"/>
        </a:accent2>
        <a:accent3>
          <a:srgbClr val="FFFFFF"/>
        </a:accent3>
        <a:accent4>
          <a:srgbClr val="001E59"/>
        </a:accent4>
        <a:accent5>
          <a:srgbClr val="B5C9D5"/>
        </a:accent5>
        <a:accent6>
          <a:srgbClr val="DC8700"/>
        </a:accent6>
        <a:hlink>
          <a:srgbClr val="FFE4AE"/>
        </a:hlink>
        <a:folHlink>
          <a:srgbClr val="002A3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4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003F80"/>
        </a:accent1>
        <a:accent2>
          <a:srgbClr val="BDD7EE"/>
        </a:accent2>
        <a:accent3>
          <a:srgbClr val="FFFFFF"/>
        </a:accent3>
        <a:accent4>
          <a:srgbClr val="001E59"/>
        </a:accent4>
        <a:accent5>
          <a:srgbClr val="AAAFC0"/>
        </a:accent5>
        <a:accent6>
          <a:srgbClr val="ABC3D8"/>
        </a:accent6>
        <a:hlink>
          <a:srgbClr val="FFD350"/>
        </a:hlink>
        <a:folHlink>
          <a:srgbClr val="EB6F3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5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C75B12"/>
        </a:accent1>
        <a:accent2>
          <a:srgbClr val="003359"/>
        </a:accent2>
        <a:accent3>
          <a:srgbClr val="FFFFFF"/>
        </a:accent3>
        <a:accent4>
          <a:srgbClr val="001E59"/>
        </a:accent4>
        <a:accent5>
          <a:srgbClr val="E0B5AA"/>
        </a:accent5>
        <a:accent6>
          <a:srgbClr val="002D50"/>
        </a:accent6>
        <a:hlink>
          <a:srgbClr val="92A2BD"/>
        </a:hlink>
        <a:folHlink>
          <a:srgbClr val="C7B3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1" id="{FF10032D-85B5-4306-82CC-47275A0559E9}" vid="{A0C3C1E4-82B4-4DE5-AC93-43DC36640A79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1e41b720-5404-4d66-b2a9-245407d2cd3e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9E16B1E4CF7D741A75CF35C9EE064DF" ma:contentTypeVersion="15" ma:contentTypeDescription="Create a new document." ma:contentTypeScope="" ma:versionID="695eede8cf2a6846577f796d8b07e702">
  <xsd:schema xmlns:xsd="http://www.w3.org/2001/XMLSchema" xmlns:xs="http://www.w3.org/2001/XMLSchema" xmlns:p="http://schemas.microsoft.com/office/2006/metadata/properties" xmlns:ns3="1e41b720-5404-4d66-b2a9-245407d2cd3e" xmlns:ns4="06b08dc2-c207-4fd2-bf87-8e5cf14a1749" targetNamespace="http://schemas.microsoft.com/office/2006/metadata/properties" ma:root="true" ma:fieldsID="df169007b483e65ad49fcef772fd3231" ns3:_="" ns4:_="">
    <xsd:import namespace="1e41b720-5404-4d66-b2a9-245407d2cd3e"/>
    <xsd:import namespace="06b08dc2-c207-4fd2-bf87-8e5cf14a174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CR" minOccurs="0"/>
                <xsd:element ref="ns3:MediaServiceLocation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41b720-5404-4d66-b2a9-245407d2cd3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description="" ma:indexed="true" ma:internalName="MediaServiceLocation" ma:readOnly="true">
      <xsd:simpleType>
        <xsd:restriction base="dms:Text"/>
      </xsd:simpleType>
    </xsd:element>
    <xsd:element name="_activity" ma:index="19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b08dc2-c207-4fd2-bf87-8e5cf14a1749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8F77B4F-465D-47E9-B5A1-6F796B50487B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06b08dc2-c207-4fd2-bf87-8e5cf14a1749"/>
    <ds:schemaRef ds:uri="http://purl.org/dc/elements/1.1/"/>
    <ds:schemaRef ds:uri="http://schemas.microsoft.com/office/2006/metadata/properties"/>
    <ds:schemaRef ds:uri="1e41b720-5404-4d66-b2a9-245407d2cd3e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ACC1EB13-7872-4AF0-9FBA-8EE16C57EE8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90E0F36-2E63-45A8-810F-DE1B7C9CE36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e41b720-5404-4d66-b2a9-245407d2cd3e"/>
    <ds:schemaRef ds:uri="06b08dc2-c207-4fd2-bf87-8e5cf14a174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3188</TotalTime>
  <Words>1020</Words>
  <Application>Microsoft Office PowerPoint</Application>
  <PresentationFormat>Widescreen</PresentationFormat>
  <Paragraphs>119</Paragraphs>
  <Slides>36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50" baseType="lpstr">
      <vt:lpstr>Arial</vt:lpstr>
      <vt:lpstr>Calibri</vt:lpstr>
      <vt:lpstr>Calibri,Bold</vt:lpstr>
      <vt:lpstr>Calibri,Italic</vt:lpstr>
      <vt:lpstr>Century Gothic</vt:lpstr>
      <vt:lpstr>Dosis</vt:lpstr>
      <vt:lpstr>Garamond</vt:lpstr>
      <vt:lpstr>Helvetica</vt:lpstr>
      <vt:lpstr>Helvetica Neue</vt:lpstr>
      <vt:lpstr>Roboto</vt:lpstr>
      <vt:lpstr>Roboto Light</vt:lpstr>
      <vt:lpstr>Tahoma</vt:lpstr>
      <vt:lpstr>Times New Roman</vt:lpstr>
      <vt:lpstr>Corporate Template</vt:lpstr>
      <vt:lpstr>PowerPoint Presentation</vt:lpstr>
      <vt:lpstr>Agenda</vt:lpstr>
      <vt:lpstr>Satellite Products - Forecasting</vt:lpstr>
      <vt:lpstr>SINGLE CHANNELS (Visible O.6)</vt:lpstr>
      <vt:lpstr>SINGLE CHANNELS (Visible O.6)</vt:lpstr>
      <vt:lpstr>IR 10.8</vt:lpstr>
      <vt:lpstr>SINGLE CHANNELS (IR 10.8)</vt:lpstr>
      <vt:lpstr>WV 6.2</vt:lpstr>
      <vt:lpstr>SINGLE CHANNELS (WV 6.2)</vt:lpstr>
      <vt:lpstr>PowerPoint Presentation</vt:lpstr>
      <vt:lpstr>PowerPoint Presentation</vt:lpstr>
      <vt:lpstr>RGBs</vt:lpstr>
      <vt:lpstr>Natural Color RGB</vt:lpstr>
      <vt:lpstr>Natural Color RGB</vt:lpstr>
      <vt:lpstr>Natural Color RGB</vt:lpstr>
      <vt:lpstr>Dust RGB</vt:lpstr>
      <vt:lpstr>Dust RGB</vt:lpstr>
      <vt:lpstr>Dust RGB</vt:lpstr>
      <vt:lpstr>Severe Convection = Convection RGB</vt:lpstr>
      <vt:lpstr>Severe Convection = Convection RGB</vt:lpstr>
      <vt:lpstr>Severe Convection = Convection RGB</vt:lpstr>
      <vt:lpstr>Night Microphysics RGB = Fog/Low Clouds RGB</vt:lpstr>
      <vt:lpstr>Night Microphysics RGB = Fog/Low Clouds RGB</vt:lpstr>
      <vt:lpstr>Night Microphysics RGB = Fog/Low Clouds RGB</vt:lpstr>
      <vt:lpstr>Day Microphysics RGB</vt:lpstr>
      <vt:lpstr>Day Microphysics RGB</vt:lpstr>
      <vt:lpstr>Airmass RGB</vt:lpstr>
      <vt:lpstr>Airmass RGB</vt:lpstr>
      <vt:lpstr>Airmass RGB</vt:lpstr>
      <vt:lpstr>PowerPoint Presentation</vt:lpstr>
      <vt:lpstr>DERIVED PRODUCTS - CAPE</vt:lpstr>
      <vt:lpstr>DERIVED PRODUCTS – SEVERE CONVECTION AND 850HPA WIND</vt:lpstr>
      <vt:lpstr>DERIVED PRODUCTS – MSLP</vt:lpstr>
      <vt:lpstr>DERIVED PRODUCTS – IR 10.8 AND MSLP</vt:lpstr>
      <vt:lpstr>READ MORE HERE</vt:lpstr>
      <vt:lpstr>PowerPoint Presentation</vt:lpstr>
    </vt:vector>
  </TitlesOfParts>
  <Company>EUMETSAT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Stephen Killick</dc:creator>
  <cp:lastModifiedBy>Vesa Nietosvaara</cp:lastModifiedBy>
  <cp:revision>125</cp:revision>
  <cp:lastPrinted>2006-03-06T14:11:17Z</cp:lastPrinted>
  <dcterms:created xsi:type="dcterms:W3CDTF">2021-05-10T09:17:58Z</dcterms:created>
  <dcterms:modified xsi:type="dcterms:W3CDTF">2023-05-17T11:42:41Z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M_DOCNUM">
    <vt:lpwstr>1303823</vt:lpwstr>
  </property>
  <property fmtid="{D5CDD505-2E9C-101B-9397-08002B2CF9AE}" pid="3" name="DM_DOCNAME">
    <vt:lpwstr>SAC-2022-Presentation template</vt:lpwstr>
  </property>
  <property fmtid="{D5CDD505-2E9C-101B-9397-08002B2CF9AE}" pid="4" name="DM_AUTHOR">
    <vt:lpwstr>Natasa Strelec Mahovic</vt:lpwstr>
  </property>
  <property fmtid="{D5CDD505-2E9C-101B-9397-08002B2CF9AE}" pid="5" name="DM_E_DOC_NO">
    <vt:lpwstr>EUM/USC/VWG/22/1303823</vt:lpwstr>
  </property>
  <property fmtid="{D5CDD505-2E9C-101B-9397-08002B2CF9AE}" pid="6" name="DM_E_VER_NO">
    <vt:lpwstr>1 Draft</vt:lpwstr>
  </property>
  <property fmtid="{D5CDD505-2E9C-101B-9397-08002B2CF9AE}" pid="7" name="DM_E_ISS_DATE">
    <vt:lpwstr>4 May 2022</vt:lpwstr>
  </property>
  <property fmtid="{D5CDD505-2E9C-101B-9397-08002B2CF9AE}" pid="8" name="DM_E_FROM_PERS2">
    <vt:lpwstr/>
  </property>
  <property fmtid="{D5CDD505-2E9C-101B-9397-08002B2CF9AE}" pid="9" name="DM_E_CONFID">
    <vt:lpwstr/>
  </property>
  <property fmtid="{D5CDD505-2E9C-101B-9397-08002B2CF9AE}" pid="10" name="DM_E_WBS_CODE">
    <vt:lpwstr/>
  </property>
  <property fmtid="{D5CDD505-2E9C-101B-9397-08002B2CF9AE}" pid="11" name="DM_E_DISTRIB">
    <vt:lpwstr/>
  </property>
  <property fmtid="{D5CDD505-2E9C-101B-9397-08002B2CF9AE}" pid="12" name="DIGITAL_SIGNATURE">
    <vt:lpwstr/>
  </property>
  <property fmtid="{D5CDD505-2E9C-101B-9397-08002B2CF9AE}" pid="13" name="ContentTypeId">
    <vt:lpwstr>0x01010099E16B1E4CF7D741A75CF35C9EE064DF</vt:lpwstr>
  </property>
</Properties>
</file>