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</p:sldMasterIdLst>
  <p:notesMasterIdLst>
    <p:notesMasterId r:id="rId26"/>
  </p:notesMasterIdLst>
  <p:handoutMasterIdLst>
    <p:handoutMasterId r:id="rId27"/>
  </p:handoutMasterIdLst>
  <p:sldIdLst>
    <p:sldId id="611" r:id="rId2"/>
    <p:sldId id="604" r:id="rId3"/>
    <p:sldId id="714" r:id="rId4"/>
    <p:sldId id="715" r:id="rId5"/>
    <p:sldId id="677" r:id="rId6"/>
    <p:sldId id="678" r:id="rId7"/>
    <p:sldId id="695" r:id="rId8"/>
    <p:sldId id="679" r:id="rId9"/>
    <p:sldId id="696" r:id="rId10"/>
    <p:sldId id="680" r:id="rId11"/>
    <p:sldId id="697" r:id="rId12"/>
    <p:sldId id="682" r:id="rId13"/>
    <p:sldId id="698" r:id="rId14"/>
    <p:sldId id="699" r:id="rId15"/>
    <p:sldId id="687" r:id="rId16"/>
    <p:sldId id="688" r:id="rId17"/>
    <p:sldId id="707" r:id="rId18"/>
    <p:sldId id="708" r:id="rId19"/>
    <p:sldId id="709" r:id="rId20"/>
    <p:sldId id="710" r:id="rId21"/>
    <p:sldId id="692" r:id="rId22"/>
    <p:sldId id="711" r:id="rId23"/>
    <p:sldId id="713" r:id="rId24"/>
    <p:sldId id="609" r:id="rId25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FF"/>
    <a:srgbClr val="C5B9AC"/>
    <a:srgbClr val="00205B"/>
    <a:srgbClr val="D6D2C4"/>
    <a:srgbClr val="E8E8E8"/>
    <a:srgbClr val="E0E0E0"/>
    <a:srgbClr val="F1F1F1"/>
    <a:srgbClr val="00B5E2"/>
    <a:srgbClr val="FE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299" autoAdjust="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9C62-91A4-4BE5-8C51-076ACDADBFA5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3EDD7-9983-4ED7-BE13-C4052A7173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87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EUM/IM/TEM/21/1250538, v1B, 28 March 2022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2" r:id="rId11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2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0" y="1884153"/>
            <a:ext cx="5310909" cy="2148620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FCI view on fires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Ivan Smiljanic</a:t>
            </a:r>
          </a:p>
          <a:p>
            <a:pPr>
              <a:defRPr/>
            </a:pPr>
            <a:r>
              <a:rPr lang="en-GB" sz="18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EUMETSAT training team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400" b="0" i="1" dirty="0">
              <a:solidFill>
                <a:schemeClr val="tx1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49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66" y="1146638"/>
            <a:ext cx="7928662" cy="5255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RGBs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2480" y="6171271"/>
            <a:ext cx="21114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S-NPP VIIRS, 2 Oct 2021, 13:45Z</a:t>
            </a:r>
          </a:p>
        </p:txBody>
      </p:sp>
    </p:spTree>
    <p:extLst>
      <p:ext uri="{BB962C8B-B14F-4D97-AF65-F5344CB8AC3E}">
        <p14:creationId xmlns:p14="http://schemas.microsoft.com/office/powerpoint/2010/main" val="176080633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66" y="1146638"/>
            <a:ext cx="7928662" cy="5255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RGBs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9212" y="1139428"/>
            <a:ext cx="2790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Cloud Phase RGB</a:t>
            </a:r>
          </a:p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(NIR1.6, NIR2.2, VIS0.6)</a:t>
            </a:r>
          </a:p>
          <a:p>
            <a:pPr algn="ctr" defTabSz="914338"/>
            <a:endParaRPr lang="en-GB" sz="1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- Hot spot intensity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423" y="3541221"/>
            <a:ext cx="4600412" cy="261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9133190" y="3823855"/>
            <a:ext cx="17354" cy="230262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9360405" y="3823855"/>
            <a:ext cx="17354" cy="230262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792480" y="6171271"/>
            <a:ext cx="21114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S-NPP VIIRS, 2 Oct 2021, 13:45Z</a:t>
            </a:r>
          </a:p>
        </p:txBody>
      </p:sp>
    </p:spTree>
    <p:extLst>
      <p:ext uri="{BB962C8B-B14F-4D97-AF65-F5344CB8AC3E}">
        <p14:creationId xmlns:p14="http://schemas.microsoft.com/office/powerpoint/2010/main" val="174981565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1" y="1160619"/>
            <a:ext cx="7912848" cy="5241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 Temperature RGB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2480" y="6171268"/>
            <a:ext cx="22140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GOES East ABI, 2 Oct 2021, 15:00Z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131" y="888231"/>
            <a:ext cx="4488156" cy="2963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10644144" y="2873657"/>
            <a:ext cx="1028615" cy="861774"/>
            <a:chOff x="10644144" y="2873657"/>
            <a:chExt cx="1028615" cy="861774"/>
          </a:xfrm>
        </p:grpSpPr>
        <p:sp>
          <p:nvSpPr>
            <p:cNvPr id="6" name="Rectangle 5"/>
            <p:cNvSpPr/>
            <p:nvPr/>
          </p:nvSpPr>
          <p:spPr>
            <a:xfrm>
              <a:off x="10644144" y="2873657"/>
              <a:ext cx="102861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Temperature</a:t>
              </a:r>
            </a:p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Level</a:t>
              </a: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1      2      3</a:t>
              </a:r>
            </a:p>
            <a:p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1056793" y="3517121"/>
              <a:ext cx="216131" cy="20781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1324315" y="3514353"/>
              <a:ext cx="216131" cy="20781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0782474" y="3521527"/>
              <a:ext cx="216131" cy="20781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6617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1" y="1160619"/>
            <a:ext cx="7912848" cy="5241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 Temperature RGB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9212" y="1139428"/>
            <a:ext cx="27906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8"/>
            <a:r>
              <a:rPr lang="en-GB" sz="28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Fire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Temperature</a:t>
            </a:r>
            <a:r>
              <a:rPr lang="en-GB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RGB</a:t>
            </a:r>
          </a:p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(IR3.8, NIR2.2, NIR1.6)</a:t>
            </a:r>
          </a:p>
          <a:p>
            <a:pPr algn="ctr" defTabSz="914338"/>
            <a:endParaRPr lang="en-GB" sz="1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- Hot spot intensity!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423" y="3541221"/>
            <a:ext cx="4600412" cy="261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9133190" y="3823855"/>
            <a:ext cx="17354" cy="230262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9360405" y="3823855"/>
            <a:ext cx="17354" cy="230262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9672892" y="3832164"/>
            <a:ext cx="17354" cy="230262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92480" y="6171268"/>
            <a:ext cx="22140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GOES East ABI, 2 Oct 2021, 15:00Z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89945" y="1327490"/>
            <a:ext cx="1028615" cy="861774"/>
            <a:chOff x="7489945" y="1327490"/>
            <a:chExt cx="1028615" cy="861774"/>
          </a:xfrm>
        </p:grpSpPr>
        <p:sp>
          <p:nvSpPr>
            <p:cNvPr id="10" name="Rectangle 9"/>
            <p:cNvSpPr/>
            <p:nvPr/>
          </p:nvSpPr>
          <p:spPr>
            <a:xfrm>
              <a:off x="7489945" y="1327490"/>
              <a:ext cx="102861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Temperature</a:t>
              </a:r>
            </a:p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Level</a:t>
              </a: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1      2      3</a:t>
              </a:r>
            </a:p>
            <a:p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902594" y="1970954"/>
              <a:ext cx="216131" cy="20781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170116" y="1968186"/>
              <a:ext cx="216131" cy="20781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628275" y="1975360"/>
              <a:ext cx="216131" cy="20781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0796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 Temperature RGB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28" y="2688825"/>
            <a:ext cx="6637485" cy="3513464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V="1">
            <a:off x="1057013" y="2486197"/>
            <a:ext cx="9906000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8580476" y="1123543"/>
            <a:ext cx="1924491" cy="95410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Fire intensity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Vegetation/</a:t>
            </a:r>
          </a:p>
          <a:p>
            <a:r>
              <a:rPr lang="en-GB" sz="1400" dirty="0">
                <a:solidFill>
                  <a:schemeClr val="tx2"/>
                </a:solidFill>
              </a:rPr>
              <a:t>   Burn scars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(Clouds)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6305107" y="1764893"/>
            <a:ext cx="1701209" cy="2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3117814" y="1170420"/>
            <a:ext cx="1300163" cy="1189038"/>
            <a:chOff x="4603" y="1616"/>
            <a:chExt cx="756" cy="749"/>
          </a:xfrm>
        </p:grpSpPr>
        <p:pic>
          <p:nvPicPr>
            <p:cNvPr id="22" name="Picture 49" descr="MSG_VIS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" y="1616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50"/>
            <p:cNvSpPr txBox="1">
              <a:spLocks noChangeArrowheads="1"/>
            </p:cNvSpPr>
            <p:nvPr/>
          </p:nvSpPr>
          <p:spPr bwMode="auto">
            <a:xfrm>
              <a:off x="4640" y="1634"/>
              <a:ext cx="682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8=NIR2.3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MICROPHY.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FIRE TEMP.</a:t>
              </a:r>
            </a:p>
          </p:txBody>
        </p:sp>
      </p:grpSp>
      <p:sp>
        <p:nvSpPr>
          <p:cNvPr id="24" name="Rectangle 52"/>
          <p:cNvSpPr>
            <a:spLocks noChangeArrowheads="1"/>
          </p:cNvSpPr>
          <p:nvPr/>
        </p:nvSpPr>
        <p:spPr bwMode="auto">
          <a:xfrm>
            <a:off x="3116226" y="1160894"/>
            <a:ext cx="1301751" cy="1184275"/>
          </a:xfrm>
          <a:prstGeom prst="rect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5" name="Group 12"/>
          <p:cNvGrpSpPr>
            <a:grpSpLocks/>
          </p:cNvGrpSpPr>
          <p:nvPr/>
        </p:nvGrpSpPr>
        <p:grpSpPr bwMode="auto">
          <a:xfrm>
            <a:off x="1604692" y="1177060"/>
            <a:ext cx="1295400" cy="1195388"/>
            <a:chOff x="2562" y="2021"/>
            <a:chExt cx="753" cy="753"/>
          </a:xfrm>
        </p:grpSpPr>
        <p:pic>
          <p:nvPicPr>
            <p:cNvPr id="26" name="Picture 13" descr="BAND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2597" y="2021"/>
              <a:ext cx="682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9=IR3.8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FIRE TEMP.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MICROPHY</a:t>
              </a: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 52"/>
          <p:cNvSpPr>
            <a:spLocks noChangeArrowheads="1"/>
          </p:cNvSpPr>
          <p:nvPr/>
        </p:nvSpPr>
        <p:spPr bwMode="auto">
          <a:xfrm>
            <a:off x="1595036" y="1161184"/>
            <a:ext cx="1327150" cy="1184275"/>
          </a:xfrm>
          <a:prstGeom prst="rect">
            <a:avLst/>
          </a:prstGeom>
          <a:noFill/>
          <a:ln w="38100" algn="ctr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Group 9"/>
          <p:cNvGrpSpPr>
            <a:grpSpLocks/>
          </p:cNvGrpSpPr>
          <p:nvPr/>
        </p:nvGrpSpPr>
        <p:grpSpPr bwMode="auto">
          <a:xfrm>
            <a:off x="4587540" y="1135558"/>
            <a:ext cx="1298575" cy="1193800"/>
            <a:chOff x="4151" y="854"/>
            <a:chExt cx="755" cy="752"/>
          </a:xfrm>
        </p:grpSpPr>
        <p:pic>
          <p:nvPicPr>
            <p:cNvPr id="30" name="Picture 10" descr="BAND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C000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2281942" y="2750856"/>
            <a:ext cx="131157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+mj-lt"/>
              </a:rPr>
              <a:t>Range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+mj-lt"/>
              </a:rPr>
              <a:t>273 to 350 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+mj-lt"/>
              </a:rPr>
              <a:t>0 to 50 %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+mj-lt"/>
              </a:rPr>
              <a:t>0 to 50 %</a:t>
            </a: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1057013" y="2750856"/>
            <a:ext cx="96693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R IR3.8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G NIR2.3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+mj-lt"/>
              </a:rPr>
              <a:t>B NIR1.6</a:t>
            </a: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44" y="2686747"/>
            <a:ext cx="6673874" cy="35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371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6" y="3011844"/>
            <a:ext cx="3688628" cy="2972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 Temperature RGB</a:t>
            </a: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V="1">
            <a:off x="1057013" y="2486197"/>
            <a:ext cx="9906000" cy="952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8580476" y="1123543"/>
            <a:ext cx="1924491" cy="95410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Fire intensity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Vegetation/</a:t>
            </a:r>
          </a:p>
          <a:p>
            <a:r>
              <a:rPr lang="en-GB" sz="1400" dirty="0">
                <a:solidFill>
                  <a:schemeClr val="tx2"/>
                </a:solidFill>
              </a:rPr>
              <a:t>   Burn scars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(Clouds)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6305107" y="1764893"/>
            <a:ext cx="1701209" cy="2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3117814" y="1170420"/>
            <a:ext cx="1300163" cy="1189038"/>
            <a:chOff x="4603" y="1616"/>
            <a:chExt cx="756" cy="749"/>
          </a:xfrm>
        </p:grpSpPr>
        <p:pic>
          <p:nvPicPr>
            <p:cNvPr id="22" name="Picture 49" descr="MSG_VIS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" y="1616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50"/>
            <p:cNvSpPr txBox="1">
              <a:spLocks noChangeArrowheads="1"/>
            </p:cNvSpPr>
            <p:nvPr/>
          </p:nvSpPr>
          <p:spPr bwMode="auto">
            <a:xfrm>
              <a:off x="4640" y="1634"/>
              <a:ext cx="682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8=NIR2.3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MICROPHY.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FIRE TEMP.</a:t>
              </a:r>
            </a:p>
          </p:txBody>
        </p:sp>
      </p:grpSp>
      <p:sp>
        <p:nvSpPr>
          <p:cNvPr id="24" name="Rectangle 52"/>
          <p:cNvSpPr>
            <a:spLocks noChangeArrowheads="1"/>
          </p:cNvSpPr>
          <p:nvPr/>
        </p:nvSpPr>
        <p:spPr bwMode="auto">
          <a:xfrm>
            <a:off x="3116226" y="1160894"/>
            <a:ext cx="1301751" cy="1184275"/>
          </a:xfrm>
          <a:prstGeom prst="rect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5" name="Group 12"/>
          <p:cNvGrpSpPr>
            <a:grpSpLocks/>
          </p:cNvGrpSpPr>
          <p:nvPr/>
        </p:nvGrpSpPr>
        <p:grpSpPr bwMode="auto">
          <a:xfrm>
            <a:off x="1604692" y="1177060"/>
            <a:ext cx="1295400" cy="1195388"/>
            <a:chOff x="2562" y="2021"/>
            <a:chExt cx="753" cy="753"/>
          </a:xfrm>
        </p:grpSpPr>
        <p:pic>
          <p:nvPicPr>
            <p:cNvPr id="26" name="Picture 13" descr="BAND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2597" y="2021"/>
              <a:ext cx="682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9=IR3.8</a:t>
              </a:r>
            </a:p>
            <a:p>
              <a:pPr algn="ctr">
                <a:spcBef>
                  <a:spcPct val="50000"/>
                </a:spcBef>
              </a:pPr>
              <a:endParaRPr lang="en-GB" altLang="en-US" sz="120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FIRE TEMP.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0070C0"/>
                  </a:solidFill>
                  <a:latin typeface="Arial" panose="020B0604020202020204" pitchFamily="34" charset="0"/>
                </a:rPr>
                <a:t>&gt; MICROPHY</a:t>
              </a: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 52"/>
          <p:cNvSpPr>
            <a:spLocks noChangeArrowheads="1"/>
          </p:cNvSpPr>
          <p:nvPr/>
        </p:nvSpPr>
        <p:spPr bwMode="auto">
          <a:xfrm>
            <a:off x="1595036" y="1161184"/>
            <a:ext cx="1327150" cy="1184275"/>
          </a:xfrm>
          <a:prstGeom prst="rect">
            <a:avLst/>
          </a:prstGeom>
          <a:noFill/>
          <a:ln w="38100" algn="ctr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Group 9"/>
          <p:cNvGrpSpPr>
            <a:grpSpLocks/>
          </p:cNvGrpSpPr>
          <p:nvPr/>
        </p:nvGrpSpPr>
        <p:grpSpPr bwMode="auto">
          <a:xfrm>
            <a:off x="4587540" y="1135558"/>
            <a:ext cx="1298575" cy="1193800"/>
            <a:chOff x="4151" y="854"/>
            <a:chExt cx="755" cy="752"/>
          </a:xfrm>
        </p:grpSpPr>
        <p:pic>
          <p:nvPicPr>
            <p:cNvPr id="30" name="Picture 10" descr="BAND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C000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3192" y="3006437"/>
            <a:ext cx="4205447" cy="29774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78" y="2983740"/>
            <a:ext cx="3628180" cy="30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9307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the resolution (1km IR!)</a:t>
            </a:r>
          </a:p>
        </p:txBody>
      </p:sp>
      <p:pic>
        <p:nvPicPr>
          <p:cNvPr id="34" name="Picture 33" descr="modis_ir3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7758" y="1357447"/>
            <a:ext cx="5787799" cy="426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seviri_ir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697" y="1337319"/>
            <a:ext cx="5357274" cy="428400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/>
          <p:cNvSpPr txBox="1"/>
          <p:nvPr/>
        </p:nvSpPr>
        <p:spPr>
          <a:xfrm>
            <a:off x="607470" y="5075470"/>
            <a:ext cx="982961" cy="3693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Current</a:t>
            </a:r>
            <a:endParaRPr lang="en-GB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41496" y="5075470"/>
            <a:ext cx="869149" cy="3693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Future</a:t>
            </a:r>
            <a:endParaRPr lang="en-GB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2400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257" y="-400232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27 March 2023 – ISS photo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98" y="601055"/>
            <a:ext cx="6025375" cy="5841267"/>
          </a:xfrm>
        </p:spPr>
      </p:pic>
      <p:sp>
        <p:nvSpPr>
          <p:cNvPr id="14" name="Rectangle 13"/>
          <p:cNvSpPr/>
          <p:nvPr/>
        </p:nvSpPr>
        <p:spPr>
          <a:xfrm>
            <a:off x="8928622" y="532575"/>
            <a:ext cx="202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Astronaut on the International Space Station took this photograph of the blaze on March 27</a:t>
            </a:r>
          </a:p>
          <a:p>
            <a:r>
              <a:rPr lang="en-GB" dirty="0"/>
              <a:t>- a thick plume of smoke streamed southeast toward the Mediterranean Sea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43298" y="6485335"/>
            <a:ext cx="77958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Credit: https://earthobservatory.nasa.gov/images/151145/a-raging-fire-in-spain</a:t>
            </a:r>
          </a:p>
        </p:txBody>
      </p:sp>
    </p:spTree>
    <p:extLst>
      <p:ext uri="{BB962C8B-B14F-4D97-AF65-F5344CB8AC3E}">
        <p14:creationId xmlns:p14="http://schemas.microsoft.com/office/powerpoint/2010/main" val="5036598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257" y="-400232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27 March – ISS photo &amp; Aqua MODIS True Colour RGB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32" y="733986"/>
            <a:ext cx="4390731" cy="4256570"/>
          </a:xfrm>
        </p:spPr>
      </p:pic>
      <p:sp>
        <p:nvSpPr>
          <p:cNvPr id="15" name="Rectangle 14"/>
          <p:cNvSpPr/>
          <p:nvPr/>
        </p:nvSpPr>
        <p:spPr>
          <a:xfrm>
            <a:off x="2643298" y="6485335"/>
            <a:ext cx="77958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Credit: https://earthobservatory.nasa.gov/images/151145/a-raging-fire-in-spain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543" y="1615385"/>
            <a:ext cx="6025375" cy="4509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8111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257" y="-400232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27 March – SEVIRI Natural Colour RGB / IR3.9</a:t>
            </a:r>
          </a:p>
        </p:txBody>
      </p:sp>
      <p:pic>
        <p:nvPicPr>
          <p:cNvPr id="4" name="Natcol-n-IR39_2023-03-27_00_00-2023-03-27_23_4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121" y="0"/>
            <a:ext cx="9858370" cy="6844426"/>
          </a:xfrm>
        </p:spPr>
      </p:pic>
    </p:spTree>
    <p:extLst>
      <p:ext uri="{BB962C8B-B14F-4D97-AF65-F5344CB8AC3E}">
        <p14:creationId xmlns:p14="http://schemas.microsoft.com/office/powerpoint/2010/main" val="590236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 detection 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36740" y="640080"/>
            <a:ext cx="11627339" cy="5262675"/>
          </a:xfrm>
        </p:spPr>
        <p:txBody>
          <a:bodyPr>
            <a:normAutofit/>
          </a:bodyPr>
          <a:lstStyle/>
          <a:p>
            <a:r>
              <a:rPr lang="en-GB" sz="2800" dirty="0"/>
              <a:t>Fire parameters?</a:t>
            </a:r>
          </a:p>
          <a:p>
            <a:r>
              <a:rPr lang="en-GB" sz="2800" dirty="0"/>
              <a:t>What to use to detect fires?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71494"/>
            <a:ext cx="91440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257" y="-400232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27 March – ISS photo &amp; Aqua MODIS True Colour RGB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69" y="202050"/>
            <a:ext cx="3269060" cy="31691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288" y="266502"/>
            <a:ext cx="3690209" cy="27617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012" y="2268878"/>
            <a:ext cx="7708033" cy="3661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828588" y="3424969"/>
            <a:ext cx="1866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A fire burning in Klamath National Forest shown in visible light (left) and in </a:t>
            </a:r>
            <a:r>
              <a:rPr lang="en-GB" sz="1200" b="1" dirty="0"/>
              <a:t>shortwave infrared </a:t>
            </a:r>
            <a:r>
              <a:rPr lang="en-GB" sz="1200" dirty="0"/>
              <a:t>(right), imaged by Digital Globe's new WorldView-3 satellite.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83469" y="6031844"/>
            <a:ext cx="44251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Credit: https://www.wired.com/2014/09/worldview-3-fire-imagery/</a:t>
            </a:r>
          </a:p>
        </p:txBody>
      </p:sp>
      <p:pic>
        <p:nvPicPr>
          <p:cNvPr id="8" name="forestfi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757" y="1647377"/>
            <a:ext cx="2902039" cy="21765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286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401763"/>
            <a:ext cx="63754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8626" y="5378912"/>
            <a:ext cx="2152650" cy="541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71" dirty="0">
                <a:latin typeface="+mn-lt"/>
              </a:rPr>
              <a:t>Canada</a:t>
            </a:r>
          </a:p>
          <a:p>
            <a:pPr>
              <a:defRPr/>
            </a:pPr>
            <a:r>
              <a:rPr lang="en-US" sz="971" dirty="0">
                <a:latin typeface="+mn-lt"/>
              </a:rPr>
              <a:t>Northwest Territories</a:t>
            </a:r>
          </a:p>
          <a:p>
            <a:pPr>
              <a:defRPr/>
            </a:pPr>
            <a:r>
              <a:rPr lang="en-US" sz="971" dirty="0">
                <a:latin typeface="+mn-lt"/>
              </a:rPr>
              <a:t>14 Aug. 2017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0" y="824575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EC8A1B"/>
              </a:buClr>
              <a:buFont typeface="r_symbol" pitchFamily="49" charset="2"/>
              <a:buChar char="|"/>
              <a:defRPr sz="2800">
                <a:solidFill>
                  <a:srgbClr val="54528A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C8A1B"/>
              </a:buClr>
              <a:buFont typeface="r_symbol" pitchFamily="49" charset="2"/>
              <a:buChar char="|"/>
              <a:defRPr sz="2400">
                <a:solidFill>
                  <a:srgbClr val="54528A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8A1B"/>
              </a:buClr>
              <a:buFont typeface="r_symbol" pitchFamily="49" charset="2"/>
              <a:buChar char="|"/>
              <a:defRPr sz="2000">
                <a:solidFill>
                  <a:srgbClr val="54528A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C8A1B"/>
              </a:buClr>
              <a:buFont typeface="r_symbol" pitchFamily="49" charset="2"/>
              <a:buChar char="|"/>
              <a:defRPr>
                <a:solidFill>
                  <a:srgbClr val="54528A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C8A1B"/>
              </a:buClr>
              <a:buFont typeface="r_symbol" pitchFamily="49" charset="2"/>
              <a:buChar char="|"/>
              <a:defRPr sz="1600">
                <a:solidFill>
                  <a:srgbClr val="54528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8A1B"/>
              </a:buClr>
              <a:buFont typeface="r_symbol" pitchFamily="49" charset="2"/>
              <a:buChar char="|"/>
              <a:defRPr sz="1600">
                <a:solidFill>
                  <a:srgbClr val="54528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8A1B"/>
              </a:buClr>
              <a:buFont typeface="r_symbol" pitchFamily="49" charset="2"/>
              <a:buChar char="|"/>
              <a:defRPr sz="1600">
                <a:solidFill>
                  <a:srgbClr val="54528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8A1B"/>
              </a:buClr>
              <a:buFont typeface="r_symbol" pitchFamily="49" charset="2"/>
              <a:buChar char="|"/>
              <a:defRPr sz="1600">
                <a:solidFill>
                  <a:srgbClr val="54528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8A1B"/>
              </a:buClr>
              <a:buFont typeface="r_symbol" pitchFamily="49" charset="2"/>
              <a:buChar char="|"/>
              <a:defRPr sz="1600">
                <a:solidFill>
                  <a:srgbClr val="54528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+mn-lt"/>
              </a:rPr>
              <a:t>GOES-16, Fire Temperature RGB (with NIR1.6 and NIR2.25 Bands)</a:t>
            </a:r>
          </a:p>
        </p:txBody>
      </p:sp>
    </p:spTree>
    <p:extLst>
      <p:ext uri="{BB962C8B-B14F-4D97-AF65-F5344CB8AC3E}">
        <p14:creationId xmlns:p14="http://schemas.microsoft.com/office/powerpoint/2010/main" val="150886854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640080"/>
            <a:ext cx="10837256" cy="5923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Examples – burn scars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5927" y="6332930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Burn scars seen through (modified) Natural Colour RGB, Terra MODIS, 22 August</a:t>
            </a:r>
          </a:p>
        </p:txBody>
      </p:sp>
    </p:spTree>
    <p:extLst>
      <p:ext uri="{BB962C8B-B14F-4D97-AF65-F5344CB8AC3E}">
        <p14:creationId xmlns:p14="http://schemas.microsoft.com/office/powerpoint/2010/main" val="275238916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640080"/>
            <a:ext cx="10837256" cy="5923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Examples – burn scars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5927" y="6332930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Burn scars seen through (modified) Natural Colour RGB, Terra MODIS, 22 August</a:t>
            </a:r>
          </a:p>
        </p:txBody>
      </p:sp>
    </p:spTree>
    <p:extLst>
      <p:ext uri="{BB962C8B-B14F-4D97-AF65-F5344CB8AC3E}">
        <p14:creationId xmlns:p14="http://schemas.microsoft.com/office/powerpoint/2010/main" val="11926055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511636" y="1237674"/>
            <a:ext cx="3476575" cy="1468582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800" dirty="0"/>
              <a:t>Thank you!</a:t>
            </a:r>
          </a:p>
          <a:p>
            <a:pPr marL="0" indent="0">
              <a:buNone/>
            </a:pPr>
            <a:r>
              <a:rPr lang="en-GB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Questions are welcome.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2" y="2807856"/>
            <a:ext cx="3066473" cy="241068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FCI – Overview – A big step forward!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3438" y="887256"/>
            <a:ext cx="7267619" cy="2670275"/>
          </a:xfrm>
        </p:spPr>
        <p:txBody>
          <a:bodyPr>
            <a:normAutofit/>
          </a:bodyPr>
          <a:lstStyle/>
          <a:p>
            <a:pPr marL="180000" indent="-180000">
              <a:spcBef>
                <a:spcPts val="1200"/>
              </a:spcBef>
            </a:pPr>
            <a:r>
              <a:rPr lang="en-US" sz="2000" dirty="0"/>
              <a:t>8 channels in the solar VIS-NIR domain (0.4µm - 2.2µm), </a:t>
            </a:r>
            <a:br>
              <a:rPr lang="en-US" sz="2000" dirty="0"/>
            </a:br>
            <a:r>
              <a:rPr lang="en-US" sz="2000" dirty="0"/>
              <a:t>1km spatial resolution at nadir (FDHSI).</a:t>
            </a:r>
          </a:p>
          <a:p>
            <a:pPr marL="180000" indent="-180000">
              <a:spcBef>
                <a:spcPts val="1200"/>
              </a:spcBef>
            </a:pPr>
            <a:r>
              <a:rPr lang="en-US" sz="2000" dirty="0"/>
              <a:t>8 channels in the thermal IR domain (3.8µm - 13.3µm), </a:t>
            </a:r>
            <a:br>
              <a:rPr lang="en-US" sz="2000" dirty="0"/>
            </a:br>
            <a:r>
              <a:rPr lang="en-US" sz="2000" dirty="0"/>
              <a:t>2km spatial resolution at nadir (FDHSI). </a:t>
            </a:r>
          </a:p>
          <a:p>
            <a:pPr marL="180000" indent="-180000">
              <a:spcBef>
                <a:spcPts val="1200"/>
              </a:spcBef>
            </a:pPr>
            <a:r>
              <a:rPr lang="en-US" sz="2000" dirty="0"/>
              <a:t>4 channels are also available at higher spatial resolution (HRFI):</a:t>
            </a:r>
          </a:p>
          <a:p>
            <a:pPr marL="720000" lvl="1" indent="-180000">
              <a:spcBef>
                <a:spcPts val="600"/>
              </a:spcBef>
            </a:pPr>
            <a:r>
              <a:rPr lang="en-US" sz="1800" dirty="0"/>
              <a:t>VIS0.6 and NIR2.2: 0.5km (nadir)</a:t>
            </a:r>
          </a:p>
          <a:p>
            <a:pPr marL="720000" lvl="1" indent="-180000">
              <a:spcBef>
                <a:spcPts val="600"/>
              </a:spcBef>
            </a:pPr>
            <a:r>
              <a:rPr lang="en-US" sz="1800" dirty="0"/>
              <a:t>IR3.8 and IR10.5: 1km (nadir)</a:t>
            </a:r>
            <a:endParaRPr lang="en-US" dirty="0"/>
          </a:p>
          <a:p>
            <a:pPr marL="133831" indent="-180000">
              <a:spcBef>
                <a:spcPts val="600"/>
              </a:spcBef>
            </a:pPr>
            <a:endParaRPr lang="en-US" dirty="0"/>
          </a:p>
          <a:p>
            <a:pPr marL="720000" lvl="1" indent="-180000">
              <a:spcBef>
                <a:spcPts val="600"/>
              </a:spcBef>
            </a:pPr>
            <a:endParaRPr lang="en-US" dirty="0"/>
          </a:p>
          <a:p>
            <a:pPr marL="133831" indent="-180000">
              <a:spcBef>
                <a:spcPts val="600"/>
              </a:spcBef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40003" y="3890270"/>
          <a:ext cx="3477895" cy="219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3542">
                  <a:extLst>
                    <a:ext uri="{9D8B030D-6E8A-4147-A177-3AD203B41FA5}">
                      <a16:colId xmlns:a16="http://schemas.microsoft.com/office/drawing/2014/main" val="277816936"/>
                    </a:ext>
                  </a:extLst>
                </a:gridCol>
                <a:gridCol w="1033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3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No.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Central </a:t>
                      </a:r>
                      <a:r>
                        <a:rPr lang="el-GR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λ</a:t>
                      </a:r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 / </a:t>
                      </a:r>
                      <a:r>
                        <a:rPr lang="el-GR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μ</a:t>
                      </a:r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l-GR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λ </a:t>
                      </a:r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width / </a:t>
                      </a:r>
                      <a:r>
                        <a:rPr lang="el-GR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μ</a:t>
                      </a:r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Resolution / km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3.80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0.40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2.0/1.0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6.30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1.00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2.0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7.35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0.50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2.0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8.70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0.40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2.0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9.66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0.30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2.0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10.50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0.70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2.0/1.0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12.30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0.50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2.0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13.30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0.60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2.0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46275" y="3890270"/>
          <a:ext cx="3477895" cy="219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3542">
                  <a:extLst>
                    <a:ext uri="{9D8B030D-6E8A-4147-A177-3AD203B41FA5}">
                      <a16:colId xmlns:a16="http://schemas.microsoft.com/office/drawing/2014/main" val="2168808818"/>
                    </a:ext>
                  </a:extLst>
                </a:gridCol>
                <a:gridCol w="1033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3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No.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Central </a:t>
                      </a:r>
                      <a:r>
                        <a:rPr lang="el-GR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λ</a:t>
                      </a:r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 / </a:t>
                      </a:r>
                      <a:r>
                        <a:rPr lang="el-GR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μ</a:t>
                      </a:r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l-GR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λ </a:t>
                      </a:r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width / </a:t>
                      </a:r>
                      <a:r>
                        <a:rPr lang="el-GR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μ</a:t>
                      </a:r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Resolution / km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0.44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0.06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1.0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0.51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0.04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1.0 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0.64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0.05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1.0/0.5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0.86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0.05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1.0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0.91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0.02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1.0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1.38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0.03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1.0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1.61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0.05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1.0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2.25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0.05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dirty="0">
                          <a:solidFill>
                            <a:srgbClr val="000000"/>
                          </a:solidFill>
                          <a:latin typeface="+mn-lt"/>
                        </a:rPr>
                        <a:t>1.0/0.5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055140" y="3146188"/>
          <a:ext cx="3456000" cy="345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30882264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58025838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314554108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4088989436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117828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89663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661888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1015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055140" y="3146188"/>
          <a:ext cx="3456000" cy="345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36710475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0361941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00909164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643282560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44471034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054405990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51766988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04019405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73111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39738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82306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43993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37117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51793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98079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60953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055140" y="3146188"/>
          <a:ext cx="3456000" cy="345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194103209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700963677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63498227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732120314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11324410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36826024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882801289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887650487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24726518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452820744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26194999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719784853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413677855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24830050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94781232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4880043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/>
                      <a:endParaRPr lang="en-GB" sz="1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6874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4765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56162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9128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8001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65908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5850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9015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06056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8218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7776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54199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8076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10263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48922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18574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189884" y="2622968"/>
            <a:ext cx="99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kern="100" spc="-100" dirty="0">
                <a:solidFill>
                  <a:srgbClr val="0070C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 km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842" y="2646839"/>
            <a:ext cx="95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kern="100" spc="-1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 km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80844" y="2646839"/>
            <a:ext cx="118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kern="100" spc="-1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0.5 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47380" y="6557546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All channels  have the same reference grid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831930" y="4141739"/>
            <a:ext cx="3485968" cy="1943091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847920" y="4368792"/>
            <a:ext cx="3469978" cy="981249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46276" y="4128449"/>
            <a:ext cx="3477894" cy="1956381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843961" y="5597217"/>
            <a:ext cx="3469978" cy="48761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48937" y="4872440"/>
            <a:ext cx="3475233" cy="963378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38515" y="4141739"/>
            <a:ext cx="3485655" cy="481689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028" name="Picture 4" descr="Fire Vector Icon PNG Transparent Background, Free Downloa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12" y="4121616"/>
            <a:ext cx="172768" cy="2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re Vector Icon PNG Transparent Background, Free Downloa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12" y="5354797"/>
            <a:ext cx="172768" cy="2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ire Vector Icon PNG Transparent Background, Free Downloa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61" y="5855723"/>
            <a:ext cx="172768" cy="2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ire Vector Icon PNG Transparent Background, Free Downloa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61" y="5597217"/>
            <a:ext cx="172768" cy="2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26" y="811483"/>
            <a:ext cx="3366464" cy="189644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auto">
          <a:xfrm>
            <a:off x="7455755" y="4086078"/>
            <a:ext cx="4599405" cy="15696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48301" y="4086078"/>
            <a:ext cx="330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Fires and hotspots can be observed by FCI with unprecedented spatial detail!</a:t>
            </a:r>
          </a:p>
        </p:txBody>
      </p:sp>
      <p:pic>
        <p:nvPicPr>
          <p:cNvPr id="28" name="Picture 4" descr="Fire Vector Icon PNG Transparent Background, Free Download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445" y="4312645"/>
            <a:ext cx="649675" cy="80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7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4" grpId="0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9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 (blackbody) Radiation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5089071" y="1139429"/>
            <a:ext cx="6683321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b="0" kern="0"/>
              <a:t>Planck/Wien’s law:</a:t>
            </a:r>
            <a:br>
              <a:rPr lang="en-GB" sz="2400" b="0" kern="0"/>
            </a:br>
            <a:r>
              <a:rPr lang="en-GB" sz="2400" b="0" kern="0"/>
              <a:t>the hotter the object (   ), the shorter the wavelength at which it emits the most</a:t>
            </a:r>
          </a:p>
          <a:p>
            <a:endParaRPr lang="en-GB" sz="2400" b="0" kern="0"/>
          </a:p>
          <a:p>
            <a:r>
              <a:rPr lang="en-GB" sz="2400" b="0" kern="0"/>
              <a:t>Typical    temperature: 600K-1300K</a:t>
            </a:r>
            <a:br>
              <a:rPr lang="en-GB" sz="2400" b="0" kern="0"/>
            </a:br>
            <a:r>
              <a:rPr lang="en-GB" sz="2400" b="0" kern="0">
                <a:sym typeface="Wingdings" panose="05000000000000000000" pitchFamily="2" charset="2"/>
              </a:rPr>
              <a:t> ~ 3.9µm is the most suitable wavelength range!</a:t>
            </a:r>
          </a:p>
          <a:p>
            <a:pPr lvl="1"/>
            <a:r>
              <a:rPr lang="en-GB" sz="2000" b="0" kern="0">
                <a:sym typeface="Wingdings" panose="05000000000000000000" pitchFamily="2" charset="2"/>
              </a:rPr>
              <a:t>Highest emission</a:t>
            </a:r>
          </a:p>
          <a:p>
            <a:pPr lvl="1"/>
            <a:r>
              <a:rPr lang="en-GB" sz="2000" b="0" kern="0">
                <a:sym typeface="Wingdings" panose="05000000000000000000" pitchFamily="2" charset="2"/>
              </a:rPr>
              <a:t>Highest sensitivity to sub-pixel fires</a:t>
            </a:r>
          </a:p>
          <a:p>
            <a:r>
              <a:rPr lang="en-GB" sz="2400" b="0" kern="0">
                <a:sym typeface="Wingdings" panose="05000000000000000000" pitchFamily="2" charset="2"/>
              </a:rPr>
              <a:t>But hot(ter) fires will appear also in the NIR range</a:t>
            </a:r>
            <a:endParaRPr lang="en-GB" sz="2400" b="0" kern="0" dirty="0"/>
          </a:p>
        </p:txBody>
      </p:sp>
      <p:pic>
        <p:nvPicPr>
          <p:cNvPr id="5" name="Picture 4" descr="Fire Vector Icon PNG Transparent Background, Free Downloa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96" y="1604248"/>
            <a:ext cx="224782" cy="27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re Vector Icon PNG Transparent Background, Free Downloa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693" y="2837881"/>
            <a:ext cx="228720" cy="2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1018" y="1921331"/>
            <a:ext cx="4885325" cy="3543300"/>
            <a:chOff x="161018" y="1921331"/>
            <a:chExt cx="4885325" cy="3543300"/>
          </a:xfrm>
        </p:grpSpPr>
        <p:pic>
          <p:nvPicPr>
            <p:cNvPr id="8" name="Picture 2" descr="https://resources.eumetrain.org/data/3/30/media/images/fig_5_5_x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18" y="1921331"/>
              <a:ext cx="4885325" cy="354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2166257" y="3363686"/>
              <a:ext cx="1164772" cy="100692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543504">
              <a:off x="1148442" y="3412670"/>
              <a:ext cx="3390899" cy="338554"/>
            </a:xfrm>
            <a:prstGeom prst="rect">
              <a:avLst/>
            </a:prstGeom>
            <a:solidFill>
              <a:srgbClr val="FE5000">
                <a:alpha val="8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b="0" dirty="0"/>
                <a:t>↑ Temperature ↓ Peak Wavelength</a:t>
              </a:r>
              <a:endParaRPr lang="en-GB" sz="3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243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66" y="1162399"/>
            <a:ext cx="9753259" cy="5533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 Temperature RGB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7444" y="1162399"/>
            <a:ext cx="279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Fire Temperature RGB</a:t>
            </a:r>
          </a:p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(IR3.7, NIR2.25, NIR1.6)</a:t>
            </a:r>
          </a:p>
        </p:txBody>
      </p:sp>
    </p:spTree>
    <p:extLst>
      <p:ext uri="{BB962C8B-B14F-4D97-AF65-F5344CB8AC3E}">
        <p14:creationId xmlns:p14="http://schemas.microsoft.com/office/powerpoint/2010/main" val="30194673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RGBs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66" y="1139428"/>
            <a:ext cx="7943660" cy="526267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92480" y="6171271"/>
            <a:ext cx="21114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S-NPP VIIRS, 2 Oct 2021, 13:45Z</a:t>
            </a:r>
          </a:p>
        </p:txBody>
      </p:sp>
    </p:spTree>
    <p:extLst>
      <p:ext uri="{BB962C8B-B14F-4D97-AF65-F5344CB8AC3E}">
        <p14:creationId xmlns:p14="http://schemas.microsoft.com/office/powerpoint/2010/main" val="297221277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RGBs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66" y="1139428"/>
            <a:ext cx="7943660" cy="5262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79212" y="1139428"/>
            <a:ext cx="2790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True Colour RGB</a:t>
            </a:r>
          </a:p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(VIS0.6, VIS0.5, VIS0.4)</a:t>
            </a:r>
          </a:p>
          <a:p>
            <a:pPr algn="ctr" defTabSz="914338"/>
            <a:endParaRPr lang="en-GB" sz="1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- Hot spots not detected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423" y="3541221"/>
            <a:ext cx="4600412" cy="261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8518049" y="3840480"/>
            <a:ext cx="17354" cy="230262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8637196" y="3823855"/>
            <a:ext cx="1" cy="232202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8404167" y="3823855"/>
            <a:ext cx="5574" cy="2322022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792480" y="6171271"/>
            <a:ext cx="21114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S-NPP VIIRS, 2 Oct 2021, 13:45Z</a:t>
            </a:r>
          </a:p>
        </p:txBody>
      </p:sp>
    </p:spTree>
    <p:extLst>
      <p:ext uri="{BB962C8B-B14F-4D97-AF65-F5344CB8AC3E}">
        <p14:creationId xmlns:p14="http://schemas.microsoft.com/office/powerpoint/2010/main" val="54580706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66" y="1139427"/>
            <a:ext cx="7943662" cy="5262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RGBs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2480" y="6171271"/>
            <a:ext cx="21114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S-NPP VIIRS, 2 Oct 2021, 13:45Z</a:t>
            </a:r>
          </a:p>
        </p:txBody>
      </p:sp>
    </p:spTree>
    <p:extLst>
      <p:ext uri="{BB962C8B-B14F-4D97-AF65-F5344CB8AC3E}">
        <p14:creationId xmlns:p14="http://schemas.microsoft.com/office/powerpoint/2010/main" val="9213698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66" y="1139427"/>
            <a:ext cx="7943662" cy="5262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RGBs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9212" y="1139428"/>
            <a:ext cx="2790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Natural Colour RGB</a:t>
            </a:r>
          </a:p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(NIR1.6, VIS0.8, VIS0.6)</a:t>
            </a:r>
          </a:p>
          <a:p>
            <a:pPr algn="ctr" defTabSz="914338"/>
            <a:endParaRPr lang="en-GB" sz="1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338"/>
            <a:r>
              <a:rPr lang="en-GB" sz="1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- Hot spot detected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423" y="3541221"/>
            <a:ext cx="4600412" cy="261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9133190" y="3823855"/>
            <a:ext cx="17354" cy="230262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792480" y="6171271"/>
            <a:ext cx="21114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S-NPP VIIRS, 2 Oct 2021, 13:45Z</a:t>
            </a:r>
          </a:p>
        </p:txBody>
      </p:sp>
    </p:spTree>
    <p:extLst>
      <p:ext uri="{BB962C8B-B14F-4D97-AF65-F5344CB8AC3E}">
        <p14:creationId xmlns:p14="http://schemas.microsoft.com/office/powerpoint/2010/main" val="215128716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(1)</Template>
  <TotalTime>3694</TotalTime>
  <Words>756</Words>
  <Application>Microsoft Office PowerPoint</Application>
  <PresentationFormat>Widescreen</PresentationFormat>
  <Paragraphs>204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Bahnschrift Light</vt:lpstr>
      <vt:lpstr>Bahnschrift SemiBold</vt:lpstr>
      <vt:lpstr>Bahnschrift SemiLight</vt:lpstr>
      <vt:lpstr>Century Gothic</vt:lpstr>
      <vt:lpstr>Comic Sans MS</vt:lpstr>
      <vt:lpstr>Helvetica</vt:lpstr>
      <vt:lpstr>Roboto</vt:lpstr>
      <vt:lpstr>Roboto Light</vt:lpstr>
      <vt:lpstr>Roboto Medium</vt:lpstr>
      <vt:lpstr>Tahoma</vt:lpstr>
      <vt:lpstr>Times New Roman</vt:lpstr>
      <vt:lpstr>Wingdings</vt:lpstr>
      <vt:lpstr>1_Applications Template</vt:lpstr>
      <vt:lpstr>PowerPoint Presentation</vt:lpstr>
      <vt:lpstr>Fire detection  </vt:lpstr>
      <vt:lpstr>FCI – Overview – A big step forward!</vt:lpstr>
      <vt:lpstr>Fire (blackbody) Radiation</vt:lpstr>
      <vt:lpstr>Fire Temperature RGB</vt:lpstr>
      <vt:lpstr>Other RGBs</vt:lpstr>
      <vt:lpstr>Other RGBs</vt:lpstr>
      <vt:lpstr>Other RGBs</vt:lpstr>
      <vt:lpstr>Other RGBs</vt:lpstr>
      <vt:lpstr>Other RGBs</vt:lpstr>
      <vt:lpstr>Other RGBs</vt:lpstr>
      <vt:lpstr>Fire Temperature RGB</vt:lpstr>
      <vt:lpstr>Fire Temperature RGB</vt:lpstr>
      <vt:lpstr>Fire Temperature RGB</vt:lpstr>
      <vt:lpstr>Fire Temperature RGB</vt:lpstr>
      <vt:lpstr>About the resolution (1km IR!)</vt:lpstr>
      <vt:lpstr>27 March 2023 – ISS photo</vt:lpstr>
      <vt:lpstr>27 March – ISS photo &amp; Aqua MODIS True Colour RGB</vt:lpstr>
      <vt:lpstr>27 March – SEVIRI Natural Colour RGB / IR3.9</vt:lpstr>
      <vt:lpstr>27 March – ISS photo &amp; Aqua MODIS True Colour RGB</vt:lpstr>
      <vt:lpstr>Examples</vt:lpstr>
      <vt:lpstr>Examples – burn scars</vt:lpstr>
      <vt:lpstr>Examples – burn scars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Smiljanic</dc:creator>
  <cp:lastModifiedBy>Ivan Smiljanic</cp:lastModifiedBy>
  <cp:revision>77</cp:revision>
  <cp:lastPrinted>2006-03-06T14:11:17Z</cp:lastPrinted>
  <dcterms:created xsi:type="dcterms:W3CDTF">2022-11-07T16:13:56Z</dcterms:created>
  <dcterms:modified xsi:type="dcterms:W3CDTF">2024-11-08T06:49:10Z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1250538</vt:lpwstr>
  </property>
  <property fmtid="{D5CDD505-2E9C-101B-9397-08002B2CF9AE}" pid="3" name="DM_DOCNAME">
    <vt:lpwstr>Presentation Landscape Template (Applications)</vt:lpwstr>
  </property>
  <property fmtid="{D5CDD505-2E9C-101B-9397-08002B2CF9AE}" pid="4" name="DM_AUTHOR">
    <vt:lpwstr>Anne-Flore Laloe</vt:lpwstr>
  </property>
  <property fmtid="{D5CDD505-2E9C-101B-9397-08002B2CF9AE}" pid="5" name="DM_E_DOC_NO">
    <vt:lpwstr>EUM/IM/TEM/21/1250538</vt:lpwstr>
  </property>
  <property fmtid="{D5CDD505-2E9C-101B-9397-08002B2CF9AE}" pid="6" name="DM_E_VER_NO">
    <vt:lpwstr>1B</vt:lpwstr>
  </property>
  <property fmtid="{D5CDD505-2E9C-101B-9397-08002B2CF9AE}" pid="7" name="DM_E_ISS_DATE">
    <vt:lpwstr>28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