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1"/>
  </p:sldMasterIdLst>
  <p:notesMasterIdLst>
    <p:notesMasterId r:id="rId6"/>
  </p:notesMasterIdLst>
  <p:sldIdLst>
    <p:sldId id="256" r:id="rId2"/>
    <p:sldId id="396" r:id="rId3"/>
    <p:sldId id="397" r:id="rId4"/>
    <p:sldId id="399" r:id="rId5"/>
  </p:sldIdLst>
  <p:sldSz cx="12192000" cy="6858000"/>
  <p:notesSz cx="6858000" cy="9144000"/>
  <p:defaultText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000066"/>
    <a:srgbClr val="003366"/>
    <a:srgbClr val="99CCFF"/>
    <a:srgbClr val="FF3300"/>
    <a:srgbClr val="003399"/>
    <a:srgbClr val="0000FF"/>
    <a:srgbClr val="CC00FF"/>
    <a:srgbClr val="000099"/>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974" autoAdjust="0"/>
    <p:restoredTop sz="89392" autoAdjust="0"/>
  </p:normalViewPr>
  <p:slideViewPr>
    <p:cSldViewPr snapToGrid="0">
      <p:cViewPr varScale="1">
        <p:scale>
          <a:sx n="34" d="100"/>
          <a:sy n="34" d="100"/>
        </p:scale>
        <p:origin x="1312" y="40"/>
      </p:cViewPr>
      <p:guideLst>
        <p:guide orient="horz" pos="2160"/>
        <p:guide pos="3840"/>
      </p:guideLst>
    </p:cSldViewPr>
  </p:slideViewPr>
  <p:outlineViewPr>
    <p:cViewPr>
      <p:scale>
        <a:sx n="33" d="100"/>
        <a:sy n="33" d="100"/>
      </p:scale>
      <p:origin x="0" y="-67880"/>
    </p:cViewPr>
  </p:outlineViewPr>
  <p:notesTextViewPr>
    <p:cViewPr>
      <p:scale>
        <a:sx n="1" d="1"/>
        <a:sy n="1" d="1"/>
      </p:scale>
      <p:origin x="0" y="0"/>
    </p:cViewPr>
  </p:notesTextViewPr>
  <p:sorterViewPr>
    <p:cViewPr varScale="1">
      <p:scale>
        <a:sx n="100" d="100"/>
        <a:sy n="100" d="100"/>
      </p:scale>
      <p:origin x="0" y="0"/>
    </p:cViewPr>
  </p:sorterViewPr>
  <p:notesViewPr>
    <p:cSldViewPr snapToGrid="0">
      <p:cViewPr varScale="1">
        <p:scale>
          <a:sx n="59" d="100"/>
          <a:sy n="59" d="100"/>
        </p:scale>
        <p:origin x="2460" y="6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bg-BG"/>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944C224-0233-4D5C-A021-0D580EE18731}" type="datetimeFigureOut">
              <a:rPr lang="bg-BG" smtClean="0"/>
              <a:t>25.11.2024 г.</a:t>
            </a:fld>
            <a:endParaRPr lang="bg-BG"/>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bg-BG"/>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bg-BG"/>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7073D4A-B214-4845-8EB8-53383494E118}" type="slidenum">
              <a:rPr lang="bg-BG" smtClean="0"/>
              <a:t>‹#›</a:t>
            </a:fld>
            <a:endParaRPr lang="bg-BG"/>
          </a:p>
        </p:txBody>
      </p:sp>
    </p:spTree>
    <p:extLst>
      <p:ext uri="{BB962C8B-B14F-4D97-AF65-F5344CB8AC3E}">
        <p14:creationId xmlns:p14="http://schemas.microsoft.com/office/powerpoint/2010/main" val="35725461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Slide Number Placeholder 3"/>
          <p:cNvSpPr>
            <a:spLocks noGrp="1"/>
          </p:cNvSpPr>
          <p:nvPr>
            <p:ph type="sldNum" sz="quarter" idx="10"/>
          </p:nvPr>
        </p:nvSpPr>
        <p:spPr/>
        <p:txBody>
          <a:bodyPr/>
          <a:lstStyle/>
          <a:p>
            <a:fld id="{97073D4A-B214-4845-8EB8-53383494E118}" type="slidenum">
              <a:rPr lang="bg-BG" smtClean="0"/>
              <a:t>1</a:t>
            </a:fld>
            <a:endParaRPr lang="bg-BG"/>
          </a:p>
        </p:txBody>
      </p:sp>
    </p:spTree>
    <p:extLst>
      <p:ext uri="{BB962C8B-B14F-4D97-AF65-F5344CB8AC3E}">
        <p14:creationId xmlns:p14="http://schemas.microsoft.com/office/powerpoint/2010/main" val="23639127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073D4A-B214-4845-8EB8-53383494E118}" type="slidenum">
              <a:rPr lang="bg-BG" smtClean="0"/>
              <a:t>2</a:t>
            </a:fld>
            <a:endParaRPr lang="bg-BG"/>
          </a:p>
        </p:txBody>
      </p:sp>
    </p:spTree>
    <p:extLst>
      <p:ext uri="{BB962C8B-B14F-4D97-AF65-F5344CB8AC3E}">
        <p14:creationId xmlns:p14="http://schemas.microsoft.com/office/powerpoint/2010/main" val="28429905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F07EA20-44D9-41D7-B320-627D453A90D0}" type="slidenum">
              <a:rPr lang="bg-BG" smtClean="0"/>
              <a:pPr>
                <a:defRPr/>
              </a:pPr>
              <a:t>3</a:t>
            </a:fld>
            <a:endParaRPr lang="bg-BG"/>
          </a:p>
        </p:txBody>
      </p:sp>
    </p:spTree>
    <p:extLst>
      <p:ext uri="{BB962C8B-B14F-4D97-AF65-F5344CB8AC3E}">
        <p14:creationId xmlns:p14="http://schemas.microsoft.com/office/powerpoint/2010/main" val="19861518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BD3BFAA-2305-456D-AB0A-89FADAB37D4E}" type="datetimeFigureOut">
              <a:rPr lang="bg-BG" smtClean="0"/>
              <a:t>25.11.2024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36B883D0-781B-486D-9314-C2459C6007E0}" type="slidenum">
              <a:rPr lang="bg-BG" smtClean="0"/>
              <a:t>‹#›</a:t>
            </a:fld>
            <a:endParaRPr lang="bg-BG"/>
          </a:p>
        </p:txBody>
      </p:sp>
    </p:spTree>
    <p:extLst>
      <p:ext uri="{BB962C8B-B14F-4D97-AF65-F5344CB8AC3E}">
        <p14:creationId xmlns:p14="http://schemas.microsoft.com/office/powerpoint/2010/main" val="25545541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BD3BFAA-2305-456D-AB0A-89FADAB37D4E}" type="datetimeFigureOut">
              <a:rPr lang="bg-BG" smtClean="0"/>
              <a:t>25.11.2024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36B883D0-781B-486D-9314-C2459C6007E0}" type="slidenum">
              <a:rPr lang="bg-BG" smtClean="0"/>
              <a:t>‹#›</a:t>
            </a:fld>
            <a:endParaRPr lang="bg-BG"/>
          </a:p>
        </p:txBody>
      </p:sp>
    </p:spTree>
    <p:extLst>
      <p:ext uri="{BB962C8B-B14F-4D97-AF65-F5344CB8AC3E}">
        <p14:creationId xmlns:p14="http://schemas.microsoft.com/office/powerpoint/2010/main" val="33284274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BD3BFAA-2305-456D-AB0A-89FADAB37D4E}" type="datetimeFigureOut">
              <a:rPr lang="bg-BG" smtClean="0"/>
              <a:t>25.11.2024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36B883D0-781B-486D-9314-C2459C6007E0}" type="slidenum">
              <a:rPr lang="bg-BG" smtClean="0"/>
              <a:t>‹#›</a:t>
            </a:fld>
            <a:endParaRPr lang="bg-BG"/>
          </a:p>
        </p:txBody>
      </p:sp>
    </p:spTree>
    <p:extLst>
      <p:ext uri="{BB962C8B-B14F-4D97-AF65-F5344CB8AC3E}">
        <p14:creationId xmlns:p14="http://schemas.microsoft.com/office/powerpoint/2010/main" val="79056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ítulo e Objeto">
    <p:spTree>
      <p:nvGrpSpPr>
        <p:cNvPr id="1" name=""/>
        <p:cNvGrpSpPr/>
        <p:nvPr/>
      </p:nvGrpSpPr>
      <p:grpSpPr>
        <a:xfrm>
          <a:off x="0" y="0"/>
          <a:ext cx="0" cy="0"/>
          <a:chOff x="0" y="0"/>
          <a:chExt cx="0" cy="0"/>
        </a:xfrm>
      </p:grpSpPr>
      <p:sp>
        <p:nvSpPr>
          <p:cNvPr id="3" name="Marcador de Posição de Conteúdo 2"/>
          <p:cNvSpPr>
            <a:spLocks noGrp="1"/>
          </p:cNvSpPr>
          <p:nvPr>
            <p:ph idx="1"/>
          </p:nvPr>
        </p:nvSpPr>
        <p:spPr>
          <a:xfrm>
            <a:off x="838200" y="1293993"/>
            <a:ext cx="10515600" cy="4351338"/>
          </a:xfrm>
          <a:prstGeom prst="rect">
            <a:avLst/>
          </a:prstGeom>
        </p:spPr>
        <p:txBody>
          <a:bodyPr/>
          <a:lstStyle>
            <a:lvl1pPr>
              <a:defRPr>
                <a:solidFill>
                  <a:srgbClr val="00194C"/>
                </a:solidFill>
              </a:defRPr>
            </a:lvl1pPr>
            <a:lvl2pPr>
              <a:defRPr>
                <a:solidFill>
                  <a:srgbClr val="002060"/>
                </a:solidFill>
              </a:defRPr>
            </a:lvl2pPr>
            <a:lvl3pPr>
              <a:defRPr>
                <a:solidFill>
                  <a:srgbClr val="002060"/>
                </a:solidFill>
              </a:defRPr>
            </a:lvl3pPr>
            <a:lvl4pPr>
              <a:defRPr>
                <a:solidFill>
                  <a:srgbClr val="002060"/>
                </a:solidFill>
              </a:defRPr>
            </a:lvl4pPr>
            <a:lvl5pPr>
              <a:defRPr>
                <a:solidFill>
                  <a:srgbClr val="002060"/>
                </a:solidFill>
              </a:defRPr>
            </a:lvl5pPr>
          </a:lstStyle>
          <a:p>
            <a:pPr lvl="0"/>
            <a:r>
              <a:rPr lang="pt-PT" dirty="0"/>
              <a:t>Editar os estilos de texto do Modelo Global</a:t>
            </a:r>
          </a:p>
          <a:p>
            <a:pPr lvl="1"/>
            <a:r>
              <a:rPr lang="pt-PT" dirty="0"/>
              <a:t>Segundo nível</a:t>
            </a:r>
          </a:p>
          <a:p>
            <a:pPr lvl="2"/>
            <a:r>
              <a:rPr lang="pt-PT" dirty="0"/>
              <a:t>Terceiro nível</a:t>
            </a:r>
          </a:p>
          <a:p>
            <a:pPr lvl="3"/>
            <a:r>
              <a:rPr lang="pt-PT" dirty="0"/>
              <a:t>Quarto nível</a:t>
            </a:r>
          </a:p>
          <a:p>
            <a:pPr lvl="4"/>
            <a:r>
              <a:rPr lang="pt-PT" dirty="0"/>
              <a:t>Quinto nível</a:t>
            </a:r>
          </a:p>
        </p:txBody>
      </p:sp>
    </p:spTree>
    <p:extLst>
      <p:ext uri="{BB962C8B-B14F-4D97-AF65-F5344CB8AC3E}">
        <p14:creationId xmlns:p14="http://schemas.microsoft.com/office/powerpoint/2010/main" val="13182739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BD3BFAA-2305-456D-AB0A-89FADAB37D4E}" type="datetimeFigureOut">
              <a:rPr lang="bg-BG" smtClean="0"/>
              <a:t>25.11.2024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36B883D0-781B-486D-9314-C2459C6007E0}" type="slidenum">
              <a:rPr lang="bg-BG" smtClean="0"/>
              <a:t>‹#›</a:t>
            </a:fld>
            <a:endParaRPr lang="bg-BG"/>
          </a:p>
        </p:txBody>
      </p:sp>
    </p:spTree>
    <p:extLst>
      <p:ext uri="{BB962C8B-B14F-4D97-AF65-F5344CB8AC3E}">
        <p14:creationId xmlns:p14="http://schemas.microsoft.com/office/powerpoint/2010/main" val="28757943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BD3BFAA-2305-456D-AB0A-89FADAB37D4E}" type="datetimeFigureOut">
              <a:rPr lang="bg-BG" smtClean="0"/>
              <a:t>25.11.2024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36B883D0-781B-486D-9314-C2459C6007E0}" type="slidenum">
              <a:rPr lang="bg-BG" smtClean="0"/>
              <a:t>‹#›</a:t>
            </a:fld>
            <a:endParaRPr lang="bg-BG"/>
          </a:p>
        </p:txBody>
      </p:sp>
    </p:spTree>
    <p:extLst>
      <p:ext uri="{BB962C8B-B14F-4D97-AF65-F5344CB8AC3E}">
        <p14:creationId xmlns:p14="http://schemas.microsoft.com/office/powerpoint/2010/main" val="9121113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BD3BFAA-2305-456D-AB0A-89FADAB37D4E}" type="datetimeFigureOut">
              <a:rPr lang="bg-BG" smtClean="0"/>
              <a:t>25.11.2024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36B883D0-781B-486D-9314-C2459C6007E0}" type="slidenum">
              <a:rPr lang="bg-BG" smtClean="0"/>
              <a:t>‹#›</a:t>
            </a:fld>
            <a:endParaRPr lang="bg-BG"/>
          </a:p>
        </p:txBody>
      </p:sp>
    </p:spTree>
    <p:extLst>
      <p:ext uri="{BB962C8B-B14F-4D97-AF65-F5344CB8AC3E}">
        <p14:creationId xmlns:p14="http://schemas.microsoft.com/office/powerpoint/2010/main" val="2369343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BD3BFAA-2305-456D-AB0A-89FADAB37D4E}" type="datetimeFigureOut">
              <a:rPr lang="bg-BG" smtClean="0"/>
              <a:t>25.11.2024 г.</a:t>
            </a:fld>
            <a:endParaRPr lang="bg-BG"/>
          </a:p>
        </p:txBody>
      </p:sp>
      <p:sp>
        <p:nvSpPr>
          <p:cNvPr id="8" name="Footer Placeholder 7"/>
          <p:cNvSpPr>
            <a:spLocks noGrp="1"/>
          </p:cNvSpPr>
          <p:nvPr>
            <p:ph type="ftr" sz="quarter" idx="11"/>
          </p:nvPr>
        </p:nvSpPr>
        <p:spPr/>
        <p:txBody>
          <a:bodyPr/>
          <a:lstStyle/>
          <a:p>
            <a:endParaRPr lang="bg-BG"/>
          </a:p>
        </p:txBody>
      </p:sp>
      <p:sp>
        <p:nvSpPr>
          <p:cNvPr id="9" name="Slide Number Placeholder 8"/>
          <p:cNvSpPr>
            <a:spLocks noGrp="1"/>
          </p:cNvSpPr>
          <p:nvPr>
            <p:ph type="sldNum" sz="quarter" idx="12"/>
          </p:nvPr>
        </p:nvSpPr>
        <p:spPr/>
        <p:txBody>
          <a:bodyPr/>
          <a:lstStyle/>
          <a:p>
            <a:fld id="{36B883D0-781B-486D-9314-C2459C6007E0}" type="slidenum">
              <a:rPr lang="bg-BG" smtClean="0"/>
              <a:t>‹#›</a:t>
            </a:fld>
            <a:endParaRPr lang="bg-BG"/>
          </a:p>
        </p:txBody>
      </p:sp>
    </p:spTree>
    <p:extLst>
      <p:ext uri="{BB962C8B-B14F-4D97-AF65-F5344CB8AC3E}">
        <p14:creationId xmlns:p14="http://schemas.microsoft.com/office/powerpoint/2010/main" val="23474793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BD3BFAA-2305-456D-AB0A-89FADAB37D4E}" type="datetimeFigureOut">
              <a:rPr lang="bg-BG" smtClean="0"/>
              <a:t>25.11.2024 г.</a:t>
            </a:fld>
            <a:endParaRPr lang="bg-BG"/>
          </a:p>
        </p:txBody>
      </p:sp>
      <p:sp>
        <p:nvSpPr>
          <p:cNvPr id="4" name="Footer Placeholder 3"/>
          <p:cNvSpPr>
            <a:spLocks noGrp="1"/>
          </p:cNvSpPr>
          <p:nvPr>
            <p:ph type="ftr" sz="quarter" idx="11"/>
          </p:nvPr>
        </p:nvSpPr>
        <p:spPr/>
        <p:txBody>
          <a:bodyPr/>
          <a:lstStyle/>
          <a:p>
            <a:endParaRPr lang="bg-BG"/>
          </a:p>
        </p:txBody>
      </p:sp>
      <p:sp>
        <p:nvSpPr>
          <p:cNvPr id="5" name="Slide Number Placeholder 4"/>
          <p:cNvSpPr>
            <a:spLocks noGrp="1"/>
          </p:cNvSpPr>
          <p:nvPr>
            <p:ph type="sldNum" sz="quarter" idx="12"/>
          </p:nvPr>
        </p:nvSpPr>
        <p:spPr/>
        <p:txBody>
          <a:bodyPr/>
          <a:lstStyle/>
          <a:p>
            <a:fld id="{36B883D0-781B-486D-9314-C2459C6007E0}" type="slidenum">
              <a:rPr lang="bg-BG" smtClean="0"/>
              <a:t>‹#›</a:t>
            </a:fld>
            <a:endParaRPr lang="bg-BG"/>
          </a:p>
        </p:txBody>
      </p:sp>
    </p:spTree>
    <p:extLst>
      <p:ext uri="{BB962C8B-B14F-4D97-AF65-F5344CB8AC3E}">
        <p14:creationId xmlns:p14="http://schemas.microsoft.com/office/powerpoint/2010/main" val="10324840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D3BFAA-2305-456D-AB0A-89FADAB37D4E}" type="datetimeFigureOut">
              <a:rPr lang="bg-BG" smtClean="0"/>
              <a:t>25.11.2024 г.</a:t>
            </a:fld>
            <a:endParaRPr lang="bg-BG"/>
          </a:p>
        </p:txBody>
      </p:sp>
      <p:sp>
        <p:nvSpPr>
          <p:cNvPr id="3" name="Footer Placeholder 2"/>
          <p:cNvSpPr>
            <a:spLocks noGrp="1"/>
          </p:cNvSpPr>
          <p:nvPr>
            <p:ph type="ftr" sz="quarter" idx="11"/>
          </p:nvPr>
        </p:nvSpPr>
        <p:spPr/>
        <p:txBody>
          <a:bodyPr/>
          <a:lstStyle/>
          <a:p>
            <a:endParaRPr lang="bg-BG"/>
          </a:p>
        </p:txBody>
      </p:sp>
      <p:sp>
        <p:nvSpPr>
          <p:cNvPr id="4" name="Slide Number Placeholder 3"/>
          <p:cNvSpPr>
            <a:spLocks noGrp="1"/>
          </p:cNvSpPr>
          <p:nvPr>
            <p:ph type="sldNum" sz="quarter" idx="12"/>
          </p:nvPr>
        </p:nvSpPr>
        <p:spPr/>
        <p:txBody>
          <a:bodyPr/>
          <a:lstStyle/>
          <a:p>
            <a:fld id="{36B883D0-781B-486D-9314-C2459C6007E0}" type="slidenum">
              <a:rPr lang="bg-BG" smtClean="0"/>
              <a:t>‹#›</a:t>
            </a:fld>
            <a:endParaRPr lang="bg-BG"/>
          </a:p>
        </p:txBody>
      </p:sp>
    </p:spTree>
    <p:extLst>
      <p:ext uri="{BB962C8B-B14F-4D97-AF65-F5344CB8AC3E}">
        <p14:creationId xmlns:p14="http://schemas.microsoft.com/office/powerpoint/2010/main" val="42057393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BD3BFAA-2305-456D-AB0A-89FADAB37D4E}" type="datetimeFigureOut">
              <a:rPr lang="bg-BG" smtClean="0"/>
              <a:t>25.11.2024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36B883D0-781B-486D-9314-C2459C6007E0}" type="slidenum">
              <a:rPr lang="bg-BG" smtClean="0"/>
              <a:t>‹#›</a:t>
            </a:fld>
            <a:endParaRPr lang="bg-BG"/>
          </a:p>
        </p:txBody>
      </p:sp>
    </p:spTree>
    <p:extLst>
      <p:ext uri="{BB962C8B-B14F-4D97-AF65-F5344CB8AC3E}">
        <p14:creationId xmlns:p14="http://schemas.microsoft.com/office/powerpoint/2010/main" val="15894794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BD3BFAA-2305-456D-AB0A-89FADAB37D4E}" type="datetimeFigureOut">
              <a:rPr lang="bg-BG" smtClean="0"/>
              <a:t>25.11.2024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36B883D0-781B-486D-9314-C2459C6007E0}" type="slidenum">
              <a:rPr lang="bg-BG" smtClean="0"/>
              <a:t>‹#›</a:t>
            </a:fld>
            <a:endParaRPr lang="bg-BG"/>
          </a:p>
        </p:txBody>
      </p:sp>
    </p:spTree>
    <p:extLst>
      <p:ext uri="{BB962C8B-B14F-4D97-AF65-F5344CB8AC3E}">
        <p14:creationId xmlns:p14="http://schemas.microsoft.com/office/powerpoint/2010/main" val="2854810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D3BFAA-2305-456D-AB0A-89FADAB37D4E}" type="datetimeFigureOut">
              <a:rPr lang="bg-BG" smtClean="0"/>
              <a:t>25.11.2024 г.</a:t>
            </a:fld>
            <a:endParaRPr lang="bg-BG"/>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bg-BG"/>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B883D0-781B-486D-9314-C2459C6007E0}" type="slidenum">
              <a:rPr lang="bg-BG" smtClean="0"/>
              <a:t>‹#›</a:t>
            </a:fld>
            <a:endParaRPr lang="bg-BG"/>
          </a:p>
        </p:txBody>
      </p:sp>
    </p:spTree>
    <p:extLst>
      <p:ext uri="{BB962C8B-B14F-4D97-AF65-F5344CB8AC3E}">
        <p14:creationId xmlns:p14="http://schemas.microsoft.com/office/powerpoint/2010/main" val="18238091"/>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wmf"/></Relationships>
</file>

<file path=ppt/slides/_rels/slide2.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hyperlink" Target="https://classroom.eumetsat.int/course/view.php?id=69" TargetMode="External"/><Relationship Id="rId7" Type="http://schemas.openxmlformats.org/officeDocument/2006/relationships/image" Target="../media/image8.jpeg"/><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2.xml"/><Relationship Id="rId4" Type="http://schemas.openxmlformats.org/officeDocument/2006/relationships/image" Target="../media/image10.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8752" y="870124"/>
            <a:ext cx="11882747" cy="1476440"/>
          </a:xfrm>
        </p:spPr>
        <p:txBody>
          <a:bodyPr>
            <a:normAutofit/>
          </a:bodyPr>
          <a:lstStyle/>
          <a:p>
            <a:pPr>
              <a:lnSpc>
                <a:spcPct val="100000"/>
              </a:lnSpc>
            </a:pPr>
            <a:br>
              <a:rPr lang="en-US" sz="2200" b="1" dirty="0">
                <a:latin typeface="+mn-lt"/>
              </a:rPr>
            </a:br>
            <a:r>
              <a:rPr lang="en-GB" sz="3200" b="1" dirty="0">
                <a:solidFill>
                  <a:srgbClr val="000066"/>
                </a:solidFill>
              </a:rPr>
              <a:t>8</a:t>
            </a:r>
            <a:r>
              <a:rPr lang="en-GB" sz="3200" b="1" baseline="30000" dirty="0">
                <a:solidFill>
                  <a:srgbClr val="000066"/>
                </a:solidFill>
              </a:rPr>
              <a:t>th</a:t>
            </a:r>
            <a:r>
              <a:rPr lang="en-GB" sz="3200" b="1" dirty="0">
                <a:solidFill>
                  <a:srgbClr val="000066"/>
                </a:solidFill>
              </a:rPr>
              <a:t> SALGEE-LSASAF User Workshop</a:t>
            </a:r>
            <a:br>
              <a:rPr lang="en-GB" sz="3200" b="1" dirty="0">
                <a:solidFill>
                  <a:srgbClr val="000066"/>
                </a:solidFill>
              </a:rPr>
            </a:br>
            <a:r>
              <a:rPr lang="en-GB" sz="3200" b="1" dirty="0">
                <a:solidFill>
                  <a:srgbClr val="000066"/>
                </a:solidFill>
              </a:rPr>
              <a:t>15 years SALGEE Project </a:t>
            </a:r>
            <a:endParaRPr lang="bg-BG" sz="3100" dirty="0">
              <a:solidFill>
                <a:srgbClr val="000066"/>
              </a:solidFill>
              <a:latin typeface="+mn-lt"/>
              <a:cs typeface="Arial" panose="020B0604020202020204" pitchFamily="34" charset="0"/>
            </a:endParaRPr>
          </a:p>
        </p:txBody>
      </p:sp>
      <p:sp>
        <p:nvSpPr>
          <p:cNvPr id="3" name="Subtitle 2"/>
          <p:cNvSpPr>
            <a:spLocks noGrp="1"/>
          </p:cNvSpPr>
          <p:nvPr>
            <p:ph type="subTitle" idx="1"/>
          </p:nvPr>
        </p:nvSpPr>
        <p:spPr>
          <a:xfrm>
            <a:off x="1363571" y="2401525"/>
            <a:ext cx="9144000" cy="651291"/>
          </a:xfrm>
        </p:spPr>
        <p:txBody>
          <a:bodyPr>
            <a:normAutofit/>
          </a:bodyPr>
          <a:lstStyle/>
          <a:p>
            <a:r>
              <a:rPr lang="en-US" altLang="bg-BG" sz="2600" dirty="0">
                <a:solidFill>
                  <a:srgbClr val="5F5F5F"/>
                </a:solidFill>
                <a:latin typeface="+mj-lt"/>
                <a:cs typeface="Times New Roman" panose="02020603050405020304" pitchFamily="18" charset="0"/>
              </a:rPr>
              <a:t>Julia </a:t>
            </a:r>
            <a:r>
              <a:rPr lang="en-US" altLang="bg-BG" sz="2600" dirty="0" err="1">
                <a:solidFill>
                  <a:srgbClr val="5F5F5F"/>
                </a:solidFill>
                <a:latin typeface="+mj-lt"/>
                <a:cs typeface="Times New Roman" panose="02020603050405020304" pitchFamily="18" charset="0"/>
              </a:rPr>
              <a:t>Stoyanova</a:t>
            </a:r>
            <a:endParaRPr lang="en-US" altLang="bg-BG" sz="2600" dirty="0">
              <a:solidFill>
                <a:srgbClr val="5F5F5F"/>
              </a:solidFill>
              <a:latin typeface="+mj-lt"/>
              <a:cs typeface="Times New Roman" panose="02020603050405020304" pitchFamily="18" charset="0"/>
            </a:endParaRPr>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58913" y="6048527"/>
            <a:ext cx="607923" cy="644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5"/>
          <p:cNvSpPr/>
          <p:nvPr/>
        </p:nvSpPr>
        <p:spPr>
          <a:xfrm>
            <a:off x="2223085" y="2829527"/>
            <a:ext cx="7236643" cy="353943"/>
          </a:xfrm>
          <a:prstGeom prst="rect">
            <a:avLst/>
          </a:prstGeom>
        </p:spPr>
        <p:txBody>
          <a:bodyPr wrap="square">
            <a:spAutoFit/>
          </a:bodyPr>
          <a:lstStyle/>
          <a:p>
            <a:pPr algn="ctr">
              <a:lnSpc>
                <a:spcPct val="85000"/>
              </a:lnSpc>
            </a:pPr>
            <a:r>
              <a:rPr lang="en-US" altLang="bg-BG" dirty="0">
                <a:solidFill>
                  <a:srgbClr val="96B2B2"/>
                </a:solidFill>
                <a:latin typeface="Calibri" panose="020F0502020204030204" pitchFamily="34" charset="0"/>
                <a:cs typeface="Times New Roman" panose="02020603050405020304" pitchFamily="18" charset="0"/>
              </a:rPr>
              <a:t>National Institute of Meteorology and Hydrology (NIMH), Bulgaria</a:t>
            </a:r>
            <a:r>
              <a:rPr lang="en-US" altLang="bg-BG" sz="2000" dirty="0">
                <a:solidFill>
                  <a:srgbClr val="96B2B2"/>
                </a:solidFill>
                <a:latin typeface="Calibri" panose="020F0502020204030204" pitchFamily="34" charset="0"/>
                <a:cs typeface="Times New Roman" panose="02020603050405020304" pitchFamily="18" charset="0"/>
              </a:rPr>
              <a:t> </a:t>
            </a:r>
          </a:p>
        </p:txBody>
      </p:sp>
      <p:sp>
        <p:nvSpPr>
          <p:cNvPr id="8" name="TextBox 7"/>
          <p:cNvSpPr txBox="1"/>
          <p:nvPr/>
        </p:nvSpPr>
        <p:spPr>
          <a:xfrm>
            <a:off x="3095852" y="5250095"/>
            <a:ext cx="5928546" cy="738664"/>
          </a:xfrm>
          <a:prstGeom prst="rect">
            <a:avLst/>
          </a:prstGeom>
          <a:noFill/>
        </p:spPr>
        <p:txBody>
          <a:bodyPr wrap="none" rtlCol="0">
            <a:spAutoFit/>
          </a:bodyPr>
          <a:lstStyle/>
          <a:p>
            <a:pPr algn="ctr"/>
            <a:r>
              <a:rPr lang="en-GB" sz="2400" dirty="0">
                <a:solidFill>
                  <a:srgbClr val="FF6600"/>
                </a:solidFill>
              </a:rPr>
              <a:t>25 – 26 November 2024, Darmstadt, Germany</a:t>
            </a:r>
          </a:p>
          <a:p>
            <a:pPr algn="ctr"/>
            <a:r>
              <a:rPr lang="en-GB" dirty="0">
                <a:solidFill>
                  <a:schemeClr val="accent1">
                    <a:lumMod val="60000"/>
                    <a:lumOff val="40000"/>
                  </a:schemeClr>
                </a:solidFill>
              </a:rPr>
              <a:t>Monitoring Drought Impacts on Vegetation &amp; Feedback</a:t>
            </a:r>
            <a:endParaRPr lang="en-US" dirty="0">
              <a:solidFill>
                <a:schemeClr val="accent1">
                  <a:lumMod val="60000"/>
                  <a:lumOff val="40000"/>
                </a:schemeClr>
              </a:solidFill>
            </a:endParaRPr>
          </a:p>
        </p:txBody>
      </p:sp>
      <p:pic>
        <p:nvPicPr>
          <p:cNvPr id="10" name="Imagem 3" descr="LSASAF_Name_Colour.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65453" y="6119413"/>
            <a:ext cx="1965470" cy="566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1" name="Group 10"/>
          <p:cNvGrpSpPr/>
          <p:nvPr/>
        </p:nvGrpSpPr>
        <p:grpSpPr>
          <a:xfrm>
            <a:off x="7341620" y="5850260"/>
            <a:ext cx="836049" cy="872841"/>
            <a:chOff x="336713" y="1340768"/>
            <a:chExt cx="470374" cy="611943"/>
          </a:xfrm>
        </p:grpSpPr>
        <p:pic>
          <p:nvPicPr>
            <p:cNvPr id="12" name="Picture 120" descr="Logo_fin"/>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6713" y="1556792"/>
              <a:ext cx="470374" cy="395919"/>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Box 12"/>
            <p:cNvSpPr txBox="1"/>
            <p:nvPr/>
          </p:nvSpPr>
          <p:spPr>
            <a:xfrm>
              <a:off x="394298" y="1340768"/>
              <a:ext cx="367315" cy="194202"/>
            </a:xfrm>
            <a:prstGeom prst="rect">
              <a:avLst/>
            </a:prstGeom>
            <a:noFill/>
          </p:spPr>
          <p:txBody>
            <a:bodyPr wrap="none" rtlCol="0">
              <a:spAutoFit/>
            </a:bodyPr>
            <a:lstStyle/>
            <a:p>
              <a:pPr algn="ctr"/>
              <a:r>
                <a:rPr lang="en-US" sz="1200" dirty="0">
                  <a:latin typeface="Calibri" pitchFamily="34" charset="0"/>
                  <a:cs typeface="Calibri" pitchFamily="34" charset="0"/>
                </a:rPr>
                <a:t>SALGEE</a:t>
              </a:r>
              <a:endParaRPr lang="bg-BG" sz="1200" dirty="0">
                <a:latin typeface="Calibri" pitchFamily="34" charset="0"/>
                <a:cs typeface="Calibri" pitchFamily="34" charset="0"/>
              </a:endParaRPr>
            </a:p>
          </p:txBody>
        </p:sp>
      </p:grpSp>
      <p:pic>
        <p:nvPicPr>
          <p:cNvPr id="14" name="Picture 3" descr="EUMETSATLogo_hor_Tagline_solid_RGB"/>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36566" y="6146308"/>
            <a:ext cx="1611313" cy="538368"/>
          </a:xfrm>
          <a:prstGeom prst="rect">
            <a:avLst/>
          </a:prstGeom>
          <a:noFill/>
          <a:ln>
            <a:noFill/>
          </a:ln>
          <a:effectLst>
            <a:outerShdw dist="107763" dir="13500000" algn="ctr" rotWithShape="0">
              <a:srgbClr val="808080"/>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378504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49557" y="1151287"/>
            <a:ext cx="8786032" cy="4215864"/>
          </a:xfrm>
        </p:spPr>
        <p:txBody>
          <a:bodyPr>
            <a:normAutofit fontScale="92500" lnSpcReduction="20000"/>
          </a:bodyPr>
          <a:lstStyle/>
          <a:p>
            <a:pPr marL="342900" lvl="2" indent="-342900" defTabSz="249238">
              <a:spcBef>
                <a:spcPts val="0"/>
              </a:spcBef>
              <a:spcAft>
                <a:spcPts val="300"/>
              </a:spcAft>
              <a:buFont typeface="Wingdings" panose="05000000000000000000" pitchFamily="2" charset="2"/>
              <a:buChar char="q"/>
              <a:defRPr/>
            </a:pPr>
            <a:r>
              <a:rPr lang="en-GB" b="1" dirty="0"/>
              <a:t>S</a:t>
            </a:r>
            <a:r>
              <a:rPr lang="en-GB" dirty="0"/>
              <a:t>atellite </a:t>
            </a:r>
            <a:r>
              <a:rPr lang="en-GB" b="1" dirty="0"/>
              <a:t>A</a:t>
            </a:r>
            <a:r>
              <a:rPr lang="en-GB" dirty="0"/>
              <a:t>pplications in </a:t>
            </a:r>
            <a:r>
              <a:rPr lang="en-GB" b="1" dirty="0"/>
              <a:t>L</a:t>
            </a:r>
            <a:r>
              <a:rPr lang="en-GB" dirty="0"/>
              <a:t>and surface analyses </a:t>
            </a:r>
            <a:r>
              <a:rPr lang="en-GB" b="1" dirty="0"/>
              <a:t>G</a:t>
            </a:r>
            <a:r>
              <a:rPr lang="en-GB" dirty="0"/>
              <a:t>roup for </a:t>
            </a:r>
            <a:r>
              <a:rPr lang="en-GB" b="1" dirty="0"/>
              <a:t>E</a:t>
            </a:r>
            <a:r>
              <a:rPr lang="en-GB" dirty="0"/>
              <a:t>astern </a:t>
            </a:r>
            <a:r>
              <a:rPr lang="en-GB" b="1" dirty="0"/>
              <a:t>E</a:t>
            </a:r>
            <a:r>
              <a:rPr lang="en-GB" dirty="0"/>
              <a:t>urope (SALGEE)</a:t>
            </a:r>
            <a:r>
              <a:rPr lang="en-US" dirty="0">
                <a:solidFill>
                  <a:srgbClr val="00194C"/>
                </a:solidFill>
              </a:rPr>
              <a:t> (2009-20210)</a:t>
            </a:r>
            <a:r>
              <a:rPr lang="en-US" sz="1100" dirty="0">
                <a:solidFill>
                  <a:srgbClr val="00194C"/>
                </a:solidFill>
              </a:rPr>
              <a:t> </a:t>
            </a:r>
            <a:r>
              <a:rPr lang="en-US" sz="1100" dirty="0">
                <a:solidFill>
                  <a:srgbClr val="00194C"/>
                </a:solidFill>
                <a:hlinkClick r:id="rId3"/>
              </a:rPr>
              <a:t> </a:t>
            </a:r>
            <a:r>
              <a:rPr lang="en-US" sz="1200" dirty="0">
                <a:solidFill>
                  <a:srgbClr val="00194C"/>
                </a:solidFill>
                <a:hlinkClick r:id="rId3"/>
              </a:rPr>
              <a:t>https://classroom.eumetsat.int/course/view.php?id=69</a:t>
            </a:r>
            <a:endParaRPr lang="en-US" sz="1200" dirty="0">
              <a:solidFill>
                <a:srgbClr val="00194C"/>
              </a:solidFill>
            </a:endParaRPr>
          </a:p>
          <a:p>
            <a:pPr marL="342900" lvl="2" indent="-342900" defTabSz="249238">
              <a:spcBef>
                <a:spcPts val="0"/>
              </a:spcBef>
              <a:spcAft>
                <a:spcPts val="300"/>
              </a:spcAft>
              <a:buFont typeface="Wingdings" panose="05000000000000000000" pitchFamily="2" charset="2"/>
              <a:buChar char="Ø"/>
              <a:defRPr/>
            </a:pPr>
            <a:r>
              <a:rPr lang="en-US" sz="1800" dirty="0">
                <a:solidFill>
                  <a:srgbClr val="00194C"/>
                </a:solidFill>
              </a:rPr>
              <a:t>First workshop: Sofia, 2009, NIMH Bulgaria initiative</a:t>
            </a:r>
          </a:p>
          <a:p>
            <a:pPr marL="342900" lvl="2" indent="-342900" defTabSz="249238">
              <a:spcBef>
                <a:spcPts val="0"/>
              </a:spcBef>
              <a:spcAft>
                <a:spcPts val="300"/>
              </a:spcAft>
              <a:buFont typeface="Wingdings" panose="05000000000000000000" pitchFamily="2" charset="2"/>
              <a:buChar char="Ø"/>
              <a:defRPr/>
            </a:pPr>
            <a:r>
              <a:rPr lang="en-US" sz="1800" dirty="0">
                <a:solidFill>
                  <a:srgbClr val="00194C"/>
                </a:solidFill>
              </a:rPr>
              <a:t>SALGEE Group establishment, 2010: </a:t>
            </a:r>
          </a:p>
          <a:p>
            <a:pPr marL="800100" lvl="3" indent="-342900" defTabSz="249238">
              <a:spcBef>
                <a:spcPts val="0"/>
              </a:spcBef>
              <a:spcAft>
                <a:spcPts val="600"/>
              </a:spcAft>
              <a:buFontTx/>
              <a:buChar char="-"/>
              <a:defRPr/>
            </a:pPr>
            <a:r>
              <a:rPr lang="en-US" sz="1600" dirty="0">
                <a:solidFill>
                  <a:srgbClr val="00194C"/>
                </a:solidFill>
              </a:rPr>
              <a:t>Reported in the CGMS-38 by Dr. Volker Gaertner, EUMETSAT</a:t>
            </a:r>
          </a:p>
          <a:p>
            <a:pPr marL="800100" lvl="3" indent="-342900" defTabSz="249238">
              <a:spcBef>
                <a:spcPts val="0"/>
              </a:spcBef>
              <a:spcAft>
                <a:spcPts val="600"/>
              </a:spcAft>
              <a:buFontTx/>
              <a:buChar char="-"/>
              <a:defRPr/>
            </a:pPr>
            <a:r>
              <a:rPr lang="en-US" sz="1600" dirty="0">
                <a:solidFill>
                  <a:srgbClr val="00194C"/>
                </a:solidFill>
              </a:rPr>
              <a:t>Steering Group (2010-2021) for organization purposes</a:t>
            </a:r>
          </a:p>
          <a:p>
            <a:pPr marL="800100" lvl="3" indent="-342900" defTabSz="249238">
              <a:spcBef>
                <a:spcPts val="0"/>
              </a:spcBef>
              <a:spcAft>
                <a:spcPts val="600"/>
              </a:spcAft>
              <a:buFontTx/>
              <a:buChar char="-"/>
              <a:defRPr/>
            </a:pPr>
            <a:r>
              <a:rPr lang="en-US" sz="1600" dirty="0">
                <a:solidFill>
                  <a:srgbClr val="00194C"/>
                </a:solidFill>
              </a:rPr>
              <a:t>Elaboration of </a:t>
            </a:r>
            <a:r>
              <a:rPr lang="en-US" sz="1600" dirty="0" err="1">
                <a:solidFill>
                  <a:srgbClr val="00194C"/>
                </a:solidFill>
              </a:rPr>
              <a:t>ToRs</a:t>
            </a:r>
            <a:r>
              <a:rPr lang="en-US" sz="1600" dirty="0">
                <a:solidFill>
                  <a:srgbClr val="00194C"/>
                </a:solidFill>
              </a:rPr>
              <a:t> </a:t>
            </a:r>
          </a:p>
          <a:p>
            <a:pPr marL="800100" lvl="3" indent="-342900" defTabSz="249238">
              <a:spcBef>
                <a:spcPts val="0"/>
              </a:spcBef>
              <a:spcAft>
                <a:spcPts val="600"/>
              </a:spcAft>
              <a:buFontTx/>
              <a:buChar char="-"/>
              <a:defRPr/>
            </a:pPr>
            <a:r>
              <a:rPr lang="en-US" sz="1600" dirty="0">
                <a:solidFill>
                  <a:srgbClr val="00194C"/>
                </a:solidFill>
              </a:rPr>
              <a:t>Establishment of SALGEE Workshop Format: biannual meetings for </a:t>
            </a:r>
            <a:r>
              <a:rPr lang="en-GB" sz="1600" dirty="0">
                <a:solidFill>
                  <a:srgbClr val="00194C"/>
                </a:solidFill>
              </a:rPr>
              <a:t>exchange of knowledge and information between leading scientists and experts with users at target region at an international level on the use of satellite land surface analysis techniques in operational meteorology and </a:t>
            </a:r>
            <a:r>
              <a:rPr lang="en-GB" sz="1600" dirty="0" err="1">
                <a:solidFill>
                  <a:srgbClr val="00194C"/>
                </a:solidFill>
              </a:rPr>
              <a:t>climatolog</a:t>
            </a:r>
            <a:r>
              <a:rPr lang="en-US" sz="1600" dirty="0">
                <a:solidFill>
                  <a:srgbClr val="00194C"/>
                </a:solidFill>
              </a:rPr>
              <a:t>y</a:t>
            </a:r>
          </a:p>
          <a:p>
            <a:pPr marL="457200" lvl="3" indent="0" defTabSz="249238">
              <a:spcBef>
                <a:spcPts val="0"/>
              </a:spcBef>
              <a:spcAft>
                <a:spcPts val="300"/>
              </a:spcAft>
              <a:buNone/>
              <a:defRPr/>
            </a:pPr>
            <a:endParaRPr lang="en-US" sz="1600" dirty="0">
              <a:solidFill>
                <a:srgbClr val="00194C"/>
              </a:solidFill>
            </a:endParaRPr>
          </a:p>
          <a:p>
            <a:pPr marL="285750" lvl="2" indent="-285750" defTabSz="249238">
              <a:spcBef>
                <a:spcPts val="0"/>
              </a:spcBef>
              <a:spcAft>
                <a:spcPts val="300"/>
              </a:spcAft>
              <a:buFont typeface="Wingdings" panose="05000000000000000000" pitchFamily="2" charset="2"/>
              <a:buChar char="Ø"/>
              <a:defRPr/>
            </a:pPr>
            <a:r>
              <a:rPr lang="en-US" sz="1800" dirty="0">
                <a:solidFill>
                  <a:srgbClr val="00194C"/>
                </a:solidFill>
              </a:rPr>
              <a:t>Purposes according to SALGEE </a:t>
            </a:r>
            <a:r>
              <a:rPr lang="en-US" sz="1800" dirty="0" err="1">
                <a:solidFill>
                  <a:srgbClr val="00194C"/>
                </a:solidFill>
              </a:rPr>
              <a:t>ToRs</a:t>
            </a:r>
            <a:endParaRPr lang="en-US" sz="1800" dirty="0">
              <a:solidFill>
                <a:srgbClr val="00194C"/>
              </a:solidFill>
            </a:endParaRPr>
          </a:p>
          <a:p>
            <a:pPr marL="800100" lvl="3" indent="-342900" defTabSz="249238">
              <a:spcBef>
                <a:spcPts val="0"/>
              </a:spcBef>
              <a:spcAft>
                <a:spcPts val="600"/>
              </a:spcAft>
              <a:buFontTx/>
              <a:buChar char="-"/>
              <a:defRPr/>
            </a:pPr>
            <a:r>
              <a:rPr lang="en-GB" sz="1600" dirty="0">
                <a:solidFill>
                  <a:srgbClr val="00194C"/>
                </a:solidFill>
              </a:rPr>
              <a:t>To gather experts in the field of satellite meteorology to complement the activities of the EUMETSAT LSA SAF in order to  progress the use of satellite Land Surface Analysis techniques in Eastern Europe  and other regions of interest. </a:t>
            </a:r>
          </a:p>
          <a:p>
            <a:pPr marL="800100" lvl="3" indent="-342900" defTabSz="249238">
              <a:spcBef>
                <a:spcPts val="0"/>
              </a:spcBef>
              <a:spcAft>
                <a:spcPts val="600"/>
              </a:spcAft>
              <a:buFontTx/>
              <a:buChar char="-"/>
              <a:defRPr/>
            </a:pPr>
            <a:r>
              <a:rPr lang="en-US" altLang="en-US" sz="1600" dirty="0">
                <a:solidFill>
                  <a:srgbClr val="00194C"/>
                </a:solidFill>
              </a:rPr>
              <a:t>To </a:t>
            </a:r>
            <a:r>
              <a:rPr lang="en-US" sz="1600" dirty="0">
                <a:solidFill>
                  <a:srgbClr val="00194C"/>
                </a:solidFill>
              </a:rPr>
              <a:t>foster an integrated meteorological and climatological approach for research and operational activates related to the quantification of </a:t>
            </a:r>
            <a:r>
              <a:rPr lang="en-US" sz="1600" dirty="0" err="1">
                <a:solidFill>
                  <a:srgbClr val="00194C"/>
                </a:solidFill>
              </a:rPr>
              <a:t>biogeophysical</a:t>
            </a:r>
            <a:r>
              <a:rPr lang="en-US" sz="1600" dirty="0">
                <a:solidFill>
                  <a:srgbClr val="00194C"/>
                </a:solidFill>
              </a:rPr>
              <a:t> and biochemical cycles and related land surface processes, in combination with information from in situ data, model output and satellite observations.</a:t>
            </a:r>
          </a:p>
        </p:txBody>
      </p:sp>
      <p:sp>
        <p:nvSpPr>
          <p:cNvPr id="4" name="Rectangle 3"/>
          <p:cNvSpPr/>
          <p:nvPr/>
        </p:nvSpPr>
        <p:spPr>
          <a:xfrm>
            <a:off x="526095" y="343134"/>
            <a:ext cx="4274756" cy="461665"/>
          </a:xfrm>
          <a:prstGeom prst="rect">
            <a:avLst/>
          </a:prstGeom>
        </p:spPr>
        <p:txBody>
          <a:bodyPr wrap="square">
            <a:spAutoFit/>
          </a:bodyPr>
          <a:lstStyle/>
          <a:p>
            <a:pPr lvl="0" defTabSz="249238">
              <a:defRPr/>
            </a:pPr>
            <a:r>
              <a:rPr lang="en-US" sz="2400" dirty="0">
                <a:solidFill>
                  <a:srgbClr val="FF6600"/>
                </a:solidFill>
              </a:rPr>
              <a:t>Short SALGEE History</a:t>
            </a:r>
            <a:endParaRPr lang="en-US" sz="2400" b="0" dirty="0">
              <a:solidFill>
                <a:srgbClr val="FF6600"/>
              </a:solidFill>
              <a:latin typeface="Calibri" pitchFamily="34" charset="0"/>
            </a:endParaRPr>
          </a:p>
        </p:txBody>
      </p:sp>
      <p:pic>
        <p:nvPicPr>
          <p:cNvPr id="14" name="Picture 1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390415" y="5429118"/>
            <a:ext cx="1756799" cy="1317600"/>
          </a:xfrm>
          <a:prstGeom prst="rect">
            <a:avLst/>
          </a:prstGeom>
        </p:spPr>
      </p:pic>
      <p:pic>
        <p:nvPicPr>
          <p:cNvPr id="18" name="Picture 1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394005" y="4071141"/>
            <a:ext cx="1756799" cy="1317600"/>
          </a:xfrm>
          <a:prstGeom prst="rect">
            <a:avLst/>
          </a:prstGeom>
        </p:spPr>
      </p:pic>
      <p:pic>
        <p:nvPicPr>
          <p:cNvPr id="19" name="Picture 1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0389024" y="2720837"/>
            <a:ext cx="1756801" cy="1317600"/>
          </a:xfrm>
          <a:prstGeom prst="rect">
            <a:avLst/>
          </a:prstGeom>
        </p:spPr>
      </p:pic>
      <p:pic>
        <p:nvPicPr>
          <p:cNvPr id="20" name="Picture 19"/>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0386696" y="1372592"/>
            <a:ext cx="1756800" cy="1317600"/>
          </a:xfrm>
          <a:prstGeom prst="rect">
            <a:avLst/>
          </a:prstGeom>
        </p:spPr>
      </p:pic>
      <p:pic>
        <p:nvPicPr>
          <p:cNvPr id="21" name="Picture 20"/>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0386333" y="33129"/>
            <a:ext cx="1757163" cy="1317872"/>
          </a:xfrm>
          <a:prstGeom prst="rect">
            <a:avLst/>
          </a:prstGeom>
        </p:spPr>
      </p:pic>
      <p:sp>
        <p:nvSpPr>
          <p:cNvPr id="22" name="TextBox 21"/>
          <p:cNvSpPr txBox="1"/>
          <p:nvPr/>
        </p:nvSpPr>
        <p:spPr>
          <a:xfrm>
            <a:off x="11178296" y="971224"/>
            <a:ext cx="1003300" cy="397032"/>
          </a:xfrm>
          <a:prstGeom prst="rect">
            <a:avLst/>
          </a:prstGeom>
          <a:noFill/>
        </p:spPr>
        <p:txBody>
          <a:bodyPr wrap="square" rtlCol="0">
            <a:spAutoFit/>
          </a:bodyPr>
          <a:lstStyle/>
          <a:p>
            <a:pPr algn="r">
              <a:lnSpc>
                <a:spcPct val="90000"/>
              </a:lnSpc>
            </a:pPr>
            <a:r>
              <a:rPr lang="en-US" sz="1100" dirty="0">
                <a:solidFill>
                  <a:srgbClr val="FFFF00"/>
                </a:solidFill>
              </a:rPr>
              <a:t>Jose Prieto EUMETSAT</a:t>
            </a:r>
          </a:p>
        </p:txBody>
      </p:sp>
      <p:sp>
        <p:nvSpPr>
          <p:cNvPr id="23" name="TextBox 22"/>
          <p:cNvSpPr txBox="1"/>
          <p:nvPr/>
        </p:nvSpPr>
        <p:spPr>
          <a:xfrm>
            <a:off x="10788650" y="2328962"/>
            <a:ext cx="1397000" cy="397032"/>
          </a:xfrm>
          <a:prstGeom prst="rect">
            <a:avLst/>
          </a:prstGeom>
          <a:noFill/>
        </p:spPr>
        <p:txBody>
          <a:bodyPr wrap="square" rtlCol="0">
            <a:spAutoFit/>
          </a:bodyPr>
          <a:lstStyle/>
          <a:p>
            <a:pPr algn="r">
              <a:lnSpc>
                <a:spcPct val="90000"/>
              </a:lnSpc>
            </a:pPr>
            <a:r>
              <a:rPr lang="en-US" sz="1100" dirty="0">
                <a:solidFill>
                  <a:srgbClr val="FFFF00"/>
                </a:solidFill>
              </a:rPr>
              <a:t>Carlos Da </a:t>
            </a:r>
            <a:r>
              <a:rPr lang="en-US" sz="1100" dirty="0" err="1">
                <a:solidFill>
                  <a:srgbClr val="FFFF00"/>
                </a:solidFill>
              </a:rPr>
              <a:t>Camara</a:t>
            </a:r>
            <a:endParaRPr lang="en-US" sz="1100" dirty="0">
              <a:solidFill>
                <a:srgbClr val="FFFF00"/>
              </a:solidFill>
            </a:endParaRPr>
          </a:p>
          <a:p>
            <a:pPr algn="r">
              <a:lnSpc>
                <a:spcPct val="90000"/>
              </a:lnSpc>
            </a:pPr>
            <a:r>
              <a:rPr lang="en-US" sz="1100" dirty="0">
                <a:solidFill>
                  <a:srgbClr val="FFFF00"/>
                </a:solidFill>
              </a:rPr>
              <a:t> IDL, Portugal</a:t>
            </a:r>
          </a:p>
        </p:txBody>
      </p:sp>
      <p:sp>
        <p:nvSpPr>
          <p:cNvPr id="24" name="TextBox 23"/>
          <p:cNvSpPr txBox="1"/>
          <p:nvPr/>
        </p:nvSpPr>
        <p:spPr>
          <a:xfrm>
            <a:off x="10365244" y="3659132"/>
            <a:ext cx="1831109" cy="397032"/>
          </a:xfrm>
          <a:prstGeom prst="rect">
            <a:avLst/>
          </a:prstGeom>
          <a:noFill/>
        </p:spPr>
        <p:txBody>
          <a:bodyPr wrap="square" rtlCol="0">
            <a:spAutoFit/>
          </a:bodyPr>
          <a:lstStyle/>
          <a:p>
            <a:pPr algn="r">
              <a:lnSpc>
                <a:spcPct val="90000"/>
              </a:lnSpc>
            </a:pPr>
            <a:r>
              <a:rPr lang="en-US" sz="1100" dirty="0">
                <a:solidFill>
                  <a:srgbClr val="FFFF00"/>
                </a:solidFill>
              </a:rPr>
              <a:t>Louis Giglio</a:t>
            </a:r>
          </a:p>
          <a:p>
            <a:pPr algn="r">
              <a:lnSpc>
                <a:spcPct val="90000"/>
              </a:lnSpc>
            </a:pPr>
            <a:r>
              <a:rPr lang="en-US" sz="1100" dirty="0">
                <a:solidFill>
                  <a:srgbClr val="FFFF00"/>
                </a:solidFill>
              </a:rPr>
              <a:t>SSAI NASA/UM Geography</a:t>
            </a:r>
          </a:p>
        </p:txBody>
      </p:sp>
      <p:sp>
        <p:nvSpPr>
          <p:cNvPr id="25" name="TextBox 24"/>
          <p:cNvSpPr txBox="1"/>
          <p:nvPr/>
        </p:nvSpPr>
        <p:spPr>
          <a:xfrm>
            <a:off x="10818133" y="5021758"/>
            <a:ext cx="1371600" cy="397032"/>
          </a:xfrm>
          <a:prstGeom prst="rect">
            <a:avLst/>
          </a:prstGeom>
          <a:noFill/>
        </p:spPr>
        <p:txBody>
          <a:bodyPr wrap="square" rtlCol="0">
            <a:spAutoFit/>
          </a:bodyPr>
          <a:lstStyle/>
          <a:p>
            <a:pPr algn="r">
              <a:lnSpc>
                <a:spcPct val="90000"/>
              </a:lnSpc>
            </a:pPr>
            <a:r>
              <a:rPr lang="en-US" sz="1100" dirty="0">
                <a:solidFill>
                  <a:srgbClr val="FFFF00"/>
                </a:solidFill>
              </a:rPr>
              <a:t>Ivan </a:t>
            </a:r>
            <a:r>
              <a:rPr lang="en-US" sz="1100" dirty="0" err="1">
                <a:solidFill>
                  <a:srgbClr val="FFFF00"/>
                </a:solidFill>
              </a:rPr>
              <a:t>Csiszar</a:t>
            </a:r>
            <a:r>
              <a:rPr lang="en-US" sz="1100" dirty="0">
                <a:solidFill>
                  <a:srgbClr val="FFFF00"/>
                </a:solidFill>
              </a:rPr>
              <a:t> NOAA/NESDIS SA&amp;R</a:t>
            </a:r>
          </a:p>
        </p:txBody>
      </p:sp>
      <p:sp>
        <p:nvSpPr>
          <p:cNvPr id="26" name="TextBox 25"/>
          <p:cNvSpPr txBox="1"/>
          <p:nvPr/>
        </p:nvSpPr>
        <p:spPr>
          <a:xfrm>
            <a:off x="10557713" y="6387612"/>
            <a:ext cx="1625600" cy="397032"/>
          </a:xfrm>
          <a:prstGeom prst="rect">
            <a:avLst/>
          </a:prstGeom>
          <a:noFill/>
        </p:spPr>
        <p:txBody>
          <a:bodyPr wrap="square" rtlCol="0">
            <a:spAutoFit/>
          </a:bodyPr>
          <a:lstStyle/>
          <a:p>
            <a:pPr algn="r">
              <a:lnSpc>
                <a:spcPct val="90000"/>
              </a:lnSpc>
            </a:pPr>
            <a:r>
              <a:rPr lang="en-US" sz="1100" dirty="0">
                <a:solidFill>
                  <a:srgbClr val="FFFF00"/>
                </a:solidFill>
              </a:rPr>
              <a:t>SALGEE initiation</a:t>
            </a:r>
          </a:p>
          <a:p>
            <a:pPr algn="r">
              <a:lnSpc>
                <a:spcPct val="90000"/>
              </a:lnSpc>
            </a:pPr>
            <a:r>
              <a:rPr lang="en-US" sz="1100" dirty="0">
                <a:solidFill>
                  <a:srgbClr val="FFFF00"/>
                </a:solidFill>
              </a:rPr>
              <a:t>Sofia, 2009</a:t>
            </a:r>
          </a:p>
        </p:txBody>
      </p:sp>
    </p:spTree>
    <p:extLst>
      <p:ext uri="{BB962C8B-B14F-4D97-AF65-F5344CB8AC3E}">
        <p14:creationId xmlns:p14="http://schemas.microsoft.com/office/powerpoint/2010/main" val="5236182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Table 12"/>
          <p:cNvGraphicFramePr>
            <a:graphicFrameLocks noGrp="1"/>
          </p:cNvGraphicFramePr>
          <p:nvPr>
            <p:extLst>
              <p:ext uri="{D42A27DB-BD31-4B8C-83A1-F6EECF244321}">
                <p14:modId xmlns:p14="http://schemas.microsoft.com/office/powerpoint/2010/main" val="316808677"/>
              </p:ext>
            </p:extLst>
          </p:nvPr>
        </p:nvGraphicFramePr>
        <p:xfrm>
          <a:off x="39243" y="1204607"/>
          <a:ext cx="5835464" cy="3645620"/>
        </p:xfrm>
        <a:graphic>
          <a:graphicData uri="http://schemas.openxmlformats.org/drawingml/2006/table">
            <a:tbl>
              <a:tblPr firstRow="1" firstCol="1" bandRow="1">
                <a:tableStyleId>{5C22544A-7EE6-4342-B048-85BDC9FD1C3A}</a:tableStyleId>
              </a:tblPr>
              <a:tblGrid>
                <a:gridCol w="987425">
                  <a:extLst>
                    <a:ext uri="{9D8B030D-6E8A-4147-A177-3AD203B41FA5}">
                      <a16:colId xmlns:a16="http://schemas.microsoft.com/office/drawing/2014/main" val="20000"/>
                    </a:ext>
                  </a:extLst>
                </a:gridCol>
                <a:gridCol w="2339975">
                  <a:extLst>
                    <a:ext uri="{9D8B030D-6E8A-4147-A177-3AD203B41FA5}">
                      <a16:colId xmlns:a16="http://schemas.microsoft.com/office/drawing/2014/main" val="20001"/>
                    </a:ext>
                  </a:extLst>
                </a:gridCol>
                <a:gridCol w="1393247">
                  <a:extLst>
                    <a:ext uri="{9D8B030D-6E8A-4147-A177-3AD203B41FA5}">
                      <a16:colId xmlns:a16="http://schemas.microsoft.com/office/drawing/2014/main" val="20002"/>
                    </a:ext>
                  </a:extLst>
                </a:gridCol>
                <a:gridCol w="1114817">
                  <a:extLst>
                    <a:ext uri="{9D8B030D-6E8A-4147-A177-3AD203B41FA5}">
                      <a16:colId xmlns:a16="http://schemas.microsoft.com/office/drawing/2014/main" val="20003"/>
                    </a:ext>
                  </a:extLst>
                </a:gridCol>
              </a:tblGrid>
              <a:tr h="676320">
                <a:tc>
                  <a:txBody>
                    <a:bodyPr/>
                    <a:lstStyle/>
                    <a:p>
                      <a:pPr>
                        <a:lnSpc>
                          <a:spcPct val="107000"/>
                        </a:lnSpc>
                        <a:spcAft>
                          <a:spcPts val="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endParaRPr lang="en-US" sz="1100" dirty="0">
                        <a:effectLst/>
                      </a:endParaRPr>
                    </a:p>
                    <a:p>
                      <a:pPr>
                        <a:lnSpc>
                          <a:spcPct val="107000"/>
                        </a:lnSpc>
                        <a:spcAft>
                          <a:spcPts val="0"/>
                        </a:spcAft>
                      </a:pPr>
                      <a:r>
                        <a:rPr lang="en-US" sz="1100" dirty="0">
                          <a:effectLst/>
                        </a:rPr>
                        <a:t>Topic</a:t>
                      </a:r>
                    </a:p>
                    <a:p>
                      <a:pPr>
                        <a:lnSpc>
                          <a:spcPct val="107000"/>
                        </a:lnSpc>
                        <a:spcAft>
                          <a:spcPts val="0"/>
                        </a:spcAft>
                      </a:pPr>
                      <a:r>
                        <a:rPr lang="en-US" sz="1100" dirty="0">
                          <a:effectLst/>
                        </a:rPr>
                        <a:t> </a:t>
                      </a:r>
                    </a:p>
                    <a:p>
                      <a:pPr>
                        <a:lnSpc>
                          <a:spcPct val="107000"/>
                        </a:lnSpc>
                        <a:spcAft>
                          <a:spcPts val="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endParaRPr lang="en-US" sz="1100" dirty="0">
                        <a:effectLst/>
                      </a:endParaRPr>
                    </a:p>
                    <a:p>
                      <a:pPr>
                        <a:lnSpc>
                          <a:spcPct val="107000"/>
                        </a:lnSpc>
                        <a:spcAft>
                          <a:spcPts val="0"/>
                        </a:spcAft>
                      </a:pPr>
                      <a:r>
                        <a:rPr lang="en-US" sz="1100" dirty="0">
                          <a:effectLst/>
                        </a:rPr>
                        <a:t>Date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endParaRPr lang="en-US" sz="1100" dirty="0">
                        <a:effectLst/>
                      </a:endParaRPr>
                    </a:p>
                    <a:p>
                      <a:pPr>
                        <a:lnSpc>
                          <a:spcPct val="107000"/>
                        </a:lnSpc>
                        <a:spcAft>
                          <a:spcPts val="0"/>
                        </a:spcAft>
                      </a:pPr>
                      <a:r>
                        <a:rPr lang="en-US" sz="1100" dirty="0">
                          <a:effectLst/>
                        </a:rPr>
                        <a:t>Place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0">
                <a:tc>
                  <a:txBody>
                    <a:bodyPr/>
                    <a:lstStyle/>
                    <a:p>
                      <a:pPr>
                        <a:lnSpc>
                          <a:spcPct val="107000"/>
                        </a:lnSpc>
                        <a:spcAft>
                          <a:spcPts val="0"/>
                        </a:spcAft>
                      </a:pPr>
                      <a:r>
                        <a:rPr lang="en-US" sz="1100">
                          <a:effectLst/>
                        </a:rPr>
                        <a:t>1st Workshop</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100" dirty="0">
                          <a:effectLst/>
                        </a:rPr>
                        <a:t>MSG Land Surface Applications: Drought &amp; Fires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100" dirty="0">
                          <a:effectLst/>
                        </a:rPr>
                        <a:t>07-10 Sep 2009</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100">
                          <a:effectLst/>
                        </a:rPr>
                        <a:t>Sofia, Bulgaria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0">
                <a:tc>
                  <a:txBody>
                    <a:bodyPr/>
                    <a:lstStyle/>
                    <a:p>
                      <a:pPr>
                        <a:lnSpc>
                          <a:spcPct val="107000"/>
                        </a:lnSpc>
                        <a:spcAft>
                          <a:spcPts val="0"/>
                        </a:spcAft>
                      </a:pPr>
                      <a:r>
                        <a:rPr lang="en-US" sz="1100">
                          <a:effectLst/>
                        </a:rPr>
                        <a:t>2nd Workshop</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100">
                          <a:effectLst/>
                        </a:rPr>
                        <a:t>MSG Land Surface Applications: Drought &amp; Fire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100">
                          <a:effectLst/>
                        </a:rPr>
                        <a:t>04-07 April 2011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100">
                          <a:effectLst/>
                        </a:rPr>
                        <a:t>Antalya, Turkey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416644">
                <a:tc>
                  <a:txBody>
                    <a:bodyPr/>
                    <a:lstStyle/>
                    <a:p>
                      <a:pPr>
                        <a:lnSpc>
                          <a:spcPct val="107000"/>
                        </a:lnSpc>
                        <a:spcAft>
                          <a:spcPts val="0"/>
                        </a:spcAft>
                      </a:pPr>
                      <a:r>
                        <a:rPr lang="en-US" sz="1100">
                          <a:effectLst/>
                        </a:rPr>
                        <a:t>3rd Workshop</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100">
                          <a:effectLst/>
                        </a:rPr>
                        <a:t>MSG Land Surface Applications: Drought &amp; Fire emissions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100">
                          <a:effectLst/>
                        </a:rPr>
                        <a:t>20-21 March 2013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100">
                          <a:effectLst/>
                        </a:rPr>
                        <a:t>Lisabon/Ericeira Portugal</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0">
                <a:tc>
                  <a:txBody>
                    <a:bodyPr/>
                    <a:lstStyle/>
                    <a:p>
                      <a:pPr>
                        <a:lnSpc>
                          <a:spcPct val="107000"/>
                        </a:lnSpc>
                        <a:spcAft>
                          <a:spcPts val="0"/>
                        </a:spcAft>
                      </a:pPr>
                      <a:r>
                        <a:rPr lang="en-US" sz="1100">
                          <a:effectLst/>
                        </a:rPr>
                        <a:t>4th Workshop</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100">
                          <a:effectLst/>
                        </a:rPr>
                        <a:t>MSG Land Surface Applications: Drought and Environmental response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100" dirty="0">
                          <a:effectLst/>
                        </a:rPr>
                        <a:t>01-03 Sep 2015</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100" dirty="0">
                          <a:effectLst/>
                        </a:rPr>
                        <a:t>Matera, Italy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4"/>
                  </a:ext>
                </a:extLst>
              </a:tr>
              <a:tr h="0">
                <a:tc>
                  <a:txBody>
                    <a:bodyPr/>
                    <a:lstStyle/>
                    <a:p>
                      <a:pPr>
                        <a:lnSpc>
                          <a:spcPct val="107000"/>
                        </a:lnSpc>
                        <a:spcAft>
                          <a:spcPts val="0"/>
                        </a:spcAft>
                      </a:pPr>
                      <a:r>
                        <a:rPr lang="en-US" sz="1100">
                          <a:effectLst/>
                        </a:rPr>
                        <a:t>5th Workshop</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100">
                          <a:effectLst/>
                        </a:rPr>
                        <a:t>MSG Land Surface Applications: </a:t>
                      </a:r>
                    </a:p>
                    <a:p>
                      <a:pPr>
                        <a:lnSpc>
                          <a:spcPct val="107000"/>
                        </a:lnSpc>
                        <a:spcAft>
                          <a:spcPts val="0"/>
                        </a:spcAft>
                      </a:pPr>
                      <a:r>
                        <a:rPr lang="en-US" sz="1100">
                          <a:effectLst/>
                        </a:rPr>
                        <a:t>Heat waves, drought hazard and fire monitoring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endParaRPr lang="en-US" sz="1100" dirty="0">
                        <a:effectLst/>
                      </a:endParaRPr>
                    </a:p>
                    <a:p>
                      <a:pPr>
                        <a:lnSpc>
                          <a:spcPct val="107000"/>
                        </a:lnSpc>
                        <a:spcAft>
                          <a:spcPts val="0"/>
                        </a:spcAft>
                      </a:pPr>
                      <a:r>
                        <a:rPr lang="en-US" sz="1100" dirty="0">
                          <a:effectLst/>
                        </a:rPr>
                        <a:t>18-20 Sep 2017</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100">
                          <a:effectLst/>
                        </a:rPr>
                        <a:t>Yerevan, Armenia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5"/>
                  </a:ext>
                </a:extLst>
              </a:tr>
              <a:tr h="0">
                <a:tc>
                  <a:txBody>
                    <a:bodyPr/>
                    <a:lstStyle/>
                    <a:p>
                      <a:pPr>
                        <a:lnSpc>
                          <a:spcPct val="107000"/>
                        </a:lnSpc>
                        <a:spcAft>
                          <a:spcPts val="0"/>
                        </a:spcAft>
                      </a:pPr>
                      <a:r>
                        <a:rPr lang="en-US" sz="1100">
                          <a:effectLst/>
                        </a:rPr>
                        <a:t>6th Workshop</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bg-BG" sz="1100">
                          <a:effectLst/>
                        </a:rPr>
                        <a:t>MSG Land Surface Applications: Connection of climate and biosphere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100">
                          <a:effectLst/>
                        </a:rPr>
                        <a:t>14–17 October 2019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100">
                          <a:effectLst/>
                        </a:rPr>
                        <a:t>Darmstadt, EUMETSAT HQ, Germany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6"/>
                  </a:ext>
                </a:extLst>
              </a:tr>
              <a:tr h="0">
                <a:tc>
                  <a:txBody>
                    <a:bodyPr/>
                    <a:lstStyle/>
                    <a:p>
                      <a:pPr>
                        <a:lnSpc>
                          <a:spcPct val="107000"/>
                        </a:lnSpc>
                        <a:spcAft>
                          <a:spcPts val="0"/>
                        </a:spcAft>
                      </a:pPr>
                      <a:r>
                        <a:rPr lang="en-US" sz="1100" dirty="0">
                          <a:effectLst/>
                        </a:rPr>
                        <a:t>7th Workshop</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100" dirty="0">
                          <a:effectLst/>
                        </a:rPr>
                        <a:t>Drought &amp; Vegetation Monitoring: Energy–Water Cycle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100" dirty="0">
                          <a:effectLst/>
                        </a:rPr>
                        <a:t>24–26 Nov 2021</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100" dirty="0">
                          <a:effectLst/>
                        </a:rPr>
                        <a:t>On line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7"/>
                  </a:ext>
                </a:extLst>
              </a:tr>
            </a:tbl>
          </a:graphicData>
        </a:graphic>
      </p:graphicFrame>
      <p:grpSp>
        <p:nvGrpSpPr>
          <p:cNvPr id="14" name="Group 13"/>
          <p:cNvGrpSpPr/>
          <p:nvPr/>
        </p:nvGrpSpPr>
        <p:grpSpPr>
          <a:xfrm>
            <a:off x="161169" y="1243811"/>
            <a:ext cx="831759" cy="615949"/>
            <a:chOff x="130546" y="156002"/>
            <a:chExt cx="618490" cy="471317"/>
          </a:xfrm>
        </p:grpSpPr>
        <p:pic>
          <p:nvPicPr>
            <p:cNvPr id="15" name="Picture 14" descr="Logo_fin"/>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06181" y="354904"/>
              <a:ext cx="376555" cy="272415"/>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sp>
          <p:nvSpPr>
            <p:cNvPr id="16" name="TextBox 22"/>
            <p:cNvSpPr txBox="1"/>
            <p:nvPr/>
          </p:nvSpPr>
          <p:spPr>
            <a:xfrm>
              <a:off x="130546" y="156002"/>
              <a:ext cx="618490" cy="228621"/>
            </a:xfrm>
            <a:prstGeom prst="rect">
              <a:avLst/>
            </a:prstGeom>
            <a:noFill/>
          </p:spPr>
          <p:txBody>
            <a:bodyPr wrap="square" rtlCol="0">
              <a:noAutofit/>
            </a:bodyPr>
            <a:lstStyle/>
            <a:p>
              <a:pPr fontAlgn="base">
                <a:spcAft>
                  <a:spcPts val="0"/>
                </a:spcAft>
              </a:pPr>
              <a:r>
                <a:rPr lang="en-US" sz="1100" b="1" kern="1200" dirty="0">
                  <a:solidFill>
                    <a:schemeClr val="bg1"/>
                  </a:solidFill>
                  <a:effectLst/>
                  <a:latin typeface="Calibri" panose="020F0502020204030204" pitchFamily="34" charset="0"/>
                  <a:ea typeface="Times New Roman" panose="02020603050405020304" pitchFamily="18" charset="0"/>
                </a:rPr>
                <a:t>SALGEE</a:t>
              </a:r>
              <a:endParaRPr lang="en-US" sz="1200" dirty="0">
                <a:solidFill>
                  <a:schemeClr val="bg1"/>
                </a:solidFill>
                <a:effectLst/>
                <a:latin typeface="Times New Roman" panose="02020603050405020304" pitchFamily="18" charset="0"/>
                <a:ea typeface="Times New Roman" panose="02020603050405020304" pitchFamily="18" charset="0"/>
              </a:endParaRPr>
            </a:p>
          </p:txBody>
        </p:sp>
      </p:grpSp>
      <p:sp>
        <p:nvSpPr>
          <p:cNvPr id="23" name="TextBox 22"/>
          <p:cNvSpPr txBox="1"/>
          <p:nvPr/>
        </p:nvSpPr>
        <p:spPr>
          <a:xfrm>
            <a:off x="161169" y="779896"/>
            <a:ext cx="4510530" cy="369332"/>
          </a:xfrm>
          <a:prstGeom prst="rect">
            <a:avLst/>
          </a:prstGeom>
          <a:noFill/>
        </p:spPr>
        <p:txBody>
          <a:bodyPr wrap="none" rtlCol="0">
            <a:spAutoFit/>
          </a:bodyPr>
          <a:lstStyle/>
          <a:p>
            <a:pPr marL="285750" indent="-285750">
              <a:buFont typeface="Wingdings" panose="05000000000000000000" pitchFamily="2" charset="2"/>
              <a:buChar char="Ø"/>
            </a:pPr>
            <a:r>
              <a:rPr lang="it-IT" b="0" dirty="0">
                <a:latin typeface="Calibri" pitchFamily="34" charset="0"/>
                <a:cs typeface="Times New Roman" pitchFamily="18" charset="0"/>
              </a:rPr>
              <a:t>Thematic Biannual Workshops (2009-2021)</a:t>
            </a:r>
            <a:endParaRPr lang="en-US" dirty="0"/>
          </a:p>
        </p:txBody>
      </p:sp>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826073" y="2830584"/>
            <a:ext cx="6311717" cy="4027416"/>
          </a:xfrm>
          <a:prstGeom prst="rect">
            <a:avLst/>
          </a:prstGeom>
        </p:spPr>
      </p:pic>
      <p:sp>
        <p:nvSpPr>
          <p:cNvPr id="20" name="Text Box 7"/>
          <p:cNvSpPr txBox="1">
            <a:spLocks noChangeArrowheads="1"/>
          </p:cNvSpPr>
          <p:nvPr/>
        </p:nvSpPr>
        <p:spPr bwMode="auto">
          <a:xfrm>
            <a:off x="7793328" y="5333232"/>
            <a:ext cx="3242549" cy="1255728"/>
          </a:xfrm>
          <a:prstGeom prst="rect">
            <a:avLst/>
          </a:prstGeom>
          <a:solidFill>
            <a:srgbClr val="FFFFCC"/>
          </a:solidFill>
          <a:ln>
            <a:noFill/>
          </a:ln>
          <a:effectLst/>
        </p:spPr>
        <p:txBody>
          <a:bodyPr wrap="square">
            <a:spAutoFit/>
          </a:bodyPr>
          <a:lstStyle>
            <a:lvl1pPr eaLnBrk="0" hangingPunct="0">
              <a:defRPr sz="2400">
                <a:solidFill>
                  <a:schemeClr val="tx1"/>
                </a:solidFill>
                <a:latin typeface="Times New Roman" pitchFamily="18" charset="0"/>
                <a:cs typeface="Arial" charset="0"/>
              </a:defRPr>
            </a:lvl1pPr>
            <a:lvl2pPr marL="742950" indent="-285750" eaLnBrk="0" hangingPunct="0">
              <a:defRPr sz="2400">
                <a:solidFill>
                  <a:schemeClr val="tx1"/>
                </a:solidFill>
                <a:latin typeface="Times New Roman" pitchFamily="18" charset="0"/>
                <a:cs typeface="Arial" charset="0"/>
              </a:defRPr>
            </a:lvl2pPr>
            <a:lvl3pPr marL="1143000" indent="-228600" eaLnBrk="0" hangingPunct="0">
              <a:defRPr sz="2400">
                <a:solidFill>
                  <a:schemeClr val="tx1"/>
                </a:solidFill>
                <a:latin typeface="Times New Roman" pitchFamily="18" charset="0"/>
                <a:cs typeface="Arial" charset="0"/>
              </a:defRPr>
            </a:lvl3pPr>
            <a:lvl4pPr marL="1600200" indent="-228600" eaLnBrk="0" hangingPunct="0">
              <a:defRPr sz="2400">
                <a:solidFill>
                  <a:schemeClr val="tx1"/>
                </a:solidFill>
                <a:latin typeface="Times New Roman" pitchFamily="18" charset="0"/>
                <a:cs typeface="Arial" charset="0"/>
              </a:defRPr>
            </a:lvl4pPr>
            <a:lvl5pPr marL="2057400" indent="-228600" eaLnBrk="0" hangingPunct="0">
              <a:defRPr sz="2400">
                <a:solidFill>
                  <a:schemeClr val="tx1"/>
                </a:solidFill>
                <a:latin typeface="Times New Roman" pitchFamily="18" charset="0"/>
                <a:cs typeface="Arial"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charset="0"/>
              </a:defRPr>
            </a:lvl9pPr>
          </a:lstStyle>
          <a:p>
            <a:pPr eaLnBrk="1" hangingPunct="1">
              <a:lnSpc>
                <a:spcPct val="90000"/>
              </a:lnSpc>
              <a:spcBef>
                <a:spcPts val="0"/>
              </a:spcBef>
              <a:spcAft>
                <a:spcPts val="600"/>
              </a:spcAft>
            </a:pPr>
            <a:r>
              <a:rPr lang="en-US" sz="1400" b="0" dirty="0">
                <a:solidFill>
                  <a:srgbClr val="800000"/>
                </a:solidFill>
                <a:latin typeface="Calibri" pitchFamily="34" charset="0"/>
              </a:rPr>
              <a:t>- Participants/users from many (22)  European countries, Asia, Middle East have been invited with the aim to promote and  strengthen the use of LSASAF products in research and operational activities. </a:t>
            </a:r>
          </a:p>
        </p:txBody>
      </p:sp>
      <p:sp>
        <p:nvSpPr>
          <p:cNvPr id="3" name="Rectangle 2"/>
          <p:cNvSpPr/>
          <p:nvPr/>
        </p:nvSpPr>
        <p:spPr>
          <a:xfrm>
            <a:off x="577048" y="334789"/>
            <a:ext cx="3845733" cy="461665"/>
          </a:xfrm>
          <a:prstGeom prst="rect">
            <a:avLst/>
          </a:prstGeom>
        </p:spPr>
        <p:txBody>
          <a:bodyPr wrap="none">
            <a:spAutoFit/>
          </a:bodyPr>
          <a:lstStyle/>
          <a:p>
            <a:pPr lvl="0"/>
            <a:r>
              <a:rPr lang="en-US" sz="2400" dirty="0">
                <a:solidFill>
                  <a:srgbClr val="FF6600"/>
                </a:solidFill>
              </a:rPr>
              <a:t>SALGEE Activities &amp; Evolution</a:t>
            </a:r>
          </a:p>
        </p:txBody>
      </p:sp>
      <p:sp>
        <p:nvSpPr>
          <p:cNvPr id="18" name="Rectangle 17"/>
          <p:cNvSpPr/>
          <p:nvPr/>
        </p:nvSpPr>
        <p:spPr>
          <a:xfrm>
            <a:off x="5938807" y="192940"/>
            <a:ext cx="6198983" cy="1822037"/>
          </a:xfrm>
          <a:prstGeom prst="rect">
            <a:avLst/>
          </a:prstGeom>
          <a:solidFill>
            <a:schemeClr val="bg1"/>
          </a:solidFill>
        </p:spPr>
        <p:txBody>
          <a:bodyPr wrap="square">
            <a:spAutoFit/>
          </a:bodyPr>
          <a:lstStyle/>
          <a:p>
            <a:pPr marL="254250" lvl="4" indent="-342000" defTabSz="249238">
              <a:lnSpc>
                <a:spcPct val="90000"/>
              </a:lnSpc>
              <a:spcAft>
                <a:spcPts val="600"/>
              </a:spcAft>
              <a:defRPr/>
            </a:pPr>
            <a:r>
              <a:rPr lang="en-GB" sz="1600" b="0" dirty="0">
                <a:latin typeface="+mn-lt"/>
              </a:rPr>
              <a:t>-	</a:t>
            </a:r>
            <a:r>
              <a:rPr lang="en-US" sz="1600" dirty="0">
                <a:latin typeface="Calibri" pitchFamily="34" charset="0"/>
              </a:rPr>
              <a:t>Satellite experts and developers (EUM, LSASAF, NASA, NOAA, and other agencies) are invited to present advanced research and operational applications.</a:t>
            </a:r>
          </a:p>
          <a:p>
            <a:pPr marL="254250" lvl="4" indent="-342000" defTabSz="249238">
              <a:lnSpc>
                <a:spcPct val="90000"/>
              </a:lnSpc>
              <a:spcAft>
                <a:spcPts val="600"/>
              </a:spcAft>
              <a:defRPr/>
            </a:pPr>
            <a:r>
              <a:rPr lang="en-GB" sz="1600" b="0" dirty="0">
                <a:latin typeface="+mn-lt"/>
              </a:rPr>
              <a:t>-    Studies in support the validation of EUMETSAT and Land SAF products for drought </a:t>
            </a:r>
            <a:r>
              <a:rPr lang="en-GB" sz="1600" dirty="0"/>
              <a:t>assessment, forest fire detection and the impact of post fire effects on climate.</a:t>
            </a:r>
          </a:p>
          <a:p>
            <a:pPr marL="0" lvl="3" indent="-202950" defTabSz="249238">
              <a:spcAft>
                <a:spcPts val="600"/>
              </a:spcAft>
              <a:defRPr/>
            </a:pPr>
            <a:r>
              <a:rPr lang="en-GB" sz="1600" b="0" dirty="0">
                <a:latin typeface="+mn-lt"/>
              </a:rPr>
              <a:t>-    </a:t>
            </a:r>
            <a:r>
              <a:rPr lang="en-GB" sz="1600" dirty="0"/>
              <a:t>Results</a:t>
            </a:r>
            <a:r>
              <a:rPr lang="en-GB" sz="1600" dirty="0">
                <a:latin typeface="Calibri" pitchFamily="34" charset="0"/>
              </a:rPr>
              <a:t>: Training &amp; LSASAF products promotion.</a:t>
            </a:r>
            <a:endParaRPr lang="en-US" sz="1600" dirty="0">
              <a:latin typeface="Calibri" pitchFamily="34" charset="0"/>
            </a:endParaRPr>
          </a:p>
        </p:txBody>
      </p:sp>
      <p:sp>
        <p:nvSpPr>
          <p:cNvPr id="12" name="Text Box 7"/>
          <p:cNvSpPr txBox="1">
            <a:spLocks noChangeArrowheads="1"/>
          </p:cNvSpPr>
          <p:nvPr/>
        </p:nvSpPr>
        <p:spPr bwMode="auto">
          <a:xfrm>
            <a:off x="150311" y="5042629"/>
            <a:ext cx="6163403" cy="170354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400">
                <a:solidFill>
                  <a:schemeClr val="tx1"/>
                </a:solidFill>
                <a:latin typeface="Times New Roman" pitchFamily="18" charset="0"/>
                <a:cs typeface="Arial" charset="0"/>
              </a:defRPr>
            </a:lvl1pPr>
            <a:lvl2pPr marL="742950" indent="-285750" eaLnBrk="0" hangingPunct="0">
              <a:defRPr sz="2400">
                <a:solidFill>
                  <a:schemeClr val="tx1"/>
                </a:solidFill>
                <a:latin typeface="Times New Roman" pitchFamily="18" charset="0"/>
                <a:cs typeface="Arial" charset="0"/>
              </a:defRPr>
            </a:lvl2pPr>
            <a:lvl3pPr marL="1143000" indent="-228600" eaLnBrk="0" hangingPunct="0">
              <a:defRPr sz="2400">
                <a:solidFill>
                  <a:schemeClr val="tx1"/>
                </a:solidFill>
                <a:latin typeface="Times New Roman" pitchFamily="18" charset="0"/>
                <a:cs typeface="Arial" charset="0"/>
              </a:defRPr>
            </a:lvl3pPr>
            <a:lvl4pPr marL="1600200" indent="-228600" eaLnBrk="0" hangingPunct="0">
              <a:defRPr sz="2400">
                <a:solidFill>
                  <a:schemeClr val="tx1"/>
                </a:solidFill>
                <a:latin typeface="Times New Roman" pitchFamily="18" charset="0"/>
                <a:cs typeface="Arial" charset="0"/>
              </a:defRPr>
            </a:lvl4pPr>
            <a:lvl5pPr marL="2057400" indent="-228600" eaLnBrk="0" hangingPunct="0">
              <a:defRPr sz="2400">
                <a:solidFill>
                  <a:schemeClr val="tx1"/>
                </a:solidFill>
                <a:latin typeface="Times New Roman" pitchFamily="18" charset="0"/>
                <a:cs typeface="Arial"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charset="0"/>
              </a:defRPr>
            </a:lvl9pPr>
          </a:lstStyle>
          <a:p>
            <a:pPr marL="79200" indent="-342000" eaLnBrk="1" hangingPunct="1">
              <a:lnSpc>
                <a:spcPct val="90000"/>
              </a:lnSpc>
              <a:spcBef>
                <a:spcPts val="0"/>
              </a:spcBef>
              <a:spcAft>
                <a:spcPts val="300"/>
              </a:spcAft>
              <a:buFont typeface="Wingdings" panose="05000000000000000000" pitchFamily="2" charset="2"/>
              <a:buChar char="Ø"/>
            </a:pPr>
            <a:r>
              <a:rPr lang="en-US" sz="1800" dirty="0">
                <a:latin typeface="Calibri" pitchFamily="34" charset="0"/>
              </a:rPr>
              <a:t>Establish relations &amp; Exchange of knowledge </a:t>
            </a:r>
            <a:r>
              <a:rPr lang="en-US" sz="1800" dirty="0">
                <a:latin typeface="Calibri" pitchFamily="34" charset="0"/>
                <a:cs typeface="Times New Roman" pitchFamily="18" charset="0"/>
              </a:rPr>
              <a:t>with ECMWF</a:t>
            </a:r>
          </a:p>
          <a:p>
            <a:pPr marL="79200" indent="-342000" eaLnBrk="1" hangingPunct="1">
              <a:lnSpc>
                <a:spcPct val="90000"/>
              </a:lnSpc>
              <a:spcBef>
                <a:spcPts val="0"/>
              </a:spcBef>
              <a:spcAft>
                <a:spcPts val="300"/>
              </a:spcAft>
              <a:buFont typeface="Wingdings" panose="05000000000000000000" pitchFamily="2" charset="2"/>
              <a:buChar char="Ø"/>
            </a:pPr>
            <a:r>
              <a:rPr lang="en-US" sz="1800" dirty="0">
                <a:latin typeface="Calibri" pitchFamily="34" charset="0"/>
              </a:rPr>
              <a:t>Exchange of experience with H-SAF and CM SAF.</a:t>
            </a:r>
          </a:p>
          <a:p>
            <a:pPr marL="79200" lvl="1" indent="-342000" eaLnBrk="1" hangingPunct="1">
              <a:lnSpc>
                <a:spcPct val="90000"/>
              </a:lnSpc>
              <a:spcAft>
                <a:spcPts val="300"/>
              </a:spcAft>
              <a:buFont typeface="Wingdings" panose="05000000000000000000" pitchFamily="2" charset="2"/>
              <a:buChar char="Ø"/>
            </a:pPr>
            <a:r>
              <a:rPr lang="en-US" sz="1800" dirty="0">
                <a:latin typeface="Calibri" pitchFamily="34" charset="0"/>
                <a:cs typeface="+mn-cs"/>
              </a:rPr>
              <a:t>Active users and involved in satellite applications in LSA in 	target region are identified; </a:t>
            </a:r>
          </a:p>
          <a:p>
            <a:pPr marL="79200" lvl="1" indent="-342000" eaLnBrk="1" hangingPunct="1">
              <a:lnSpc>
                <a:spcPct val="90000"/>
              </a:lnSpc>
              <a:spcAft>
                <a:spcPts val="300"/>
              </a:spcAft>
              <a:buFont typeface="Wingdings" panose="05000000000000000000" pitchFamily="2" charset="2"/>
              <a:buChar char="Ø"/>
            </a:pPr>
            <a:r>
              <a:rPr lang="en-US" sz="1800" dirty="0">
                <a:latin typeface="Calibri" pitchFamily="34" charset="0"/>
                <a:cs typeface="+mn-cs"/>
              </a:rPr>
              <a:t>Limitation: Only few countries in SEE have expressed interest 	to contribute.</a:t>
            </a:r>
            <a:endParaRPr lang="en-US" sz="1800" dirty="0">
              <a:latin typeface="Calibri" pitchFamily="34" charset="0"/>
              <a:cs typeface="Times New Roman" pitchFamily="18" charset="0"/>
            </a:endParaRPr>
          </a:p>
        </p:txBody>
      </p:sp>
    </p:spTree>
    <p:extLst>
      <p:ext uri="{BB962C8B-B14F-4D97-AF65-F5344CB8AC3E}">
        <p14:creationId xmlns:p14="http://schemas.microsoft.com/office/powerpoint/2010/main" val="457400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5153" y="352600"/>
            <a:ext cx="10515600" cy="486645"/>
          </a:xfrm>
        </p:spPr>
        <p:txBody>
          <a:bodyPr>
            <a:normAutofit/>
          </a:bodyPr>
          <a:lstStyle/>
          <a:p>
            <a:pPr lvl="0"/>
            <a:r>
              <a:rPr lang="en-US" sz="2400" dirty="0">
                <a:solidFill>
                  <a:srgbClr val="FF6600"/>
                </a:solidFill>
                <a:latin typeface="+mn-lt"/>
              </a:rPr>
              <a:t>SALGEE Prospective</a:t>
            </a:r>
            <a:endParaRPr lang="en-US" sz="2400" dirty="0">
              <a:latin typeface="+mn-lt"/>
            </a:endParaRPr>
          </a:p>
        </p:txBody>
      </p:sp>
      <p:sp>
        <p:nvSpPr>
          <p:cNvPr id="5" name="Rectangle 4"/>
          <p:cNvSpPr/>
          <p:nvPr/>
        </p:nvSpPr>
        <p:spPr>
          <a:xfrm>
            <a:off x="575153" y="1507375"/>
            <a:ext cx="10166958" cy="2864439"/>
          </a:xfrm>
          <a:prstGeom prst="rect">
            <a:avLst/>
          </a:prstGeom>
        </p:spPr>
        <p:txBody>
          <a:bodyPr wrap="square">
            <a:spAutoFit/>
          </a:bodyPr>
          <a:lstStyle/>
          <a:p>
            <a:pPr marL="285750" lvl="3" indent="-285750" defTabSz="249238" fontAlgn="auto">
              <a:spcBef>
                <a:spcPts val="0"/>
              </a:spcBef>
              <a:spcAft>
                <a:spcPts val="300"/>
              </a:spcAft>
              <a:buFont typeface="Wingdings" panose="05000000000000000000" pitchFamily="2" charset="2"/>
              <a:buChar char="Ø"/>
              <a:defRPr/>
            </a:pPr>
            <a:r>
              <a:rPr lang="en-US" dirty="0"/>
              <a:t>Combine efforts: First step is the Joint SALGEE &amp; LSASAF User Workshop: “Monitoring Drought Impacts on Vegetation &amp; Feedback”,  25-26 November 2024, Darmstadt, Germany</a:t>
            </a:r>
          </a:p>
          <a:p>
            <a:pPr marL="285750" indent="-285750">
              <a:lnSpc>
                <a:spcPct val="107000"/>
              </a:lnSpc>
              <a:spcBef>
                <a:spcPts val="600"/>
              </a:spcBef>
              <a:buFont typeface="Wingdings" panose="05000000000000000000" pitchFamily="2" charset="2"/>
              <a:buChar char="Ø"/>
            </a:pPr>
            <a:r>
              <a:rPr lang="en-US" dirty="0"/>
              <a:t>To combine scientific and/or technical capacity to:</a:t>
            </a:r>
          </a:p>
          <a:p>
            <a:pPr lvl="1">
              <a:spcBef>
                <a:spcPts val="600"/>
              </a:spcBef>
            </a:pPr>
            <a:r>
              <a:rPr lang="en-US" sz="1600" dirty="0">
                <a:latin typeface="Calibri" panose="020F0502020204030204" pitchFamily="34" charset="0"/>
                <a:ea typeface="Calibri" panose="020F0502020204030204" pitchFamily="34" charset="0"/>
                <a:cs typeface="Times New Roman" panose="02020603050405020304" pitchFamily="18" charset="0"/>
              </a:rPr>
              <a:t>- Identify research methods on Land Surface Analyses of drought in presence of vegetation and showcase some innovative uses related to drought.</a:t>
            </a:r>
          </a:p>
          <a:p>
            <a:pPr indent="457200">
              <a:spcBef>
                <a:spcPts val="600"/>
              </a:spcBef>
            </a:pPr>
            <a:r>
              <a:rPr lang="en-US" sz="1600" dirty="0">
                <a:latin typeface="Calibri" panose="020F0502020204030204" pitchFamily="34" charset="0"/>
                <a:ea typeface="Calibri" panose="020F0502020204030204" pitchFamily="34" charset="0"/>
                <a:cs typeface="Times New Roman" panose="02020603050405020304" pitchFamily="18" charset="0"/>
              </a:rPr>
              <a:t>- Transfer from research to operations for early warning.</a:t>
            </a:r>
          </a:p>
          <a:p>
            <a:pPr marL="285750" indent="-285750">
              <a:spcBef>
                <a:spcPts val="600"/>
              </a:spcBef>
              <a:buFont typeface="Wingdings" panose="05000000000000000000" pitchFamily="2" charset="2"/>
              <a:buChar char="Ø"/>
            </a:pPr>
            <a:r>
              <a:rPr lang="en-US" dirty="0">
                <a:latin typeface="Calibri" panose="020F0502020204030204" pitchFamily="34" charset="0"/>
                <a:ea typeface="Calibri" panose="020F0502020204030204" pitchFamily="34" charset="0"/>
                <a:cs typeface="Times New Roman" panose="02020603050405020304" pitchFamily="18" charset="0"/>
              </a:rPr>
              <a:t>Applying Integrated tools and in support to analyses drought related processes</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800100" lvl="1" indent="-342900">
              <a:lnSpc>
                <a:spcPct val="107000"/>
              </a:lnSpc>
              <a:buFont typeface="Calibri" panose="020F0502020204030204" pitchFamily="34" charset="0"/>
              <a:buChar char="-"/>
            </a:pPr>
            <a:r>
              <a:rPr lang="en-US" sz="1600" dirty="0">
                <a:latin typeface="Calibri" panose="020F0502020204030204" pitchFamily="34" charset="0"/>
                <a:ea typeface="Calibri" panose="020F0502020204030204" pitchFamily="34" charset="0"/>
                <a:cs typeface="Times New Roman" panose="02020603050405020304" pitchFamily="18" charset="0"/>
              </a:rPr>
              <a:t>Initiatives for Collaboration, Use of </a:t>
            </a:r>
            <a:r>
              <a:rPr lang="en-US" sz="1600">
                <a:latin typeface="Calibri" panose="020F0502020204030204" pitchFamily="34" charset="0"/>
                <a:ea typeface="Calibri" panose="020F0502020204030204" pitchFamily="34" charset="0"/>
                <a:cs typeface="Times New Roman" panose="02020603050405020304" pitchFamily="18" charset="0"/>
              </a:rPr>
              <a:t>MTG Data.</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800100" lvl="1" indent="-342900">
              <a:lnSpc>
                <a:spcPct val="107000"/>
              </a:lnSpc>
              <a:spcAft>
                <a:spcPts val="800"/>
              </a:spcAft>
              <a:buFont typeface="Calibri" panose="020F0502020204030204" pitchFamily="34" charset="0"/>
              <a:buChar char="-"/>
            </a:pPr>
            <a:r>
              <a:rPr lang="en-US" sz="1600" dirty="0">
                <a:latin typeface="Calibri" panose="020F0502020204030204" pitchFamily="34" charset="0"/>
                <a:ea typeface="Calibri" panose="020F0502020204030204" pitchFamily="34" charset="0"/>
                <a:cs typeface="Times New Roman" panose="02020603050405020304" pitchFamily="18" charset="0"/>
              </a:rPr>
              <a:t>A collaborative infrastructure in support of teaming efforts.</a:t>
            </a:r>
            <a:endParaRPr lang="en-US" sz="1600" dirty="0"/>
          </a:p>
        </p:txBody>
      </p:sp>
    </p:spTree>
    <p:extLst>
      <p:ext uri="{BB962C8B-B14F-4D97-AF65-F5344CB8AC3E}">
        <p14:creationId xmlns:p14="http://schemas.microsoft.com/office/powerpoint/2010/main" val="337731978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38868</TotalTime>
  <Words>673</Words>
  <Application>Microsoft Office PowerPoint</Application>
  <PresentationFormat>Widescreen</PresentationFormat>
  <Paragraphs>87</Paragraphs>
  <Slides>4</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Calibri Light</vt:lpstr>
      <vt:lpstr>Times New Roman</vt:lpstr>
      <vt:lpstr>Wingdings</vt:lpstr>
      <vt:lpstr>Office Theme</vt:lpstr>
      <vt:lpstr> 8th SALGEE-LSASAF User Workshop 15 years SALGEE Project </vt:lpstr>
      <vt:lpstr>PowerPoint Presentation</vt:lpstr>
      <vt:lpstr>PowerPoint Presentation</vt:lpstr>
      <vt:lpstr>SALGEE Prospective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Julia</dc:creator>
  <cp:lastModifiedBy>Regina Hoefenmayer</cp:lastModifiedBy>
  <cp:revision>877</cp:revision>
  <cp:lastPrinted>2024-09-29T18:17:18Z</cp:lastPrinted>
  <dcterms:created xsi:type="dcterms:W3CDTF">2024-05-09T10:25:38Z</dcterms:created>
  <dcterms:modified xsi:type="dcterms:W3CDTF">2024-11-25T07:27:12Z</dcterms:modified>
</cp:coreProperties>
</file>