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7690" r:id="rId1"/>
  </p:sldMasterIdLst>
  <p:notesMasterIdLst>
    <p:notesMasterId r:id="rId24"/>
  </p:notesMasterIdLst>
  <p:handoutMasterIdLst>
    <p:handoutMasterId r:id="rId25"/>
  </p:handoutMasterIdLst>
  <p:sldIdLst>
    <p:sldId id="611" r:id="rId2"/>
    <p:sldId id="604" r:id="rId3"/>
    <p:sldId id="712" r:id="rId4"/>
    <p:sldId id="714" r:id="rId5"/>
    <p:sldId id="715" r:id="rId6"/>
    <p:sldId id="711" r:id="rId7"/>
    <p:sldId id="744" r:id="rId8"/>
    <p:sldId id="745" r:id="rId9"/>
    <p:sldId id="738" r:id="rId10"/>
    <p:sldId id="721" r:id="rId11"/>
    <p:sldId id="722" r:id="rId12"/>
    <p:sldId id="716" r:id="rId13"/>
    <p:sldId id="717" r:id="rId14"/>
    <p:sldId id="718" r:id="rId15"/>
    <p:sldId id="719" r:id="rId16"/>
    <p:sldId id="749" r:id="rId17"/>
    <p:sldId id="750" r:id="rId18"/>
    <p:sldId id="751" r:id="rId19"/>
    <p:sldId id="752" r:id="rId20"/>
    <p:sldId id="753" r:id="rId21"/>
    <p:sldId id="754" r:id="rId22"/>
    <p:sldId id="609" r:id="rId23"/>
  </p:sldIdLst>
  <p:sldSz cx="12192000" cy="6858000"/>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0099"/>
    <a:srgbClr val="C5B9AC"/>
    <a:srgbClr val="00205B"/>
    <a:srgbClr val="D6D2C4"/>
    <a:srgbClr val="E8E8E8"/>
    <a:srgbClr val="E0E0E0"/>
    <a:srgbClr val="F1F1F1"/>
    <a:srgbClr val="00B5E2"/>
    <a:srgbClr val="FE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0299" autoAdjust="0"/>
  </p:normalViewPr>
  <p:slideViewPr>
    <p:cSldViewPr snapToGrid="0">
      <p:cViewPr varScale="1">
        <p:scale>
          <a:sx n="67" d="100"/>
          <a:sy n="67" d="100"/>
        </p:scale>
        <p:origin x="604" y="40"/>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020"/>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Smiljanic" userId="b2b895a4-3df7-4b43-ae7a-42dbb342192a" providerId="ADAL" clId="{C186D9FE-A961-4BF6-830E-0ACF115C6D21}"/>
    <pc:docChg chg="custSel modMainMaster">
      <pc:chgData name="Ivan Smiljanic" userId="b2b895a4-3df7-4b43-ae7a-42dbb342192a" providerId="ADAL" clId="{C186D9FE-A961-4BF6-830E-0ACF115C6D21}" dt="2024-05-14T10:01:34.827" v="3" actId="20577"/>
      <pc:docMkLst>
        <pc:docMk/>
      </pc:docMkLst>
      <pc:sldMasterChg chg="modSp mod">
        <pc:chgData name="Ivan Smiljanic" userId="b2b895a4-3df7-4b43-ae7a-42dbb342192a" providerId="ADAL" clId="{C186D9FE-A961-4BF6-830E-0ACF115C6D21}" dt="2024-05-14T10:01:34.827" v="3" actId="20577"/>
        <pc:sldMasterMkLst>
          <pc:docMk/>
          <pc:sldMasterMk cId="3347881430" sldId="2147487690"/>
        </pc:sldMasterMkLst>
        <pc:spChg chg="mod">
          <ac:chgData name="Ivan Smiljanic" userId="b2b895a4-3df7-4b43-ae7a-42dbb342192a" providerId="ADAL" clId="{C186D9FE-A961-4BF6-830E-0ACF115C6D21}" dt="2024-05-14T10:01:34.827" v="3" actId="20577"/>
          <ac:spMkLst>
            <pc:docMk/>
            <pc:sldMasterMk cId="3347881430" sldId="2147487690"/>
            <ac:spMk id="13"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398" y="1191201"/>
            <a:ext cx="9421602" cy="533890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71941152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2242093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199"/>
            <a:ext cx="9436548" cy="5347376"/>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3479598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8058" y="1199921"/>
            <a:ext cx="9406214" cy="533018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6776993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 Ocean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9921"/>
            <a:ext cx="9421156" cy="533865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81659885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Tree>
    <p:extLst>
      <p:ext uri="{BB962C8B-B14F-4D97-AF65-F5344CB8AC3E}">
        <p14:creationId xmlns:p14="http://schemas.microsoft.com/office/powerpoint/2010/main" val="7341013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41451255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4194928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4451841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314311" y="-1679944"/>
            <a:ext cx="11288822" cy="11288822"/>
          </a:xfrm>
          <a:prstGeom prst="rect">
            <a:avLst/>
          </a:prstGeom>
          <a:blipFill dpi="0" rotWithShape="1">
            <a:blip r:embed="rId2">
              <a:alphaModFix amt="30000"/>
            </a:blip>
            <a:srcRect/>
            <a:stretch>
              <a:fillRect/>
            </a:stretch>
          </a:blip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92816061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a:t>Click to edit Master title style</a:t>
            </a:r>
            <a:endParaRPr lang="en-GB" dirty="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a:solidFill>
                  <a:schemeClr val="bg1"/>
                </a:solidFill>
                <a:latin typeface="+mj-lt"/>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de-DE" sz="1000" b="0" baseline="0">
                <a:solidFill>
                  <a:schemeClr val="accent5"/>
                </a:solidFill>
                <a:latin typeface="+mn-lt"/>
                <a:ea typeface="Roboto" panose="02000000000000000000" pitchFamily="2" charset="0"/>
                <a:cs typeface="Arial" pitchFamily="34" charset="0"/>
              </a:rPr>
              <a:t>EUM/IM/TEM/21/1250538, v1B, 28 March 2022</a:t>
            </a:r>
            <a:endParaRPr lang="de-DE" sz="1000" b="0" baseline="0" dirty="0">
              <a:solidFill>
                <a:schemeClr val="accent5"/>
              </a:solidFill>
              <a:latin typeface="+mn-lt"/>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chemeClr val="accent5"/>
                </a:solidFill>
                <a:latin typeface="+mn-lt"/>
                <a:ea typeface="Roboto" panose="02000000000000000000" pitchFamily="2" charset="0"/>
                <a:cs typeface="Arial" pitchFamily="34" charset="0"/>
              </a:rPr>
              <a:pPr algn="r"/>
              <a:t>‹#›</a:t>
            </a:fld>
            <a:endParaRPr lang="en-GB" sz="1050" dirty="0">
              <a:solidFill>
                <a:schemeClr val="accent5"/>
              </a:solidFill>
              <a:latin typeface="+mn-lt"/>
              <a:ea typeface="Roboto" panose="02000000000000000000" pitchFamily="2" charset="0"/>
            </a:endParaRPr>
          </a:p>
        </p:txBody>
      </p:sp>
    </p:spTree>
    <p:extLst>
      <p:ext uri="{BB962C8B-B14F-4D97-AF65-F5344CB8AC3E}">
        <p14:creationId xmlns:p14="http://schemas.microsoft.com/office/powerpoint/2010/main" val="3347881430"/>
      </p:ext>
    </p:extLst>
  </p:cSld>
  <p:clrMap bg1="lt1" tx1="dk1" bg2="lt2" tx2="dk2" accent1="accent1" accent2="accent2" accent3="accent3" accent4="accent4" accent5="accent5" accent6="accent6" hlink="hlink" folHlink="folHlink"/>
  <p:sldLayoutIdLst>
    <p:sldLayoutId id="2147487693" r:id="rId1"/>
    <p:sldLayoutId id="2147487692" r:id="rId2"/>
    <p:sldLayoutId id="2147487691" r:id="rId3"/>
    <p:sldLayoutId id="2147487700" r:id="rId4"/>
    <p:sldLayoutId id="2147487694" r:id="rId5"/>
    <p:sldLayoutId id="2147487695" r:id="rId6"/>
    <p:sldLayoutId id="2147487696" r:id="rId7"/>
    <p:sldLayoutId id="2147487697" r:id="rId8"/>
    <p:sldLayoutId id="2147487698" r:id="rId9"/>
    <p:sldLayoutId id="2147487699" r:id="rId10"/>
  </p:sldLayoutIdLst>
  <p:transition/>
  <p:txStyles>
    <p:titleStyle>
      <a:lvl1pPr marL="220791" algn="l" rtl="0" eaLnBrk="1" fontAlgn="base" hangingPunct="1">
        <a:spcBef>
          <a:spcPct val="0"/>
        </a:spcBef>
        <a:spcAft>
          <a:spcPct val="0"/>
        </a:spcAft>
        <a:defRPr sz="3200" b="0" spc="-100" baseline="0">
          <a:solidFill>
            <a:schemeClr val="bg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hyperlink" Target="https://resources.eumetrain.org/rgb_quick_guides/quick_guides/FireTemperatureRGB.pdf" TargetMode="Externa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title="[DM_DOCNAME]"/>
          <p:cNvSpPr txBox="1"/>
          <p:nvPr/>
        </p:nvSpPr>
        <p:spPr>
          <a:xfrm>
            <a:off x="0" y="1884153"/>
            <a:ext cx="5310909" cy="1871621"/>
          </a:xfrm>
          <a:prstGeom prst="rect">
            <a:avLst/>
          </a:prstGeom>
          <a:solidFill>
            <a:schemeClr val="bg1"/>
          </a:solidFill>
        </p:spPr>
        <p:txBody>
          <a:bodyPr wrap="square" lIns="288000" tIns="180000" rIns="288000" bIns="180000" rtlCol="0" anchor="t" anchorCtr="0">
            <a:spAutoFit/>
          </a:bodyPr>
          <a:lstStyle/>
          <a:p>
            <a:pPr>
              <a:defRPr/>
            </a:pPr>
            <a:r>
              <a:rPr lang="en-GB" sz="3200" b="0" spc="-100" dirty="0">
                <a:solidFill>
                  <a:schemeClr val="tx1"/>
                </a:solidFill>
                <a:latin typeface="Bahnschrift SemiLight" panose="020B0502040204020203" pitchFamily="34" charset="0"/>
                <a:cs typeface="Calibri" panose="020F0502020204030204" pitchFamily="34" charset="0"/>
              </a:rPr>
              <a:t>FCI view on Fires</a:t>
            </a:r>
          </a:p>
          <a:p>
            <a:pPr>
              <a:defRPr/>
            </a:pPr>
            <a:endParaRPr lang="en-GB" sz="18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a:defRPr/>
            </a:pPr>
            <a:r>
              <a:rPr lang="en-GB" sz="1800" b="0" i="1" kern="0" dirty="0">
                <a:solidFill>
                  <a:schemeClr val="tx1"/>
                </a:solidFill>
                <a:latin typeface="Roboto Medium" panose="02000000000000000000" pitchFamily="2" charset="0"/>
                <a:ea typeface="Roboto Medium" panose="02000000000000000000" pitchFamily="2" charset="0"/>
                <a:cs typeface="Arial" panose="020B0604020202020204" pitchFamily="34" charset="0"/>
              </a:rPr>
              <a:t>Exploring the fire monitoring detection	</a:t>
            </a:r>
            <a:endParaRPr lang="en-GB" sz="1800" b="0" i="1" dirty="0">
              <a:solidFill>
                <a:schemeClr val="tx1"/>
              </a:solidFill>
              <a:latin typeface="Bahnschrift Light" panose="020B0502040204020203" pitchFamily="34" charset="0"/>
              <a:ea typeface="Roboto" panose="02000000000000000000" pitchFamily="2" charset="0"/>
              <a:cs typeface="Calibri" panose="020F0502020204030204" pitchFamily="34" charset="0"/>
            </a:endParaRPr>
          </a:p>
          <a:p>
            <a:pPr>
              <a:defRPr/>
            </a:pPr>
            <a:endPar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endParaRPr>
          </a:p>
          <a:p>
            <a:pPr>
              <a:defRPr/>
            </a:pPr>
            <a:endParaRPr lang="en-GB" sz="1400" b="0" i="1" dirty="0">
              <a:solidFill>
                <a:schemeClr val="tx1"/>
              </a:solidFill>
              <a:latin typeface="Bahnschrift Light" panose="020B0502040204020203" pitchFamily="34" charset="0"/>
              <a:ea typeface="Roboto Light"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2190249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975" t="-1103" b="1980"/>
          <a:stretch/>
        </p:blipFill>
        <p:spPr>
          <a:xfrm>
            <a:off x="0" y="-98837"/>
            <a:ext cx="12192000" cy="7089049"/>
          </a:xfrm>
          <a:prstGeom prst="rect">
            <a:avLst/>
          </a:prstGeom>
        </p:spPr>
      </p:pic>
      <p:sp>
        <p:nvSpPr>
          <p:cNvPr id="11" name="TextBox 10"/>
          <p:cNvSpPr txBox="1"/>
          <p:nvPr/>
        </p:nvSpPr>
        <p:spPr>
          <a:xfrm>
            <a:off x="0" y="-1"/>
            <a:ext cx="4600940" cy="1846659"/>
          </a:xfrm>
          <a:prstGeom prst="rect">
            <a:avLst/>
          </a:prstGeom>
          <a:solidFill>
            <a:srgbClr val="000000">
              <a:alpha val="3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SEVIRI Natural </a:t>
            </a:r>
            <a:r>
              <a:rPr lang="en-GB" sz="3200" b="0" kern="100" spc="-100" dirty="0" err="1">
                <a:solidFill>
                  <a:schemeClr val="tx1">
                    <a:lumMod val="85000"/>
                  </a:schemeClr>
                </a:solidFill>
                <a:latin typeface="Bahnschrift Light" panose="020B0502040204020203" pitchFamily="34" charset="0"/>
                <a:ea typeface="Roboto" panose="02000000000000000000" pitchFamily="2" charset="0"/>
              </a:rPr>
              <a:t>Color</a:t>
            </a:r>
            <a:r>
              <a:rPr lang="en-GB" sz="3200" b="0" kern="100" spc="-100" dirty="0">
                <a:solidFill>
                  <a:schemeClr val="tx1">
                    <a:lumMod val="85000"/>
                  </a:schemeClr>
                </a:solidFill>
                <a:latin typeface="Bahnschrift Light" panose="020B0502040204020203" pitchFamily="34" charset="0"/>
                <a:ea typeface="Roboto" panose="02000000000000000000" pitchFamily="2" charset="0"/>
              </a:rPr>
              <a:t> 3km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Fire Temperature 3km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(3.8µm)</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05.08.2023 10:00 UTC</a:t>
            </a:r>
          </a:p>
        </p:txBody>
      </p:sp>
      <p:sp>
        <p:nvSpPr>
          <p:cNvPr id="12" name="TextBox 11"/>
          <p:cNvSpPr txBox="1"/>
          <p:nvPr/>
        </p:nvSpPr>
        <p:spPr>
          <a:xfrm>
            <a:off x="8829675" y="219075"/>
            <a:ext cx="2762250" cy="95410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800" b="0" kern="100" spc="-100" dirty="0">
                <a:solidFill>
                  <a:schemeClr val="tx2"/>
                </a:solidFill>
                <a:latin typeface="Bahnschrift Light" panose="020B0502040204020203" pitchFamily="34" charset="0"/>
                <a:ea typeface="Roboto" panose="02000000000000000000" pitchFamily="2" charset="0"/>
              </a:rPr>
              <a:t>MSG-SEVIRI</a:t>
            </a:r>
          </a:p>
          <a:p>
            <a:r>
              <a:rPr lang="en-GB" sz="2800" b="0" kern="100" spc="-100" dirty="0">
                <a:solidFill>
                  <a:schemeClr val="tx2"/>
                </a:solidFill>
                <a:latin typeface="Bahnschrift Light" panose="020B0502040204020203" pitchFamily="34" charset="0"/>
                <a:ea typeface="Roboto" panose="02000000000000000000" pitchFamily="2" charset="0"/>
              </a:rPr>
              <a:t>For comparison</a:t>
            </a:r>
          </a:p>
        </p:txBody>
      </p:sp>
      <p:cxnSp>
        <p:nvCxnSpPr>
          <p:cNvPr id="6" name="Straight Arrow Connector 5"/>
          <p:cNvCxnSpPr/>
          <p:nvPr/>
        </p:nvCxnSpPr>
        <p:spPr bwMode="auto">
          <a:xfrm>
            <a:off x="8746633" y="2602599"/>
            <a:ext cx="1378194" cy="463794"/>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290380" y="3352770"/>
            <a:ext cx="1006631" cy="400110"/>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Smoke?</a:t>
            </a:r>
          </a:p>
        </p:txBody>
      </p:sp>
      <p:sp>
        <p:nvSpPr>
          <p:cNvPr id="14" name="TextBox 13"/>
          <p:cNvSpPr txBox="1"/>
          <p:nvPr/>
        </p:nvSpPr>
        <p:spPr>
          <a:xfrm>
            <a:off x="7531917" y="1973252"/>
            <a:ext cx="1876710" cy="707886"/>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Intense fires at the core?</a:t>
            </a:r>
          </a:p>
        </p:txBody>
      </p:sp>
      <p:sp>
        <p:nvSpPr>
          <p:cNvPr id="2" name="Oval 1">
            <a:extLst>
              <a:ext uri="{FF2B5EF4-FFF2-40B4-BE49-F238E27FC236}">
                <a16:creationId xmlns:a16="http://schemas.microsoft.com/office/drawing/2014/main" id="{96B9FDA1-B116-D70C-054A-A3AAD46D4042}"/>
              </a:ext>
            </a:extLst>
          </p:cNvPr>
          <p:cNvSpPr/>
          <p:nvPr/>
        </p:nvSpPr>
        <p:spPr bwMode="auto">
          <a:xfrm>
            <a:off x="3667125" y="4038600"/>
            <a:ext cx="714375" cy="676275"/>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3" name="TextBox 2">
            <a:extLst>
              <a:ext uri="{FF2B5EF4-FFF2-40B4-BE49-F238E27FC236}">
                <a16:creationId xmlns:a16="http://schemas.microsoft.com/office/drawing/2014/main" id="{A211DD71-C246-5717-9830-20AC1BE92465}"/>
              </a:ext>
            </a:extLst>
          </p:cNvPr>
          <p:cNvSpPr txBox="1"/>
          <p:nvPr/>
        </p:nvSpPr>
        <p:spPr>
          <a:xfrm>
            <a:off x="3662585" y="4714875"/>
            <a:ext cx="1876710" cy="707886"/>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Water fetch area for airplanes</a:t>
            </a:r>
          </a:p>
        </p:txBody>
      </p:sp>
    </p:spTree>
    <p:extLst>
      <p:ext uri="{BB962C8B-B14F-4D97-AF65-F5344CB8AC3E}">
        <p14:creationId xmlns:p14="http://schemas.microsoft.com/office/powerpoint/2010/main" val="326300885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6" t="1217" r="4150" b="1194"/>
          <a:stretch/>
        </p:blipFill>
        <p:spPr>
          <a:xfrm>
            <a:off x="0" y="0"/>
            <a:ext cx="12182602" cy="6989484"/>
          </a:xfrm>
          <a:prstGeom prst="rect">
            <a:avLst/>
          </a:prstGeom>
        </p:spPr>
      </p:pic>
      <p:sp>
        <p:nvSpPr>
          <p:cNvPr id="16" name="TextBox 15"/>
          <p:cNvSpPr txBox="1"/>
          <p:nvPr/>
        </p:nvSpPr>
        <p:spPr>
          <a:xfrm>
            <a:off x="0" y="-1"/>
            <a:ext cx="4318811" cy="1877437"/>
          </a:xfrm>
          <a:prstGeom prst="rect">
            <a:avLst/>
          </a:prstGeom>
          <a:solidFill>
            <a:srgbClr val="000000">
              <a:alpha val="3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FCI True </a:t>
            </a:r>
            <a:r>
              <a:rPr lang="en-GB" sz="3200" b="0" kern="100" spc="-100" dirty="0" err="1">
                <a:solidFill>
                  <a:schemeClr val="tx1">
                    <a:lumMod val="85000"/>
                  </a:schemeClr>
                </a:solidFill>
                <a:latin typeface="Bahnschrift Light" panose="020B0502040204020203" pitchFamily="34" charset="0"/>
                <a:ea typeface="Roboto" panose="02000000000000000000" pitchFamily="2" charset="0"/>
              </a:rPr>
              <a:t>Color</a:t>
            </a:r>
            <a:r>
              <a:rPr lang="en-GB" sz="3200" b="0" kern="100" spc="-100" dirty="0">
                <a:solidFill>
                  <a:schemeClr val="tx1">
                    <a:lumMod val="85000"/>
                  </a:schemeClr>
                </a:solidFill>
                <a:latin typeface="Bahnschrift Light" panose="020B0502040204020203" pitchFamily="34" charset="0"/>
                <a:ea typeface="Roboto" panose="02000000000000000000" pitchFamily="2" charset="0"/>
              </a:rPr>
              <a:t> 0.5km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Fire Temperature 0.5km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(3.8 and 2.2µm)</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05.08.2023 10:00 UTC</a:t>
            </a:r>
          </a:p>
        </p:txBody>
      </p:sp>
      <p:sp>
        <p:nvSpPr>
          <p:cNvPr id="7" name="Title 5"/>
          <p:cNvSpPr txBox="1">
            <a:spLocks/>
          </p:cNvSpPr>
          <p:nvPr/>
        </p:nvSpPr>
        <p:spPr bwMode="auto">
          <a:xfrm>
            <a:off x="7378262" y="0"/>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a:solidFill>
                  <a:schemeClr val="tx1">
                    <a:lumMod val="85000"/>
                  </a:schemeClr>
                </a:solidFill>
              </a:rPr>
              <a:t>Demonstrating FCI’s capabilities</a:t>
            </a:r>
          </a:p>
          <a:p>
            <a:pPr algn="r">
              <a:spcBef>
                <a:spcPts val="600"/>
              </a:spcBef>
            </a:pPr>
            <a:r>
              <a:rPr lang="en-GB" sz="2400" kern="0" dirty="0">
                <a:solidFill>
                  <a:schemeClr val="tx1">
                    <a:lumMod val="85000"/>
                  </a:schemeClr>
                </a:solidFill>
              </a:rPr>
              <a:t>Observing fires in Portugal</a:t>
            </a:r>
          </a:p>
          <a:p>
            <a:pPr algn="r">
              <a:spcBef>
                <a:spcPts val="600"/>
              </a:spcBef>
            </a:pPr>
            <a:r>
              <a:rPr lang="en-GB" sz="2400" u="sng" kern="0" dirty="0">
                <a:solidFill>
                  <a:schemeClr val="tx1">
                    <a:lumMod val="85000"/>
                  </a:schemeClr>
                </a:solidFill>
              </a:rPr>
              <a:t>Preliminary results</a:t>
            </a:r>
          </a:p>
        </p:txBody>
      </p:sp>
      <p:sp>
        <p:nvSpPr>
          <p:cNvPr id="6" name="TextBox 5"/>
          <p:cNvSpPr txBox="1"/>
          <p:nvPr/>
        </p:nvSpPr>
        <p:spPr>
          <a:xfrm>
            <a:off x="5017746" y="3601563"/>
            <a:ext cx="1006631" cy="400110"/>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Smoke</a:t>
            </a:r>
          </a:p>
        </p:txBody>
      </p:sp>
      <p:cxnSp>
        <p:nvCxnSpPr>
          <p:cNvPr id="8" name="Straight Arrow Connector 7"/>
          <p:cNvCxnSpPr/>
          <p:nvPr/>
        </p:nvCxnSpPr>
        <p:spPr bwMode="auto">
          <a:xfrm>
            <a:off x="8746633" y="2602599"/>
            <a:ext cx="1378194" cy="463794"/>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9" name="TextBox 8"/>
          <p:cNvSpPr txBox="1"/>
          <p:nvPr/>
        </p:nvSpPr>
        <p:spPr>
          <a:xfrm>
            <a:off x="2290380" y="3352770"/>
            <a:ext cx="1006631" cy="400110"/>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Smoke</a:t>
            </a:r>
          </a:p>
        </p:txBody>
      </p:sp>
      <p:sp>
        <p:nvSpPr>
          <p:cNvPr id="10" name="TextBox 9"/>
          <p:cNvSpPr txBox="1"/>
          <p:nvPr/>
        </p:nvSpPr>
        <p:spPr>
          <a:xfrm>
            <a:off x="8101557" y="3401508"/>
            <a:ext cx="1006631" cy="400110"/>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Smoke</a:t>
            </a:r>
          </a:p>
        </p:txBody>
      </p:sp>
      <p:sp>
        <p:nvSpPr>
          <p:cNvPr id="11" name="TextBox 10"/>
          <p:cNvSpPr txBox="1"/>
          <p:nvPr/>
        </p:nvSpPr>
        <p:spPr>
          <a:xfrm>
            <a:off x="7531916" y="1973252"/>
            <a:ext cx="2496795" cy="400110"/>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No fires at the core!</a:t>
            </a:r>
          </a:p>
        </p:txBody>
      </p:sp>
      <p:sp>
        <p:nvSpPr>
          <p:cNvPr id="12" name="TextBox 11"/>
          <p:cNvSpPr txBox="1"/>
          <p:nvPr/>
        </p:nvSpPr>
        <p:spPr>
          <a:xfrm>
            <a:off x="4914826" y="5012747"/>
            <a:ext cx="1006631" cy="400110"/>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Smoke</a:t>
            </a:r>
          </a:p>
        </p:txBody>
      </p:sp>
      <p:sp>
        <p:nvSpPr>
          <p:cNvPr id="5" name="Oval 4">
            <a:extLst>
              <a:ext uri="{FF2B5EF4-FFF2-40B4-BE49-F238E27FC236}">
                <a16:creationId xmlns:a16="http://schemas.microsoft.com/office/drawing/2014/main" id="{D6EEC58B-540C-C128-7074-F290024BAE96}"/>
              </a:ext>
            </a:extLst>
          </p:cNvPr>
          <p:cNvSpPr/>
          <p:nvPr/>
        </p:nvSpPr>
        <p:spPr bwMode="auto">
          <a:xfrm>
            <a:off x="3667125" y="4038600"/>
            <a:ext cx="714375" cy="676275"/>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13" name="TextBox 12">
            <a:extLst>
              <a:ext uri="{FF2B5EF4-FFF2-40B4-BE49-F238E27FC236}">
                <a16:creationId xmlns:a16="http://schemas.microsoft.com/office/drawing/2014/main" id="{3806BE22-985B-A80D-88C1-7E06B2153564}"/>
              </a:ext>
            </a:extLst>
          </p:cNvPr>
          <p:cNvSpPr txBox="1"/>
          <p:nvPr/>
        </p:nvSpPr>
        <p:spPr>
          <a:xfrm>
            <a:off x="3662585" y="4714875"/>
            <a:ext cx="1876710" cy="707886"/>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Water fetch area for airplanes</a:t>
            </a:r>
          </a:p>
        </p:txBody>
      </p:sp>
    </p:spTree>
    <p:extLst>
      <p:ext uri="{BB962C8B-B14F-4D97-AF65-F5344CB8AC3E}">
        <p14:creationId xmlns:p14="http://schemas.microsoft.com/office/powerpoint/2010/main" val="33304998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GB" dirty="0"/>
              <a:t>Application benefits FCI vs SEVIRI – example 4 (Botswana fire front)</a:t>
            </a:r>
          </a:p>
        </p:txBody>
      </p:sp>
      <p:sp>
        <p:nvSpPr>
          <p:cNvPr id="6" name="Text Placeholder 2"/>
          <p:cNvSpPr>
            <a:spLocks noGrp="1"/>
          </p:cNvSpPr>
          <p:nvPr>
            <p:ph type="body" sz="quarter" idx="10"/>
          </p:nvPr>
        </p:nvSpPr>
        <p:spPr>
          <a:xfrm>
            <a:off x="564662" y="3075709"/>
            <a:ext cx="11627339" cy="3848740"/>
          </a:xfrm>
        </p:spPr>
        <p:txBody>
          <a:bodyPr>
            <a:noAutofit/>
          </a:bodyPr>
          <a:lstStyle/>
          <a:p>
            <a:pPr marL="0" indent="0">
              <a:buNone/>
            </a:pPr>
            <a:r>
              <a:rPr lang="en-GB" sz="2000" dirty="0"/>
              <a:t>Focus on the advanced </a:t>
            </a:r>
            <a:r>
              <a:rPr lang="en-GB" sz="2000" dirty="0">
                <a:solidFill>
                  <a:srgbClr val="00B050"/>
                </a:solidFill>
              </a:rPr>
              <a:t>spatial</a:t>
            </a:r>
            <a:r>
              <a:rPr lang="en-GB" sz="2000" dirty="0"/>
              <a:t>, </a:t>
            </a:r>
            <a:r>
              <a:rPr lang="en-GB" sz="2000" dirty="0">
                <a:solidFill>
                  <a:srgbClr val="00B050"/>
                </a:solidFill>
              </a:rPr>
              <a:t>spectral</a:t>
            </a:r>
            <a:r>
              <a:rPr lang="en-GB" sz="2000" dirty="0"/>
              <a:t> and </a:t>
            </a:r>
            <a:r>
              <a:rPr lang="en-GB" sz="2000" dirty="0">
                <a:solidFill>
                  <a:srgbClr val="00B050"/>
                </a:solidFill>
              </a:rPr>
              <a:t>radiometric</a:t>
            </a:r>
            <a:r>
              <a:rPr lang="en-GB" sz="2000" dirty="0"/>
              <a:t> resolution of FCI:</a:t>
            </a:r>
            <a:endParaRPr lang="en-GB" sz="1400" dirty="0"/>
          </a:p>
          <a:p>
            <a:pPr lvl="1"/>
            <a:r>
              <a:rPr lang="en-GB" sz="1200" dirty="0">
                <a:solidFill>
                  <a:srgbClr val="00B050"/>
                </a:solidFill>
              </a:rPr>
              <a:t>Spatial resolution </a:t>
            </a:r>
            <a:r>
              <a:rPr lang="en-GB" sz="1200" dirty="0"/>
              <a:t>benefits:</a:t>
            </a:r>
          </a:p>
          <a:p>
            <a:pPr lvl="2"/>
            <a:r>
              <a:rPr lang="en-GB" sz="1100" dirty="0"/>
              <a:t>the shape of the fires, fire fronts and burn scars</a:t>
            </a:r>
          </a:p>
          <a:p>
            <a:pPr lvl="2"/>
            <a:r>
              <a:rPr lang="en-GB" sz="1100" dirty="0"/>
              <a:t>detection of smallest fires</a:t>
            </a:r>
          </a:p>
          <a:p>
            <a:pPr lvl="1"/>
            <a:r>
              <a:rPr lang="en-GB" sz="1200" dirty="0">
                <a:solidFill>
                  <a:srgbClr val="00B050"/>
                </a:solidFill>
              </a:rPr>
              <a:t>Spectral resolution </a:t>
            </a:r>
            <a:r>
              <a:rPr lang="en-GB" sz="1200" dirty="0"/>
              <a:t>benefits: </a:t>
            </a:r>
          </a:p>
          <a:p>
            <a:pPr lvl="2"/>
            <a:r>
              <a:rPr lang="en-GB" sz="1100" dirty="0"/>
              <a:t>information about the fire intensity (indication of most active fires, </a:t>
            </a:r>
            <a:r>
              <a:rPr lang="en-GB" sz="1100" dirty="0" err="1"/>
              <a:t>ie</a:t>
            </a:r>
            <a:r>
              <a:rPr lang="en-GB" sz="1100" dirty="0"/>
              <a:t> fire fronts) with additional NIR 2.25 channel –&gt; Fire Temperature RGB</a:t>
            </a:r>
          </a:p>
          <a:p>
            <a:pPr lvl="2"/>
            <a:r>
              <a:rPr lang="en-GB" sz="1100" dirty="0"/>
              <a:t>better smoke detection through additional VIS0.4 and VIS0.5 channels -&gt; True Colour RGB</a:t>
            </a:r>
          </a:p>
          <a:p>
            <a:pPr lvl="1"/>
            <a:r>
              <a:rPr lang="en-GB" sz="1200" dirty="0">
                <a:solidFill>
                  <a:srgbClr val="00B050"/>
                </a:solidFill>
              </a:rPr>
              <a:t>Radiometric resolution </a:t>
            </a:r>
            <a:r>
              <a:rPr lang="en-GB" sz="1200" dirty="0"/>
              <a:t>benefits: </a:t>
            </a:r>
          </a:p>
          <a:p>
            <a:pPr lvl="2"/>
            <a:r>
              <a:rPr lang="en-GB" sz="1100" dirty="0"/>
              <a:t>better fire intensity information –&gt; Fire Temperature RGB</a:t>
            </a:r>
          </a:p>
          <a:p>
            <a:pPr lvl="1"/>
            <a:r>
              <a:rPr lang="en-GB" sz="1200" dirty="0">
                <a:solidFill>
                  <a:srgbClr val="00B050"/>
                </a:solidFill>
              </a:rPr>
              <a:t>Temporal resolution </a:t>
            </a:r>
            <a:r>
              <a:rPr lang="en-GB" sz="1200" dirty="0"/>
              <a:t>benefits:</a:t>
            </a:r>
          </a:p>
          <a:p>
            <a:pPr lvl="2"/>
            <a:r>
              <a:rPr lang="en-GB" sz="1100" dirty="0"/>
              <a:t>fire intensity dynamics (fires intensifying / diminishing)</a:t>
            </a:r>
          </a:p>
          <a:p>
            <a:pPr lvl="2"/>
            <a:r>
              <a:rPr lang="en-GB" sz="1100" dirty="0"/>
              <a:t>fire front dynamics (direction of fire spread / low level winds)</a:t>
            </a:r>
          </a:p>
          <a:p>
            <a:pPr lvl="2"/>
            <a:r>
              <a:rPr lang="en-GB" sz="1100" dirty="0"/>
              <a:t>fire initiation (quicker initial detection)</a:t>
            </a:r>
          </a:p>
          <a:p>
            <a:pPr lvl="2"/>
            <a:r>
              <a:rPr lang="en-GB" sz="1100" dirty="0"/>
              <a:t>smoke dynamics (smoke spread and thickness monitoring)</a:t>
            </a:r>
          </a:p>
          <a:p>
            <a:pPr lvl="2"/>
            <a:r>
              <a:rPr lang="en-GB" sz="1100" dirty="0"/>
              <a:t>wind dynamics (tracking the smoke and surrounding clouds advection (rate))</a:t>
            </a:r>
          </a:p>
          <a:p>
            <a:pPr lvl="2"/>
            <a:endParaRPr lang="en-GB" sz="1100" dirty="0"/>
          </a:p>
          <a:p>
            <a:pPr marL="0" indent="0">
              <a:buNone/>
            </a:pPr>
            <a:endParaRPr lang="en-GB" sz="1400" dirty="0"/>
          </a:p>
        </p:txBody>
      </p:sp>
      <p:sp>
        <p:nvSpPr>
          <p:cNvPr id="7" name="Text Placeholder 2"/>
          <p:cNvSpPr txBox="1">
            <a:spLocks/>
          </p:cNvSpPr>
          <p:nvPr/>
        </p:nvSpPr>
        <p:spPr bwMode="auto">
          <a:xfrm>
            <a:off x="564662" y="832845"/>
            <a:ext cx="11470980" cy="214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r>
              <a:rPr lang="en-GB" sz="2800" kern="0" dirty="0"/>
              <a:t>Scenario: </a:t>
            </a:r>
            <a:r>
              <a:rPr lang="en-GB" sz="2800" b="0" kern="0" dirty="0"/>
              <a:t>You need to send ground troops to clear the vegetation in front of the fires to stop its spread. Based on one SEVIRI image available, where would you send firefighters, to which side of the fire? </a:t>
            </a:r>
            <a:endParaRPr lang="en-GB" sz="1400" b="0" kern="0" dirty="0"/>
          </a:p>
          <a:p>
            <a:pPr marL="0" indent="0">
              <a:buFont typeface="Arial" pitchFamily="34" charset="0"/>
              <a:buNone/>
            </a:pPr>
            <a:endParaRPr lang="en-GB" sz="2000" b="0" kern="0" dirty="0"/>
          </a:p>
        </p:txBody>
      </p:sp>
    </p:spTree>
    <p:extLst>
      <p:ext uri="{BB962C8B-B14F-4D97-AF65-F5344CB8AC3E}">
        <p14:creationId xmlns:p14="http://schemas.microsoft.com/office/powerpoint/2010/main" val="10705638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972"/>
          <a:stretch/>
        </p:blipFill>
        <p:spPr>
          <a:xfrm>
            <a:off x="2" y="1"/>
            <a:ext cx="12192000" cy="6883400"/>
          </a:xfrm>
          <a:prstGeom prst="rect">
            <a:avLst/>
          </a:prstGeom>
        </p:spPr>
      </p:pic>
      <p:sp>
        <p:nvSpPr>
          <p:cNvPr id="8" name="TextBox 7"/>
          <p:cNvSpPr txBox="1"/>
          <p:nvPr/>
        </p:nvSpPr>
        <p:spPr>
          <a:xfrm>
            <a:off x="2" y="0"/>
            <a:ext cx="4950370" cy="1692771"/>
          </a:xfrm>
          <a:prstGeom prst="rect">
            <a:avLst/>
          </a:prstGeom>
          <a:solidFill>
            <a:srgbClr val="000000">
              <a:alpha val="30196"/>
            </a:srgbClr>
          </a:solidFill>
          <a:ln>
            <a:solidFill>
              <a:srgbClr val="000000"/>
            </a:solidFill>
          </a:ln>
        </p:spPr>
        <p:txBody>
          <a:bodyPr wrap="square" rtlCol="0">
            <a:spAutoFit/>
          </a:bodyPr>
          <a:lstStyle/>
          <a:p>
            <a:r>
              <a:rPr lang="en-GB" sz="2800" b="0" kern="100" spc="-100" dirty="0">
                <a:solidFill>
                  <a:schemeClr val="tx1">
                    <a:lumMod val="85000"/>
                  </a:schemeClr>
                </a:solidFill>
                <a:latin typeface="Bahnschrift Light" panose="020B0502040204020203" pitchFamily="34" charset="0"/>
                <a:ea typeface="Roboto" panose="02000000000000000000" pitchFamily="2" charset="0"/>
              </a:rPr>
              <a:t>SEVIRI Natural </a:t>
            </a:r>
            <a:r>
              <a:rPr lang="en-GB" sz="2800" b="0" kern="100" spc="-100" dirty="0" err="1">
                <a:solidFill>
                  <a:schemeClr val="tx1">
                    <a:lumMod val="85000"/>
                  </a:schemeClr>
                </a:solidFill>
                <a:latin typeface="Bahnschrift Light" panose="020B0502040204020203" pitchFamily="34" charset="0"/>
                <a:ea typeface="Roboto" panose="02000000000000000000" pitchFamily="2" charset="0"/>
              </a:rPr>
              <a:t>color</a:t>
            </a:r>
            <a:r>
              <a:rPr lang="en-GB" sz="2800" b="0" kern="100" spc="-100" dirty="0">
                <a:solidFill>
                  <a:schemeClr val="tx1">
                    <a:lumMod val="85000"/>
                  </a:schemeClr>
                </a:solidFill>
                <a:latin typeface="Bahnschrift Light" panose="020B0502040204020203" pitchFamily="34" charset="0"/>
                <a:ea typeface="Roboto" panose="02000000000000000000" pitchFamily="2" charset="0"/>
              </a:rPr>
              <a:t> 3km</a:t>
            </a:r>
          </a:p>
          <a:p>
            <a:r>
              <a:rPr lang="en-GB" sz="2800" b="0" kern="100" spc="-100" dirty="0">
                <a:solidFill>
                  <a:schemeClr val="tx1">
                    <a:lumMod val="85000"/>
                  </a:schemeClr>
                </a:solidFill>
                <a:latin typeface="Bahnschrift Light" panose="020B0502040204020203" pitchFamily="34" charset="0"/>
                <a:ea typeface="Roboto" panose="02000000000000000000" pitchFamily="2" charset="0"/>
              </a:rPr>
              <a:t>Fire Temperature 3km</a:t>
            </a:r>
          </a:p>
          <a:p>
            <a:r>
              <a:rPr lang="en-GB" sz="2800" b="0" kern="100" spc="-100" dirty="0">
                <a:solidFill>
                  <a:schemeClr val="tx1">
                    <a:lumMod val="85000"/>
                  </a:schemeClr>
                </a:solidFill>
                <a:latin typeface="Bahnschrift Light" panose="020B0502040204020203" pitchFamily="34" charset="0"/>
                <a:ea typeface="Roboto" panose="02000000000000000000" pitchFamily="2" charset="0"/>
              </a:rPr>
              <a:t>(3.8µm)</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18.03.2023 15:45 UTC</a:t>
            </a:r>
          </a:p>
        </p:txBody>
      </p:sp>
      <p:sp>
        <p:nvSpPr>
          <p:cNvPr id="7" name="Title 5"/>
          <p:cNvSpPr txBox="1">
            <a:spLocks/>
          </p:cNvSpPr>
          <p:nvPr/>
        </p:nvSpPr>
        <p:spPr bwMode="auto">
          <a:xfrm>
            <a:off x="7378262" y="0"/>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a:solidFill>
                  <a:schemeClr val="tx1">
                    <a:lumMod val="85000"/>
                  </a:schemeClr>
                </a:solidFill>
              </a:rPr>
              <a:t>Demonstrating FCI’s capabilities</a:t>
            </a:r>
          </a:p>
          <a:p>
            <a:pPr algn="r">
              <a:spcBef>
                <a:spcPts val="600"/>
              </a:spcBef>
            </a:pPr>
            <a:r>
              <a:rPr lang="en-GB" sz="2400" kern="0" dirty="0">
                <a:solidFill>
                  <a:schemeClr val="tx1">
                    <a:lumMod val="85000"/>
                  </a:schemeClr>
                </a:solidFill>
              </a:rPr>
              <a:t>Observing fires in the sub-Saharan region</a:t>
            </a:r>
          </a:p>
          <a:p>
            <a:pPr algn="r">
              <a:spcBef>
                <a:spcPts val="600"/>
              </a:spcBef>
            </a:pPr>
            <a:r>
              <a:rPr lang="en-GB" sz="2400" u="sng" kern="0" dirty="0">
                <a:solidFill>
                  <a:schemeClr val="tx1">
                    <a:lumMod val="85000"/>
                  </a:schemeClr>
                </a:solidFill>
              </a:rPr>
              <a:t>Preliminary results</a:t>
            </a:r>
          </a:p>
        </p:txBody>
      </p:sp>
    </p:spTree>
    <p:extLst>
      <p:ext uri="{BB962C8B-B14F-4D97-AF65-F5344CB8AC3E}">
        <p14:creationId xmlns:p14="http://schemas.microsoft.com/office/powerpoint/2010/main" val="249209157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4326"/>
          <a:stretch/>
        </p:blipFill>
        <p:spPr>
          <a:xfrm>
            <a:off x="0" y="1"/>
            <a:ext cx="12192000" cy="6858000"/>
          </a:xfrm>
          <a:prstGeom prst="rect">
            <a:avLst/>
          </a:prstGeom>
        </p:spPr>
      </p:pic>
      <p:sp>
        <p:nvSpPr>
          <p:cNvPr id="16" name="TextBox 15"/>
          <p:cNvSpPr txBox="1"/>
          <p:nvPr/>
        </p:nvSpPr>
        <p:spPr>
          <a:xfrm>
            <a:off x="0" y="-1"/>
            <a:ext cx="4318811" cy="1877437"/>
          </a:xfrm>
          <a:prstGeom prst="rect">
            <a:avLst/>
          </a:prstGeom>
          <a:solidFill>
            <a:srgbClr val="000000">
              <a:alpha val="3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FCI True </a:t>
            </a:r>
            <a:r>
              <a:rPr lang="en-GB" sz="3200" b="0" kern="100" spc="-100" dirty="0" err="1">
                <a:solidFill>
                  <a:schemeClr val="tx1">
                    <a:lumMod val="85000"/>
                  </a:schemeClr>
                </a:solidFill>
                <a:latin typeface="Bahnschrift Light" panose="020B0502040204020203" pitchFamily="34" charset="0"/>
                <a:ea typeface="Roboto" panose="02000000000000000000" pitchFamily="2" charset="0"/>
              </a:rPr>
              <a:t>Color</a:t>
            </a:r>
            <a:r>
              <a:rPr lang="en-GB" sz="3200" b="0" kern="100" spc="-100" dirty="0">
                <a:solidFill>
                  <a:schemeClr val="tx1">
                    <a:lumMod val="85000"/>
                  </a:schemeClr>
                </a:solidFill>
                <a:latin typeface="Bahnschrift Light" panose="020B0502040204020203" pitchFamily="34" charset="0"/>
                <a:ea typeface="Roboto" panose="02000000000000000000" pitchFamily="2" charset="0"/>
              </a:rPr>
              <a:t> 1km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Fire Temperature 0.5km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(3.8 and 2.2µm)</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18.03.2023 15:40 UTC</a:t>
            </a:r>
          </a:p>
        </p:txBody>
      </p:sp>
      <p:sp>
        <p:nvSpPr>
          <p:cNvPr id="7" name="Title 5"/>
          <p:cNvSpPr txBox="1">
            <a:spLocks/>
          </p:cNvSpPr>
          <p:nvPr/>
        </p:nvSpPr>
        <p:spPr bwMode="auto">
          <a:xfrm>
            <a:off x="7378262" y="0"/>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a:solidFill>
                  <a:schemeClr val="tx1">
                    <a:lumMod val="85000"/>
                  </a:schemeClr>
                </a:solidFill>
              </a:rPr>
              <a:t>Demonstrating FCI’s capabilities</a:t>
            </a:r>
          </a:p>
          <a:p>
            <a:pPr algn="r">
              <a:spcBef>
                <a:spcPts val="600"/>
              </a:spcBef>
            </a:pPr>
            <a:r>
              <a:rPr lang="en-GB" sz="2400" kern="0" dirty="0">
                <a:solidFill>
                  <a:schemeClr val="tx1">
                    <a:lumMod val="85000"/>
                  </a:schemeClr>
                </a:solidFill>
              </a:rPr>
              <a:t>Observing fires in the sub-Saharan region</a:t>
            </a:r>
          </a:p>
          <a:p>
            <a:pPr algn="r">
              <a:spcBef>
                <a:spcPts val="600"/>
              </a:spcBef>
            </a:pPr>
            <a:r>
              <a:rPr lang="en-GB" sz="2400" u="sng" kern="0" dirty="0">
                <a:solidFill>
                  <a:schemeClr val="tx1">
                    <a:lumMod val="85000"/>
                  </a:schemeClr>
                </a:solidFill>
              </a:rPr>
              <a:t>Preliminary results</a:t>
            </a:r>
          </a:p>
        </p:txBody>
      </p:sp>
    </p:spTree>
    <p:extLst>
      <p:ext uri="{BB962C8B-B14F-4D97-AF65-F5344CB8AC3E}">
        <p14:creationId xmlns:p14="http://schemas.microsoft.com/office/powerpoint/2010/main" val="14008071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b="4326"/>
          <a:stretch/>
        </p:blipFill>
        <p:spPr>
          <a:xfrm>
            <a:off x="0" y="1"/>
            <a:ext cx="12192000" cy="6858000"/>
          </a:xfrm>
          <a:prstGeom prst="rect">
            <a:avLst/>
          </a:prstGeom>
        </p:spPr>
      </p:pic>
      <p:sp>
        <p:nvSpPr>
          <p:cNvPr id="16" name="TextBox 15"/>
          <p:cNvSpPr txBox="1"/>
          <p:nvPr/>
        </p:nvSpPr>
        <p:spPr>
          <a:xfrm>
            <a:off x="0" y="-1"/>
            <a:ext cx="4318811" cy="1877437"/>
          </a:xfrm>
          <a:prstGeom prst="rect">
            <a:avLst/>
          </a:prstGeom>
          <a:solidFill>
            <a:srgbClr val="000000">
              <a:alpha val="3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FCI True </a:t>
            </a:r>
            <a:r>
              <a:rPr lang="en-GB" sz="3200" b="0" kern="100" spc="-100" dirty="0" err="1">
                <a:solidFill>
                  <a:schemeClr val="tx1">
                    <a:lumMod val="85000"/>
                  </a:schemeClr>
                </a:solidFill>
                <a:latin typeface="Bahnschrift Light" panose="020B0502040204020203" pitchFamily="34" charset="0"/>
                <a:ea typeface="Roboto" panose="02000000000000000000" pitchFamily="2" charset="0"/>
              </a:rPr>
              <a:t>Color</a:t>
            </a:r>
            <a:r>
              <a:rPr lang="en-GB" sz="3200" b="0" kern="100" spc="-100" dirty="0">
                <a:solidFill>
                  <a:schemeClr val="tx1">
                    <a:lumMod val="85000"/>
                  </a:schemeClr>
                </a:solidFill>
                <a:latin typeface="Bahnschrift Light" panose="020B0502040204020203" pitchFamily="34" charset="0"/>
                <a:ea typeface="Roboto" panose="02000000000000000000" pitchFamily="2" charset="0"/>
              </a:rPr>
              <a:t> 1km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Fire Temperature 0.5km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(3.8 and 2.2µm)</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18.03.2023 15:40 UTC</a:t>
            </a:r>
          </a:p>
        </p:txBody>
      </p:sp>
      <p:sp>
        <p:nvSpPr>
          <p:cNvPr id="7" name="Title 5"/>
          <p:cNvSpPr txBox="1">
            <a:spLocks/>
          </p:cNvSpPr>
          <p:nvPr/>
        </p:nvSpPr>
        <p:spPr bwMode="auto">
          <a:xfrm>
            <a:off x="7378262" y="0"/>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a:solidFill>
                  <a:schemeClr val="tx1">
                    <a:lumMod val="85000"/>
                  </a:schemeClr>
                </a:solidFill>
              </a:rPr>
              <a:t>Demonstrating FCI’s capabilities</a:t>
            </a:r>
          </a:p>
          <a:p>
            <a:pPr algn="r">
              <a:spcBef>
                <a:spcPts val="600"/>
              </a:spcBef>
            </a:pPr>
            <a:r>
              <a:rPr lang="en-GB" sz="2400" kern="0" dirty="0">
                <a:solidFill>
                  <a:schemeClr val="tx1">
                    <a:lumMod val="85000"/>
                  </a:schemeClr>
                </a:solidFill>
              </a:rPr>
              <a:t>Observing fires in the sub-Saharan region</a:t>
            </a:r>
          </a:p>
          <a:p>
            <a:pPr algn="r">
              <a:spcBef>
                <a:spcPts val="600"/>
              </a:spcBef>
            </a:pPr>
            <a:r>
              <a:rPr lang="en-GB" sz="2400" u="sng" kern="0" dirty="0">
                <a:solidFill>
                  <a:schemeClr val="tx1">
                    <a:lumMod val="85000"/>
                  </a:schemeClr>
                </a:solidFill>
              </a:rPr>
              <a:t>Preliminary results</a:t>
            </a:r>
          </a:p>
        </p:txBody>
      </p:sp>
      <p:sp>
        <p:nvSpPr>
          <p:cNvPr id="2" name="TextBox 1"/>
          <p:cNvSpPr txBox="1"/>
          <p:nvPr/>
        </p:nvSpPr>
        <p:spPr>
          <a:xfrm>
            <a:off x="9061294" y="5400675"/>
            <a:ext cx="1006631" cy="400110"/>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Smoke</a:t>
            </a:r>
          </a:p>
        </p:txBody>
      </p:sp>
      <p:cxnSp>
        <p:nvCxnSpPr>
          <p:cNvPr id="5" name="Straight Arrow Connector 4"/>
          <p:cNvCxnSpPr/>
          <p:nvPr/>
        </p:nvCxnSpPr>
        <p:spPr bwMode="auto">
          <a:xfrm flipH="1" flipV="1">
            <a:off x="7810500" y="5153025"/>
            <a:ext cx="962025" cy="504825"/>
          </a:xfrm>
          <a:prstGeom prst="straightConnector1">
            <a:avLst/>
          </a:prstGeom>
          <a:solidFill>
            <a:schemeClr val="bg2"/>
          </a:solidFill>
          <a:ln w="9525" cap="flat" cmpd="sng" algn="ctr">
            <a:noFill/>
            <a:prstDash val="solid"/>
            <a:round/>
            <a:headEnd type="triangle"/>
            <a:tailEnd type="triangle"/>
          </a:ln>
          <a:effectLst/>
        </p:spPr>
      </p:cxnSp>
      <p:cxnSp>
        <p:nvCxnSpPr>
          <p:cNvPr id="12" name="Straight Arrow Connector 11"/>
          <p:cNvCxnSpPr>
            <a:stCxn id="2" idx="1"/>
          </p:cNvCxnSpPr>
          <p:nvPr/>
        </p:nvCxnSpPr>
        <p:spPr bwMode="auto">
          <a:xfrm flipH="1" flipV="1">
            <a:off x="7610475" y="4448175"/>
            <a:ext cx="1450819" cy="1152555"/>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17" name="Straight Arrow Connector 16"/>
          <p:cNvCxnSpPr>
            <a:stCxn id="2" idx="1"/>
          </p:cNvCxnSpPr>
          <p:nvPr/>
        </p:nvCxnSpPr>
        <p:spPr bwMode="auto">
          <a:xfrm flipH="1" flipV="1">
            <a:off x="6457950" y="5375275"/>
            <a:ext cx="2603344" cy="225455"/>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20" name="TextBox 19"/>
          <p:cNvSpPr txBox="1"/>
          <p:nvPr/>
        </p:nvSpPr>
        <p:spPr>
          <a:xfrm>
            <a:off x="8772525" y="3037018"/>
            <a:ext cx="1006631" cy="707886"/>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Fire core</a:t>
            </a:r>
          </a:p>
        </p:txBody>
      </p:sp>
      <p:cxnSp>
        <p:nvCxnSpPr>
          <p:cNvPr id="22" name="Straight Arrow Connector 21"/>
          <p:cNvCxnSpPr>
            <a:stCxn id="20" idx="1"/>
          </p:cNvCxnSpPr>
          <p:nvPr/>
        </p:nvCxnSpPr>
        <p:spPr bwMode="auto">
          <a:xfrm flipH="1">
            <a:off x="6296025" y="3390961"/>
            <a:ext cx="2476500" cy="161864"/>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26" name="TextBox 25"/>
          <p:cNvSpPr txBox="1"/>
          <p:nvPr/>
        </p:nvSpPr>
        <p:spPr>
          <a:xfrm>
            <a:off x="2743200" y="2207042"/>
            <a:ext cx="1006631" cy="707886"/>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Burn Scar</a:t>
            </a:r>
          </a:p>
        </p:txBody>
      </p:sp>
      <p:cxnSp>
        <p:nvCxnSpPr>
          <p:cNvPr id="28" name="Straight Arrow Connector 27"/>
          <p:cNvCxnSpPr>
            <a:stCxn id="26" idx="3"/>
          </p:cNvCxnSpPr>
          <p:nvPr/>
        </p:nvCxnSpPr>
        <p:spPr bwMode="auto">
          <a:xfrm>
            <a:off x="3749831" y="2560985"/>
            <a:ext cx="2546194" cy="273012"/>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pic>
        <p:nvPicPr>
          <p:cNvPr id="3" name="Picture 2"/>
          <p:cNvPicPr>
            <a:picLocks noChangeAspect="1"/>
          </p:cNvPicPr>
          <p:nvPr/>
        </p:nvPicPr>
        <p:blipFill>
          <a:blip r:embed="rId3"/>
          <a:stretch>
            <a:fillRect/>
          </a:stretch>
        </p:blipFill>
        <p:spPr>
          <a:xfrm>
            <a:off x="708022" y="3390961"/>
            <a:ext cx="2355904" cy="2642981"/>
          </a:xfrm>
          <a:prstGeom prst="rect">
            <a:avLst/>
          </a:prstGeom>
        </p:spPr>
      </p:pic>
      <p:sp>
        <p:nvSpPr>
          <p:cNvPr id="4" name="TextBox 3"/>
          <p:cNvSpPr txBox="1"/>
          <p:nvPr/>
        </p:nvSpPr>
        <p:spPr>
          <a:xfrm>
            <a:off x="795827" y="5600730"/>
            <a:ext cx="760258"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600" b="0" kern="100" spc="-100" dirty="0">
                <a:solidFill>
                  <a:schemeClr val="tx2"/>
                </a:solidFill>
                <a:latin typeface="Bahnschrift Light" panose="020B0502040204020203" pitchFamily="34" charset="0"/>
                <a:ea typeface="Roboto" panose="02000000000000000000" pitchFamily="2" charset="0"/>
              </a:rPr>
              <a:t>SEVIRI</a:t>
            </a:r>
          </a:p>
        </p:txBody>
      </p:sp>
      <p:sp>
        <p:nvSpPr>
          <p:cNvPr id="15" name="TextBox 14"/>
          <p:cNvSpPr txBox="1"/>
          <p:nvPr/>
        </p:nvSpPr>
        <p:spPr>
          <a:xfrm>
            <a:off x="4914406" y="1322185"/>
            <a:ext cx="1486394" cy="707886"/>
          </a:xfrm>
          <a:prstGeom prst="rect">
            <a:avLst/>
          </a:prstGeom>
          <a:noFill/>
        </p:spPr>
        <p:txBody>
          <a:bodyPr wrap="square" rtlCol="0">
            <a:spAutoFit/>
          </a:bodyPr>
          <a:lstStyle/>
          <a:p>
            <a:r>
              <a:rPr lang="en-GB" sz="2000" b="0" kern="100" spc="-100" dirty="0">
                <a:solidFill>
                  <a:srgbClr val="FFFFFF"/>
                </a:solidFill>
                <a:latin typeface="Bahnschrift Light" panose="020B0502040204020203" pitchFamily="34" charset="0"/>
                <a:ea typeface="Roboto" panose="02000000000000000000" pitchFamily="2" charset="0"/>
              </a:rPr>
              <a:t>Small-size fire</a:t>
            </a:r>
          </a:p>
        </p:txBody>
      </p:sp>
      <p:cxnSp>
        <p:nvCxnSpPr>
          <p:cNvPr id="18" name="Straight Arrow Connector 17"/>
          <p:cNvCxnSpPr/>
          <p:nvPr/>
        </p:nvCxnSpPr>
        <p:spPr bwMode="auto">
          <a:xfrm flipV="1">
            <a:off x="5417721" y="837210"/>
            <a:ext cx="424939" cy="404044"/>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601519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GB" dirty="0">
                <a:solidFill>
                  <a:schemeClr val="tx1">
                    <a:lumMod val="85000"/>
                  </a:schemeClr>
                </a:solidFill>
              </a:rPr>
              <a:t>Application benefits FCI vs SEVIRI – example 8 (Botswana RGB lecture)</a:t>
            </a:r>
          </a:p>
        </p:txBody>
      </p:sp>
      <p:sp>
        <p:nvSpPr>
          <p:cNvPr id="6" name="Text Placeholder 2"/>
          <p:cNvSpPr>
            <a:spLocks noGrp="1"/>
          </p:cNvSpPr>
          <p:nvPr>
            <p:ph type="body" sz="quarter" idx="10"/>
          </p:nvPr>
        </p:nvSpPr>
        <p:spPr>
          <a:xfrm>
            <a:off x="564662" y="3075709"/>
            <a:ext cx="11627339" cy="3848740"/>
          </a:xfrm>
        </p:spPr>
        <p:txBody>
          <a:bodyPr>
            <a:noAutofit/>
          </a:bodyPr>
          <a:lstStyle/>
          <a:p>
            <a:pPr marL="0" indent="0">
              <a:buNone/>
            </a:pPr>
            <a:r>
              <a:rPr lang="en-GB" sz="2000" dirty="0">
                <a:solidFill>
                  <a:schemeClr val="tx1">
                    <a:lumMod val="85000"/>
                  </a:schemeClr>
                </a:solidFill>
              </a:rPr>
              <a:t>Focus on the advanced spatial and spectral resolution of FCI:</a:t>
            </a:r>
            <a:endParaRPr lang="en-GB" sz="1400" dirty="0">
              <a:solidFill>
                <a:schemeClr val="tx1">
                  <a:lumMod val="85000"/>
                </a:schemeClr>
              </a:solidFill>
            </a:endParaRPr>
          </a:p>
          <a:p>
            <a:pPr lvl="1"/>
            <a:r>
              <a:rPr lang="en-GB" sz="1200" dirty="0">
                <a:solidFill>
                  <a:schemeClr val="tx1">
                    <a:lumMod val="85000"/>
                  </a:schemeClr>
                </a:solidFill>
              </a:rPr>
              <a:t>Spatial resolution benefits:</a:t>
            </a:r>
          </a:p>
          <a:p>
            <a:pPr lvl="2"/>
            <a:r>
              <a:rPr lang="en-GB" sz="1100" dirty="0">
                <a:solidFill>
                  <a:schemeClr val="tx1">
                    <a:lumMod val="85000"/>
                  </a:schemeClr>
                </a:solidFill>
              </a:rPr>
              <a:t>the shape of the fires, fire fronts and burn scars</a:t>
            </a:r>
          </a:p>
          <a:p>
            <a:pPr lvl="2"/>
            <a:r>
              <a:rPr lang="en-GB" sz="1100" dirty="0">
                <a:solidFill>
                  <a:schemeClr val="tx1">
                    <a:lumMod val="85000"/>
                  </a:schemeClr>
                </a:solidFill>
              </a:rPr>
              <a:t>detection of smallest fires</a:t>
            </a:r>
          </a:p>
          <a:p>
            <a:pPr lvl="1"/>
            <a:r>
              <a:rPr lang="en-GB" sz="1200" dirty="0">
                <a:solidFill>
                  <a:schemeClr val="tx1">
                    <a:lumMod val="85000"/>
                  </a:schemeClr>
                </a:solidFill>
              </a:rPr>
              <a:t>Spectral resolution benefits: </a:t>
            </a:r>
          </a:p>
          <a:p>
            <a:pPr lvl="2"/>
            <a:r>
              <a:rPr lang="en-GB" sz="1100" dirty="0">
                <a:solidFill>
                  <a:schemeClr val="tx1">
                    <a:lumMod val="85000"/>
                  </a:schemeClr>
                </a:solidFill>
              </a:rPr>
              <a:t>information about the fire intensity (indication of most active fires, </a:t>
            </a:r>
            <a:r>
              <a:rPr lang="en-GB" sz="1100" dirty="0" err="1">
                <a:solidFill>
                  <a:schemeClr val="tx1">
                    <a:lumMod val="85000"/>
                  </a:schemeClr>
                </a:solidFill>
              </a:rPr>
              <a:t>ie</a:t>
            </a:r>
            <a:r>
              <a:rPr lang="en-GB" sz="1100" dirty="0">
                <a:solidFill>
                  <a:schemeClr val="tx1">
                    <a:lumMod val="85000"/>
                  </a:schemeClr>
                </a:solidFill>
              </a:rPr>
              <a:t> fire fronts) with additional NIR 2.25 channel –&gt; Fire Temperature RGB</a:t>
            </a:r>
          </a:p>
          <a:p>
            <a:pPr lvl="2"/>
            <a:r>
              <a:rPr lang="en-GB" sz="1100" dirty="0">
                <a:solidFill>
                  <a:schemeClr val="tx1">
                    <a:lumMod val="85000"/>
                  </a:schemeClr>
                </a:solidFill>
              </a:rPr>
              <a:t>better smoke detection through additional VIS0.4 and VIS0.5 channels -&gt; True Colour RGB</a:t>
            </a:r>
          </a:p>
          <a:p>
            <a:pPr marL="1125443" lvl="2" indent="0">
              <a:buNone/>
            </a:pPr>
            <a:endParaRPr lang="en-GB" sz="1100" dirty="0">
              <a:solidFill>
                <a:schemeClr val="tx1">
                  <a:lumMod val="85000"/>
                </a:schemeClr>
              </a:solidFill>
            </a:endParaRPr>
          </a:p>
          <a:p>
            <a:pPr marL="0" indent="0">
              <a:buNone/>
            </a:pPr>
            <a:endParaRPr lang="en-GB" sz="1400" dirty="0">
              <a:solidFill>
                <a:schemeClr val="tx1">
                  <a:lumMod val="85000"/>
                </a:schemeClr>
              </a:solidFill>
            </a:endParaRPr>
          </a:p>
        </p:txBody>
      </p:sp>
      <p:sp>
        <p:nvSpPr>
          <p:cNvPr id="7" name="Text Placeholder 2"/>
          <p:cNvSpPr txBox="1">
            <a:spLocks/>
          </p:cNvSpPr>
          <p:nvPr/>
        </p:nvSpPr>
        <p:spPr bwMode="auto">
          <a:xfrm>
            <a:off x="564662" y="832845"/>
            <a:ext cx="11470980" cy="214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GB" sz="2800" kern="0" dirty="0">
                <a:solidFill>
                  <a:schemeClr val="tx1">
                    <a:lumMod val="85000"/>
                  </a:schemeClr>
                </a:solidFill>
              </a:rPr>
              <a:t>Scenario: </a:t>
            </a:r>
            <a:r>
              <a:rPr lang="en-GB" sz="2800" b="0" kern="0" dirty="0">
                <a:solidFill>
                  <a:schemeClr val="tx1">
                    <a:lumMod val="85000"/>
                  </a:schemeClr>
                </a:solidFill>
              </a:rPr>
              <a:t>You gave a lecture on Fire Temperature RGB using the imagery below. Now you need to answer the question from the student: “Why NIR1.6 channel is used at all, while it seems that NIR2.25 captured all the hotter fires, even at higher resolution of 500 m? We could add another channel instead, that would </a:t>
            </a:r>
            <a:r>
              <a:rPr lang="en-GB" sz="2800" b="0" kern="0" dirty="0" err="1">
                <a:solidFill>
                  <a:schemeClr val="tx1">
                    <a:lumMod val="85000"/>
                  </a:schemeClr>
                </a:solidFill>
              </a:rPr>
              <a:t>eg</a:t>
            </a:r>
            <a:r>
              <a:rPr lang="en-GB" sz="2800" b="0" kern="0" dirty="0">
                <a:solidFill>
                  <a:schemeClr val="tx1">
                    <a:lumMod val="85000"/>
                  </a:schemeClr>
                </a:solidFill>
              </a:rPr>
              <a:t> show a smoke signal (</a:t>
            </a:r>
            <a:r>
              <a:rPr lang="en-GB" sz="2800" b="0" kern="0" dirty="0" err="1">
                <a:solidFill>
                  <a:schemeClr val="tx1">
                    <a:lumMod val="85000"/>
                  </a:schemeClr>
                </a:solidFill>
              </a:rPr>
              <a:t>eg</a:t>
            </a:r>
            <a:r>
              <a:rPr lang="en-GB" sz="2800" b="0" kern="0" dirty="0">
                <a:solidFill>
                  <a:schemeClr val="tx1">
                    <a:lumMod val="85000"/>
                  </a:schemeClr>
                </a:solidFill>
              </a:rPr>
              <a:t> VIS0.4).” </a:t>
            </a:r>
            <a:endParaRPr lang="en-GB" sz="1400" b="0" kern="0" dirty="0">
              <a:solidFill>
                <a:schemeClr val="tx1">
                  <a:lumMod val="85000"/>
                </a:schemeClr>
              </a:solidFill>
            </a:endParaRPr>
          </a:p>
          <a:p>
            <a:pPr marL="0" indent="0">
              <a:buFont typeface="Arial" pitchFamily="34" charset="0"/>
              <a:buNone/>
            </a:pPr>
            <a:endParaRPr lang="en-GB" sz="2000" b="0" kern="0" dirty="0">
              <a:solidFill>
                <a:schemeClr val="tx1">
                  <a:lumMod val="85000"/>
                </a:schemeClr>
              </a:solidFill>
            </a:endParaRPr>
          </a:p>
        </p:txBody>
      </p:sp>
    </p:spTree>
    <p:extLst>
      <p:ext uri="{BB962C8B-B14F-4D97-AF65-F5344CB8AC3E}">
        <p14:creationId xmlns:p14="http://schemas.microsoft.com/office/powerpoint/2010/main" val="13041203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2460930" cy="1138773"/>
          </a:xfrm>
          <a:prstGeom prst="rect">
            <a:avLst/>
          </a:prstGeom>
          <a:solidFill>
            <a:srgbClr val="000000">
              <a:alpha val="5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FCI IR3.8 1km</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22.09.2023 10:40 UTC</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273-333K, 0.4 Gamma</a:t>
            </a: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a:solidFill>
                  <a:schemeClr val="tx1">
                    <a:lumMod val="85000"/>
                  </a:schemeClr>
                </a:solidFill>
              </a:rPr>
              <a:t>Demonstrating FCI’s capabilities</a:t>
            </a:r>
          </a:p>
          <a:p>
            <a:pPr algn="r">
              <a:spcBef>
                <a:spcPts val="600"/>
              </a:spcBef>
            </a:pPr>
            <a:r>
              <a:rPr lang="en-GB" sz="3100" kern="0" dirty="0">
                <a:solidFill>
                  <a:schemeClr val="tx1">
                    <a:lumMod val="85000"/>
                  </a:schemeClr>
                </a:solidFill>
              </a:rPr>
              <a:t>Observing Fires in Botswana</a:t>
            </a:r>
          </a:p>
          <a:p>
            <a:pPr algn="r">
              <a:spcBef>
                <a:spcPts val="600"/>
              </a:spcBef>
            </a:pPr>
            <a:r>
              <a:rPr lang="en-GB" sz="3100" u="sng" kern="0" dirty="0">
                <a:solidFill>
                  <a:schemeClr val="tx1">
                    <a:lumMod val="85000"/>
                  </a:schemeClr>
                </a:solidFill>
              </a:rPr>
              <a:t>Preliminary results</a:t>
            </a:r>
          </a:p>
        </p:txBody>
      </p:sp>
    </p:spTree>
    <p:extLst>
      <p:ext uri="{BB962C8B-B14F-4D97-AF65-F5344CB8AC3E}">
        <p14:creationId xmlns:p14="http://schemas.microsoft.com/office/powerpoint/2010/main" val="37083491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3020379" cy="1138773"/>
          </a:xfrm>
          <a:prstGeom prst="rect">
            <a:avLst/>
          </a:prstGeom>
          <a:solidFill>
            <a:srgbClr val="000000">
              <a:alpha val="5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FCI NIR2.2 500m</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22.09.2023 10:40 UTC</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0-100% </a:t>
            </a:r>
            <a:r>
              <a:rPr lang="en-GB" sz="1800" b="0" kern="100" spc="-100" dirty="0" err="1">
                <a:solidFill>
                  <a:schemeClr val="tx1">
                    <a:lumMod val="85000"/>
                  </a:schemeClr>
                </a:solidFill>
                <a:latin typeface="Bahnschrift Light" panose="020B0502040204020203" pitchFamily="34" charset="0"/>
                <a:ea typeface="Roboto" panose="02000000000000000000" pitchFamily="2" charset="0"/>
              </a:rPr>
              <a:t>Refl</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a:solidFill>
                  <a:schemeClr val="tx1">
                    <a:lumMod val="85000"/>
                  </a:schemeClr>
                </a:solidFill>
              </a:rPr>
              <a:t>Demonstrating FCI’s capabilities</a:t>
            </a:r>
          </a:p>
          <a:p>
            <a:pPr algn="r">
              <a:spcBef>
                <a:spcPts val="600"/>
              </a:spcBef>
            </a:pPr>
            <a:r>
              <a:rPr lang="en-GB" sz="3100" kern="0" dirty="0">
                <a:solidFill>
                  <a:schemeClr val="tx1">
                    <a:lumMod val="85000"/>
                  </a:schemeClr>
                </a:solidFill>
              </a:rPr>
              <a:t>Observing Fires in Botswana</a:t>
            </a:r>
          </a:p>
          <a:p>
            <a:pPr algn="r">
              <a:spcBef>
                <a:spcPts val="600"/>
              </a:spcBef>
            </a:pPr>
            <a:r>
              <a:rPr lang="en-GB" sz="3100" u="sng" kern="0" dirty="0">
                <a:solidFill>
                  <a:schemeClr val="tx1">
                    <a:lumMod val="85000"/>
                  </a:schemeClr>
                </a:solidFill>
              </a:rPr>
              <a:t>Preliminary results</a:t>
            </a:r>
          </a:p>
        </p:txBody>
      </p:sp>
    </p:spTree>
    <p:extLst>
      <p:ext uri="{BB962C8B-B14F-4D97-AF65-F5344CB8AC3E}">
        <p14:creationId xmlns:p14="http://schemas.microsoft.com/office/powerpoint/2010/main" val="31032819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2634054" cy="1138773"/>
          </a:xfrm>
          <a:prstGeom prst="rect">
            <a:avLst/>
          </a:prstGeom>
          <a:solidFill>
            <a:srgbClr val="000000">
              <a:alpha val="5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FCI NIR1.6 1km</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22.09.2023 10:40 UTC</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0-75% </a:t>
            </a:r>
            <a:r>
              <a:rPr lang="en-GB" sz="1800" b="0" kern="100" spc="-100" dirty="0" err="1">
                <a:solidFill>
                  <a:schemeClr val="tx1">
                    <a:lumMod val="85000"/>
                  </a:schemeClr>
                </a:solidFill>
                <a:latin typeface="Bahnschrift Light" panose="020B0502040204020203" pitchFamily="34" charset="0"/>
                <a:ea typeface="Roboto" panose="02000000000000000000" pitchFamily="2" charset="0"/>
              </a:rPr>
              <a:t>Refl</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a:solidFill>
                  <a:schemeClr val="tx1">
                    <a:lumMod val="85000"/>
                  </a:schemeClr>
                </a:solidFill>
              </a:rPr>
              <a:t>Demonstrating FCI’s capabilities</a:t>
            </a:r>
          </a:p>
          <a:p>
            <a:pPr algn="r">
              <a:spcBef>
                <a:spcPts val="600"/>
              </a:spcBef>
            </a:pPr>
            <a:r>
              <a:rPr lang="en-GB" sz="3100" kern="0" dirty="0">
                <a:solidFill>
                  <a:schemeClr val="tx1">
                    <a:lumMod val="85000"/>
                  </a:schemeClr>
                </a:solidFill>
              </a:rPr>
              <a:t>Observing Fires in Botswana</a:t>
            </a:r>
          </a:p>
          <a:p>
            <a:pPr algn="r">
              <a:spcBef>
                <a:spcPts val="600"/>
              </a:spcBef>
            </a:pPr>
            <a:r>
              <a:rPr lang="en-GB" sz="3100" u="sng" kern="0" dirty="0">
                <a:solidFill>
                  <a:schemeClr val="tx1">
                    <a:lumMod val="85000"/>
                  </a:schemeClr>
                </a:solidFill>
              </a:rPr>
              <a:t>Preliminary results</a:t>
            </a:r>
          </a:p>
        </p:txBody>
      </p:sp>
    </p:spTree>
    <p:extLst>
      <p:ext uri="{BB962C8B-B14F-4D97-AF65-F5344CB8AC3E}">
        <p14:creationId xmlns:p14="http://schemas.microsoft.com/office/powerpoint/2010/main" val="102015621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Fire detection  </a:t>
            </a:r>
          </a:p>
        </p:txBody>
      </p:sp>
      <p:sp>
        <p:nvSpPr>
          <p:cNvPr id="16" name="Text Placeholder 15"/>
          <p:cNvSpPr>
            <a:spLocks noGrp="1"/>
          </p:cNvSpPr>
          <p:nvPr>
            <p:ph type="body" sz="quarter" idx="10"/>
          </p:nvPr>
        </p:nvSpPr>
        <p:spPr>
          <a:xfrm>
            <a:off x="136740" y="640080"/>
            <a:ext cx="11627339" cy="5262675"/>
          </a:xfrm>
        </p:spPr>
        <p:txBody>
          <a:bodyPr>
            <a:normAutofit/>
          </a:bodyPr>
          <a:lstStyle/>
          <a:p>
            <a:r>
              <a:rPr lang="en-GB" sz="2800" dirty="0"/>
              <a:t>Fire parameters?</a:t>
            </a:r>
          </a:p>
          <a:p>
            <a:r>
              <a:rPr lang="en-GB" sz="2800" dirty="0"/>
              <a:t>What to use to detect fires?</a:t>
            </a:r>
          </a:p>
        </p:txBody>
      </p:sp>
      <p:pic>
        <p:nvPicPr>
          <p:cNvPr id="3" name="Picture 2"/>
          <p:cNvPicPr>
            <a:picLocks noChangeAspect="1"/>
          </p:cNvPicPr>
          <p:nvPr/>
        </p:nvPicPr>
        <p:blipFill>
          <a:blip r:embed="rId2"/>
          <a:stretch>
            <a:fillRect/>
          </a:stretch>
        </p:blipFill>
        <p:spPr>
          <a:xfrm>
            <a:off x="1524000" y="1671494"/>
            <a:ext cx="9144000" cy="4362450"/>
          </a:xfrm>
          <a:prstGeom prst="rect">
            <a:avLst/>
          </a:prstGeom>
        </p:spPr>
      </p:pic>
    </p:spTree>
    <p:extLst>
      <p:ext uri="{BB962C8B-B14F-4D97-AF65-F5344CB8AC3E}">
        <p14:creationId xmlns:p14="http://schemas.microsoft.com/office/powerpoint/2010/main" val="231408149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5761514" cy="861774"/>
          </a:xfrm>
          <a:prstGeom prst="rect">
            <a:avLst/>
          </a:prstGeom>
          <a:solidFill>
            <a:srgbClr val="000000">
              <a:alpha val="5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FCI Fire Temperature RGB 500m</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22.09.2023 10:40 UTC</a:t>
            </a: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a:solidFill>
                  <a:schemeClr val="tx1">
                    <a:lumMod val="85000"/>
                  </a:schemeClr>
                </a:solidFill>
              </a:rPr>
              <a:t>Demonstrating FCI’s capabilities</a:t>
            </a:r>
          </a:p>
          <a:p>
            <a:pPr algn="r">
              <a:spcBef>
                <a:spcPts val="600"/>
              </a:spcBef>
            </a:pPr>
            <a:r>
              <a:rPr lang="en-GB" sz="3100" kern="0" dirty="0">
                <a:solidFill>
                  <a:schemeClr val="tx1">
                    <a:lumMod val="85000"/>
                  </a:schemeClr>
                </a:solidFill>
              </a:rPr>
              <a:t>Observing Fires in Botswana</a:t>
            </a:r>
          </a:p>
          <a:p>
            <a:pPr algn="r">
              <a:spcBef>
                <a:spcPts val="600"/>
              </a:spcBef>
            </a:pPr>
            <a:r>
              <a:rPr lang="en-GB" sz="3100" u="sng" kern="0" dirty="0">
                <a:solidFill>
                  <a:schemeClr val="tx1">
                    <a:lumMod val="85000"/>
                  </a:schemeClr>
                </a:solidFill>
              </a:rPr>
              <a:t>Preliminary results</a:t>
            </a:r>
          </a:p>
        </p:txBody>
      </p:sp>
    </p:spTree>
    <p:extLst>
      <p:ext uri="{BB962C8B-B14F-4D97-AF65-F5344CB8AC3E}">
        <p14:creationId xmlns:p14="http://schemas.microsoft.com/office/powerpoint/2010/main" val="270759724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2264" t="7442" r="21920" b="22274"/>
          <a:stretch/>
        </p:blipFill>
        <p:spPr>
          <a:xfrm>
            <a:off x="0" y="-16625"/>
            <a:ext cx="12203084" cy="7240172"/>
          </a:xfrm>
          <a:prstGeom prst="rect">
            <a:avLst/>
          </a:prstGeom>
        </p:spPr>
      </p:pic>
      <p:sp>
        <p:nvSpPr>
          <p:cNvPr id="12" name="TextBox 11"/>
          <p:cNvSpPr txBox="1"/>
          <p:nvPr/>
        </p:nvSpPr>
        <p:spPr>
          <a:xfrm>
            <a:off x="0" y="-43543"/>
            <a:ext cx="4318811" cy="1354217"/>
          </a:xfrm>
          <a:prstGeom prst="rect">
            <a:avLst/>
          </a:prstGeom>
          <a:solidFill>
            <a:srgbClr val="000000">
              <a:alpha val="5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FCI True </a:t>
            </a:r>
            <a:r>
              <a:rPr lang="en-GB" sz="3200" b="0" kern="100" spc="-100" dirty="0" err="1">
                <a:solidFill>
                  <a:schemeClr val="tx1">
                    <a:lumMod val="85000"/>
                  </a:schemeClr>
                </a:solidFill>
                <a:latin typeface="Bahnschrift Light" panose="020B0502040204020203" pitchFamily="34" charset="0"/>
                <a:ea typeface="Roboto" panose="02000000000000000000" pitchFamily="2" charset="0"/>
              </a:rPr>
              <a:t>Color</a:t>
            </a:r>
            <a:r>
              <a:rPr lang="en-GB" sz="3200" b="0" kern="100" spc="-100" dirty="0">
                <a:solidFill>
                  <a:schemeClr val="tx1">
                    <a:lumMod val="85000"/>
                  </a:schemeClr>
                </a:solidFill>
                <a:latin typeface="Bahnschrift Light" panose="020B0502040204020203" pitchFamily="34" charset="0"/>
                <a:ea typeface="Roboto" panose="02000000000000000000" pitchFamily="2" charset="0"/>
              </a:rPr>
              <a:t> 0.5km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Fire Temperature 0.5km</a:t>
            </a:r>
          </a:p>
          <a:p>
            <a:r>
              <a:rPr lang="en-GB" sz="1800" b="0" kern="100" spc="-100" dirty="0">
                <a:solidFill>
                  <a:schemeClr val="tx1">
                    <a:lumMod val="85000"/>
                  </a:schemeClr>
                </a:solidFill>
                <a:latin typeface="Bahnschrift Light" panose="020B0502040204020203" pitchFamily="34" charset="0"/>
                <a:ea typeface="Roboto" panose="02000000000000000000" pitchFamily="2" charset="0"/>
              </a:rPr>
              <a:t>22.09.2023 10:40 UTC</a:t>
            </a: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a:solidFill>
                  <a:schemeClr val="tx1">
                    <a:lumMod val="85000"/>
                  </a:schemeClr>
                </a:solidFill>
              </a:rPr>
              <a:t>Demonstrating FCI’s capabilities</a:t>
            </a:r>
          </a:p>
          <a:p>
            <a:pPr algn="r">
              <a:spcBef>
                <a:spcPts val="600"/>
              </a:spcBef>
            </a:pPr>
            <a:r>
              <a:rPr lang="en-GB" sz="3100" kern="0" dirty="0">
                <a:solidFill>
                  <a:schemeClr val="tx1">
                    <a:lumMod val="85000"/>
                  </a:schemeClr>
                </a:solidFill>
              </a:rPr>
              <a:t>Observing Fires in Botswana</a:t>
            </a:r>
          </a:p>
          <a:p>
            <a:pPr algn="r">
              <a:spcBef>
                <a:spcPts val="600"/>
              </a:spcBef>
            </a:pPr>
            <a:r>
              <a:rPr lang="en-GB" sz="3100" u="sng" kern="0" dirty="0">
                <a:solidFill>
                  <a:schemeClr val="tx1">
                    <a:lumMod val="85000"/>
                  </a:schemeClr>
                </a:solidFill>
              </a:rPr>
              <a:t>Preliminary results</a:t>
            </a:r>
          </a:p>
        </p:txBody>
      </p:sp>
    </p:spTree>
    <p:extLst>
      <p:ext uri="{BB962C8B-B14F-4D97-AF65-F5344CB8AC3E}">
        <p14:creationId xmlns:p14="http://schemas.microsoft.com/office/powerpoint/2010/main" val="391635954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6511636" y="1237674"/>
            <a:ext cx="3476575" cy="1468582"/>
          </a:xfrm>
        </p:spPr>
        <p:txBody>
          <a:bodyPr anchor="ctr"/>
          <a:lstStyle/>
          <a:p>
            <a:pPr marL="0" indent="0">
              <a:buNone/>
            </a:pPr>
            <a:endParaRPr lang="en-GB"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872" y="2807856"/>
            <a:ext cx="3066473" cy="2410689"/>
          </a:xfrm>
          <a:prstGeom prst="rect">
            <a:avLst/>
          </a:prstGeom>
          <a:effectLst>
            <a:softEdge rad="317500"/>
          </a:effectLst>
        </p:spPr>
      </p:pic>
    </p:spTree>
    <p:extLst>
      <p:ext uri="{BB962C8B-B14F-4D97-AF65-F5344CB8AC3E}">
        <p14:creationId xmlns:p14="http://schemas.microsoft.com/office/powerpoint/2010/main" val="18814921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Combined Imager - Overview</a:t>
            </a:r>
            <a:endParaRPr lang="en-US" dirty="0"/>
          </a:p>
        </p:txBody>
      </p:sp>
      <p:sp>
        <p:nvSpPr>
          <p:cNvPr id="3" name="Text Placeholder 2"/>
          <p:cNvSpPr>
            <a:spLocks noGrp="1"/>
          </p:cNvSpPr>
          <p:nvPr>
            <p:ph type="body" sz="quarter" idx="10"/>
          </p:nvPr>
        </p:nvSpPr>
        <p:spPr>
          <a:xfrm>
            <a:off x="5410543" y="1195106"/>
            <a:ext cx="5931694" cy="1368349"/>
          </a:xfrm>
        </p:spPr>
        <p:txBody>
          <a:bodyPr>
            <a:normAutofit/>
          </a:bodyPr>
          <a:lstStyle/>
          <a:p>
            <a:r>
              <a:rPr lang="en-US" sz="2400" dirty="0"/>
              <a:t>The FCI imager is one of the two main payloads onboard the </a:t>
            </a:r>
            <a:r>
              <a:rPr lang="en-US" sz="2400" dirty="0" err="1"/>
              <a:t>Meteosat</a:t>
            </a:r>
            <a:r>
              <a:rPr lang="en-US" sz="2400" dirty="0"/>
              <a:t> Third Generation Imaging (MTG-I) satellites.</a:t>
            </a:r>
          </a:p>
          <a:p>
            <a:endParaRPr lang="en-US" sz="2400" dirty="0"/>
          </a:p>
          <a:p>
            <a:pPr marL="0" indent="0">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930629"/>
            <a:ext cx="4457725" cy="2511185"/>
          </a:xfrm>
          <a:prstGeom prst="rect">
            <a:avLst/>
          </a:prstGeom>
        </p:spPr>
      </p:pic>
      <p:sp>
        <p:nvSpPr>
          <p:cNvPr id="6" name="TextBox 5"/>
          <p:cNvSpPr txBox="1"/>
          <p:nvPr/>
        </p:nvSpPr>
        <p:spPr>
          <a:xfrm>
            <a:off x="8348300" y="4086078"/>
            <a:ext cx="4440461" cy="1569660"/>
          </a:xfrm>
          <a:prstGeom prst="rect">
            <a:avLst/>
          </a:prstGeom>
          <a:noFill/>
        </p:spPr>
        <p:txBody>
          <a:bodyPr wrap="square" rtlCol="0">
            <a:spAutoFit/>
          </a:bodyPr>
          <a:lstStyle/>
          <a:p>
            <a:r>
              <a:rPr lang="en-GB" sz="2400" b="0" kern="100" spc="-100" dirty="0">
                <a:solidFill>
                  <a:schemeClr val="tx2"/>
                </a:solidFill>
                <a:latin typeface="Bahnschrift Light" panose="020B0502040204020203" pitchFamily="34" charset="0"/>
                <a:ea typeface="Roboto" panose="02000000000000000000" pitchFamily="2" charset="0"/>
              </a:rPr>
              <a:t>The entire fire cycle can be observed by FCI </a:t>
            </a:r>
          </a:p>
          <a:p>
            <a:r>
              <a:rPr lang="en-GB" sz="2400" b="0" kern="100" spc="-100" dirty="0">
                <a:solidFill>
                  <a:schemeClr val="tx2"/>
                </a:solidFill>
                <a:latin typeface="Bahnschrift Light" panose="020B0502040204020203" pitchFamily="34" charset="0"/>
                <a:ea typeface="Roboto" panose="02000000000000000000" pitchFamily="2" charset="0"/>
              </a:rPr>
              <a:t>with unprecedented </a:t>
            </a:r>
            <a:br>
              <a:rPr lang="en-GB" sz="2400" b="0" kern="100" spc="-100" dirty="0">
                <a:solidFill>
                  <a:schemeClr val="tx2"/>
                </a:solidFill>
                <a:latin typeface="Bahnschrift Light" panose="020B0502040204020203" pitchFamily="34" charset="0"/>
                <a:ea typeface="Roboto" panose="02000000000000000000" pitchFamily="2" charset="0"/>
              </a:rPr>
            </a:br>
            <a:r>
              <a:rPr lang="en-GB" sz="2400" b="0" kern="100" spc="-100" dirty="0">
                <a:solidFill>
                  <a:schemeClr val="tx2"/>
                </a:solidFill>
                <a:latin typeface="Bahnschrift Light" panose="020B0502040204020203" pitchFamily="34" charset="0"/>
                <a:ea typeface="Roboto" panose="02000000000000000000" pitchFamily="2" charset="0"/>
              </a:rPr>
              <a:t>temporal detail! </a:t>
            </a:r>
          </a:p>
        </p:txBody>
      </p:sp>
      <p:pic>
        <p:nvPicPr>
          <p:cNvPr id="7" name="Picture 4" descr="Fire Vector Icon PNG Transparent Background, Free Download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994" y="4285924"/>
            <a:ext cx="649675" cy="8006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4086078"/>
            <a:ext cx="7338456" cy="1569660"/>
          </a:xfrm>
          <a:prstGeom prst="rect">
            <a:avLst/>
          </a:prstGeom>
        </p:spPr>
        <p:txBody>
          <a:bodyPr wrap="square">
            <a:spAutoFit/>
          </a:bodyPr>
          <a:lstStyle/>
          <a:p>
            <a:pPr marL="342900" indent="-342900">
              <a:buFont typeface="Arial" panose="020B0604020202020204" pitchFamily="34" charset="0"/>
              <a:buChar char="•"/>
            </a:pPr>
            <a:r>
              <a:rPr lang="en-US" sz="2400" b="0" spc="-100" dirty="0">
                <a:solidFill>
                  <a:schemeClr val="tx2"/>
                </a:solidFill>
                <a:latin typeface="Bahnschrift Light" panose="020B0502040204020203" pitchFamily="34" charset="0"/>
                <a:ea typeface="Roboto" panose="02000000000000000000" pitchFamily="2" charset="0"/>
                <a:cs typeface="Arial" pitchFamily="34" charset="0"/>
              </a:rPr>
              <a:t>First FCI on MTG-I1: </a:t>
            </a:r>
            <a:r>
              <a:rPr lang="en-US" sz="2400" spc="-100" dirty="0">
                <a:solidFill>
                  <a:schemeClr val="tx2"/>
                </a:solidFill>
                <a:latin typeface="Bahnschrift Light" panose="020B0502040204020203" pitchFamily="34" charset="0"/>
                <a:ea typeface="Roboto" panose="02000000000000000000" pitchFamily="2" charset="0"/>
                <a:cs typeface="Arial" pitchFamily="34" charset="0"/>
              </a:rPr>
              <a:t>full disk </a:t>
            </a:r>
            <a:r>
              <a:rPr lang="en-US" sz="2400" b="0" spc="-100" dirty="0">
                <a:solidFill>
                  <a:schemeClr val="tx2"/>
                </a:solidFill>
                <a:latin typeface="Bahnschrift Light" panose="020B0502040204020203" pitchFamily="34" charset="0"/>
                <a:ea typeface="Roboto" panose="02000000000000000000" pitchFamily="2" charset="0"/>
                <a:cs typeface="Arial" pitchFamily="34" charset="0"/>
              </a:rPr>
              <a:t>scanning service (FDSS) with </a:t>
            </a:r>
            <a:r>
              <a:rPr lang="en-US" sz="2400" spc="-100" dirty="0">
                <a:solidFill>
                  <a:schemeClr val="tx2"/>
                </a:solidFill>
                <a:latin typeface="Bahnschrift Light" panose="020B0502040204020203" pitchFamily="34" charset="0"/>
                <a:ea typeface="Roboto" panose="02000000000000000000" pitchFamily="2" charset="0"/>
                <a:cs typeface="Arial" pitchFamily="34" charset="0"/>
              </a:rPr>
              <a:t>10min</a:t>
            </a:r>
            <a:r>
              <a:rPr lang="en-US" sz="2400" b="0" spc="-100" dirty="0">
                <a:solidFill>
                  <a:schemeClr val="tx2"/>
                </a:solidFill>
                <a:latin typeface="Bahnschrift Light" panose="020B0502040204020203" pitchFamily="34" charset="0"/>
                <a:ea typeface="Roboto" panose="02000000000000000000" pitchFamily="2" charset="0"/>
                <a:cs typeface="Arial" pitchFamily="34" charset="0"/>
              </a:rPr>
              <a:t> temporal resolution.</a:t>
            </a:r>
          </a:p>
          <a:p>
            <a:pPr marL="342900" indent="-342900">
              <a:buFont typeface="Arial" panose="020B0604020202020204" pitchFamily="34" charset="0"/>
              <a:buChar char="•"/>
            </a:pPr>
            <a:r>
              <a:rPr lang="en-US" sz="2400" b="0" spc="-100" dirty="0">
                <a:solidFill>
                  <a:schemeClr val="tx2"/>
                </a:solidFill>
                <a:latin typeface="Bahnschrift Light" panose="020B0502040204020203" pitchFamily="34" charset="0"/>
                <a:ea typeface="Roboto" panose="02000000000000000000" pitchFamily="2" charset="0"/>
                <a:cs typeface="Arial" pitchFamily="34" charset="0"/>
              </a:rPr>
              <a:t>Second FCI on MTG-I2: </a:t>
            </a:r>
            <a:r>
              <a:rPr lang="en-US" sz="2400" spc="-100" dirty="0">
                <a:solidFill>
                  <a:schemeClr val="tx2"/>
                </a:solidFill>
                <a:latin typeface="Bahnschrift Light" panose="020B0502040204020203" pitchFamily="34" charset="0"/>
                <a:ea typeface="Roboto" panose="02000000000000000000" pitchFamily="2" charset="0"/>
                <a:cs typeface="Arial" pitchFamily="34" charset="0"/>
              </a:rPr>
              <a:t>rapid scanning </a:t>
            </a:r>
            <a:r>
              <a:rPr lang="en-US" sz="2400" b="0" spc="-100" dirty="0">
                <a:solidFill>
                  <a:schemeClr val="tx2"/>
                </a:solidFill>
                <a:latin typeface="Bahnschrift Light" panose="020B0502040204020203" pitchFamily="34" charset="0"/>
                <a:ea typeface="Roboto" panose="02000000000000000000" pitchFamily="2" charset="0"/>
                <a:cs typeface="Arial" pitchFamily="34" charset="0"/>
              </a:rPr>
              <a:t>service (RSS) over Europe with </a:t>
            </a:r>
            <a:r>
              <a:rPr lang="en-US" sz="2400" spc="-100" dirty="0">
                <a:solidFill>
                  <a:schemeClr val="tx2"/>
                </a:solidFill>
                <a:latin typeface="Bahnschrift Light" panose="020B0502040204020203" pitchFamily="34" charset="0"/>
                <a:ea typeface="Roboto" panose="02000000000000000000" pitchFamily="2" charset="0"/>
                <a:cs typeface="Arial" pitchFamily="34" charset="0"/>
              </a:rPr>
              <a:t>2.5min </a:t>
            </a:r>
            <a:r>
              <a:rPr lang="en-US" sz="2400" b="0" spc="-100" dirty="0">
                <a:solidFill>
                  <a:schemeClr val="tx2"/>
                </a:solidFill>
                <a:latin typeface="Bahnschrift Light" panose="020B0502040204020203" pitchFamily="34" charset="0"/>
                <a:ea typeface="Roboto" panose="02000000000000000000" pitchFamily="2" charset="0"/>
                <a:cs typeface="Arial" pitchFamily="34" charset="0"/>
              </a:rPr>
              <a:t>temporal resolution.</a:t>
            </a:r>
          </a:p>
        </p:txBody>
      </p:sp>
      <p:sp>
        <p:nvSpPr>
          <p:cNvPr id="9" name="Rectangle 8"/>
          <p:cNvSpPr/>
          <p:nvPr/>
        </p:nvSpPr>
        <p:spPr bwMode="auto">
          <a:xfrm>
            <a:off x="7338456" y="4086078"/>
            <a:ext cx="4599405" cy="156966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Tree>
    <p:extLst>
      <p:ext uri="{BB962C8B-B14F-4D97-AF65-F5344CB8AC3E}">
        <p14:creationId xmlns:p14="http://schemas.microsoft.com/office/powerpoint/2010/main" val="3734217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FCI – Overview – A big step forward!</a:t>
            </a:r>
            <a:endParaRPr lang="en-US" dirty="0"/>
          </a:p>
        </p:txBody>
      </p:sp>
      <p:sp>
        <p:nvSpPr>
          <p:cNvPr id="3" name="Text Placeholder 2"/>
          <p:cNvSpPr>
            <a:spLocks noGrp="1"/>
          </p:cNvSpPr>
          <p:nvPr>
            <p:ph type="body" sz="quarter" idx="10"/>
          </p:nvPr>
        </p:nvSpPr>
        <p:spPr>
          <a:xfrm>
            <a:off x="233438" y="887256"/>
            <a:ext cx="7267619" cy="2670275"/>
          </a:xfrm>
        </p:spPr>
        <p:txBody>
          <a:bodyPr>
            <a:normAutofit/>
          </a:bodyPr>
          <a:lstStyle/>
          <a:p>
            <a:pPr marL="180000" indent="-180000">
              <a:spcBef>
                <a:spcPts val="1200"/>
              </a:spcBef>
            </a:pPr>
            <a:r>
              <a:rPr lang="en-US" sz="2000" dirty="0"/>
              <a:t>8 channels in the solar VIS-NIR domain (0.4µm - 2.2µm), </a:t>
            </a:r>
            <a:br>
              <a:rPr lang="en-US" sz="2000" dirty="0"/>
            </a:br>
            <a:r>
              <a:rPr lang="en-US" sz="2000" dirty="0"/>
              <a:t>1km spatial resolution at nadir (FDHSI).</a:t>
            </a:r>
          </a:p>
          <a:p>
            <a:pPr marL="180000" indent="-180000">
              <a:spcBef>
                <a:spcPts val="1200"/>
              </a:spcBef>
            </a:pPr>
            <a:r>
              <a:rPr lang="en-US" sz="2000" dirty="0"/>
              <a:t>8 channels in the thermal IR domain (3.8µm - 13.3µm), </a:t>
            </a:r>
            <a:br>
              <a:rPr lang="en-US" sz="2000" dirty="0"/>
            </a:br>
            <a:r>
              <a:rPr lang="en-US" sz="2000" dirty="0"/>
              <a:t>2km spatial resolution at nadir (FDHSI). </a:t>
            </a:r>
          </a:p>
          <a:p>
            <a:pPr marL="180000" indent="-180000">
              <a:spcBef>
                <a:spcPts val="1200"/>
              </a:spcBef>
            </a:pPr>
            <a:r>
              <a:rPr lang="en-US" sz="2000" dirty="0"/>
              <a:t>4 channels are also available at higher spatial resolution (HRFI):</a:t>
            </a:r>
          </a:p>
          <a:p>
            <a:pPr marL="720000" lvl="1" indent="-180000">
              <a:spcBef>
                <a:spcPts val="600"/>
              </a:spcBef>
            </a:pPr>
            <a:r>
              <a:rPr lang="en-US" sz="1800" dirty="0"/>
              <a:t>VIS0.6 and NIR2.2: 0.5km (nadir)</a:t>
            </a:r>
          </a:p>
          <a:p>
            <a:pPr marL="720000" lvl="1" indent="-180000">
              <a:spcBef>
                <a:spcPts val="600"/>
              </a:spcBef>
            </a:pPr>
            <a:r>
              <a:rPr lang="en-US" sz="1800" dirty="0"/>
              <a:t>IR3.8 and IR10.5: 1km (nadir)</a:t>
            </a:r>
            <a:endParaRPr lang="en-US" dirty="0"/>
          </a:p>
          <a:p>
            <a:pPr marL="133831" indent="-180000">
              <a:spcBef>
                <a:spcPts val="600"/>
              </a:spcBef>
            </a:pPr>
            <a:endParaRPr lang="en-US" dirty="0"/>
          </a:p>
          <a:p>
            <a:pPr marL="720000" lvl="1" indent="-180000">
              <a:spcBef>
                <a:spcPts val="600"/>
              </a:spcBef>
            </a:pPr>
            <a:endParaRPr lang="en-US" dirty="0"/>
          </a:p>
          <a:p>
            <a:pPr marL="133831" indent="-180000">
              <a:spcBef>
                <a:spcPts val="600"/>
              </a:spcBef>
            </a:pPr>
            <a:endParaRPr lang="en-US" dirty="0"/>
          </a:p>
        </p:txBody>
      </p:sp>
      <p:graphicFrame>
        <p:nvGraphicFramePr>
          <p:cNvPr id="6" name="Table 5"/>
          <p:cNvGraphicFramePr>
            <a:graphicFrameLocks noGrp="1"/>
          </p:cNvGraphicFramePr>
          <p:nvPr/>
        </p:nvGraphicFramePr>
        <p:xfrm>
          <a:off x="3840003" y="3890270"/>
          <a:ext cx="3477895" cy="2194560"/>
        </p:xfrm>
        <a:graphic>
          <a:graphicData uri="http://schemas.openxmlformats.org/drawingml/2006/table">
            <a:tbl>
              <a:tblPr firstRow="1" bandRow="1">
                <a:tableStyleId>{21E4AEA4-8DFA-4A89-87EB-49C32662AFE0}</a:tableStyleId>
              </a:tblPr>
              <a:tblGrid>
                <a:gridCol w="403542">
                  <a:extLst>
                    <a:ext uri="{9D8B030D-6E8A-4147-A177-3AD203B41FA5}">
                      <a16:colId xmlns:a16="http://schemas.microsoft.com/office/drawing/2014/main" val="277816936"/>
                    </a:ext>
                  </a:extLst>
                </a:gridCol>
                <a:gridCol w="1033780">
                  <a:extLst>
                    <a:ext uri="{9D8B030D-6E8A-4147-A177-3AD203B41FA5}">
                      <a16:colId xmlns:a16="http://schemas.microsoft.com/office/drawing/2014/main" val="20001"/>
                    </a:ext>
                  </a:extLst>
                </a:gridCol>
                <a:gridCol w="927418">
                  <a:extLst>
                    <a:ext uri="{9D8B030D-6E8A-4147-A177-3AD203B41FA5}">
                      <a16:colId xmlns:a16="http://schemas.microsoft.com/office/drawing/2014/main" val="20002"/>
                    </a:ext>
                  </a:extLst>
                </a:gridCol>
                <a:gridCol w="1113155">
                  <a:extLst>
                    <a:ext uri="{9D8B030D-6E8A-4147-A177-3AD203B41FA5}">
                      <a16:colId xmlns:a16="http://schemas.microsoft.com/office/drawing/2014/main" val="20003"/>
                    </a:ext>
                  </a:extLst>
                </a:gridCol>
              </a:tblGrid>
              <a:tr h="216000">
                <a:tc>
                  <a:txBody>
                    <a:bodyPr/>
                    <a:lstStyle/>
                    <a:p>
                      <a:pPr algn="ctr"/>
                      <a:r>
                        <a:rPr lang="en-GB" sz="1000" b="0" dirty="0">
                          <a:solidFill>
                            <a:srgbClr val="000000"/>
                          </a:solidFill>
                          <a:latin typeface="+mn-lt"/>
                        </a:rPr>
                        <a:t>No.</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n-GB" sz="1000" b="0" dirty="0">
                          <a:solidFill>
                            <a:srgbClr val="000000"/>
                          </a:solidFill>
                          <a:latin typeface="+mn-lt"/>
                        </a:rPr>
                        <a:t>Central </a:t>
                      </a:r>
                      <a:r>
                        <a:rPr lang="el-GR" sz="1000" b="0" dirty="0">
                          <a:solidFill>
                            <a:srgbClr val="000000"/>
                          </a:solidFill>
                          <a:latin typeface="+mn-lt"/>
                        </a:rPr>
                        <a:t>λ</a:t>
                      </a:r>
                      <a:r>
                        <a:rPr lang="en-GB" sz="1000" b="0" dirty="0">
                          <a:solidFill>
                            <a:srgbClr val="000000"/>
                          </a:solidFill>
                          <a:latin typeface="+mn-lt"/>
                        </a:rPr>
                        <a:t> / </a:t>
                      </a:r>
                      <a:r>
                        <a:rPr lang="el-GR" sz="1000" b="0" dirty="0">
                          <a:solidFill>
                            <a:srgbClr val="000000"/>
                          </a:solidFill>
                          <a:latin typeface="+mn-lt"/>
                        </a:rPr>
                        <a:t>μ</a:t>
                      </a:r>
                      <a:r>
                        <a:rPr lang="en-GB" sz="1000" b="0" dirty="0">
                          <a:solidFill>
                            <a:srgbClr val="000000"/>
                          </a:solidFill>
                          <a:latin typeface="+mn-lt"/>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l-GR" sz="1000" b="0" dirty="0">
                          <a:solidFill>
                            <a:srgbClr val="000000"/>
                          </a:solidFill>
                          <a:latin typeface="+mn-lt"/>
                        </a:rPr>
                        <a:t>λ </a:t>
                      </a:r>
                      <a:r>
                        <a:rPr lang="en-GB" sz="1000" b="0" dirty="0">
                          <a:solidFill>
                            <a:srgbClr val="000000"/>
                          </a:solidFill>
                          <a:latin typeface="+mn-lt"/>
                        </a:rPr>
                        <a:t>width / </a:t>
                      </a:r>
                      <a:r>
                        <a:rPr lang="el-GR" sz="1000" b="0" dirty="0">
                          <a:solidFill>
                            <a:srgbClr val="000000"/>
                          </a:solidFill>
                          <a:latin typeface="+mn-lt"/>
                        </a:rPr>
                        <a:t>μ</a:t>
                      </a:r>
                      <a:r>
                        <a:rPr lang="en-GB" sz="1000" b="0" dirty="0">
                          <a:solidFill>
                            <a:srgbClr val="000000"/>
                          </a:solidFill>
                          <a:latin typeface="+mn-lt"/>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n-GB" sz="1000" b="0" dirty="0">
                          <a:solidFill>
                            <a:srgbClr val="000000"/>
                          </a:solidFill>
                          <a:latin typeface="+mn-lt"/>
                        </a:rPr>
                        <a:t>Resolution / km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0000"/>
                  </a:ext>
                </a:extLst>
              </a:tr>
              <a:tr h="216000">
                <a:tc>
                  <a:txBody>
                    <a:bodyPr/>
                    <a:lstStyle/>
                    <a:p>
                      <a:pPr algn="ctr"/>
                      <a:r>
                        <a:rPr lang="en-US" sz="1000" b="0" dirty="0">
                          <a:solidFill>
                            <a:srgbClr val="000000"/>
                          </a:solidFill>
                          <a:latin typeface="+mn-lt"/>
                        </a:rPr>
                        <a:t>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3.80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0.40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2.0/1.0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9"/>
                  </a:ext>
                </a:extLst>
              </a:tr>
              <a:tr h="216000">
                <a:tc>
                  <a:txBody>
                    <a:bodyPr/>
                    <a:lstStyle/>
                    <a:p>
                      <a:pPr algn="ctr"/>
                      <a:r>
                        <a:rPr lang="en-US" sz="1000" b="0" dirty="0">
                          <a:solidFill>
                            <a:srgbClr val="000000"/>
                          </a:solidFill>
                          <a:latin typeface="+mn-lt"/>
                        </a:rPr>
                        <a:t>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6.30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1.00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0"/>
                  </a:ext>
                </a:extLst>
              </a:tr>
              <a:tr h="216000">
                <a:tc>
                  <a:txBody>
                    <a:bodyPr/>
                    <a:lstStyle/>
                    <a:p>
                      <a:pPr algn="ctr"/>
                      <a:r>
                        <a:rPr lang="en-US" sz="1000" b="0" dirty="0">
                          <a:solidFill>
                            <a:srgbClr val="000000"/>
                          </a:solidFill>
                          <a:latin typeface="+mn-lt"/>
                        </a:rPr>
                        <a:t>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7.35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0.50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2"/>
                  </a:ext>
                </a:extLst>
              </a:tr>
              <a:tr h="216000">
                <a:tc>
                  <a:txBody>
                    <a:bodyPr/>
                    <a:lstStyle/>
                    <a:p>
                      <a:pPr algn="ctr"/>
                      <a:r>
                        <a:rPr lang="en-US" sz="1000" b="0" dirty="0">
                          <a:solidFill>
                            <a:srgbClr val="000000"/>
                          </a:solidFill>
                          <a:latin typeface="+mn-lt"/>
                        </a:rPr>
                        <a:t>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8.70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0.40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3"/>
                  </a:ext>
                </a:extLst>
              </a:tr>
              <a:tr h="216000">
                <a:tc>
                  <a:txBody>
                    <a:bodyPr/>
                    <a:lstStyle/>
                    <a:p>
                      <a:pPr algn="ctr"/>
                      <a:r>
                        <a:rPr lang="en-US" sz="1000" b="0" dirty="0">
                          <a:solidFill>
                            <a:srgbClr val="000000"/>
                          </a:solidFill>
                          <a:latin typeface="+mn-lt"/>
                        </a:rPr>
                        <a:t>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9.66</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0.30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4"/>
                  </a:ext>
                </a:extLst>
              </a:tr>
              <a:tr h="216000">
                <a:tc>
                  <a:txBody>
                    <a:bodyPr/>
                    <a:lstStyle/>
                    <a:p>
                      <a:pPr algn="ctr"/>
                      <a:r>
                        <a:rPr lang="en-US" sz="1000" b="0" dirty="0">
                          <a:solidFill>
                            <a:srgbClr val="000000"/>
                          </a:solidFill>
                          <a:latin typeface="+mn-lt"/>
                        </a:rPr>
                        <a:t>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10.50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0.70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2.0/1.0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15"/>
                  </a:ext>
                </a:extLst>
              </a:tr>
              <a:tr h="216000">
                <a:tc>
                  <a:txBody>
                    <a:bodyPr/>
                    <a:lstStyle/>
                    <a:p>
                      <a:pPr algn="ctr"/>
                      <a:r>
                        <a:rPr lang="en-US" sz="1000" b="0" dirty="0">
                          <a:solidFill>
                            <a:srgbClr val="000000"/>
                          </a:solidFill>
                          <a:latin typeface="+mn-lt"/>
                        </a:rPr>
                        <a:t>15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12.30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0.50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7"/>
                  </a:ext>
                </a:extLst>
              </a:tr>
              <a:tr h="216000">
                <a:tc>
                  <a:txBody>
                    <a:bodyPr/>
                    <a:lstStyle/>
                    <a:p>
                      <a:pPr algn="ctr"/>
                      <a:r>
                        <a:rPr lang="en-US" sz="1000" b="0" dirty="0">
                          <a:solidFill>
                            <a:srgbClr val="000000"/>
                          </a:solidFill>
                          <a:latin typeface="+mn-lt"/>
                        </a:rPr>
                        <a:t>16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13.30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0.60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8"/>
                  </a:ext>
                </a:extLst>
              </a:tr>
            </a:tbl>
          </a:graphicData>
        </a:graphic>
      </p:graphicFrame>
      <p:graphicFrame>
        <p:nvGraphicFramePr>
          <p:cNvPr id="7" name="Table 6"/>
          <p:cNvGraphicFramePr>
            <a:graphicFrameLocks noGrp="1"/>
          </p:cNvGraphicFramePr>
          <p:nvPr/>
        </p:nvGraphicFramePr>
        <p:xfrm>
          <a:off x="346275" y="3890270"/>
          <a:ext cx="3477895" cy="2194560"/>
        </p:xfrm>
        <a:graphic>
          <a:graphicData uri="http://schemas.openxmlformats.org/drawingml/2006/table">
            <a:tbl>
              <a:tblPr firstRow="1" bandRow="1">
                <a:tableStyleId>{21E4AEA4-8DFA-4A89-87EB-49C32662AFE0}</a:tableStyleId>
              </a:tblPr>
              <a:tblGrid>
                <a:gridCol w="403542">
                  <a:extLst>
                    <a:ext uri="{9D8B030D-6E8A-4147-A177-3AD203B41FA5}">
                      <a16:colId xmlns:a16="http://schemas.microsoft.com/office/drawing/2014/main" val="2168808818"/>
                    </a:ext>
                  </a:extLst>
                </a:gridCol>
                <a:gridCol w="1033780">
                  <a:extLst>
                    <a:ext uri="{9D8B030D-6E8A-4147-A177-3AD203B41FA5}">
                      <a16:colId xmlns:a16="http://schemas.microsoft.com/office/drawing/2014/main" val="20001"/>
                    </a:ext>
                  </a:extLst>
                </a:gridCol>
                <a:gridCol w="927418">
                  <a:extLst>
                    <a:ext uri="{9D8B030D-6E8A-4147-A177-3AD203B41FA5}">
                      <a16:colId xmlns:a16="http://schemas.microsoft.com/office/drawing/2014/main" val="20002"/>
                    </a:ext>
                  </a:extLst>
                </a:gridCol>
                <a:gridCol w="1113155">
                  <a:extLst>
                    <a:ext uri="{9D8B030D-6E8A-4147-A177-3AD203B41FA5}">
                      <a16:colId xmlns:a16="http://schemas.microsoft.com/office/drawing/2014/main" val="20003"/>
                    </a:ext>
                  </a:extLst>
                </a:gridCol>
              </a:tblGrid>
              <a:tr h="216000">
                <a:tc>
                  <a:txBody>
                    <a:bodyPr/>
                    <a:lstStyle/>
                    <a:p>
                      <a:pPr algn="ctr"/>
                      <a:r>
                        <a:rPr lang="en-GB" sz="1000" b="0" dirty="0">
                          <a:solidFill>
                            <a:srgbClr val="000000"/>
                          </a:solidFill>
                          <a:latin typeface="+mn-lt"/>
                        </a:rPr>
                        <a:t>No.</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n-GB" sz="1000" b="0" dirty="0">
                          <a:solidFill>
                            <a:srgbClr val="000000"/>
                          </a:solidFill>
                          <a:latin typeface="+mn-lt"/>
                        </a:rPr>
                        <a:t>Central </a:t>
                      </a:r>
                      <a:r>
                        <a:rPr lang="el-GR" sz="1000" b="0" dirty="0">
                          <a:solidFill>
                            <a:srgbClr val="000000"/>
                          </a:solidFill>
                          <a:latin typeface="+mn-lt"/>
                        </a:rPr>
                        <a:t>λ</a:t>
                      </a:r>
                      <a:r>
                        <a:rPr lang="en-GB" sz="1000" b="0" dirty="0">
                          <a:solidFill>
                            <a:srgbClr val="000000"/>
                          </a:solidFill>
                          <a:latin typeface="+mn-lt"/>
                        </a:rPr>
                        <a:t> / </a:t>
                      </a:r>
                      <a:r>
                        <a:rPr lang="el-GR" sz="1000" b="0" dirty="0">
                          <a:solidFill>
                            <a:srgbClr val="000000"/>
                          </a:solidFill>
                          <a:latin typeface="+mn-lt"/>
                        </a:rPr>
                        <a:t>μ</a:t>
                      </a:r>
                      <a:r>
                        <a:rPr lang="en-GB" sz="1000" b="0" dirty="0">
                          <a:solidFill>
                            <a:srgbClr val="000000"/>
                          </a:solidFill>
                          <a:latin typeface="+mn-lt"/>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l-GR" sz="1000" b="0" dirty="0">
                          <a:solidFill>
                            <a:srgbClr val="000000"/>
                          </a:solidFill>
                          <a:latin typeface="+mn-lt"/>
                        </a:rPr>
                        <a:t>λ </a:t>
                      </a:r>
                      <a:r>
                        <a:rPr lang="en-GB" sz="1000" b="0" dirty="0">
                          <a:solidFill>
                            <a:srgbClr val="000000"/>
                          </a:solidFill>
                          <a:latin typeface="+mn-lt"/>
                        </a:rPr>
                        <a:t>width / </a:t>
                      </a:r>
                      <a:r>
                        <a:rPr lang="el-GR" sz="1000" b="0" dirty="0">
                          <a:solidFill>
                            <a:srgbClr val="000000"/>
                          </a:solidFill>
                          <a:latin typeface="+mn-lt"/>
                        </a:rPr>
                        <a:t>μ</a:t>
                      </a:r>
                      <a:r>
                        <a:rPr lang="en-GB" sz="1000" b="0" dirty="0">
                          <a:solidFill>
                            <a:srgbClr val="000000"/>
                          </a:solidFill>
                          <a:latin typeface="+mn-lt"/>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n-GB" sz="1000" b="0" dirty="0">
                          <a:solidFill>
                            <a:srgbClr val="000000"/>
                          </a:solidFill>
                          <a:latin typeface="+mn-lt"/>
                        </a:rPr>
                        <a:t>Resolution / km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0000"/>
                  </a:ext>
                </a:extLst>
              </a:tr>
              <a:tr h="216000">
                <a:tc>
                  <a:txBody>
                    <a:bodyPr/>
                    <a:lstStyle/>
                    <a:p>
                      <a:pPr algn="ctr"/>
                      <a:r>
                        <a:rPr lang="en-US" sz="1000" b="0" dirty="0">
                          <a:solidFill>
                            <a:srgbClr val="000000"/>
                          </a:solidFill>
                          <a:latin typeface="+mn-lt"/>
                        </a:rPr>
                        <a:t>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0.44</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0.06</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16000">
                <a:tc>
                  <a:txBody>
                    <a:bodyPr/>
                    <a:lstStyle/>
                    <a:p>
                      <a:pPr algn="ctr"/>
                      <a:r>
                        <a:rPr lang="en-US" sz="1000" b="0" dirty="0">
                          <a:solidFill>
                            <a:srgbClr val="000000"/>
                          </a:solidFill>
                          <a:latin typeface="+mn-lt"/>
                        </a:rPr>
                        <a:t>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0.51</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0.04</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1.0 </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16000">
                <a:tc>
                  <a:txBody>
                    <a:bodyPr/>
                    <a:lstStyle/>
                    <a:p>
                      <a:pPr algn="ctr"/>
                      <a:r>
                        <a:rPr lang="en-US" sz="1000" b="0" dirty="0">
                          <a:solidFill>
                            <a:srgbClr val="000000"/>
                          </a:solidFill>
                          <a:latin typeface="+mn-lt"/>
                        </a:rPr>
                        <a:t>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0.64</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0.05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1.0/0.5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216000">
                <a:tc>
                  <a:txBody>
                    <a:bodyPr/>
                    <a:lstStyle/>
                    <a:p>
                      <a:pPr algn="ctr"/>
                      <a:r>
                        <a:rPr lang="en-US" sz="1000" b="0" dirty="0">
                          <a:solidFill>
                            <a:srgbClr val="000000"/>
                          </a:solidFill>
                          <a:latin typeface="+mn-lt"/>
                        </a:rPr>
                        <a:t>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0.86</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0.05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216000">
                <a:tc>
                  <a:txBody>
                    <a:bodyPr/>
                    <a:lstStyle/>
                    <a:p>
                      <a:pPr algn="ctr"/>
                      <a:r>
                        <a:rPr lang="en-US" sz="1000" b="0" dirty="0">
                          <a:solidFill>
                            <a:srgbClr val="000000"/>
                          </a:solidFill>
                          <a:latin typeface="+mn-lt"/>
                        </a:rPr>
                        <a:t>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0.91</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0.02</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16000">
                <a:tc>
                  <a:txBody>
                    <a:bodyPr/>
                    <a:lstStyle/>
                    <a:p>
                      <a:pPr algn="ctr"/>
                      <a:r>
                        <a:rPr lang="en-US" sz="1000" b="0" dirty="0">
                          <a:solidFill>
                            <a:srgbClr val="000000"/>
                          </a:solidFill>
                          <a:latin typeface="+mn-lt"/>
                        </a:rPr>
                        <a:t>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1.38</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0.03</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16000">
                <a:tc>
                  <a:txBody>
                    <a:bodyPr/>
                    <a:lstStyle/>
                    <a:p>
                      <a:pPr algn="ctr"/>
                      <a:r>
                        <a:rPr lang="en-US" sz="1000" b="0" dirty="0">
                          <a:solidFill>
                            <a:srgbClr val="000000"/>
                          </a:solidFill>
                          <a:latin typeface="+mn-lt"/>
                        </a:rPr>
                        <a:t>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1.61</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0.05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216000">
                <a:tc>
                  <a:txBody>
                    <a:bodyPr/>
                    <a:lstStyle/>
                    <a:p>
                      <a:pPr algn="ctr"/>
                      <a:r>
                        <a:rPr lang="en-US" sz="1000" b="0" dirty="0">
                          <a:solidFill>
                            <a:srgbClr val="000000"/>
                          </a:solidFill>
                          <a:latin typeface="+mn-lt"/>
                        </a:rPr>
                        <a:t>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a:solidFill>
                            <a:srgbClr val="000000"/>
                          </a:solidFill>
                          <a:latin typeface="+mn-lt"/>
                        </a:rPr>
                        <a:t>2.25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0.05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a:solidFill>
                            <a:srgbClr val="000000"/>
                          </a:solidFill>
                          <a:latin typeface="+mn-lt"/>
                        </a:rPr>
                        <a:t>1.0/0.5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bl>
          </a:graphicData>
        </a:graphic>
      </p:graphicFrame>
      <p:graphicFrame>
        <p:nvGraphicFramePr>
          <p:cNvPr id="8" name="Table 7"/>
          <p:cNvGraphicFramePr>
            <a:graphicFrameLocks noGrp="1"/>
          </p:cNvGraphicFramePr>
          <p:nvPr/>
        </p:nvGraphicFramePr>
        <p:xfrm>
          <a:off x="8055140" y="3146188"/>
          <a:ext cx="3456000" cy="3456000"/>
        </p:xfrm>
        <a:graphic>
          <a:graphicData uri="http://schemas.openxmlformats.org/drawingml/2006/table">
            <a:tbl>
              <a:tblPr firstRow="1" bandRow="1">
                <a:tableStyleId>{2D5ABB26-0587-4C30-8999-92F81FD0307C}</a:tableStyleId>
              </a:tblPr>
              <a:tblGrid>
                <a:gridCol w="864000">
                  <a:extLst>
                    <a:ext uri="{9D8B030D-6E8A-4147-A177-3AD203B41FA5}">
                      <a16:colId xmlns:a16="http://schemas.microsoft.com/office/drawing/2014/main" val="1308822642"/>
                    </a:ext>
                  </a:extLst>
                </a:gridCol>
                <a:gridCol w="864000">
                  <a:extLst>
                    <a:ext uri="{9D8B030D-6E8A-4147-A177-3AD203B41FA5}">
                      <a16:colId xmlns:a16="http://schemas.microsoft.com/office/drawing/2014/main" val="258025838"/>
                    </a:ext>
                  </a:extLst>
                </a:gridCol>
                <a:gridCol w="864000">
                  <a:extLst>
                    <a:ext uri="{9D8B030D-6E8A-4147-A177-3AD203B41FA5}">
                      <a16:colId xmlns:a16="http://schemas.microsoft.com/office/drawing/2014/main" val="3145541080"/>
                    </a:ext>
                  </a:extLst>
                </a:gridCol>
                <a:gridCol w="864000">
                  <a:extLst>
                    <a:ext uri="{9D8B030D-6E8A-4147-A177-3AD203B41FA5}">
                      <a16:colId xmlns:a16="http://schemas.microsoft.com/office/drawing/2014/main" val="4088989436"/>
                    </a:ext>
                  </a:extLst>
                </a:gridCol>
              </a:tblGrid>
              <a:tr h="864000">
                <a:tc>
                  <a:txBody>
                    <a:bodyPr/>
                    <a:lstStyle/>
                    <a:p>
                      <a:endParaRPr lang="en-GB" dirty="0"/>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dirty="0"/>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293117828"/>
                  </a:ext>
                </a:extLst>
              </a:tr>
              <a:tr h="864000">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331896637"/>
                  </a:ext>
                </a:extLst>
              </a:tr>
              <a:tr h="864000">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538661888"/>
                  </a:ext>
                </a:extLst>
              </a:tr>
              <a:tr h="864000">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dirty="0"/>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934101503"/>
                  </a:ext>
                </a:extLst>
              </a:tr>
            </a:tbl>
          </a:graphicData>
        </a:graphic>
      </p:graphicFrame>
      <p:graphicFrame>
        <p:nvGraphicFramePr>
          <p:cNvPr id="9" name="Table 8"/>
          <p:cNvGraphicFramePr>
            <a:graphicFrameLocks noGrp="1"/>
          </p:cNvGraphicFramePr>
          <p:nvPr/>
        </p:nvGraphicFramePr>
        <p:xfrm>
          <a:off x="8055140" y="3146188"/>
          <a:ext cx="3456000" cy="3456000"/>
        </p:xfrm>
        <a:graphic>
          <a:graphicData uri="http://schemas.openxmlformats.org/drawingml/2006/table">
            <a:tbl>
              <a:tblPr firstRow="1" bandRow="1">
                <a:tableStyleId>{2D5ABB26-0587-4C30-8999-92F81FD0307C}</a:tableStyleId>
              </a:tblPr>
              <a:tblGrid>
                <a:gridCol w="432000">
                  <a:extLst>
                    <a:ext uri="{9D8B030D-6E8A-4147-A177-3AD203B41FA5}">
                      <a16:colId xmlns:a16="http://schemas.microsoft.com/office/drawing/2014/main" val="2367104752"/>
                    </a:ext>
                  </a:extLst>
                </a:gridCol>
                <a:gridCol w="432000">
                  <a:extLst>
                    <a:ext uri="{9D8B030D-6E8A-4147-A177-3AD203B41FA5}">
                      <a16:colId xmlns:a16="http://schemas.microsoft.com/office/drawing/2014/main" val="103619412"/>
                    </a:ext>
                  </a:extLst>
                </a:gridCol>
                <a:gridCol w="432000">
                  <a:extLst>
                    <a:ext uri="{9D8B030D-6E8A-4147-A177-3AD203B41FA5}">
                      <a16:colId xmlns:a16="http://schemas.microsoft.com/office/drawing/2014/main" val="4009091642"/>
                    </a:ext>
                  </a:extLst>
                </a:gridCol>
                <a:gridCol w="432000">
                  <a:extLst>
                    <a:ext uri="{9D8B030D-6E8A-4147-A177-3AD203B41FA5}">
                      <a16:colId xmlns:a16="http://schemas.microsoft.com/office/drawing/2014/main" val="643282560"/>
                    </a:ext>
                  </a:extLst>
                </a:gridCol>
                <a:gridCol w="432000">
                  <a:extLst>
                    <a:ext uri="{9D8B030D-6E8A-4147-A177-3AD203B41FA5}">
                      <a16:colId xmlns:a16="http://schemas.microsoft.com/office/drawing/2014/main" val="3444710341"/>
                    </a:ext>
                  </a:extLst>
                </a:gridCol>
                <a:gridCol w="432000">
                  <a:extLst>
                    <a:ext uri="{9D8B030D-6E8A-4147-A177-3AD203B41FA5}">
                      <a16:colId xmlns:a16="http://schemas.microsoft.com/office/drawing/2014/main" val="1054405990"/>
                    </a:ext>
                  </a:extLst>
                </a:gridCol>
                <a:gridCol w="432000">
                  <a:extLst>
                    <a:ext uri="{9D8B030D-6E8A-4147-A177-3AD203B41FA5}">
                      <a16:colId xmlns:a16="http://schemas.microsoft.com/office/drawing/2014/main" val="3517669888"/>
                    </a:ext>
                  </a:extLst>
                </a:gridCol>
                <a:gridCol w="432000">
                  <a:extLst>
                    <a:ext uri="{9D8B030D-6E8A-4147-A177-3AD203B41FA5}">
                      <a16:colId xmlns:a16="http://schemas.microsoft.com/office/drawing/2014/main" val="1040194055"/>
                    </a:ext>
                  </a:extLst>
                </a:gridCol>
              </a:tblGrid>
              <a:tr h="432000">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3249731112"/>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3410397388"/>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1432823068"/>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718439933"/>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1333371176"/>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2709517933"/>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1738980798"/>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433609539"/>
                  </a:ext>
                </a:extLst>
              </a:tr>
            </a:tbl>
          </a:graphicData>
        </a:graphic>
      </p:graphicFrame>
      <p:graphicFrame>
        <p:nvGraphicFramePr>
          <p:cNvPr id="11" name="Table 10"/>
          <p:cNvGraphicFramePr>
            <a:graphicFrameLocks noGrp="1"/>
          </p:cNvGraphicFramePr>
          <p:nvPr/>
        </p:nvGraphicFramePr>
        <p:xfrm>
          <a:off x="8055140" y="3146188"/>
          <a:ext cx="3456000" cy="3456000"/>
        </p:xfrm>
        <a:graphic>
          <a:graphicData uri="http://schemas.openxmlformats.org/drawingml/2006/table">
            <a:tbl>
              <a:tblPr firstRow="1" bandRow="1">
                <a:tableStyleId>{2D5ABB26-0587-4C30-8999-92F81FD0307C}</a:tableStyleId>
              </a:tblPr>
              <a:tblGrid>
                <a:gridCol w="216000">
                  <a:extLst>
                    <a:ext uri="{9D8B030D-6E8A-4147-A177-3AD203B41FA5}">
                      <a16:colId xmlns:a16="http://schemas.microsoft.com/office/drawing/2014/main" val="1941032096"/>
                    </a:ext>
                  </a:extLst>
                </a:gridCol>
                <a:gridCol w="216000">
                  <a:extLst>
                    <a:ext uri="{9D8B030D-6E8A-4147-A177-3AD203B41FA5}">
                      <a16:colId xmlns:a16="http://schemas.microsoft.com/office/drawing/2014/main" val="2700963677"/>
                    </a:ext>
                  </a:extLst>
                </a:gridCol>
                <a:gridCol w="216000">
                  <a:extLst>
                    <a:ext uri="{9D8B030D-6E8A-4147-A177-3AD203B41FA5}">
                      <a16:colId xmlns:a16="http://schemas.microsoft.com/office/drawing/2014/main" val="3634982278"/>
                    </a:ext>
                  </a:extLst>
                </a:gridCol>
                <a:gridCol w="216000">
                  <a:extLst>
                    <a:ext uri="{9D8B030D-6E8A-4147-A177-3AD203B41FA5}">
                      <a16:colId xmlns:a16="http://schemas.microsoft.com/office/drawing/2014/main" val="3732120314"/>
                    </a:ext>
                  </a:extLst>
                </a:gridCol>
                <a:gridCol w="216000">
                  <a:extLst>
                    <a:ext uri="{9D8B030D-6E8A-4147-A177-3AD203B41FA5}">
                      <a16:colId xmlns:a16="http://schemas.microsoft.com/office/drawing/2014/main" val="3113244108"/>
                    </a:ext>
                  </a:extLst>
                </a:gridCol>
                <a:gridCol w="216000">
                  <a:extLst>
                    <a:ext uri="{9D8B030D-6E8A-4147-A177-3AD203B41FA5}">
                      <a16:colId xmlns:a16="http://schemas.microsoft.com/office/drawing/2014/main" val="3368260248"/>
                    </a:ext>
                  </a:extLst>
                </a:gridCol>
                <a:gridCol w="216000">
                  <a:extLst>
                    <a:ext uri="{9D8B030D-6E8A-4147-A177-3AD203B41FA5}">
                      <a16:colId xmlns:a16="http://schemas.microsoft.com/office/drawing/2014/main" val="882801289"/>
                    </a:ext>
                  </a:extLst>
                </a:gridCol>
                <a:gridCol w="216000">
                  <a:extLst>
                    <a:ext uri="{9D8B030D-6E8A-4147-A177-3AD203B41FA5}">
                      <a16:colId xmlns:a16="http://schemas.microsoft.com/office/drawing/2014/main" val="2887650487"/>
                    </a:ext>
                  </a:extLst>
                </a:gridCol>
                <a:gridCol w="216000">
                  <a:extLst>
                    <a:ext uri="{9D8B030D-6E8A-4147-A177-3AD203B41FA5}">
                      <a16:colId xmlns:a16="http://schemas.microsoft.com/office/drawing/2014/main" val="2247265180"/>
                    </a:ext>
                  </a:extLst>
                </a:gridCol>
                <a:gridCol w="216000">
                  <a:extLst>
                    <a:ext uri="{9D8B030D-6E8A-4147-A177-3AD203B41FA5}">
                      <a16:colId xmlns:a16="http://schemas.microsoft.com/office/drawing/2014/main" val="2452820744"/>
                    </a:ext>
                  </a:extLst>
                </a:gridCol>
                <a:gridCol w="216000">
                  <a:extLst>
                    <a:ext uri="{9D8B030D-6E8A-4147-A177-3AD203B41FA5}">
                      <a16:colId xmlns:a16="http://schemas.microsoft.com/office/drawing/2014/main" val="3261949990"/>
                    </a:ext>
                  </a:extLst>
                </a:gridCol>
                <a:gridCol w="216000">
                  <a:extLst>
                    <a:ext uri="{9D8B030D-6E8A-4147-A177-3AD203B41FA5}">
                      <a16:colId xmlns:a16="http://schemas.microsoft.com/office/drawing/2014/main" val="1719784853"/>
                    </a:ext>
                  </a:extLst>
                </a:gridCol>
                <a:gridCol w="216000">
                  <a:extLst>
                    <a:ext uri="{9D8B030D-6E8A-4147-A177-3AD203B41FA5}">
                      <a16:colId xmlns:a16="http://schemas.microsoft.com/office/drawing/2014/main" val="2413677855"/>
                    </a:ext>
                  </a:extLst>
                </a:gridCol>
                <a:gridCol w="216000">
                  <a:extLst>
                    <a:ext uri="{9D8B030D-6E8A-4147-A177-3AD203B41FA5}">
                      <a16:colId xmlns:a16="http://schemas.microsoft.com/office/drawing/2014/main" val="3248300506"/>
                    </a:ext>
                  </a:extLst>
                </a:gridCol>
                <a:gridCol w="216000">
                  <a:extLst>
                    <a:ext uri="{9D8B030D-6E8A-4147-A177-3AD203B41FA5}">
                      <a16:colId xmlns:a16="http://schemas.microsoft.com/office/drawing/2014/main" val="2947812326"/>
                    </a:ext>
                  </a:extLst>
                </a:gridCol>
                <a:gridCol w="216000">
                  <a:extLst>
                    <a:ext uri="{9D8B030D-6E8A-4147-A177-3AD203B41FA5}">
                      <a16:colId xmlns:a16="http://schemas.microsoft.com/office/drawing/2014/main" val="248800431"/>
                    </a:ext>
                  </a:extLst>
                </a:gridCol>
              </a:tblGrid>
              <a:tr h="216000">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2113687477"/>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3649476550"/>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513561620"/>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1274912834"/>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2136800160"/>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623659084"/>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638585051"/>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1827901560"/>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3228060569"/>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2120821885"/>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3018777683"/>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4080541992"/>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2842807616"/>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1341102639"/>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3362489227"/>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1648185744"/>
                  </a:ext>
                </a:extLst>
              </a:tr>
            </a:tbl>
          </a:graphicData>
        </a:graphic>
      </p:graphicFrame>
      <p:sp>
        <p:nvSpPr>
          <p:cNvPr id="13" name="TextBox 12"/>
          <p:cNvSpPr txBox="1"/>
          <p:nvPr/>
        </p:nvSpPr>
        <p:spPr>
          <a:xfrm>
            <a:off x="8189884" y="2622968"/>
            <a:ext cx="997958" cy="523220"/>
          </a:xfrm>
          <a:prstGeom prst="rect">
            <a:avLst/>
          </a:prstGeom>
          <a:noFill/>
        </p:spPr>
        <p:txBody>
          <a:bodyPr wrap="square" rtlCol="0">
            <a:spAutoFit/>
          </a:bodyPr>
          <a:lstStyle/>
          <a:p>
            <a:r>
              <a:rPr lang="en-GB" sz="2800" b="0" kern="100" spc="-100" dirty="0">
                <a:solidFill>
                  <a:srgbClr val="0070C0"/>
                </a:solidFill>
                <a:latin typeface="Bahnschrift Light" panose="020B0502040204020203" pitchFamily="34" charset="0"/>
                <a:ea typeface="Roboto" panose="02000000000000000000" pitchFamily="2" charset="0"/>
              </a:rPr>
              <a:t>2 km</a:t>
            </a:r>
          </a:p>
        </p:txBody>
      </p:sp>
      <p:sp>
        <p:nvSpPr>
          <p:cNvPr id="14" name="TextBox 13"/>
          <p:cNvSpPr txBox="1"/>
          <p:nvPr/>
        </p:nvSpPr>
        <p:spPr>
          <a:xfrm>
            <a:off x="9187842" y="2646839"/>
            <a:ext cx="958175" cy="523220"/>
          </a:xfrm>
          <a:prstGeom prst="rect">
            <a:avLst/>
          </a:prstGeom>
          <a:noFill/>
        </p:spPr>
        <p:txBody>
          <a:bodyPr wrap="square" rtlCol="0">
            <a:spAutoFit/>
          </a:bodyPr>
          <a:lstStyle/>
          <a:p>
            <a:r>
              <a:rPr lang="en-GB" sz="2800" b="0" kern="100" spc="-100" dirty="0">
                <a:solidFill>
                  <a:schemeClr val="accent2">
                    <a:lumMod val="60000"/>
                    <a:lumOff val="40000"/>
                  </a:schemeClr>
                </a:solidFill>
                <a:latin typeface="Bahnschrift Light" panose="020B0502040204020203" pitchFamily="34" charset="0"/>
                <a:ea typeface="Roboto" panose="02000000000000000000" pitchFamily="2" charset="0"/>
              </a:rPr>
              <a:t>1 km</a:t>
            </a:r>
          </a:p>
        </p:txBody>
      </p:sp>
      <p:sp>
        <p:nvSpPr>
          <p:cNvPr id="15" name="TextBox 14"/>
          <p:cNvSpPr txBox="1"/>
          <p:nvPr/>
        </p:nvSpPr>
        <p:spPr>
          <a:xfrm>
            <a:off x="10180844" y="2646839"/>
            <a:ext cx="1185656" cy="523220"/>
          </a:xfrm>
          <a:prstGeom prst="rect">
            <a:avLst/>
          </a:prstGeom>
          <a:noFill/>
        </p:spPr>
        <p:txBody>
          <a:bodyPr wrap="square" rtlCol="0">
            <a:spAutoFit/>
          </a:bodyPr>
          <a:lstStyle/>
          <a:p>
            <a:r>
              <a:rPr lang="en-GB" sz="2800" b="0" kern="100" spc="-100" dirty="0">
                <a:solidFill>
                  <a:schemeClr val="accent4">
                    <a:lumMod val="60000"/>
                    <a:lumOff val="40000"/>
                  </a:schemeClr>
                </a:solidFill>
                <a:latin typeface="Bahnschrift Light" panose="020B0502040204020203" pitchFamily="34" charset="0"/>
                <a:ea typeface="Roboto" panose="02000000000000000000" pitchFamily="2" charset="0"/>
              </a:rPr>
              <a:t>0.5 km</a:t>
            </a:r>
          </a:p>
        </p:txBody>
      </p:sp>
      <p:sp>
        <p:nvSpPr>
          <p:cNvPr id="4" name="TextBox 3"/>
          <p:cNvSpPr txBox="1"/>
          <p:nvPr/>
        </p:nvSpPr>
        <p:spPr>
          <a:xfrm>
            <a:off x="8047380" y="6557546"/>
            <a:ext cx="3608680" cy="338554"/>
          </a:xfrm>
          <a:prstGeom prst="rect">
            <a:avLst/>
          </a:prstGeom>
          <a:noFill/>
        </p:spPr>
        <p:txBody>
          <a:bodyPr wrap="none" rtlCol="0">
            <a:spAutoFit/>
          </a:bodyPr>
          <a:lstStyle/>
          <a:p>
            <a:r>
              <a:rPr lang="en-GB" sz="1600" b="0" kern="100" spc="-100" dirty="0">
                <a:solidFill>
                  <a:schemeClr val="tx2"/>
                </a:solidFill>
                <a:latin typeface="Bahnschrift Light" panose="020B0502040204020203" pitchFamily="34" charset="0"/>
                <a:ea typeface="Roboto" panose="02000000000000000000" pitchFamily="2" charset="0"/>
              </a:rPr>
              <a:t>All channels  have the same reference grid</a:t>
            </a:r>
          </a:p>
        </p:txBody>
      </p:sp>
      <p:sp>
        <p:nvSpPr>
          <p:cNvPr id="17" name="Rectangle 16"/>
          <p:cNvSpPr/>
          <p:nvPr/>
        </p:nvSpPr>
        <p:spPr bwMode="auto">
          <a:xfrm>
            <a:off x="3831930" y="4141739"/>
            <a:ext cx="3485968" cy="1943091"/>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18" name="Rectangle 17"/>
          <p:cNvSpPr/>
          <p:nvPr/>
        </p:nvSpPr>
        <p:spPr bwMode="auto">
          <a:xfrm>
            <a:off x="3847920" y="4368792"/>
            <a:ext cx="3469978" cy="981249"/>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19" name="Rectangle 18"/>
          <p:cNvSpPr/>
          <p:nvPr/>
        </p:nvSpPr>
        <p:spPr bwMode="auto">
          <a:xfrm>
            <a:off x="346276" y="4128449"/>
            <a:ext cx="3477894" cy="1956381"/>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0" name="Rectangle 19"/>
          <p:cNvSpPr/>
          <p:nvPr/>
        </p:nvSpPr>
        <p:spPr bwMode="auto">
          <a:xfrm>
            <a:off x="3843961" y="5597217"/>
            <a:ext cx="3469978" cy="487613"/>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1" name="Rectangle 20"/>
          <p:cNvSpPr/>
          <p:nvPr/>
        </p:nvSpPr>
        <p:spPr bwMode="auto">
          <a:xfrm>
            <a:off x="348937" y="4872440"/>
            <a:ext cx="3475233" cy="963378"/>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2" name="Rectangle 21"/>
          <p:cNvSpPr/>
          <p:nvPr/>
        </p:nvSpPr>
        <p:spPr bwMode="auto">
          <a:xfrm>
            <a:off x="338515" y="4141739"/>
            <a:ext cx="3485655" cy="481689"/>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1028" name="Picture 4" descr="Fire Vector Icon PNG Transparent Background, Free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3812" y="4121616"/>
            <a:ext cx="172768" cy="2129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ire Vector Icon PNG Transparent Background, Free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3812" y="5354797"/>
            <a:ext cx="172768" cy="2129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ire Vector Icon PNG Transparent Background, Free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361" y="5855723"/>
            <a:ext cx="172768" cy="2129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ire Vector Icon PNG Transparent Background, Free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361" y="5597217"/>
            <a:ext cx="172768" cy="2129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226" y="811483"/>
            <a:ext cx="3366464" cy="1896441"/>
          </a:xfrm>
          <a:prstGeom prst="rect">
            <a:avLst/>
          </a:prstGeom>
        </p:spPr>
      </p:pic>
      <p:sp>
        <p:nvSpPr>
          <p:cNvPr id="29" name="Rectangle 28"/>
          <p:cNvSpPr/>
          <p:nvPr/>
        </p:nvSpPr>
        <p:spPr bwMode="auto">
          <a:xfrm>
            <a:off x="7455755" y="4086078"/>
            <a:ext cx="4599405" cy="1569660"/>
          </a:xfrm>
          <a:prstGeom prst="rect">
            <a:avLst/>
          </a:prstGeom>
          <a:solidFill>
            <a:schemeClr val="tx1"/>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7" name="TextBox 26"/>
          <p:cNvSpPr txBox="1"/>
          <p:nvPr/>
        </p:nvSpPr>
        <p:spPr>
          <a:xfrm>
            <a:off x="8348301" y="4086078"/>
            <a:ext cx="3307760" cy="1569660"/>
          </a:xfrm>
          <a:prstGeom prst="rect">
            <a:avLst/>
          </a:prstGeom>
          <a:noFill/>
        </p:spPr>
        <p:txBody>
          <a:bodyPr wrap="square" rtlCol="0">
            <a:spAutoFit/>
          </a:bodyPr>
          <a:lstStyle/>
          <a:p>
            <a:r>
              <a:rPr lang="en-GB" sz="2400" b="0" kern="100" spc="-100" dirty="0">
                <a:solidFill>
                  <a:schemeClr val="tx2"/>
                </a:solidFill>
                <a:latin typeface="Bahnschrift Light" panose="020B0502040204020203" pitchFamily="34" charset="0"/>
                <a:ea typeface="Roboto" panose="02000000000000000000" pitchFamily="2" charset="0"/>
              </a:rPr>
              <a:t>Fires and hotspots can be observed by FCI with unprecedented spatial detail!</a:t>
            </a:r>
          </a:p>
        </p:txBody>
      </p:sp>
      <p:pic>
        <p:nvPicPr>
          <p:cNvPr id="28" name="Picture 4" descr="Fire Vector Icon PNG Transparent Background, Free Download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2445" y="4312645"/>
            <a:ext cx="649675" cy="80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82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4" grpId="0"/>
      <p:bldP spid="17" grpId="0" animBg="1"/>
      <p:bldP spid="18" grpId="0" animBg="1"/>
      <p:bldP spid="18" grpId="1" animBg="1"/>
      <p:bldP spid="19" grpId="0" animBg="1"/>
      <p:bldP spid="19" grpId="1" animBg="1"/>
      <p:bldP spid="20" grpId="0" animBg="1"/>
      <p:bldP spid="20" grpId="1" animBg="1"/>
      <p:bldP spid="21" grpId="0" animBg="1"/>
      <p:bldP spid="22" grpId="0" animBg="1"/>
      <p:bldP spid="29"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another words</a:t>
            </a:r>
          </a:p>
        </p:txBody>
      </p:sp>
      <p:sp>
        <p:nvSpPr>
          <p:cNvPr id="3" name="Text Placeholder 2"/>
          <p:cNvSpPr>
            <a:spLocks noGrp="1"/>
          </p:cNvSpPr>
          <p:nvPr>
            <p:ph type="body" sz="quarter" idx="10"/>
          </p:nvPr>
        </p:nvSpPr>
        <p:spPr>
          <a:xfrm>
            <a:off x="170453" y="860029"/>
            <a:ext cx="10129247" cy="5262675"/>
          </a:xfrm>
        </p:spPr>
        <p:txBody>
          <a:bodyPr>
            <a:normAutofit/>
          </a:bodyPr>
          <a:lstStyle/>
          <a:p>
            <a:r>
              <a:rPr lang="en-GB" sz="2400" dirty="0">
                <a:solidFill>
                  <a:srgbClr val="00B050"/>
                </a:solidFill>
              </a:rPr>
              <a:t>More sensitivity </a:t>
            </a:r>
            <a:r>
              <a:rPr lang="en-GB" sz="2400" dirty="0"/>
              <a:t>with IR3.8 channel for sub-pixel signals/fires</a:t>
            </a:r>
          </a:p>
          <a:p>
            <a:r>
              <a:rPr lang="en-GB" sz="2400" dirty="0">
                <a:solidFill>
                  <a:srgbClr val="00B050"/>
                </a:solidFill>
              </a:rPr>
              <a:t>Larger dynamic range </a:t>
            </a:r>
            <a:r>
              <a:rPr lang="en-GB" sz="2400" dirty="0"/>
              <a:t>to maximise detection performance (with double detector array)</a:t>
            </a:r>
          </a:p>
          <a:p>
            <a:r>
              <a:rPr lang="en-GB" sz="2400" dirty="0">
                <a:solidFill>
                  <a:srgbClr val="00B050"/>
                </a:solidFill>
              </a:rPr>
              <a:t>More channels </a:t>
            </a:r>
            <a:r>
              <a:rPr lang="en-GB" sz="2400" dirty="0"/>
              <a:t>for fire intensity (IR3.8, NIR2.25, NIR1.6)</a:t>
            </a:r>
          </a:p>
          <a:p>
            <a:r>
              <a:rPr lang="en-GB" sz="2400" dirty="0"/>
              <a:t>Main instrument improvements on FCI compared to SEVIRI:</a:t>
            </a:r>
          </a:p>
          <a:p>
            <a:pPr lvl="1"/>
            <a:r>
              <a:rPr lang="en-GB" sz="2000" dirty="0"/>
              <a:t>Better spatial resolution </a:t>
            </a:r>
          </a:p>
          <a:p>
            <a:pPr lvl="2"/>
            <a:r>
              <a:rPr lang="en-GB" sz="1600" dirty="0"/>
              <a:t>-&gt; </a:t>
            </a:r>
            <a:r>
              <a:rPr lang="en-GB" sz="1600" dirty="0">
                <a:solidFill>
                  <a:srgbClr val="00B050"/>
                </a:solidFill>
              </a:rPr>
              <a:t>from 3km to 1km</a:t>
            </a:r>
            <a:r>
              <a:rPr lang="en-GB" sz="1600" dirty="0"/>
              <a:t> (9 times more pixels!) for </a:t>
            </a:r>
            <a:r>
              <a:rPr lang="en-GB" sz="1600" dirty="0">
                <a:solidFill>
                  <a:srgbClr val="00B050"/>
                </a:solidFill>
              </a:rPr>
              <a:t>3.8µm </a:t>
            </a:r>
            <a:r>
              <a:rPr lang="en-GB" sz="1600" dirty="0"/>
              <a:t>channel</a:t>
            </a:r>
          </a:p>
          <a:p>
            <a:pPr lvl="2"/>
            <a:r>
              <a:rPr lang="en-GB" sz="1600" dirty="0"/>
              <a:t>-&gt; </a:t>
            </a:r>
            <a:r>
              <a:rPr lang="en-GB" sz="1600" dirty="0">
                <a:solidFill>
                  <a:srgbClr val="00B050"/>
                </a:solidFill>
              </a:rPr>
              <a:t>from 3km to 500 m</a:t>
            </a:r>
            <a:r>
              <a:rPr lang="en-GB" sz="1600" dirty="0"/>
              <a:t> (36 times more pixels!!) in the </a:t>
            </a:r>
            <a:r>
              <a:rPr lang="en-GB" sz="1600" dirty="0">
                <a:solidFill>
                  <a:srgbClr val="00B050"/>
                </a:solidFill>
              </a:rPr>
              <a:t>near-IR region</a:t>
            </a:r>
          </a:p>
          <a:p>
            <a:pPr lvl="1"/>
            <a:r>
              <a:rPr lang="en-GB" sz="2000" dirty="0">
                <a:solidFill>
                  <a:srgbClr val="00B050"/>
                </a:solidFill>
              </a:rPr>
              <a:t>Higher saturation </a:t>
            </a:r>
            <a:r>
              <a:rPr lang="en-GB" sz="2000" dirty="0"/>
              <a:t>brightness temperature -&gt; </a:t>
            </a:r>
            <a:r>
              <a:rPr lang="en-GB" sz="2000" dirty="0">
                <a:solidFill>
                  <a:srgbClr val="00B050"/>
                </a:solidFill>
              </a:rPr>
              <a:t>from ~335K to ~490K </a:t>
            </a:r>
            <a:r>
              <a:rPr lang="en-GB" sz="2000" dirty="0"/>
              <a:t>(TBC)</a:t>
            </a:r>
          </a:p>
          <a:p>
            <a:pPr lvl="1"/>
            <a:r>
              <a:rPr lang="en-GB" sz="2000" dirty="0">
                <a:solidFill>
                  <a:srgbClr val="00B050"/>
                </a:solidFill>
              </a:rPr>
              <a:t>Less CO2 absorption </a:t>
            </a:r>
            <a:r>
              <a:rPr lang="en-GB" sz="2000" dirty="0"/>
              <a:t>and </a:t>
            </a:r>
            <a:r>
              <a:rPr lang="en-GB" sz="2000" dirty="0">
                <a:solidFill>
                  <a:srgbClr val="00B050"/>
                </a:solidFill>
              </a:rPr>
              <a:t>limb cooling </a:t>
            </a:r>
            <a:r>
              <a:rPr lang="en-GB" sz="2000" dirty="0"/>
              <a:t>for </a:t>
            </a:r>
            <a:r>
              <a:rPr lang="en-GB" sz="2000" dirty="0">
                <a:solidFill>
                  <a:srgbClr val="00B050"/>
                </a:solidFill>
              </a:rPr>
              <a:t>3.8µm </a:t>
            </a:r>
            <a:r>
              <a:rPr lang="en-GB" sz="2000" dirty="0"/>
              <a:t>channel  (central wavelength shift from 3.9µm to 3.8µm)</a:t>
            </a:r>
          </a:p>
          <a:p>
            <a:pPr lvl="1"/>
            <a:r>
              <a:rPr lang="en-GB" sz="2000" dirty="0">
                <a:solidFill>
                  <a:srgbClr val="00B050"/>
                </a:solidFill>
              </a:rPr>
              <a:t>Higher radiometric resolution </a:t>
            </a:r>
            <a:r>
              <a:rPr lang="en-GB" sz="2000" dirty="0"/>
              <a:t>for </a:t>
            </a:r>
            <a:r>
              <a:rPr lang="en-GB" sz="2000" dirty="0">
                <a:solidFill>
                  <a:srgbClr val="00B050"/>
                </a:solidFill>
              </a:rPr>
              <a:t>3.8µm </a:t>
            </a:r>
            <a:r>
              <a:rPr lang="en-GB" sz="2000" dirty="0"/>
              <a:t>channel</a:t>
            </a:r>
            <a:r>
              <a:rPr lang="en-GB" sz="2000" dirty="0">
                <a:solidFill>
                  <a:srgbClr val="00B050"/>
                </a:solidFill>
              </a:rPr>
              <a:t> </a:t>
            </a:r>
            <a:r>
              <a:rPr lang="en-GB" sz="2000" dirty="0"/>
              <a:t>-&gt; </a:t>
            </a:r>
            <a:r>
              <a:rPr lang="en-GB" sz="2000" dirty="0">
                <a:solidFill>
                  <a:srgbClr val="00B050"/>
                </a:solidFill>
              </a:rPr>
              <a:t>from 10 bits to 13 bits </a:t>
            </a:r>
            <a:r>
              <a:rPr lang="en-GB" sz="2000" dirty="0"/>
              <a:t>(10 bits to 12 bits  improvement for rest of the channels)</a:t>
            </a:r>
            <a:endParaRPr lang="en-GB" sz="2000" dirty="0">
              <a:solidFill>
                <a:srgbClr val="00B050"/>
              </a:solidFill>
            </a:endParaRPr>
          </a:p>
          <a:p>
            <a:pPr lvl="1"/>
            <a:r>
              <a:rPr lang="en-GB" sz="2000" dirty="0">
                <a:solidFill>
                  <a:srgbClr val="00B050"/>
                </a:solidFill>
              </a:rPr>
              <a:t>Less “blinding” </a:t>
            </a:r>
            <a:r>
              <a:rPr lang="en-GB" sz="2000" dirty="0">
                <a:solidFill>
                  <a:srgbClr val="000000"/>
                </a:solidFill>
              </a:rPr>
              <a:t>effect -&gt; from spinning to 3-axis stabilised platform</a:t>
            </a:r>
          </a:p>
          <a:p>
            <a:pPr marL="562722" lvl="1" indent="0">
              <a:buNone/>
            </a:pPr>
            <a:endParaRPr lang="en-GB" sz="2000" dirty="0"/>
          </a:p>
        </p:txBody>
      </p:sp>
    </p:spTree>
    <p:extLst>
      <p:ext uri="{BB962C8B-B14F-4D97-AF65-F5344CB8AC3E}">
        <p14:creationId xmlns:p14="http://schemas.microsoft.com/office/powerpoint/2010/main" val="222797721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(blackbody) Radiation</a:t>
            </a:r>
          </a:p>
        </p:txBody>
      </p:sp>
      <p:sp>
        <p:nvSpPr>
          <p:cNvPr id="3" name="Text Placeholder 2"/>
          <p:cNvSpPr>
            <a:spLocks noGrp="1"/>
          </p:cNvSpPr>
          <p:nvPr>
            <p:ph type="body" sz="quarter" idx="10"/>
          </p:nvPr>
        </p:nvSpPr>
        <p:spPr/>
        <p:txBody>
          <a:bodyPr/>
          <a:lstStyle/>
          <a:p>
            <a:endParaRPr lang="en-GB"/>
          </a:p>
        </p:txBody>
      </p:sp>
      <p:sp>
        <p:nvSpPr>
          <p:cNvPr id="4" name="Text Placeholder 2"/>
          <p:cNvSpPr txBox="1">
            <a:spLocks/>
          </p:cNvSpPr>
          <p:nvPr/>
        </p:nvSpPr>
        <p:spPr bwMode="auto">
          <a:xfrm>
            <a:off x="5089071" y="1139429"/>
            <a:ext cx="6683321"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400" b="0" kern="0"/>
              <a:t>Planck/Wien’s law:</a:t>
            </a:r>
            <a:br>
              <a:rPr lang="en-GB" sz="2400" b="0" kern="0"/>
            </a:br>
            <a:r>
              <a:rPr lang="en-GB" sz="2400" b="0" kern="0"/>
              <a:t>the hotter the object (   ), the shorter the wavelength at which it emits the most</a:t>
            </a:r>
          </a:p>
          <a:p>
            <a:endParaRPr lang="en-GB" sz="2400" b="0" kern="0"/>
          </a:p>
          <a:p>
            <a:r>
              <a:rPr lang="en-GB" sz="2400" b="0" kern="0"/>
              <a:t>Typical    temperature: 600K-1300K</a:t>
            </a:r>
            <a:br>
              <a:rPr lang="en-GB" sz="2400" b="0" kern="0"/>
            </a:br>
            <a:r>
              <a:rPr lang="en-GB" sz="2400" b="0" kern="0">
                <a:sym typeface="Wingdings" panose="05000000000000000000" pitchFamily="2" charset="2"/>
              </a:rPr>
              <a:t> ~ 3.9µm is the most suitable wavelength range!</a:t>
            </a:r>
          </a:p>
          <a:p>
            <a:pPr lvl="1"/>
            <a:r>
              <a:rPr lang="en-GB" sz="2000" b="0" kern="0">
                <a:sym typeface="Wingdings" panose="05000000000000000000" pitchFamily="2" charset="2"/>
              </a:rPr>
              <a:t>Highest emission</a:t>
            </a:r>
          </a:p>
          <a:p>
            <a:pPr lvl="1"/>
            <a:r>
              <a:rPr lang="en-GB" sz="2000" b="0" kern="0">
                <a:sym typeface="Wingdings" panose="05000000000000000000" pitchFamily="2" charset="2"/>
              </a:rPr>
              <a:t>Highest sensitivity to sub-pixel fires</a:t>
            </a:r>
          </a:p>
          <a:p>
            <a:r>
              <a:rPr lang="en-GB" sz="2400" b="0" kern="0">
                <a:sym typeface="Wingdings" panose="05000000000000000000" pitchFamily="2" charset="2"/>
              </a:rPr>
              <a:t>But hot(ter) fires will appear also in the NIR range</a:t>
            </a:r>
            <a:endParaRPr lang="en-GB" sz="2400" b="0" kern="0" dirty="0"/>
          </a:p>
        </p:txBody>
      </p:sp>
      <p:pic>
        <p:nvPicPr>
          <p:cNvPr id="5" name="Picture 4" descr="Fire Vector Icon PNG Transparent Background, Free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1796" y="1604248"/>
            <a:ext cx="224782" cy="2770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ire Vector Icon PNG Transparent Background, Free Download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8693" y="2837881"/>
            <a:ext cx="228720" cy="28186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1018" y="1921331"/>
            <a:ext cx="4885325" cy="3543300"/>
            <a:chOff x="161018" y="1921331"/>
            <a:chExt cx="4885325" cy="3543300"/>
          </a:xfrm>
        </p:grpSpPr>
        <p:pic>
          <p:nvPicPr>
            <p:cNvPr id="8" name="Picture 2" descr="https://resources.eumetrain.org/data/3/30/media/images/fig_5_5_x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18" y="1921331"/>
              <a:ext cx="4885325" cy="35433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bwMode="auto">
            <a:xfrm flipH="1" flipV="1">
              <a:off x="2166257" y="3363686"/>
              <a:ext cx="1164772" cy="1006928"/>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10" name="TextBox 9"/>
            <p:cNvSpPr txBox="1"/>
            <p:nvPr/>
          </p:nvSpPr>
          <p:spPr>
            <a:xfrm rot="2543504">
              <a:off x="1148442" y="3412670"/>
              <a:ext cx="3390899" cy="338554"/>
            </a:xfrm>
            <a:prstGeom prst="rect">
              <a:avLst/>
            </a:prstGeom>
            <a:solidFill>
              <a:srgbClr val="FE5000">
                <a:alpha val="89804"/>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600" b="0" dirty="0"/>
                <a:t>↑ Temperature ↓ Peak Wavelength</a:t>
              </a:r>
              <a:endParaRPr lang="en-GB" sz="3600" b="0" kern="100" spc="-100" dirty="0">
                <a:solidFill>
                  <a:schemeClr val="tx2"/>
                </a:solidFill>
                <a:latin typeface="Bahnschrift Light" panose="020B0502040204020203" pitchFamily="34" charset="0"/>
                <a:ea typeface="Roboto" panose="02000000000000000000" pitchFamily="2" charset="0"/>
              </a:endParaRPr>
            </a:p>
          </p:txBody>
        </p:sp>
      </p:grpSp>
    </p:spTree>
    <p:extLst>
      <p:ext uri="{BB962C8B-B14F-4D97-AF65-F5344CB8AC3E}">
        <p14:creationId xmlns:p14="http://schemas.microsoft.com/office/powerpoint/2010/main" val="2710243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15533" r="8478" b="21411"/>
          <a:stretch/>
        </p:blipFill>
        <p:spPr>
          <a:xfrm>
            <a:off x="629461" y="4130088"/>
            <a:ext cx="7299423" cy="2050712"/>
          </a:xfrm>
          <a:prstGeom prst="rect">
            <a:avLst/>
          </a:prstGeom>
        </p:spPr>
      </p:pic>
      <p:sp>
        <p:nvSpPr>
          <p:cNvPr id="2" name="Title 1"/>
          <p:cNvSpPr>
            <a:spLocks noGrp="1"/>
          </p:cNvSpPr>
          <p:nvPr>
            <p:ph type="title"/>
          </p:nvPr>
        </p:nvSpPr>
        <p:spPr/>
        <p:txBody>
          <a:bodyPr/>
          <a:lstStyle/>
          <a:p>
            <a:r>
              <a:rPr lang="en-GB" dirty="0"/>
              <a:t>Fire RGB Visualisation Techniques: Fire Temperature RGB</a:t>
            </a:r>
          </a:p>
        </p:txBody>
      </p:sp>
      <p:sp>
        <p:nvSpPr>
          <p:cNvPr id="3" name="Text Placeholder 2"/>
          <p:cNvSpPr>
            <a:spLocks noGrp="1"/>
          </p:cNvSpPr>
          <p:nvPr>
            <p:ph type="body" sz="quarter" idx="10"/>
          </p:nvPr>
        </p:nvSpPr>
        <p:spPr>
          <a:xfrm>
            <a:off x="134168" y="832345"/>
            <a:ext cx="11627339" cy="1233658"/>
          </a:xfrm>
        </p:spPr>
        <p:txBody>
          <a:bodyPr>
            <a:normAutofit fontScale="92500" lnSpcReduction="20000"/>
          </a:bodyPr>
          <a:lstStyle/>
          <a:p>
            <a:r>
              <a:rPr lang="en-GB" sz="2400" dirty="0"/>
              <a:t>“Classic” Fire Temperature RGB:</a:t>
            </a:r>
          </a:p>
          <a:p>
            <a:pPr lvl="1"/>
            <a:r>
              <a:rPr lang="en-GB" sz="2000" dirty="0"/>
              <a:t>Combination of 3.8, 2.2 and 1.6 to show fire temperature </a:t>
            </a:r>
            <a:br>
              <a:rPr lang="en-GB" sz="2000" dirty="0"/>
            </a:br>
            <a:r>
              <a:rPr lang="en-GB" sz="2000" dirty="0"/>
              <a:t>in classic RGB scheme</a:t>
            </a:r>
          </a:p>
          <a:p>
            <a:pPr lvl="1"/>
            <a:r>
              <a:rPr lang="en-GB" sz="2000" dirty="0"/>
              <a:t>New for EUM-GEO, heritage from e.g. VIIRS and ABI</a:t>
            </a:r>
          </a:p>
          <a:p>
            <a:pPr lvl="1"/>
            <a:endParaRPr lang="en-GB" sz="2000" dirty="0"/>
          </a:p>
          <a:p>
            <a:pPr marL="0" indent="0">
              <a:buNone/>
            </a:pPr>
            <a:endParaRPr lang="en-GB" sz="2400" dirty="0"/>
          </a:p>
        </p:txBody>
      </p:sp>
      <p:sp>
        <p:nvSpPr>
          <p:cNvPr id="4" name="Rectangle 3"/>
          <p:cNvSpPr/>
          <p:nvPr/>
        </p:nvSpPr>
        <p:spPr>
          <a:xfrm>
            <a:off x="7511143" y="710225"/>
            <a:ext cx="4544786" cy="830997"/>
          </a:xfrm>
          <a:prstGeom prst="rect">
            <a:avLst/>
          </a:prstGeom>
          <a:solidFill>
            <a:srgbClr val="FFFFFF"/>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a:spAutoFit/>
          </a:bodyPr>
          <a:lstStyle/>
          <a:p>
            <a:r>
              <a:rPr lang="en-GB" sz="1200" b="0" dirty="0"/>
              <a:t>Quick Guide: </a:t>
            </a:r>
            <a:r>
              <a:rPr lang="en-GB" sz="1200" b="0" dirty="0">
                <a:hlinkClick r:id="rId3"/>
              </a:rPr>
              <a:t>https://resources.eumetrain.org/rgb_quick_guides/quick_guides/FireTemperatureRGB.pdf</a:t>
            </a:r>
            <a:endParaRPr lang="en-GB" sz="1200" b="0" dirty="0"/>
          </a:p>
          <a:p>
            <a:r>
              <a:rPr lang="en-GB" sz="1200" b="0" dirty="0"/>
              <a:t>… or search for “fire temperature </a:t>
            </a:r>
            <a:r>
              <a:rPr lang="en-GB" sz="1200" b="0" dirty="0" err="1"/>
              <a:t>rgb</a:t>
            </a:r>
            <a:r>
              <a:rPr lang="en-GB" sz="1200" b="0" dirty="0"/>
              <a:t> </a:t>
            </a:r>
            <a:r>
              <a:rPr lang="en-GB" sz="1200" b="0" dirty="0" err="1"/>
              <a:t>eumetrain</a:t>
            </a:r>
            <a:r>
              <a:rPr lang="en-GB" sz="1200" b="0" dirty="0"/>
              <a:t>“ </a:t>
            </a:r>
          </a:p>
        </p:txBody>
      </p:sp>
      <p:pic>
        <p:nvPicPr>
          <p:cNvPr id="5" name="Picture 4"/>
          <p:cNvPicPr>
            <a:picLocks noChangeAspect="1"/>
          </p:cNvPicPr>
          <p:nvPr/>
        </p:nvPicPr>
        <p:blipFill>
          <a:blip r:embed="rId4"/>
          <a:stretch>
            <a:fillRect/>
          </a:stretch>
        </p:blipFill>
        <p:spPr>
          <a:xfrm>
            <a:off x="931525" y="2110816"/>
            <a:ext cx="6768646" cy="1809311"/>
          </a:xfrm>
          <a:prstGeom prst="rect">
            <a:avLst/>
          </a:prstGeom>
        </p:spPr>
      </p:pic>
      <p:pic>
        <p:nvPicPr>
          <p:cNvPr id="6" name="Picture 5"/>
          <p:cNvPicPr>
            <a:picLocks noChangeAspect="1"/>
          </p:cNvPicPr>
          <p:nvPr/>
        </p:nvPicPr>
        <p:blipFill>
          <a:blip r:embed="rId5"/>
          <a:stretch>
            <a:fillRect/>
          </a:stretch>
        </p:blipFill>
        <p:spPr>
          <a:xfrm>
            <a:off x="7738030" y="2152343"/>
            <a:ext cx="1887024" cy="746844"/>
          </a:xfrm>
          <a:prstGeom prst="rect">
            <a:avLst/>
          </a:prstGeom>
        </p:spPr>
      </p:pic>
      <p:pic>
        <p:nvPicPr>
          <p:cNvPr id="9" name="Picture 8"/>
          <p:cNvPicPr>
            <a:picLocks noChangeAspect="1"/>
          </p:cNvPicPr>
          <p:nvPr/>
        </p:nvPicPr>
        <p:blipFill>
          <a:blip r:embed="rId6"/>
          <a:stretch>
            <a:fillRect/>
          </a:stretch>
        </p:blipFill>
        <p:spPr>
          <a:xfrm>
            <a:off x="8380003" y="3628030"/>
            <a:ext cx="2183494" cy="3141433"/>
          </a:xfrm>
          <a:prstGeom prst="rect">
            <a:avLst/>
          </a:prstGeom>
        </p:spPr>
      </p:pic>
    </p:spTree>
    <p:extLst>
      <p:ext uri="{BB962C8B-B14F-4D97-AF65-F5344CB8AC3E}">
        <p14:creationId xmlns:p14="http://schemas.microsoft.com/office/powerpoint/2010/main" val="23149856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84" t="342" b="197"/>
          <a:stretch/>
        </p:blipFill>
        <p:spPr>
          <a:xfrm>
            <a:off x="652007" y="4130703"/>
            <a:ext cx="7282042" cy="2043716"/>
          </a:xfrm>
          <a:prstGeom prst="rect">
            <a:avLst/>
          </a:prstGeom>
        </p:spPr>
      </p:pic>
      <p:pic>
        <p:nvPicPr>
          <p:cNvPr id="7" name="Picture 6"/>
          <p:cNvPicPr>
            <a:picLocks noChangeAspect="1"/>
          </p:cNvPicPr>
          <p:nvPr/>
        </p:nvPicPr>
        <p:blipFill rotWithShape="1">
          <a:blip r:embed="rId3"/>
          <a:srcRect t="15589" r="8472" b="21576"/>
          <a:stretch/>
        </p:blipFill>
        <p:spPr>
          <a:xfrm>
            <a:off x="624859" y="4130087"/>
            <a:ext cx="7304750" cy="2044902"/>
          </a:xfrm>
          <a:prstGeom prst="rect">
            <a:avLst/>
          </a:prstGeom>
        </p:spPr>
      </p:pic>
      <p:sp>
        <p:nvSpPr>
          <p:cNvPr id="2" name="Title 1"/>
          <p:cNvSpPr>
            <a:spLocks noGrp="1"/>
          </p:cNvSpPr>
          <p:nvPr>
            <p:ph type="title"/>
          </p:nvPr>
        </p:nvSpPr>
        <p:spPr/>
        <p:txBody>
          <a:bodyPr>
            <a:normAutofit/>
          </a:bodyPr>
          <a:lstStyle/>
          <a:p>
            <a:r>
              <a:rPr lang="en-GB" dirty="0"/>
              <a:t>Fire RGB Visualisation Techniques: True </a:t>
            </a:r>
            <a:r>
              <a:rPr lang="en-GB" dirty="0" err="1"/>
              <a:t>Color</a:t>
            </a:r>
            <a:r>
              <a:rPr lang="en-GB" dirty="0"/>
              <a:t> + Fire Temp</a:t>
            </a:r>
          </a:p>
        </p:txBody>
      </p:sp>
      <p:sp>
        <p:nvSpPr>
          <p:cNvPr id="3" name="Text Placeholder 2"/>
          <p:cNvSpPr>
            <a:spLocks noGrp="1"/>
          </p:cNvSpPr>
          <p:nvPr>
            <p:ph type="body" sz="quarter" idx="10"/>
          </p:nvPr>
        </p:nvSpPr>
        <p:spPr>
          <a:xfrm>
            <a:off x="123281" y="861843"/>
            <a:ext cx="11627339" cy="5262675"/>
          </a:xfrm>
        </p:spPr>
        <p:txBody>
          <a:bodyPr>
            <a:normAutofit/>
          </a:bodyPr>
          <a:lstStyle/>
          <a:p>
            <a:r>
              <a:rPr lang="en-GB" sz="2000" dirty="0"/>
              <a:t>True-/Geo-</a:t>
            </a:r>
            <a:r>
              <a:rPr lang="en-GB" sz="2000" dirty="0" err="1"/>
              <a:t>Color</a:t>
            </a:r>
            <a:r>
              <a:rPr lang="en-GB" sz="2000" dirty="0"/>
              <a:t> in background + Fire Temp representation blended on top</a:t>
            </a:r>
            <a:endParaRPr lang="en-GB" sz="1800" dirty="0"/>
          </a:p>
          <a:p>
            <a:r>
              <a:rPr lang="en-GB" sz="2000" dirty="0"/>
              <a:t>Fire Temperature Representation:</a:t>
            </a:r>
          </a:p>
          <a:p>
            <a:pPr lvl="1"/>
            <a:r>
              <a:rPr lang="en-GB" sz="1800" dirty="0"/>
              <a:t>Addition of 3.8µm BT + 2.2µm </a:t>
            </a:r>
            <a:r>
              <a:rPr lang="en-GB" sz="1800" dirty="0" err="1"/>
              <a:t>Refl</a:t>
            </a:r>
            <a:endParaRPr lang="en-GB" sz="1800" dirty="0"/>
          </a:p>
          <a:p>
            <a:pPr lvl="1"/>
            <a:r>
              <a:rPr lang="en-GB" sz="1800" dirty="0" err="1"/>
              <a:t>Colorisation</a:t>
            </a:r>
            <a:r>
              <a:rPr lang="en-GB" sz="1800" dirty="0"/>
              <a:t> using Red-to-Yellow </a:t>
            </a:r>
            <a:r>
              <a:rPr lang="en-GB" sz="1800" dirty="0" err="1"/>
              <a:t>colorbar</a:t>
            </a:r>
            <a:r>
              <a:rPr lang="en-GB" sz="1800" dirty="0"/>
              <a:t>: 330                                           430</a:t>
            </a:r>
          </a:p>
          <a:p>
            <a:r>
              <a:rPr lang="en-GB" sz="2000" dirty="0"/>
              <a:t>Blending of True </a:t>
            </a:r>
            <a:r>
              <a:rPr lang="en-GB" sz="2000" dirty="0" err="1"/>
              <a:t>Color</a:t>
            </a:r>
            <a:r>
              <a:rPr lang="en-GB" sz="2000" dirty="0"/>
              <a:t> with Fire Temp needs a fire mask!</a:t>
            </a:r>
          </a:p>
          <a:p>
            <a:pPr lvl="1"/>
            <a:r>
              <a:rPr lang="en-GB" sz="1800" dirty="0"/>
              <a:t>Simple fire detection using thresholds on 3.8µm, 10.5µm and 0.6µm</a:t>
            </a:r>
          </a:p>
          <a:p>
            <a:r>
              <a:rPr lang="en-GB" sz="2000" dirty="0"/>
              <a:t>Preliminary, further tuning and enhancement needed</a:t>
            </a:r>
          </a:p>
          <a:p>
            <a:pPr lvl="1"/>
            <a:r>
              <a:rPr lang="en-GB" sz="1800" kern="100" dirty="0"/>
              <a:t>developments will be pushed to </a:t>
            </a:r>
            <a:r>
              <a:rPr lang="en-GB" sz="1800" kern="100" dirty="0" err="1"/>
              <a:t>Satpy</a:t>
            </a:r>
            <a:r>
              <a:rPr lang="en-GB" sz="1800" kern="100" dirty="0"/>
              <a:t> asap!</a:t>
            </a:r>
          </a:p>
          <a:p>
            <a:pPr lvl="1"/>
            <a:endParaRPr lang="en-GB" sz="1800" dirty="0"/>
          </a:p>
          <a:p>
            <a:pPr lvl="1"/>
            <a:endParaRPr lang="en-GB" sz="1800" dirty="0"/>
          </a:p>
        </p:txBody>
      </p:sp>
      <p:pic>
        <p:nvPicPr>
          <p:cNvPr id="4" name="Picture 3"/>
          <p:cNvPicPr>
            <a:picLocks noChangeAspect="1"/>
          </p:cNvPicPr>
          <p:nvPr/>
        </p:nvPicPr>
        <p:blipFill>
          <a:blip r:embed="rId4"/>
          <a:stretch>
            <a:fillRect/>
          </a:stretch>
        </p:blipFill>
        <p:spPr>
          <a:xfrm flipH="1">
            <a:off x="5410333" y="1973824"/>
            <a:ext cx="2000616" cy="26126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8387585" y="1814439"/>
            <a:ext cx="3135770" cy="37856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600" b="0" kern="100" spc="-100" dirty="0">
                <a:solidFill>
                  <a:schemeClr val="tx2"/>
                </a:solidFill>
                <a:latin typeface="Bahnschrift Light" panose="020B0502040204020203" pitchFamily="34" charset="0"/>
                <a:ea typeface="Roboto" panose="02000000000000000000" pitchFamily="2" charset="0"/>
              </a:rPr>
              <a:t>Advantages compared to Fire Temperature RGB:</a:t>
            </a:r>
          </a:p>
          <a:p>
            <a:pPr marL="285750" indent="-285750">
              <a:buFont typeface="Arial" panose="020B0604020202020204" pitchFamily="34" charset="0"/>
              <a:buChar char="•"/>
            </a:pPr>
            <a:r>
              <a:rPr lang="en-GB" sz="1600" b="0" kern="100" spc="-100" dirty="0">
                <a:solidFill>
                  <a:schemeClr val="tx2"/>
                </a:solidFill>
                <a:latin typeface="Bahnschrift Light" panose="020B0502040204020203" pitchFamily="34" charset="0"/>
                <a:ea typeface="Roboto" panose="02000000000000000000" pitchFamily="2" charset="0"/>
              </a:rPr>
              <a:t>Easier interpretation of background for better situational awareness</a:t>
            </a:r>
          </a:p>
          <a:p>
            <a:pPr marL="285750" indent="-285750">
              <a:buFont typeface="Arial" panose="020B0604020202020204" pitchFamily="34" charset="0"/>
              <a:buChar char="•"/>
            </a:pPr>
            <a:r>
              <a:rPr lang="en-GB" sz="1600" b="0" kern="100" spc="-100" dirty="0">
                <a:solidFill>
                  <a:schemeClr val="tx2"/>
                </a:solidFill>
                <a:latin typeface="Bahnschrift Light" panose="020B0502040204020203" pitchFamily="34" charset="0"/>
                <a:ea typeface="Roboto" panose="02000000000000000000" pitchFamily="2" charset="0"/>
              </a:rPr>
              <a:t>Smoke is much more visible (wind direction!)</a:t>
            </a:r>
          </a:p>
          <a:p>
            <a:pPr marL="285750" indent="-285750">
              <a:buFont typeface="Arial" panose="020B0604020202020204" pitchFamily="34" charset="0"/>
              <a:buChar char="•"/>
            </a:pPr>
            <a:r>
              <a:rPr lang="en-GB" sz="1600" b="0" kern="100" spc="-100" dirty="0">
                <a:solidFill>
                  <a:schemeClr val="tx2"/>
                </a:solidFill>
                <a:latin typeface="Bahnschrift Light" panose="020B0502040204020203" pitchFamily="34" charset="0"/>
                <a:ea typeface="Roboto" panose="02000000000000000000" pitchFamily="2" charset="0"/>
              </a:rPr>
              <a:t>Clouds are more visible and easier to interpret</a:t>
            </a:r>
          </a:p>
          <a:p>
            <a:pPr marL="285750" indent="-285750">
              <a:buFont typeface="Arial" panose="020B0604020202020204" pitchFamily="34" charset="0"/>
              <a:buChar char="•"/>
            </a:pPr>
            <a:r>
              <a:rPr lang="en-GB" sz="1600" b="0" kern="100" spc="-100" dirty="0">
                <a:solidFill>
                  <a:schemeClr val="tx2"/>
                </a:solidFill>
                <a:latin typeface="Bahnschrift Light" panose="020B0502040204020203" pitchFamily="34" charset="0"/>
                <a:ea typeface="Roboto" panose="02000000000000000000" pitchFamily="2" charset="0"/>
              </a:rPr>
              <a:t>…</a:t>
            </a:r>
          </a:p>
          <a:p>
            <a:r>
              <a:rPr lang="en-GB" sz="1600" b="0" kern="100" spc="-100" dirty="0">
                <a:solidFill>
                  <a:schemeClr val="tx2"/>
                </a:solidFill>
                <a:latin typeface="Bahnschrift Light" panose="020B0502040204020203" pitchFamily="34" charset="0"/>
                <a:ea typeface="Roboto" panose="02000000000000000000" pitchFamily="2" charset="0"/>
              </a:rPr>
              <a:t>Disadvantages:</a:t>
            </a:r>
          </a:p>
          <a:p>
            <a:pPr marL="285750" indent="-285750">
              <a:buFont typeface="Arial" panose="020B0604020202020204" pitchFamily="34" charset="0"/>
              <a:buChar char="•"/>
            </a:pPr>
            <a:r>
              <a:rPr lang="en-GB" sz="1600" b="0" kern="100" spc="-100" dirty="0">
                <a:solidFill>
                  <a:schemeClr val="tx2"/>
                </a:solidFill>
                <a:latin typeface="Bahnschrift Light" panose="020B0502040204020203" pitchFamily="34" charset="0"/>
                <a:ea typeface="Roboto" panose="02000000000000000000" pitchFamily="2" charset="0"/>
              </a:rPr>
              <a:t>Requires solid fire mask for blending (integration of L2?)</a:t>
            </a:r>
          </a:p>
          <a:p>
            <a:pPr marL="285750" indent="-285750">
              <a:buFont typeface="Arial" panose="020B0604020202020204" pitchFamily="34" charset="0"/>
              <a:buChar char="•"/>
            </a:pPr>
            <a:r>
              <a:rPr lang="en-GB" sz="1600" b="0" kern="100" spc="-100" dirty="0">
                <a:solidFill>
                  <a:schemeClr val="tx2"/>
                </a:solidFill>
                <a:latin typeface="Bahnschrift Light" panose="020B0502040204020203" pitchFamily="34" charset="0"/>
                <a:ea typeface="Roboto" panose="02000000000000000000" pitchFamily="2" charset="0"/>
              </a:rPr>
              <a:t>Burn scar age not interpretable</a:t>
            </a:r>
          </a:p>
          <a:p>
            <a:pPr marL="285750" indent="-285750">
              <a:buFont typeface="Arial" panose="020B0604020202020204" pitchFamily="34" charset="0"/>
              <a:buChar char="•"/>
            </a:pPr>
            <a:r>
              <a:rPr lang="en-GB" sz="1600" b="0" kern="100" spc="-100" dirty="0">
                <a:solidFill>
                  <a:schemeClr val="tx2"/>
                </a:solidFill>
                <a:latin typeface="Bahnschrift Light" panose="020B0502040204020203" pitchFamily="34" charset="0"/>
                <a:ea typeface="Roboto" panose="02000000000000000000" pitchFamily="2" charset="0"/>
              </a:rPr>
              <a:t>…</a:t>
            </a:r>
          </a:p>
        </p:txBody>
      </p:sp>
    </p:spTree>
    <p:extLst>
      <p:ext uri="{BB962C8B-B14F-4D97-AF65-F5344CB8AC3E}">
        <p14:creationId xmlns:p14="http://schemas.microsoft.com/office/powerpoint/2010/main" val="3870367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GB" dirty="0"/>
              <a:t>Application benefits FCI vs SEVIRI – example 3 (Portugal aerial firefight)</a:t>
            </a:r>
          </a:p>
        </p:txBody>
      </p:sp>
      <p:sp>
        <p:nvSpPr>
          <p:cNvPr id="6" name="Text Placeholder 2"/>
          <p:cNvSpPr>
            <a:spLocks noGrp="1"/>
          </p:cNvSpPr>
          <p:nvPr>
            <p:ph type="body" sz="quarter" idx="10"/>
          </p:nvPr>
        </p:nvSpPr>
        <p:spPr>
          <a:xfrm>
            <a:off x="564662" y="3075709"/>
            <a:ext cx="11627339" cy="3848740"/>
          </a:xfrm>
        </p:spPr>
        <p:txBody>
          <a:bodyPr>
            <a:noAutofit/>
          </a:bodyPr>
          <a:lstStyle/>
          <a:p>
            <a:pPr marL="0" indent="0">
              <a:buNone/>
            </a:pPr>
            <a:r>
              <a:rPr lang="en-GB" sz="2000" dirty="0"/>
              <a:t>Focus on the advanced </a:t>
            </a:r>
            <a:r>
              <a:rPr lang="en-GB" sz="2000" dirty="0">
                <a:solidFill>
                  <a:srgbClr val="00B050"/>
                </a:solidFill>
              </a:rPr>
              <a:t>spatial</a:t>
            </a:r>
            <a:r>
              <a:rPr lang="en-GB" sz="2000" dirty="0"/>
              <a:t>, </a:t>
            </a:r>
            <a:r>
              <a:rPr lang="en-GB" sz="2000" dirty="0">
                <a:solidFill>
                  <a:srgbClr val="00B050"/>
                </a:solidFill>
              </a:rPr>
              <a:t>spectral</a:t>
            </a:r>
            <a:r>
              <a:rPr lang="en-GB" sz="2000" dirty="0"/>
              <a:t> and </a:t>
            </a:r>
            <a:r>
              <a:rPr lang="en-GB" sz="2000" dirty="0">
                <a:solidFill>
                  <a:srgbClr val="00B050"/>
                </a:solidFill>
              </a:rPr>
              <a:t>radiometric</a:t>
            </a:r>
            <a:r>
              <a:rPr lang="en-GB" sz="2000" dirty="0"/>
              <a:t> resolution of FCI:</a:t>
            </a:r>
            <a:endParaRPr lang="en-GB" sz="1400" dirty="0"/>
          </a:p>
          <a:p>
            <a:pPr lvl="1"/>
            <a:r>
              <a:rPr lang="en-GB" sz="1200" dirty="0">
                <a:solidFill>
                  <a:srgbClr val="00B050"/>
                </a:solidFill>
              </a:rPr>
              <a:t>Spatial resolution </a:t>
            </a:r>
            <a:r>
              <a:rPr lang="en-GB" sz="1200" dirty="0"/>
              <a:t>benefits:</a:t>
            </a:r>
          </a:p>
          <a:p>
            <a:pPr lvl="2"/>
            <a:r>
              <a:rPr lang="en-GB" sz="1100" dirty="0"/>
              <a:t>the shape of the fires, fire fronts and burn scars</a:t>
            </a:r>
          </a:p>
          <a:p>
            <a:pPr lvl="2"/>
            <a:r>
              <a:rPr lang="en-GB" sz="1100" dirty="0"/>
              <a:t>detection of smallest fires</a:t>
            </a:r>
          </a:p>
          <a:p>
            <a:pPr lvl="1"/>
            <a:r>
              <a:rPr lang="en-GB" sz="1200" dirty="0">
                <a:solidFill>
                  <a:srgbClr val="00B050"/>
                </a:solidFill>
              </a:rPr>
              <a:t>Spectral resolution </a:t>
            </a:r>
            <a:r>
              <a:rPr lang="en-GB" sz="1200" dirty="0"/>
              <a:t>benefits: </a:t>
            </a:r>
          </a:p>
          <a:p>
            <a:pPr lvl="2"/>
            <a:r>
              <a:rPr lang="en-GB" sz="1100" dirty="0"/>
              <a:t>information about the fire intensity (indication of most active fires, </a:t>
            </a:r>
            <a:r>
              <a:rPr lang="en-GB" sz="1100" dirty="0" err="1"/>
              <a:t>ie</a:t>
            </a:r>
            <a:r>
              <a:rPr lang="en-GB" sz="1100" dirty="0"/>
              <a:t> fire fronts) with additional NIR 2.25 channel –&gt; Fire Temperature RGB</a:t>
            </a:r>
          </a:p>
          <a:p>
            <a:pPr lvl="2"/>
            <a:r>
              <a:rPr lang="en-GB" sz="1100" dirty="0"/>
              <a:t>better smoke detection through additional VIS0.4 and VIS0.5 channels -&gt; True Colour RGB</a:t>
            </a:r>
          </a:p>
          <a:p>
            <a:pPr lvl="1"/>
            <a:r>
              <a:rPr lang="en-GB" sz="1200" dirty="0">
                <a:solidFill>
                  <a:srgbClr val="00B050"/>
                </a:solidFill>
              </a:rPr>
              <a:t>Radiometric resolution </a:t>
            </a:r>
            <a:r>
              <a:rPr lang="en-GB" sz="1200" dirty="0"/>
              <a:t>benefits: </a:t>
            </a:r>
          </a:p>
          <a:p>
            <a:pPr lvl="2"/>
            <a:r>
              <a:rPr lang="en-GB" sz="1100" dirty="0"/>
              <a:t>better fire intensity information –&gt; Fire Temperature RGB</a:t>
            </a:r>
          </a:p>
          <a:p>
            <a:pPr lvl="1"/>
            <a:r>
              <a:rPr lang="en-GB" sz="1200" dirty="0">
                <a:solidFill>
                  <a:srgbClr val="00B050"/>
                </a:solidFill>
              </a:rPr>
              <a:t>Temporal resolution </a:t>
            </a:r>
            <a:r>
              <a:rPr lang="en-GB" sz="1200" dirty="0"/>
              <a:t>benefits:</a:t>
            </a:r>
          </a:p>
          <a:p>
            <a:pPr lvl="2"/>
            <a:r>
              <a:rPr lang="en-GB" sz="1100" dirty="0"/>
              <a:t>fire intensity dynamics (fires intensifying / diminishing)</a:t>
            </a:r>
          </a:p>
          <a:p>
            <a:pPr lvl="2"/>
            <a:r>
              <a:rPr lang="en-GB" sz="1100" dirty="0"/>
              <a:t>fire front dynamics (direction of fire spread / low level winds)</a:t>
            </a:r>
          </a:p>
          <a:p>
            <a:pPr lvl="2"/>
            <a:r>
              <a:rPr lang="en-GB" sz="1100" dirty="0"/>
              <a:t>fire initiation (quicker initial detection)</a:t>
            </a:r>
          </a:p>
          <a:p>
            <a:pPr lvl="2"/>
            <a:r>
              <a:rPr lang="en-GB" sz="1100" dirty="0"/>
              <a:t>smoke dynamics (smoke spread and thickness monitoring)</a:t>
            </a:r>
          </a:p>
          <a:p>
            <a:pPr lvl="2"/>
            <a:r>
              <a:rPr lang="en-GB" sz="1100" dirty="0"/>
              <a:t>wind dynamics (tracking the smoke and surrounding clouds advection (rate))</a:t>
            </a:r>
          </a:p>
          <a:p>
            <a:pPr lvl="2"/>
            <a:endParaRPr lang="en-GB" sz="1100" dirty="0"/>
          </a:p>
          <a:p>
            <a:pPr marL="0" indent="0">
              <a:buNone/>
            </a:pPr>
            <a:endParaRPr lang="en-GB" sz="1400" dirty="0"/>
          </a:p>
        </p:txBody>
      </p:sp>
      <p:sp>
        <p:nvSpPr>
          <p:cNvPr id="7" name="Text Placeholder 2"/>
          <p:cNvSpPr txBox="1">
            <a:spLocks/>
          </p:cNvSpPr>
          <p:nvPr/>
        </p:nvSpPr>
        <p:spPr bwMode="auto">
          <a:xfrm>
            <a:off x="564662" y="832845"/>
            <a:ext cx="11470980" cy="214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r>
              <a:rPr lang="en-GB" sz="2800" kern="0" dirty="0"/>
              <a:t>Scenario: </a:t>
            </a:r>
            <a:r>
              <a:rPr lang="en-GB" sz="2800" b="0" kern="0" dirty="0"/>
              <a:t>You are in charge of giving the flight routes and dump locations for aerial firefighting in your country? Based on SEVIRI data, think of the flight routs form the sea to the fires (avoiding smoke if possible), and locate the water dump locations (based on the location of most intense fires)?</a:t>
            </a:r>
            <a:endParaRPr lang="en-GB" sz="1400" b="0" kern="0" dirty="0"/>
          </a:p>
          <a:p>
            <a:pPr marL="0" indent="0">
              <a:buFont typeface="Arial" pitchFamily="34" charset="0"/>
              <a:buNone/>
            </a:pPr>
            <a:endParaRPr lang="en-GB" sz="2000" b="0" kern="0" dirty="0"/>
          </a:p>
        </p:txBody>
      </p:sp>
    </p:spTree>
    <p:extLst>
      <p:ext uri="{BB962C8B-B14F-4D97-AF65-F5344CB8AC3E}">
        <p14:creationId xmlns:p14="http://schemas.microsoft.com/office/powerpoint/2010/main" val="2632338667"/>
      </p:ext>
    </p:extLst>
  </p:cSld>
  <p:clrMapOvr>
    <a:masterClrMapping/>
  </p:clrMapOvr>
  <p:transition/>
</p:sld>
</file>

<file path=ppt/theme/theme1.xml><?xml version="1.0" encoding="utf-8"?>
<a:theme xmlns:a="http://schemas.openxmlformats.org/drawingml/2006/main" name="1_Applications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a:majorFont>
        <a:latin typeface="Bahnschrift SemiLight"/>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non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pplications)" id="{D785BFDD-2E5B-4C55-920E-06CEA1B1407C}" vid="{68D8182D-4241-4F8F-9547-816F8DFF900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Landscape Template (Applications) (1)</Template>
  <TotalTime>5290</TotalTime>
  <Words>1531</Words>
  <Application>Microsoft Office PowerPoint</Application>
  <PresentationFormat>Widescreen</PresentationFormat>
  <Paragraphs>260</Paragraphs>
  <Slides>22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Bahnschrift Light</vt:lpstr>
      <vt:lpstr>Bahnschrift SemiLight</vt:lpstr>
      <vt:lpstr>Century Gothic</vt:lpstr>
      <vt:lpstr>Helvetica</vt:lpstr>
      <vt:lpstr>Roboto</vt:lpstr>
      <vt:lpstr>Roboto Medium</vt:lpstr>
      <vt:lpstr>Tahoma</vt:lpstr>
      <vt:lpstr>Times New Roman</vt:lpstr>
      <vt:lpstr>Wingdings</vt:lpstr>
      <vt:lpstr>1_Applications Template</vt:lpstr>
      <vt:lpstr>PowerPoint Presentation</vt:lpstr>
      <vt:lpstr>Fire detection  </vt:lpstr>
      <vt:lpstr>Flexible Combined Imager - Overview</vt:lpstr>
      <vt:lpstr>FCI – Overview – A big step forward!</vt:lpstr>
      <vt:lpstr>In another words</vt:lpstr>
      <vt:lpstr>Fire (blackbody) Radiation</vt:lpstr>
      <vt:lpstr>Fire RGB Visualisation Techniques: Fire Temperature RGB</vt:lpstr>
      <vt:lpstr>Fire RGB Visualisation Techniques: True Color + Fire Temp</vt:lpstr>
      <vt:lpstr>Application benefits FCI vs SEVIRI – example 3 (Portugal aerial firefight)</vt:lpstr>
      <vt:lpstr>PowerPoint Presentation</vt:lpstr>
      <vt:lpstr>PowerPoint Presentation</vt:lpstr>
      <vt:lpstr>Application benefits FCI vs SEVIRI – example 4 (Botswana fire front)</vt:lpstr>
      <vt:lpstr>PowerPoint Presentation</vt:lpstr>
      <vt:lpstr>PowerPoint Presentation</vt:lpstr>
      <vt:lpstr>PowerPoint Presentation</vt:lpstr>
      <vt:lpstr>Application benefits FCI vs SEVIRI – example 8 (Botswana RGB lecture)</vt:lpstr>
      <vt:lpstr>PowerPoint Presentation</vt:lpstr>
      <vt:lpstr>PowerPoint Presentation</vt:lpstr>
      <vt:lpstr>PowerPoint Presentation</vt:lpstr>
      <vt:lpstr>PowerPoint Presentation</vt:lpstr>
      <vt:lpstr>PowerPoint Presentation</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Smiljanic</dc:creator>
  <cp:lastModifiedBy>Ivan Smiljanic</cp:lastModifiedBy>
  <cp:revision>98</cp:revision>
  <cp:lastPrinted>2006-03-06T14:11:17Z</cp:lastPrinted>
  <dcterms:created xsi:type="dcterms:W3CDTF">2022-11-07T16:13:56Z</dcterms:created>
  <dcterms:modified xsi:type="dcterms:W3CDTF">2024-06-22T09:36:30Z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1250538</vt:lpwstr>
  </property>
  <property fmtid="{D5CDD505-2E9C-101B-9397-08002B2CF9AE}" pid="3" name="DM_DOCNAME">
    <vt:lpwstr>Presentation Landscape Template (Applications)</vt:lpwstr>
  </property>
  <property fmtid="{D5CDD505-2E9C-101B-9397-08002B2CF9AE}" pid="4" name="DM_AUTHOR">
    <vt:lpwstr>Anne-Flore Laloe</vt:lpwstr>
  </property>
  <property fmtid="{D5CDD505-2E9C-101B-9397-08002B2CF9AE}" pid="5" name="DM_E_DOC_NO">
    <vt:lpwstr>EUM/IM/TEM/21/1250538</vt:lpwstr>
  </property>
  <property fmtid="{D5CDD505-2E9C-101B-9397-08002B2CF9AE}" pid="6" name="DM_E_VER_NO">
    <vt:lpwstr>1B</vt:lpwstr>
  </property>
  <property fmtid="{D5CDD505-2E9C-101B-9397-08002B2CF9AE}" pid="7" name="DM_E_ISS_DATE">
    <vt:lpwstr>28 March 2022</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ies>
</file>