
<file path=[Content_Types].xml><?xml version="1.0" encoding="utf-8"?>
<Types xmlns="http://schemas.openxmlformats.org/package/2006/content-types">
  <Default Extension="emf" ContentType="image/x-emf"/>
  <Default Extension="gif" ContentType="image/gif"/>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4"/>
  </p:sldMasterIdLst>
  <p:notesMasterIdLst>
    <p:notesMasterId r:id="rId31"/>
  </p:notesMasterIdLst>
  <p:handoutMasterIdLst>
    <p:handoutMasterId r:id="rId32"/>
  </p:handoutMasterIdLst>
  <p:sldIdLst>
    <p:sldId id="615" r:id="rId5"/>
    <p:sldId id="606" r:id="rId6"/>
    <p:sldId id="638" r:id="rId7"/>
    <p:sldId id="639" r:id="rId8"/>
    <p:sldId id="622" r:id="rId9"/>
    <p:sldId id="621" r:id="rId10"/>
    <p:sldId id="625" r:id="rId11"/>
    <p:sldId id="626" r:id="rId12"/>
    <p:sldId id="628" r:id="rId13"/>
    <p:sldId id="629" r:id="rId14"/>
    <p:sldId id="630" r:id="rId15"/>
    <p:sldId id="643" r:id="rId16"/>
    <p:sldId id="641" r:id="rId17"/>
    <p:sldId id="616" r:id="rId18"/>
    <p:sldId id="617" r:id="rId19"/>
    <p:sldId id="618" r:id="rId20"/>
    <p:sldId id="632" r:id="rId21"/>
    <p:sldId id="640" r:id="rId22"/>
    <p:sldId id="619" r:id="rId23"/>
    <p:sldId id="642" r:id="rId24"/>
    <p:sldId id="634" r:id="rId25"/>
    <p:sldId id="644" r:id="rId26"/>
    <p:sldId id="631" r:id="rId27"/>
    <p:sldId id="636" r:id="rId28"/>
    <p:sldId id="637" r:id="rId29"/>
    <p:sldId id="609" r:id="rId30"/>
  </p:sldIdLst>
  <p:sldSz cx="12192000" cy="6858000"/>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5B9AC"/>
    <a:srgbClr val="00205B"/>
    <a:srgbClr val="D6D2C4"/>
    <a:srgbClr val="E8E8E8"/>
    <a:srgbClr val="E0E0E0"/>
    <a:srgbClr val="F1F1F1"/>
    <a:srgbClr val="00B5E2"/>
    <a:srgbClr val="FEDB00"/>
    <a:srgbClr val="99C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097" autoAdjust="0"/>
  </p:normalViewPr>
  <p:slideViewPr>
    <p:cSldViewPr snapToGrid="0">
      <p:cViewPr varScale="1">
        <p:scale>
          <a:sx n="69" d="100"/>
          <a:sy n="69" d="100"/>
        </p:scale>
        <p:origin x="1186" y="72"/>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0020"/>
    </p:cViewPr>
  </p:sorterViewPr>
  <p:notesViewPr>
    <p:cSldViewPr snapToGrid="0">
      <p:cViewPr varScale="1">
        <p:scale>
          <a:sx n="57" d="100"/>
          <a:sy n="57" d="100"/>
        </p:scale>
        <p:origin x="3096"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a Strelec Mahovic" userId="b82a41fe-2bf3-4304-a256-3505f3ba78cc" providerId="ADAL" clId="{92AD234D-7D24-45E0-82E8-F1FCEC9D85F0}"/>
    <pc:docChg chg="delSld modSld">
      <pc:chgData name="Natasa Strelec Mahovic" userId="b82a41fe-2bf3-4304-a256-3505f3ba78cc" providerId="ADAL" clId="{92AD234D-7D24-45E0-82E8-F1FCEC9D85F0}" dt="2025-06-29T20:34:25.736" v="166" actId="47"/>
      <pc:docMkLst>
        <pc:docMk/>
      </pc:docMkLst>
      <pc:sldChg chg="del">
        <pc:chgData name="Natasa Strelec Mahovic" userId="b82a41fe-2bf3-4304-a256-3505f3ba78cc" providerId="ADAL" clId="{92AD234D-7D24-45E0-82E8-F1FCEC9D85F0}" dt="2025-06-29T20:34:25.736" v="166" actId="47"/>
        <pc:sldMkLst>
          <pc:docMk/>
          <pc:sldMk cId="2314081490" sldId="604"/>
        </pc:sldMkLst>
      </pc:sldChg>
      <pc:sldChg chg="modSp mod">
        <pc:chgData name="Natasa Strelec Mahovic" userId="b82a41fe-2bf3-4304-a256-3505f3ba78cc" providerId="ADAL" clId="{92AD234D-7D24-45E0-82E8-F1FCEC9D85F0}" dt="2025-06-17T10:17:31.689" v="163" actId="20577"/>
        <pc:sldMkLst>
          <pc:docMk/>
          <pc:sldMk cId="1881492184" sldId="609"/>
        </pc:sldMkLst>
        <pc:spChg chg="mod">
          <ac:chgData name="Natasa Strelec Mahovic" userId="b82a41fe-2bf3-4304-a256-3505f3ba78cc" providerId="ADAL" clId="{92AD234D-7D24-45E0-82E8-F1FCEC9D85F0}" dt="2025-06-17T10:17:31.689" v="163" actId="20577"/>
          <ac:spMkLst>
            <pc:docMk/>
            <pc:sldMk cId="1881492184" sldId="609"/>
            <ac:spMk id="7" creationId="{00000000-0000-0000-0000-000000000000}"/>
          </ac:spMkLst>
        </pc:spChg>
      </pc:sldChg>
      <pc:sldChg chg="modSp mod">
        <pc:chgData name="Natasa Strelec Mahovic" userId="b82a41fe-2bf3-4304-a256-3505f3ba78cc" providerId="ADAL" clId="{92AD234D-7D24-45E0-82E8-F1FCEC9D85F0}" dt="2025-06-17T10:12:13.161" v="1" actId="20577"/>
        <pc:sldMkLst>
          <pc:docMk/>
          <pc:sldMk cId="880199092" sldId="615"/>
        </pc:sldMkLst>
        <pc:spChg chg="mod">
          <ac:chgData name="Natasa Strelec Mahovic" userId="b82a41fe-2bf3-4304-a256-3505f3ba78cc" providerId="ADAL" clId="{92AD234D-7D24-45E0-82E8-F1FCEC9D85F0}" dt="2025-06-17T10:12:13.161" v="1" actId="20577"/>
          <ac:spMkLst>
            <pc:docMk/>
            <pc:sldMk cId="880199092" sldId="615"/>
            <ac:spMk id="2" creationId="{00000000-0000-0000-0000-000000000000}"/>
          </ac:spMkLst>
        </pc:spChg>
      </pc:sldChg>
      <pc:sldChg chg="modSp mod">
        <pc:chgData name="Natasa Strelec Mahovic" userId="b82a41fe-2bf3-4304-a256-3505f3ba78cc" providerId="ADAL" clId="{92AD234D-7D24-45E0-82E8-F1FCEC9D85F0}" dt="2025-06-29T20:16:17.037" v="165" actId="20577"/>
        <pc:sldMkLst>
          <pc:docMk/>
          <pc:sldMk cId="3086524028" sldId="622"/>
        </pc:sldMkLst>
        <pc:spChg chg="mod">
          <ac:chgData name="Natasa Strelec Mahovic" userId="b82a41fe-2bf3-4304-a256-3505f3ba78cc" providerId="ADAL" clId="{92AD234D-7D24-45E0-82E8-F1FCEC9D85F0}" dt="2025-06-29T20:16:17.037" v="165" actId="20577"/>
          <ac:spMkLst>
            <pc:docMk/>
            <pc:sldMk cId="3086524028" sldId="622"/>
            <ac:spMk id="3" creationId="{2F8C99D9-B0F9-7494-E82A-547B4A0D1544}"/>
          </ac:spMkLst>
        </pc:spChg>
      </pc:sldChg>
      <pc:sldChg chg="modNotesTx">
        <pc:chgData name="Natasa Strelec Mahovic" userId="b82a41fe-2bf3-4304-a256-3505f3ba78cc" providerId="ADAL" clId="{92AD234D-7D24-45E0-82E8-F1FCEC9D85F0}" dt="2025-06-17T10:14:18.128" v="130" actId="20577"/>
        <pc:sldMkLst>
          <pc:docMk/>
          <pc:sldMk cId="442427984" sldId="625"/>
        </pc:sldMkLst>
      </pc:sldChg>
      <pc:sldChg chg="modNotesTx">
        <pc:chgData name="Natasa Strelec Mahovic" userId="b82a41fe-2bf3-4304-a256-3505f3ba78cc" providerId="ADAL" clId="{92AD234D-7D24-45E0-82E8-F1FCEC9D85F0}" dt="2025-06-17T10:15:56.694" v="151" actId="20577"/>
        <pc:sldMkLst>
          <pc:docMk/>
          <pc:sldMk cId="1609921332" sldId="63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sz="1800" b="0" i="0" u="none" strike="noStrike" baseline="0" dirty="0">
                <a:latin typeface="Times New Roman" panose="02020603050405020304" pitchFamily="18" charset="0"/>
              </a:rPr>
              <a:t>It all began with an article by Arthur C. Clarke published in October 1945 issue of Wireless World, which theoretically proposed the feasibility of establishing a communication satellite in a geostationary orbit. In that article, he discussed how a geostationary orbit satellite would look static to an observer on Earth within the satellite's coverage, thus providing an uninterrupted communication service across the globe. This marked the beginning of the satellite era. </a:t>
            </a:r>
          </a:p>
          <a:p>
            <a:pPr algn="l"/>
            <a:r>
              <a:rPr lang="en-IE" sz="1800" b="0" i="0" u="none" strike="noStrike" baseline="0" dirty="0">
                <a:latin typeface="Times New Roman" panose="02020603050405020304" pitchFamily="18" charset="0"/>
              </a:rPr>
              <a:t>The 1945-1955 period was dominated by launches of experimental sounding rockets reaching upper atmosphere. These rockets carried a variety of instruments.</a:t>
            </a:r>
          </a:p>
          <a:p>
            <a:pPr algn="l"/>
            <a:r>
              <a:rPr lang="en-IE" sz="1800" b="1" i="0" u="none" strike="noStrike" baseline="0" dirty="0">
                <a:latin typeface="Times New Roman" panose="02020603050405020304" pitchFamily="18" charset="0"/>
              </a:rPr>
              <a:t> </a:t>
            </a:r>
            <a:r>
              <a:rPr lang="en-IE" sz="1200" b="1" dirty="0">
                <a:solidFill>
                  <a:srgbClr val="002060"/>
                </a:solidFill>
                <a:latin typeface="Roboto" panose="02000000000000000000" pitchFamily="2" charset="0"/>
              </a:rPr>
              <a:t>Sputnik-1</a:t>
            </a:r>
            <a:r>
              <a:rPr lang="en-IE" sz="1200" dirty="0">
                <a:solidFill>
                  <a:srgbClr val="002060"/>
                </a:solidFill>
                <a:latin typeface="Roboto" panose="02000000000000000000" pitchFamily="2" charset="0"/>
              </a:rPr>
              <a:t>, the first artificial satellite, was launched </a:t>
            </a:r>
            <a:r>
              <a:rPr lang="en-IE" sz="1200" b="1" dirty="0">
                <a:solidFill>
                  <a:srgbClr val="FF0000"/>
                </a:solidFill>
                <a:latin typeface="Roboto" panose="02000000000000000000" pitchFamily="2" charset="0"/>
              </a:rPr>
              <a:t>on 4 October 1957 </a:t>
            </a:r>
            <a:r>
              <a:rPr lang="en-IE" sz="1200" dirty="0">
                <a:solidFill>
                  <a:srgbClr val="002060"/>
                </a:solidFill>
                <a:latin typeface="Roboto" panose="02000000000000000000" pitchFamily="2" charset="0"/>
              </a:rPr>
              <a:t>by Soviets from Baikonur Cosmodrome. It orbited Earth once every 96 minutes in an elliptical orbit of 227 km x 941km inclined at 65.1° and was designed to provide information on density and temperature of the upper atmosphere. After 92 successful days in orbit, it burned as it fell from orbit into the atmosphere on 4 January 1958.</a:t>
            </a:r>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3</a:t>
            </a:fld>
            <a:endParaRPr lang="de-DE"/>
          </a:p>
        </p:txBody>
      </p:sp>
    </p:spTree>
    <p:extLst>
      <p:ext uri="{BB962C8B-B14F-4D97-AF65-F5344CB8AC3E}">
        <p14:creationId xmlns:p14="http://schemas.microsoft.com/office/powerpoint/2010/main" val="1561215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000000"/>
                </a:solidFill>
                <a:effectLst/>
                <a:highlight>
                  <a:srgbClr val="FFFFFF"/>
                </a:highlight>
                <a:latin typeface="Myriad Pro"/>
              </a:rPr>
              <a:t>Closer to the Earth, satellites in a medium Earth orbit move more quickly. Two medium Earth orbits are notable: the semi-synchronous orbit and the </a:t>
            </a:r>
            <a:r>
              <a:rPr lang="en-IE" b="0" i="0" dirty="0" err="1">
                <a:solidFill>
                  <a:srgbClr val="000000"/>
                </a:solidFill>
                <a:effectLst/>
                <a:highlight>
                  <a:srgbClr val="FFFFFF"/>
                </a:highlight>
                <a:latin typeface="Myriad Pro"/>
              </a:rPr>
              <a:t>Molniya</a:t>
            </a:r>
            <a:r>
              <a:rPr lang="en-IE" b="0" i="0" dirty="0">
                <a:solidFill>
                  <a:srgbClr val="000000"/>
                </a:solidFill>
                <a:effectLst/>
                <a:highlight>
                  <a:srgbClr val="FFFFFF"/>
                </a:highlight>
                <a:latin typeface="Myriad Pro"/>
              </a:rPr>
              <a:t> orbit.</a:t>
            </a:r>
          </a:p>
          <a:p>
            <a:r>
              <a:rPr lang="en-IE" b="0" i="0" dirty="0">
                <a:solidFill>
                  <a:srgbClr val="000000"/>
                </a:solidFill>
                <a:effectLst/>
                <a:highlight>
                  <a:srgbClr val="FFFFFF"/>
                </a:highlight>
                <a:latin typeface="Myriad Pro"/>
              </a:rPr>
              <a:t>The </a:t>
            </a:r>
            <a:r>
              <a:rPr lang="en-IE" b="0" i="0" dirty="0" err="1">
                <a:solidFill>
                  <a:srgbClr val="000000"/>
                </a:solidFill>
                <a:effectLst/>
                <a:highlight>
                  <a:srgbClr val="FFFFFF"/>
                </a:highlight>
                <a:latin typeface="Myriad Pro"/>
              </a:rPr>
              <a:t>Molniya</a:t>
            </a:r>
            <a:r>
              <a:rPr lang="en-IE" b="0" i="0" dirty="0">
                <a:solidFill>
                  <a:srgbClr val="000000"/>
                </a:solidFill>
                <a:effectLst/>
                <a:highlight>
                  <a:srgbClr val="FFFFFF"/>
                </a:highlight>
                <a:latin typeface="Myriad Pro"/>
              </a:rPr>
              <a:t> orbit is highly eccentric: the satellite moves in an extreme ellipse with the Earth close to one edge. Because it is accelerated by our planet’s gravity, the satellite moves very quickly when it is close to the Earth. As it moves away, its speed slows, so it spends more time at the top of its orbit farthest from the Earth. A satellite in a </a:t>
            </a:r>
            <a:r>
              <a:rPr lang="en-IE" b="0" i="0" dirty="0" err="1">
                <a:solidFill>
                  <a:srgbClr val="000000"/>
                </a:solidFill>
                <a:effectLst/>
                <a:highlight>
                  <a:srgbClr val="FFFFFF"/>
                </a:highlight>
                <a:latin typeface="Myriad Pro"/>
              </a:rPr>
              <a:t>Molniya</a:t>
            </a:r>
            <a:r>
              <a:rPr lang="en-IE" b="0" i="0" dirty="0">
                <a:solidFill>
                  <a:srgbClr val="000000"/>
                </a:solidFill>
                <a:effectLst/>
                <a:highlight>
                  <a:srgbClr val="FFFFFF"/>
                </a:highlight>
                <a:latin typeface="Myriad Pro"/>
              </a:rPr>
              <a:t> orbit takes 12 hours to complete its orbit, but it spends about two-thirds of that time over one hemisphere. Like a semi-synchronous orbit, a satellite in the </a:t>
            </a:r>
            <a:r>
              <a:rPr lang="en-IE" b="0" i="0" dirty="0" err="1">
                <a:solidFill>
                  <a:srgbClr val="000000"/>
                </a:solidFill>
                <a:effectLst/>
                <a:highlight>
                  <a:srgbClr val="FFFFFF"/>
                </a:highlight>
                <a:latin typeface="Myriad Pro"/>
              </a:rPr>
              <a:t>Molniya</a:t>
            </a:r>
            <a:r>
              <a:rPr lang="en-IE" b="0" i="0" dirty="0">
                <a:solidFill>
                  <a:srgbClr val="000000"/>
                </a:solidFill>
                <a:effectLst/>
                <a:highlight>
                  <a:srgbClr val="FFFFFF"/>
                </a:highlight>
                <a:latin typeface="Myriad Pro"/>
              </a:rPr>
              <a:t> orbit passes over the same path every 24 hours. This type of orbit is useful for communications in the far north or south.</a:t>
            </a:r>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18</a:t>
            </a:fld>
            <a:endParaRPr lang="de-DE"/>
          </a:p>
        </p:txBody>
      </p:sp>
    </p:spTree>
    <p:extLst>
      <p:ext uri="{BB962C8B-B14F-4D97-AF65-F5344CB8AC3E}">
        <p14:creationId xmlns:p14="http://schemas.microsoft.com/office/powerpoint/2010/main" val="1533763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000000"/>
                </a:solidFill>
                <a:effectLst/>
                <a:highlight>
                  <a:srgbClr val="FFFFFF"/>
                </a:highlight>
                <a:latin typeface="Myriad Pro"/>
              </a:rPr>
              <a:t>Most scientific satellites and many weather satellites are in a nearly circular, low Earth orbit. </a:t>
            </a:r>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19</a:t>
            </a:fld>
            <a:endParaRPr lang="de-DE"/>
          </a:p>
        </p:txBody>
      </p:sp>
    </p:spTree>
    <p:extLst>
      <p:ext uri="{BB962C8B-B14F-4D97-AF65-F5344CB8AC3E}">
        <p14:creationId xmlns:p14="http://schemas.microsoft.com/office/powerpoint/2010/main" val="3197996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000000"/>
                </a:solidFill>
                <a:effectLst/>
                <a:highlight>
                  <a:srgbClr val="FFFFFF"/>
                </a:highlight>
                <a:latin typeface="Myriad Pro"/>
              </a:rPr>
              <a:t>Just as the geosynchronous satellites have a sweet spot over the equator that lets them stay over one spot on Earth, the polar-orbiting satellites have a sweet spot that allows them to stay in one time. This orbit is a Sun-synchronous orbit, which means that whenever and wherever the satellite crosses the equator, the local solar time on the ground is always the same. </a:t>
            </a:r>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20</a:t>
            </a:fld>
            <a:endParaRPr lang="de-DE"/>
          </a:p>
        </p:txBody>
      </p:sp>
    </p:spTree>
    <p:extLst>
      <p:ext uri="{BB962C8B-B14F-4D97-AF65-F5344CB8AC3E}">
        <p14:creationId xmlns:p14="http://schemas.microsoft.com/office/powerpoint/2010/main" val="2147632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polar orbiters fly much lower, </a:t>
            </a:r>
            <a:r>
              <a:rPr lang="en-GB" baseline="0" dirty="0" err="1"/>
              <a:t>cca</a:t>
            </a:r>
            <a:r>
              <a:rPr lang="en-GB" baseline="0" dirty="0"/>
              <a:t> 700-850 km above Earth . They fly around the poles allowing the Earth to spin below them therefore covering different slice of the globe with each overpass, as can be seen in this animation. </a:t>
            </a:r>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21</a:t>
            </a:fld>
            <a:endParaRPr lang="de-DE"/>
          </a:p>
        </p:txBody>
      </p:sp>
    </p:spTree>
    <p:extLst>
      <p:ext uri="{BB962C8B-B14F-4D97-AF65-F5344CB8AC3E}">
        <p14:creationId xmlns:p14="http://schemas.microsoft.com/office/powerpoint/2010/main" val="1315810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Remote sensing instruments are of two primary types:</a:t>
            </a:r>
          </a:p>
          <a:p>
            <a:r>
              <a:rPr lang="en-US" sz="1200" b="0" i="0" u="none" strike="noStrike" kern="1200" dirty="0">
                <a:solidFill>
                  <a:schemeClr val="tx1"/>
                </a:solidFill>
                <a:effectLst/>
                <a:latin typeface="Times New Roman" pitchFamily="18" charset="0"/>
                <a:ea typeface="+mn-ea"/>
                <a:cs typeface="+mn-cs"/>
              </a:rPr>
              <a:t>Active sensors</a:t>
            </a:r>
            <a:r>
              <a:rPr lang="en-US" sz="1200" b="0" i="0" kern="1200" dirty="0">
                <a:solidFill>
                  <a:schemeClr val="tx1"/>
                </a:solidFill>
                <a:effectLst/>
                <a:latin typeface="Times New Roman" pitchFamily="18" charset="0"/>
                <a:ea typeface="+mn-ea"/>
                <a:cs typeface="+mn-cs"/>
              </a:rPr>
              <a:t>, provide their own source of energy to illuminate the objects they observe. An active sensor emits radiation in the direction of the target to be investigated. The sensor then detects and measures the radiation that is reflected or backscattered from the target.</a:t>
            </a:r>
          </a:p>
          <a:p>
            <a:r>
              <a:rPr lang="en-US" sz="1200" b="0" i="0" u="none" strike="noStrike" kern="1200" dirty="0">
                <a:solidFill>
                  <a:schemeClr val="tx1"/>
                </a:solidFill>
                <a:effectLst/>
                <a:latin typeface="Times New Roman" pitchFamily="18" charset="0"/>
                <a:ea typeface="+mn-ea"/>
                <a:cs typeface="+mn-cs"/>
              </a:rPr>
              <a:t>Passive sensors</a:t>
            </a:r>
            <a:r>
              <a:rPr lang="en-US" sz="1200" b="0" i="0" kern="1200" dirty="0">
                <a:solidFill>
                  <a:schemeClr val="tx1"/>
                </a:solidFill>
                <a:effectLst/>
                <a:latin typeface="Times New Roman" pitchFamily="18" charset="0"/>
                <a:ea typeface="+mn-ea"/>
                <a:cs typeface="+mn-cs"/>
              </a:rPr>
              <a:t>, on the other hand, detect natural energy (radiation) that is emitted or reflected by the object or scene being observed. Reflected sunlight is the most common source of radiation measured by passive sensors.</a:t>
            </a:r>
          </a:p>
          <a:p>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23</a:t>
            </a:fld>
            <a:endParaRPr lang="de-DE"/>
          </a:p>
        </p:txBody>
      </p:sp>
    </p:spTree>
    <p:extLst>
      <p:ext uri="{BB962C8B-B14F-4D97-AF65-F5344CB8AC3E}">
        <p14:creationId xmlns:p14="http://schemas.microsoft.com/office/powerpoint/2010/main" val="849015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The majority of active sensors operate in the microwave region of the electromagnetic spectrum, which enables them to penetrate the atmosphere under most conditions. An active technique views the target from either end of a baseline of known length. </a:t>
            </a:r>
          </a:p>
          <a:p>
            <a:r>
              <a:rPr lang="en-US" sz="1200" b="1" i="0" kern="1200" baseline="0" dirty="0">
                <a:solidFill>
                  <a:schemeClr val="tx1"/>
                </a:solidFill>
                <a:effectLst/>
                <a:latin typeface="Times New Roman" pitchFamily="18" charset="0"/>
                <a:ea typeface="+mn-ea"/>
                <a:cs typeface="+mn-cs"/>
              </a:rPr>
              <a:t>LIDAR</a:t>
            </a:r>
            <a:r>
              <a:rPr lang="en-US" sz="1200" b="0" i="0" kern="1200" baseline="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uses a laser to transmit a light pulse and a receiver with sensitive detectors to measure the backscattered or reflected light. Distance to the object is determined by recording the time between transmitted and backscattered pulses and by using the speed of light to calculate the distance traveled. </a:t>
            </a:r>
          </a:p>
          <a:p>
            <a:r>
              <a:rPr lang="en-US" sz="1200" b="0" i="0" kern="1200" dirty="0">
                <a:solidFill>
                  <a:schemeClr val="tx1"/>
                </a:solidFill>
                <a:effectLst/>
                <a:latin typeface="Times New Roman" pitchFamily="18" charset="0"/>
                <a:ea typeface="+mn-ea"/>
                <a:cs typeface="+mn-cs"/>
              </a:rPr>
              <a:t>An active </a:t>
            </a:r>
            <a:r>
              <a:rPr lang="en-US" sz="1200" b="1" i="0" kern="1200" dirty="0">
                <a:solidFill>
                  <a:schemeClr val="tx1"/>
                </a:solidFill>
                <a:effectLst/>
                <a:latin typeface="Times New Roman" pitchFamily="18" charset="0"/>
                <a:ea typeface="+mn-ea"/>
                <a:cs typeface="+mn-cs"/>
              </a:rPr>
              <a:t>RADAR</a:t>
            </a:r>
            <a:r>
              <a:rPr lang="en-US" sz="1200" b="0" i="0" kern="1200" dirty="0">
                <a:solidFill>
                  <a:schemeClr val="tx1"/>
                </a:solidFill>
                <a:effectLst/>
                <a:latin typeface="Times New Roman" pitchFamily="18" charset="0"/>
                <a:ea typeface="+mn-ea"/>
                <a:cs typeface="+mn-cs"/>
              </a:rPr>
              <a:t> sensor, emits microwave radiation in a series of pulses from an antenna. When the energy reaches the target, some of the energy is reflected back toward the sensor. This backscattered microwave radiation is detected, measured, and timed. By recording the range and magnitude of the energy reflected from all targets as the system passes by, a two-dimensional image of the surface can be produced.</a:t>
            </a:r>
            <a:r>
              <a:rPr lang="en-US" sz="1200" b="1" i="0" kern="1200" dirty="0">
                <a:solidFill>
                  <a:schemeClr val="tx1"/>
                </a:solidFill>
                <a:effectLst/>
                <a:latin typeface="Times New Roman" pitchFamily="18" charset="0"/>
                <a:ea typeface="+mn-ea"/>
                <a:cs typeface="+mn-cs"/>
              </a:rPr>
              <a:t> </a:t>
            </a:r>
            <a:endParaRPr lang="en-US" sz="1200" b="0" i="0" kern="1200" dirty="0">
              <a:solidFill>
                <a:schemeClr val="tx1"/>
              </a:solidFill>
              <a:effectLst/>
              <a:latin typeface="Times New Roman" pitchFamily="18" charset="0"/>
              <a:ea typeface="+mn-ea"/>
              <a:cs typeface="+mn-cs"/>
            </a:endParaRPr>
          </a:p>
          <a:p>
            <a:r>
              <a:rPr lang="en-US" sz="1200" b="1" i="0" kern="1200" dirty="0" err="1">
                <a:solidFill>
                  <a:schemeClr val="tx1"/>
                </a:solidFill>
                <a:effectLst/>
                <a:latin typeface="Times New Roman" pitchFamily="18" charset="0"/>
                <a:ea typeface="+mn-ea"/>
                <a:cs typeface="+mn-cs"/>
              </a:rPr>
              <a:t>Scatterometer</a:t>
            </a:r>
            <a:r>
              <a:rPr lang="en-US" sz="1200" b="1" i="0" kern="120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is</a:t>
            </a:r>
            <a:r>
              <a:rPr lang="en-US" sz="1200" b="0" i="0" kern="1200" baseline="0" dirty="0">
                <a:solidFill>
                  <a:schemeClr val="tx1"/>
                </a:solidFill>
                <a:effectLst/>
                <a:latin typeface="Times New Roman" pitchFamily="18" charset="0"/>
                <a:ea typeface="+mn-ea"/>
                <a:cs typeface="+mn-cs"/>
              </a:rPr>
              <a:t> a </a:t>
            </a:r>
            <a:r>
              <a:rPr lang="en-US" sz="1200" b="0" i="0" kern="1200" dirty="0">
                <a:solidFill>
                  <a:schemeClr val="tx1"/>
                </a:solidFill>
                <a:effectLst/>
                <a:latin typeface="Times New Roman" pitchFamily="18" charset="0"/>
                <a:ea typeface="+mn-ea"/>
                <a:cs typeface="+mn-cs"/>
              </a:rPr>
              <a:t>high-frequency microwave radar designed specifically to measure backscattered radiation. Over ocean surfaces, measurements of backscattered radiation can be used to derive maps of surface wind speed and direction.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Times New Roman" pitchFamily="18" charset="0"/>
                <a:ea typeface="+mn-ea"/>
                <a:cs typeface="+mn-cs"/>
              </a:rPr>
              <a:t>Sounder</a:t>
            </a:r>
            <a:r>
              <a:rPr lang="en-US" sz="1200" b="1" i="0" kern="1200" baseline="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measures vertical distribution of precipitation and other atmospheric characteristics such as temperature, humidity, and cloud composition.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Times New Roman" pitchFamily="18" charset="0"/>
                <a:ea typeface="+mn-ea"/>
                <a:cs typeface="+mn-cs"/>
              </a:rPr>
              <a:t>Laser altimeter</a:t>
            </a:r>
            <a:r>
              <a:rPr lang="en-US" sz="1200" b="0" i="0" kern="1200" dirty="0">
                <a:solidFill>
                  <a:schemeClr val="tx1"/>
                </a:solidFill>
                <a:effectLst/>
                <a:latin typeface="Times New Roman" pitchFamily="18" charset="0"/>
                <a:ea typeface="+mn-ea"/>
                <a:cs typeface="+mn-cs"/>
              </a:rPr>
              <a:t> uses lidar to measure the height of the platform (spacecraft or aircraft) above the surface. The height of the platform with respect to the mean Earth’s surface is used to determine the topography of the underlying surface.</a:t>
            </a:r>
          </a:p>
          <a:p>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24</a:t>
            </a:fld>
            <a:endParaRPr lang="de-DE"/>
          </a:p>
        </p:txBody>
      </p:sp>
    </p:spTree>
    <p:extLst>
      <p:ext uri="{BB962C8B-B14F-4D97-AF65-F5344CB8AC3E}">
        <p14:creationId xmlns:p14="http://schemas.microsoft.com/office/powerpoint/2010/main" val="4139827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Passive sensors include different types of radiometers and spectrometers. Most passive systems used in remote sensing applications operate in the visible, infrared, thermal infrared, and microwave portions of the electromagnetic spectrum. Passive remote sensors include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Times New Roman" pitchFamily="18" charset="0"/>
                <a:ea typeface="+mn-ea"/>
                <a:cs typeface="+mn-cs"/>
              </a:rPr>
              <a:t>Radiometer</a:t>
            </a:r>
            <a:r>
              <a:rPr lang="en-US" sz="1200" b="0" i="0" kern="1200" dirty="0">
                <a:solidFill>
                  <a:schemeClr val="tx1"/>
                </a:solidFill>
                <a:effectLst/>
                <a:latin typeface="Times New Roman" pitchFamily="18" charset="0"/>
                <a:ea typeface="+mn-ea"/>
                <a:cs typeface="+mn-cs"/>
              </a:rPr>
              <a:t>—An instrument that measures the intensity of electromagnetic radiation in some bands within the spectrum. Usually, a radiometer is further identified by the portion of the spectrum it covers; for example</a:t>
            </a:r>
            <a:r>
              <a:rPr lang="en-US" sz="1200" b="0" i="0" kern="1200" baseline="0" dirty="0">
                <a:solidFill>
                  <a:schemeClr val="tx1"/>
                </a:solidFill>
                <a:effectLst/>
                <a:latin typeface="Times New Roman" pitchFamily="18" charset="0"/>
                <a:ea typeface="+mn-ea"/>
                <a:cs typeface="+mn-cs"/>
              </a:rPr>
              <a:t> it can be</a:t>
            </a:r>
            <a:r>
              <a:rPr lang="en-US" sz="1200" b="0" i="0" kern="1200" dirty="0">
                <a:solidFill>
                  <a:schemeClr val="tx1"/>
                </a:solidFill>
                <a:effectLst/>
                <a:latin typeface="Times New Roman" pitchFamily="18" charset="0"/>
                <a:ea typeface="+mn-ea"/>
                <a:cs typeface="+mn-cs"/>
              </a:rPr>
              <a:t> visible, infrared, or microwave radiometer.</a:t>
            </a:r>
            <a:r>
              <a:rPr lang="en-US" sz="1200" b="1" i="0" kern="1200" dirty="0">
                <a:solidFill>
                  <a:schemeClr val="tx1"/>
                </a:solidFill>
                <a:effectLst/>
                <a:latin typeface="Times New Roman" pitchFamily="18"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Times New Roman" pitchFamily="18" charset="0"/>
                <a:ea typeface="+mn-ea"/>
                <a:cs typeface="+mn-cs"/>
              </a:rPr>
              <a:t>Imaging radiometer</a:t>
            </a:r>
            <a:r>
              <a:rPr lang="en-US" sz="1200" b="0" i="0" kern="1200" dirty="0">
                <a:solidFill>
                  <a:schemeClr val="tx1"/>
                </a:solidFill>
                <a:effectLst/>
                <a:latin typeface="Times New Roman" pitchFamily="18" charset="0"/>
                <a:ea typeface="+mn-ea"/>
                <a:cs typeface="+mn-cs"/>
              </a:rPr>
              <a:t> has a scanning capability to provide a two-dimensional array of pixels from which an image may be produced.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Times New Roman" pitchFamily="18" charset="0"/>
                <a:ea typeface="+mn-ea"/>
                <a:cs typeface="+mn-cs"/>
              </a:rPr>
              <a:t>Hyperspectral radiometer</a:t>
            </a:r>
            <a:r>
              <a:rPr lang="en-US" sz="1200" b="0" i="0" kern="1200" dirty="0">
                <a:solidFill>
                  <a:schemeClr val="tx1"/>
                </a:solidFill>
                <a:effectLst/>
                <a:latin typeface="Times New Roman" pitchFamily="18" charset="0"/>
                <a:ea typeface="+mn-ea"/>
                <a:cs typeface="+mn-cs"/>
              </a:rPr>
              <a:t> is an advanced multispectral sensor with very high spectral resolution that detects hundreds of very narrow spectral bands throughout the visible, near-infrared, and mid-infrared portions of the electromagnetic spectrum. By this it can discriminate between different targets based on their spectral response in each of the very narrow spectral bands.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Times New Roman" pitchFamily="18" charset="0"/>
                <a:ea typeface="+mn-ea"/>
                <a:cs typeface="+mn-cs"/>
              </a:rPr>
              <a:t>Sounder</a:t>
            </a:r>
            <a:r>
              <a:rPr lang="en-US" sz="1200" b="1" i="0" kern="1200" baseline="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measures vertical distributions of atmospheric parameters such as temperature, pressure, and composition from multispectral information.</a:t>
            </a:r>
          </a:p>
          <a:p>
            <a:endParaRPr lang="en-US" sz="1200" b="0" i="0" kern="1200" dirty="0">
              <a:solidFill>
                <a:schemeClr val="tx1"/>
              </a:solidFill>
              <a:effectLst/>
              <a:latin typeface="Times New Roman" pitchFamily="18" charset="0"/>
              <a:ea typeface="+mn-ea"/>
              <a:cs typeface="+mn-cs"/>
            </a:endParaRPr>
          </a:p>
          <a:p>
            <a:r>
              <a:rPr lang="en-US" sz="1200" b="1" i="0" kern="1200" dirty="0">
                <a:solidFill>
                  <a:schemeClr val="tx1"/>
                </a:solidFill>
                <a:effectLst/>
                <a:latin typeface="Times New Roman" pitchFamily="18" charset="0"/>
                <a:ea typeface="+mn-ea"/>
                <a:cs typeface="+mn-cs"/>
              </a:rPr>
              <a:t>Accelerometer</a:t>
            </a:r>
            <a:r>
              <a:rPr lang="en-US" sz="1200" b="0" i="0" kern="1200" baseline="0" dirty="0">
                <a:solidFill>
                  <a:schemeClr val="tx1"/>
                </a:solidFill>
                <a:effectLst/>
                <a:latin typeface="Times New Roman" pitchFamily="18" charset="0"/>
                <a:ea typeface="+mn-ea"/>
                <a:cs typeface="+mn-cs"/>
              </a:rPr>
              <a:t> is an </a:t>
            </a:r>
            <a:r>
              <a:rPr lang="en-US" sz="1200" b="0" i="0" kern="1200" dirty="0">
                <a:solidFill>
                  <a:schemeClr val="tx1"/>
                </a:solidFill>
                <a:effectLst/>
                <a:latin typeface="Times New Roman" pitchFamily="18" charset="0"/>
                <a:ea typeface="+mn-ea"/>
                <a:cs typeface="+mn-cs"/>
              </a:rPr>
              <a:t>instrument that measures acceleration.</a:t>
            </a:r>
            <a:r>
              <a:rPr lang="en-US" sz="1200" b="0" i="0" kern="1200" baseline="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There are two general types of accelerometers. One measures translational accelerations (changes in linear motions in one or more dimensions), and the other measures angular accelerations (changes in rotation rate per unit time).</a:t>
            </a:r>
          </a:p>
          <a:p>
            <a:r>
              <a:rPr lang="en-US" sz="1200" b="1" i="0" kern="1200" dirty="0">
                <a:solidFill>
                  <a:schemeClr val="tx1"/>
                </a:solidFill>
                <a:effectLst/>
                <a:latin typeface="Times New Roman" pitchFamily="18" charset="0"/>
                <a:ea typeface="+mn-ea"/>
                <a:cs typeface="+mn-cs"/>
              </a:rPr>
              <a:t>Spectrometer</a:t>
            </a:r>
            <a:r>
              <a:rPr lang="en-US" sz="1200" b="0" i="0" kern="1200" baseline="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is designed to detect, measure, and analyze the spectral content of incident electromagnetic radiation. Conventional imaging spectrometers use gratings or prisms to disperse the radiation for spectral discrimination.</a:t>
            </a:r>
          </a:p>
          <a:p>
            <a:r>
              <a:rPr lang="en-US" sz="1200" b="1" i="0" kern="1200" dirty="0">
                <a:solidFill>
                  <a:schemeClr val="tx1"/>
                </a:solidFill>
                <a:effectLst/>
                <a:latin typeface="Times New Roman" pitchFamily="18" charset="0"/>
                <a:ea typeface="+mn-ea"/>
                <a:cs typeface="+mn-cs"/>
              </a:rPr>
              <a:t>Spectroradiometer</a:t>
            </a:r>
            <a:r>
              <a:rPr lang="en-US" sz="1200" b="0" i="0" kern="1200" dirty="0">
                <a:solidFill>
                  <a:schemeClr val="tx1"/>
                </a:solidFill>
                <a:effectLst/>
                <a:latin typeface="Times New Roman" pitchFamily="18" charset="0"/>
                <a:ea typeface="+mn-ea"/>
                <a:cs typeface="+mn-cs"/>
              </a:rPr>
              <a:t>—A radiometer that measures the intensity of radiation in multiple wavelength bands (i.e., multispectral). Many times the bands are of high-spectral resolution, designed for remotely sensing specific geophysical parameters</a:t>
            </a:r>
          </a:p>
          <a:p>
            <a:br>
              <a:rPr lang="en-US" dirty="0"/>
            </a:br>
            <a:endParaRPr lang="en-GB" dirty="0"/>
          </a:p>
          <a:p>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25</a:t>
            </a:fld>
            <a:endParaRPr lang="de-DE"/>
          </a:p>
        </p:txBody>
      </p:sp>
    </p:spTree>
    <p:extLst>
      <p:ext uri="{BB962C8B-B14F-4D97-AF65-F5344CB8AC3E}">
        <p14:creationId xmlns:p14="http://schemas.microsoft.com/office/powerpoint/2010/main" val="306906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a:lnSpc>
                <a:spcPct val="170000"/>
              </a:lnSpc>
              <a:spcBef>
                <a:spcPts val="0"/>
              </a:spcBef>
            </a:pPr>
            <a:r>
              <a:rPr lang="en-IE" sz="1200" b="1" dirty="0">
                <a:latin typeface="Roboto" panose="02000000000000000000" pitchFamily="2" charset="0"/>
              </a:rPr>
              <a:t>Sputnik-2 </a:t>
            </a:r>
            <a:r>
              <a:rPr lang="en-IE" sz="1200" dirty="0">
                <a:latin typeface="Roboto" panose="02000000000000000000" pitchFamily="2" charset="0"/>
              </a:rPr>
              <a:t>was launched on 3 November 1957 in an elliptical orbit of 212km x 1660km inclined at 65.33°. The satellite carried an animal, a female dog named </a:t>
            </a:r>
            <a:r>
              <a:rPr lang="en-IE" sz="1200" b="1" dirty="0">
                <a:latin typeface="Roboto" panose="02000000000000000000" pitchFamily="2" charset="0"/>
              </a:rPr>
              <a:t>Laika</a:t>
            </a:r>
            <a:r>
              <a:rPr lang="en-IE" sz="1200" dirty="0">
                <a:latin typeface="Roboto" panose="02000000000000000000" pitchFamily="2" charset="0"/>
              </a:rPr>
              <a:t>, in flight. Laika was the first living creature to orbit Earth. The mission provided information on the biological effect of the orbital flight. </a:t>
            </a:r>
          </a:p>
          <a:p>
            <a:pPr marL="108000">
              <a:lnSpc>
                <a:spcPct val="170000"/>
              </a:lnSpc>
              <a:spcBef>
                <a:spcPts val="0"/>
              </a:spcBef>
            </a:pPr>
            <a:r>
              <a:rPr lang="en-IE" sz="1200" b="1" dirty="0">
                <a:latin typeface="Roboto" panose="02000000000000000000" pitchFamily="2" charset="0"/>
              </a:rPr>
              <a:t>Sputnik-3</a:t>
            </a:r>
            <a:r>
              <a:rPr lang="en-IE" sz="1200" dirty="0">
                <a:latin typeface="Roboto" panose="02000000000000000000" pitchFamily="2" charset="0"/>
              </a:rPr>
              <a:t> was a geophysical satellite that provided information on Earth's ionosphere, magnetic field, cosmic rays and meteoroids. The orbital parameters of Sputnik-3 were 217 km (perigee), 1864km (apogee) and 65.18° (orbital inclination).</a:t>
            </a:r>
          </a:p>
          <a:p>
            <a:pPr marL="108000">
              <a:lnSpc>
                <a:spcPct val="170000"/>
              </a:lnSpc>
              <a:spcBef>
                <a:spcPts val="0"/>
              </a:spcBef>
            </a:pPr>
            <a:r>
              <a:rPr lang="en-IE" sz="1200" b="1" dirty="0">
                <a:latin typeface="Roboto" panose="02000000000000000000" pitchFamily="2" charset="0"/>
              </a:rPr>
              <a:t>Explorer-1</a:t>
            </a:r>
            <a:r>
              <a:rPr lang="en-IE" sz="1200" dirty="0">
                <a:latin typeface="Roboto" panose="02000000000000000000" pitchFamily="2" charset="0"/>
              </a:rPr>
              <a:t> launched on </a:t>
            </a:r>
            <a:r>
              <a:rPr lang="en-IE" sz="1200" b="1" dirty="0">
                <a:latin typeface="Roboto" panose="02000000000000000000" pitchFamily="2" charset="0"/>
              </a:rPr>
              <a:t>31 January 1958 </a:t>
            </a:r>
            <a:r>
              <a:rPr lang="en-IE" sz="1200" dirty="0">
                <a:latin typeface="Roboto" panose="02000000000000000000" pitchFamily="2" charset="0"/>
              </a:rPr>
              <a:t>by Jupiter-C rocket from Cape Canaveral was the first satellite to be successfully launched by the United States. The satellite orbital parameters were 360 km (perigee), 2534 km (apogee) and 33.24° (orbital inclination). Explorer's design was pencil-shaped, which allowed it to spin like a bullet as it orbited the earth. The spinning motion provided stability to the satellite while in orbit. Today, spin stabilization is one of the established techniques of satellite stabilization. During its mission, it discovered that Earth is girdled by a radiation belt trapped by the magnetic field.</a:t>
            </a:r>
          </a:p>
          <a:p>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4</a:t>
            </a:fld>
            <a:endParaRPr lang="de-DE"/>
          </a:p>
        </p:txBody>
      </p:sp>
    </p:spTree>
    <p:extLst>
      <p:ext uri="{BB962C8B-B14F-4D97-AF65-F5344CB8AC3E}">
        <p14:creationId xmlns:p14="http://schemas.microsoft.com/office/powerpoint/2010/main" val="80863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map shows the results published by Weinstein and Suomi, 1961 on longwave radiation loss for December 1, 1959. based on the satellite measurements</a:t>
            </a:r>
          </a:p>
          <a:p>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7</a:t>
            </a:fld>
            <a:endParaRPr lang="de-DE"/>
          </a:p>
        </p:txBody>
      </p:sp>
    </p:spTree>
    <p:extLst>
      <p:ext uri="{BB962C8B-B14F-4D97-AF65-F5344CB8AC3E}">
        <p14:creationId xmlns:p14="http://schemas.microsoft.com/office/powerpoint/2010/main" val="257991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8</a:t>
            </a:fld>
            <a:endParaRPr lang="de-DE"/>
          </a:p>
        </p:txBody>
      </p:sp>
    </p:spTree>
    <p:extLst>
      <p:ext uri="{BB962C8B-B14F-4D97-AF65-F5344CB8AC3E}">
        <p14:creationId xmlns:p14="http://schemas.microsoft.com/office/powerpoint/2010/main" val="145210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000000"/>
                </a:solidFill>
                <a:effectLst/>
                <a:highlight>
                  <a:srgbClr val="FFFFFF"/>
                </a:highlight>
                <a:latin typeface="Myriad Pro"/>
              </a:rPr>
              <a:t>There are essentially three types of Earth orbits: high Earth orbit, medium or mid Earth orbit, and low Earth orbit. </a:t>
            </a:r>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13</a:t>
            </a:fld>
            <a:endParaRPr lang="de-DE"/>
          </a:p>
        </p:txBody>
      </p:sp>
    </p:spTree>
    <p:extLst>
      <p:ext uri="{BB962C8B-B14F-4D97-AF65-F5344CB8AC3E}">
        <p14:creationId xmlns:p14="http://schemas.microsoft.com/office/powerpoint/2010/main" val="3811593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should mention several terms related to the orbits. First is eccentricity which indicates the deviation of the orbit from the perfect circle. Circular orbit has eccentricity 0 and highly eccentric orbit has eccentricity close to 1, but </a:t>
            </a:r>
            <a:r>
              <a:rPr lang="en-GB"/>
              <a:t>never reaches 1</a:t>
            </a:r>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14</a:t>
            </a:fld>
            <a:endParaRPr lang="de-DE"/>
          </a:p>
        </p:txBody>
      </p:sp>
    </p:spTree>
    <p:extLst>
      <p:ext uri="{BB962C8B-B14F-4D97-AF65-F5344CB8AC3E}">
        <p14:creationId xmlns:p14="http://schemas.microsoft.com/office/powerpoint/2010/main" val="327487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Orbital inclination is the angle between the plane of an orbit and the equator. An orbital inclination of 0° is directly above the equator, 90° crosses right above the pole, and 180° orbits above the equator in the opposite direction of Earth’s spin. </a:t>
            </a:r>
          </a:p>
          <a:p>
            <a:endParaRPr lang="en-IE" dirty="0"/>
          </a:p>
          <a:p>
            <a:pPr algn="l"/>
            <a:r>
              <a:rPr lang="en-IE" b="0" i="0" dirty="0">
                <a:solidFill>
                  <a:srgbClr val="000000"/>
                </a:solidFill>
                <a:effectLst/>
                <a:highlight>
                  <a:srgbClr val="FFFFFF"/>
                </a:highlight>
                <a:latin typeface="Myriad Pro"/>
              </a:rPr>
              <a:t>Together, the satellite’s height, eccentricity, and inclination determine the satellite’s path and what view it will have of Earth.</a:t>
            </a:r>
          </a:p>
          <a:p>
            <a:br>
              <a:rPr lang="en-IE" b="0" i="0" dirty="0">
                <a:solidFill>
                  <a:srgbClr val="000000"/>
                </a:solidFill>
                <a:effectLst/>
                <a:highlight>
                  <a:srgbClr val="FFFFFF"/>
                </a:highlight>
                <a:latin typeface="Myriad Pro"/>
              </a:rPr>
            </a:br>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15</a:t>
            </a:fld>
            <a:endParaRPr lang="de-DE"/>
          </a:p>
        </p:txBody>
      </p:sp>
    </p:spTree>
    <p:extLst>
      <p:ext uri="{BB962C8B-B14F-4D97-AF65-F5344CB8AC3E}">
        <p14:creationId xmlns:p14="http://schemas.microsoft.com/office/powerpoint/2010/main" val="14548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IE" b="0" i="0" dirty="0">
                <a:solidFill>
                  <a:srgbClr val="000000"/>
                </a:solidFill>
                <a:effectLst/>
                <a:highlight>
                  <a:srgbClr val="FFFFFF"/>
                </a:highlight>
                <a:latin typeface="Myriad Pro"/>
              </a:rPr>
              <a:t>Many weather and some communications satellites tend to have a high Earth orbit, farthest away from the surface. Satellites that orbit in a medium (mid) Earth orbit include navigation and specialty satellites, designed to monitor a particular region. Most scientific satellites, including NASA’s Earth Observing System fleet, have a low Earth orbit.</a:t>
            </a:r>
            <a:endParaRPr lang="en-IE" dirty="0"/>
          </a:p>
          <a:p>
            <a:r>
              <a:rPr lang="en-IE" dirty="0"/>
              <a:t>A satellite in a circular geosynchronous orbit directly over the equator (eccentricity and inclination at zero) will have a geostationary orbit that does not move at all relative to the ground. It is always directly over the same place on the Earth’s surface.</a:t>
            </a:r>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16</a:t>
            </a:fld>
            <a:endParaRPr lang="de-DE"/>
          </a:p>
        </p:txBody>
      </p:sp>
    </p:spTree>
    <p:extLst>
      <p:ext uri="{BB962C8B-B14F-4D97-AF65-F5344CB8AC3E}">
        <p14:creationId xmlns:p14="http://schemas.microsoft.com/office/powerpoint/2010/main" val="122880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Satellites</a:t>
            </a:r>
            <a:r>
              <a:rPr lang="en-GB" baseline="0" dirty="0"/>
              <a:t> in geostationary orbit fly at an altitude of app. 36-38000 km with a speed that keeps them always in the same position relative to the Earth. </a:t>
            </a:r>
            <a:r>
              <a:rPr lang="en-GB" dirty="0"/>
              <a:t>This video shows how </a:t>
            </a:r>
            <a:r>
              <a:rPr lang="en-GB" dirty="0" err="1"/>
              <a:t>Meteosat</a:t>
            </a:r>
            <a:r>
              <a:rPr lang="en-GB" dirty="0"/>
              <a:t> second generation</a:t>
            </a:r>
            <a:r>
              <a:rPr lang="en-GB" baseline="0" dirty="0"/>
              <a:t> satellites scan – both in operational mode, every 15 minutes and in the rapid scanning mode, every 5 minutes. In case o GOES satellites rapid scan images can be performed every 1 minute</a:t>
            </a:r>
            <a:endParaRPr lang="en-GB" dirty="0"/>
          </a:p>
          <a:p>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17</a:t>
            </a:fld>
            <a:endParaRPr lang="de-DE"/>
          </a:p>
        </p:txBody>
      </p:sp>
    </p:spTree>
    <p:extLst>
      <p:ext uri="{BB962C8B-B14F-4D97-AF65-F5344CB8AC3E}">
        <p14:creationId xmlns:p14="http://schemas.microsoft.com/office/powerpoint/2010/main" val="978653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Flag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379" y="1254271"/>
            <a:ext cx="9393251" cy="5322841"/>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torm">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398" y="1191201"/>
            <a:ext cx="9421602" cy="533890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8175335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Ocean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1199"/>
            <a:ext cx="9436548" cy="5347376"/>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68639574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Atmospher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8058" y="1199921"/>
            <a:ext cx="9406214" cy="533018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10166231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 Ocean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9921"/>
            <a:ext cx="9421156" cy="533865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90415101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M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610" y="1115816"/>
            <a:ext cx="9572000" cy="5424132"/>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64032671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GEO MCC">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8913" y="1199921"/>
            <a:ext cx="9463265" cy="5362516"/>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7024059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LEO MCC">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5878" y="1178260"/>
            <a:ext cx="9505713" cy="5386570"/>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91543822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 blu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03291904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 yellow">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861236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purpl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5617779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HQ">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92" y="1240251"/>
            <a:ext cx="9386105" cy="5318792"/>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39313977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green">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61013831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938858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amp;A - blu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156486514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amp;A - yellow">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5763544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amp;A - purpl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374480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amp;A - green">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77932471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amp;A -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334085399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Backgroun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GB"/>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18669883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 blue background">
    <p:bg>
      <p:bgPr>
        <a:solidFill>
          <a:srgbClr val="253948"/>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900" b="1" i="0" u="none" strike="noStrike" kern="1200" cap="none" spc="0" normalizeH="0" baseline="0" noProof="0">
              <a:ln>
                <a:noFill/>
              </a:ln>
              <a:solidFill>
                <a:srgbClr val="00205B"/>
              </a:solidFill>
              <a:effectLst/>
              <a:uLnTx/>
              <a:uFillTx/>
              <a:latin typeface="Tahoma" pitchFamily="34" charset="0"/>
              <a:ea typeface="+mn-ea"/>
              <a:cs typeface="+mn-cs"/>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900" b="1" i="0" u="none" strike="noStrike" kern="1200" cap="none" spc="0" normalizeH="0" baseline="0" noProof="0">
              <a:ln>
                <a:noFill/>
              </a:ln>
              <a:solidFill>
                <a:srgbClr val="00205B"/>
              </a:solidFill>
              <a:effectLst/>
              <a:uLnTx/>
              <a:uFillTx/>
              <a:latin typeface="Tahoma" pitchFamily="34" charset="0"/>
              <a:ea typeface="+mn-ea"/>
              <a:cs typeface="+mn-cs"/>
            </a:endParaRPr>
          </a:p>
        </p:txBody>
      </p:sp>
      <p:sp>
        <p:nvSpPr>
          <p:cNvPr id="2" name="Title 1"/>
          <p:cNvSpPr>
            <a:spLocks noGrp="1"/>
          </p:cNvSpPr>
          <p:nvPr>
            <p:ph type="title"/>
          </p:nvPr>
        </p:nvSpPr>
        <p:spPr>
          <a:xfrm>
            <a:off x="792479" y="-8719"/>
            <a:ext cx="11254467" cy="640079"/>
          </a:xfrm>
        </p:spPr>
        <p:txBody>
          <a:bodyPr/>
          <a:lstStyle>
            <a:lvl1pPr marL="221544">
              <a:defRPr>
                <a:solidFill>
                  <a:schemeClr val="bg1"/>
                </a:solidFill>
              </a:defRPr>
            </a:lvl1pPr>
          </a:lstStyle>
          <a:p>
            <a:r>
              <a:rPr lang="en-GB"/>
              <a:t>Click to edit Master title style</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
        <p:nvSpPr>
          <p:cNvPr id="7" name="TextBox 6"/>
          <p:cNvSpPr txBox="1"/>
          <p:nvPr userDrawn="1"/>
        </p:nvSpPr>
        <p:spPr>
          <a:xfrm>
            <a:off x="10901866" y="641568"/>
            <a:ext cx="1226619" cy="246221"/>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www.eumetsat.int</a:t>
            </a:r>
          </a:p>
        </p:txBody>
      </p:sp>
      <p:sp>
        <p:nvSpPr>
          <p:cNvPr id="6" name="Text Placeholder 5"/>
          <p:cNvSpPr>
            <a:spLocks noGrp="1"/>
          </p:cNvSpPr>
          <p:nvPr>
            <p:ph type="body" sz="quarter" idx="10"/>
          </p:nvPr>
        </p:nvSpPr>
        <p:spPr>
          <a:xfrm>
            <a:off x="145052" y="1139428"/>
            <a:ext cx="11822493" cy="52626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6201507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ured background">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GB"/>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Rectangle 4"/>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7674612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MTG Glob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6102" y="1254582"/>
            <a:ext cx="9335283" cy="5289993"/>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7239757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MTG Europ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20" y="1240115"/>
            <a:ext cx="9335286" cy="528999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15774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Metop/EP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8124" y="1210440"/>
            <a:ext cx="9465846" cy="5324538"/>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1398626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EPS-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8674"/>
          <a:stretch/>
        </p:blipFill>
        <p:spPr>
          <a:xfrm>
            <a:off x="125175" y="1249142"/>
            <a:ext cx="10281095" cy="532062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8651595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M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2106" y="1122694"/>
            <a:ext cx="9619897" cy="5451274"/>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97184634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MT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054" y="1145464"/>
            <a:ext cx="9616414" cy="5449300"/>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65434954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 CO2M">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32" y="1238226"/>
            <a:ext cx="9480125" cy="5334150"/>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6745828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GB"/>
              <a:t>Click to edit Master title style</a:t>
            </a:r>
            <a:endParaRPr lang="en-GB" dirty="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a:solidFill>
                  <a:schemeClr val="bg1"/>
                </a:solidFill>
                <a:latin typeface="Bahnschrift SemiLight" panose="020B0502040204020203" pitchFamily="34" charset="0"/>
                <a:ea typeface="Roboto" panose="02000000000000000000" pitchFamily="2" charset="0"/>
              </a:rPr>
              <a:t>www.eumetsat.int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de-DE" sz="1000" b="0" baseline="0">
                <a:solidFill>
                  <a:srgbClr val="00B5E2"/>
                </a:solidFill>
                <a:latin typeface="Bahnschrift Light" panose="020B0502040204020203" pitchFamily="34" charset="0"/>
                <a:ea typeface="Roboto" panose="02000000000000000000" pitchFamily="2" charset="0"/>
                <a:cs typeface="Arial" pitchFamily="34" charset="0"/>
              </a:rPr>
              <a:t>EUM/GES/TEM/07/2025, v4, 26 September 2023</a:t>
            </a:r>
            <a:endParaRPr lang="de-DE" sz="1000" b="0" baseline="0" dirty="0">
              <a:solidFill>
                <a:srgbClr val="00B5E2"/>
              </a:solidFill>
              <a:latin typeface="Bahnschrift Light" panose="020B0502040204020203" pitchFamily="34" charset="0"/>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rgbClr val="00B5E2"/>
                </a:solidFill>
                <a:latin typeface="Bahnschrift Light" panose="020B0502040204020203" pitchFamily="34" charset="0"/>
                <a:ea typeface="Roboto" panose="02000000000000000000" pitchFamily="2" charset="0"/>
                <a:cs typeface="Arial" pitchFamily="34" charset="0"/>
              </a:rPr>
              <a:pPr algn="r"/>
              <a:t>‹#›</a:t>
            </a:fld>
            <a:endParaRPr lang="en-GB" sz="1050" dirty="0">
              <a:latin typeface="Bahnschrift Light" panose="020B0502040204020203" pitchFamily="34" charset="0"/>
              <a:ea typeface="Roboto" panose="02000000000000000000" pitchFamily="2" charset="0"/>
            </a:endParaRPr>
          </a:p>
        </p:txBody>
      </p:sp>
    </p:spTree>
  </p:cSld>
  <p:clrMap bg1="lt1" tx1="dk1" bg2="lt2" tx2="dk2" accent1="accent1" accent2="accent2" accent3="accent3" accent4="accent4" accent5="accent5" accent6="accent6" hlink="hlink" folHlink="folHlink"/>
  <p:sldLayoutIdLst>
    <p:sldLayoutId id="2147487670" r:id="rId1"/>
    <p:sldLayoutId id="2147487676" r:id="rId2"/>
    <p:sldLayoutId id="2147487671" r:id="rId3"/>
    <p:sldLayoutId id="2147487710" r:id="rId4"/>
    <p:sldLayoutId id="2147487721" r:id="rId5"/>
    <p:sldLayoutId id="2147487722" r:id="rId6"/>
    <p:sldLayoutId id="2147487723" r:id="rId7"/>
    <p:sldLayoutId id="2147487724" r:id="rId8"/>
    <p:sldLayoutId id="2147487726" r:id="rId9"/>
    <p:sldLayoutId id="2147487727" r:id="rId10"/>
    <p:sldLayoutId id="2147487728" r:id="rId11"/>
    <p:sldLayoutId id="2147487729" r:id="rId12"/>
    <p:sldLayoutId id="2147487730" r:id="rId13"/>
    <p:sldLayoutId id="2147487725" r:id="rId14"/>
    <p:sldLayoutId id="2147487731" r:id="rId15"/>
    <p:sldLayoutId id="2147487732" r:id="rId16"/>
    <p:sldLayoutId id="2147487678" r:id="rId17"/>
    <p:sldLayoutId id="2147487733" r:id="rId18"/>
    <p:sldLayoutId id="2147487735" r:id="rId19"/>
    <p:sldLayoutId id="2147487737" r:id="rId20"/>
    <p:sldLayoutId id="2147487739" r:id="rId21"/>
    <p:sldLayoutId id="2147487679" r:id="rId22"/>
    <p:sldLayoutId id="2147487734" r:id="rId23"/>
    <p:sldLayoutId id="2147487736" r:id="rId24"/>
    <p:sldLayoutId id="2147487738" r:id="rId25"/>
    <p:sldLayoutId id="2147487740" r:id="rId26"/>
    <p:sldLayoutId id="2147487717" r:id="rId27"/>
    <p:sldLayoutId id="2147487720" r:id="rId28"/>
    <p:sldLayoutId id="2147487718" r:id="rId29"/>
  </p:sldLayoutIdLst>
  <p:transition/>
  <p:txStyles>
    <p:titleStyle>
      <a:lvl1pPr marL="220791" algn="l" rtl="0" eaLnBrk="1" fontAlgn="base" hangingPunct="1">
        <a:spcBef>
          <a:spcPct val="0"/>
        </a:spcBef>
        <a:spcAft>
          <a:spcPct val="0"/>
        </a:spcAft>
        <a:defRPr sz="3200" b="1" spc="-100" baseline="0">
          <a:solidFill>
            <a:schemeClr val="bg1"/>
          </a:solidFill>
          <a:latin typeface="Arial" panose="020B0604020202020204"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Arial" panose="020B0604020202020204"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Arial" panose="020B0604020202020204"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Arial" panose="020B0604020202020204"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Arial" panose="020B0604020202020204"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Arial" panose="020B0604020202020204"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35.emf"/><Relationship Id="rId4" Type="http://schemas.openxmlformats.org/officeDocument/2006/relationships/image" Target="../media/image34.emf"/></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title="[DM_DOCNAME]"/>
          <p:cNvSpPr txBox="1"/>
          <p:nvPr/>
        </p:nvSpPr>
        <p:spPr>
          <a:xfrm>
            <a:off x="0" y="2234488"/>
            <a:ext cx="6328611" cy="2240953"/>
          </a:xfrm>
          <a:prstGeom prst="rect">
            <a:avLst/>
          </a:prstGeom>
          <a:solidFill>
            <a:schemeClr val="bg1"/>
          </a:solidFill>
        </p:spPr>
        <p:txBody>
          <a:bodyPr wrap="square" lIns="288000" tIns="180000" rIns="288000" bIns="180000" rtlCol="0" anchor="t" anchorCtr="0">
            <a:spAutoFit/>
          </a:bodyPr>
          <a:lstStyle/>
          <a:p>
            <a:pPr>
              <a:defRPr/>
            </a:pPr>
            <a:r>
              <a:rPr lang="en-GB" sz="2800" spc="-100" dirty="0">
                <a:solidFill>
                  <a:schemeClr val="tx1"/>
                </a:solidFill>
                <a:latin typeface="Roboto" panose="02000000000000000000" pitchFamily="2" charset="0"/>
                <a:ea typeface="Roboto" panose="02000000000000000000" pitchFamily="2" charset="0"/>
                <a:cs typeface="Arial" panose="020B0604020202020204" pitchFamily="34" charset="0"/>
              </a:rPr>
              <a:t>Satellites: history, instruments, orbits</a:t>
            </a:r>
          </a:p>
          <a:p>
            <a:pPr>
              <a:defRPr/>
            </a:pPr>
            <a:endParaRPr lang="en-GB" sz="2400" spc="-100" dirty="0">
              <a:solidFill>
                <a:schemeClr val="tx1"/>
              </a:solidFill>
              <a:latin typeface="Roboto" panose="02000000000000000000" pitchFamily="2" charset="0"/>
              <a:ea typeface="Roboto" panose="02000000000000000000" pitchFamily="2" charset="0"/>
              <a:cs typeface="Arial" panose="020B0604020202020204" pitchFamily="34" charset="0"/>
            </a:endParaRPr>
          </a:p>
          <a:p>
            <a:pPr>
              <a:defRPr/>
            </a:pPr>
            <a:r>
              <a:rPr lang="en-GB" sz="2000" b="0" spc="-100" dirty="0">
                <a:solidFill>
                  <a:schemeClr val="tx1"/>
                </a:solidFill>
                <a:latin typeface="Roboto" panose="02000000000000000000" pitchFamily="2" charset="0"/>
                <a:ea typeface="Roboto" panose="02000000000000000000" pitchFamily="2" charset="0"/>
                <a:cs typeface="Arial" panose="020B0604020202020204" pitchFamily="34" charset="0"/>
              </a:rPr>
              <a:t>Natasa Strelec Mahovic</a:t>
            </a:r>
          </a:p>
          <a:p>
            <a:pPr>
              <a:defRPr/>
            </a:pPr>
            <a:r>
              <a:rPr lang="en-GB" sz="2000" b="0" i="1" spc="-100" dirty="0">
                <a:solidFill>
                  <a:schemeClr val="tx1"/>
                </a:solidFill>
                <a:latin typeface="Roboto" panose="02000000000000000000" pitchFamily="2" charset="0"/>
                <a:ea typeface="Roboto" panose="02000000000000000000" pitchFamily="2" charset="0"/>
                <a:cs typeface="Arial" panose="020B0604020202020204" pitchFamily="34" charset="0"/>
              </a:rPr>
              <a:t>EUMETSAT</a:t>
            </a:r>
          </a:p>
          <a:p>
            <a:pPr>
              <a:defRPr/>
            </a:pPr>
            <a:endPar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endParaRPr>
          </a:p>
          <a:p>
            <a:pPr>
              <a:defRPr/>
            </a:pPr>
            <a:r>
              <a:rPr lang="en-GB" sz="1400" b="0" i="1" dirty="0">
                <a:solidFill>
                  <a:schemeClr val="tx1"/>
                </a:solidFill>
                <a:latin typeface="Roboto" panose="02000000000000000000" pitchFamily="2" charset="0"/>
                <a:ea typeface="Roboto" panose="02000000000000000000" pitchFamily="2" charset="0"/>
                <a:cs typeface="Arial" panose="020B0604020202020204" pitchFamily="34" charset="0"/>
              </a:rPr>
              <a:t>Summer School, </a:t>
            </a:r>
            <a:r>
              <a:rPr lang="en-GB" sz="1400" b="0" i="1" dirty="0" err="1">
                <a:solidFill>
                  <a:schemeClr val="tx1"/>
                </a:solidFill>
                <a:latin typeface="Roboto" panose="02000000000000000000" pitchFamily="2" charset="0"/>
                <a:ea typeface="Roboto" panose="02000000000000000000" pitchFamily="2" charset="0"/>
                <a:cs typeface="Arial" panose="020B0604020202020204" pitchFamily="34" charset="0"/>
              </a:rPr>
              <a:t>Bracciano</a:t>
            </a:r>
            <a:r>
              <a:rPr lang="en-GB" sz="1400" b="0" i="1" dirty="0">
                <a:solidFill>
                  <a:schemeClr val="tx1"/>
                </a:solidFill>
                <a:latin typeface="Roboto" panose="02000000000000000000" pitchFamily="2" charset="0"/>
                <a:ea typeface="Roboto" panose="02000000000000000000" pitchFamily="2" charset="0"/>
                <a:cs typeface="Arial" panose="020B0604020202020204" pitchFamily="34" charset="0"/>
              </a:rPr>
              <a:t>, 2025</a:t>
            </a:r>
          </a:p>
        </p:txBody>
      </p:sp>
    </p:spTree>
    <p:extLst>
      <p:ext uri="{BB962C8B-B14F-4D97-AF65-F5344CB8AC3E}">
        <p14:creationId xmlns:p14="http://schemas.microsoft.com/office/powerpoint/2010/main" val="88019909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A2B19-487C-194A-8F77-872E6EC497AF}"/>
              </a:ext>
            </a:extLst>
          </p:cNvPr>
          <p:cNvSpPr>
            <a:spLocks noGrp="1"/>
          </p:cNvSpPr>
          <p:nvPr>
            <p:ph type="title"/>
          </p:nvPr>
        </p:nvSpPr>
        <p:spPr/>
        <p:txBody>
          <a:bodyPr/>
          <a:lstStyle/>
          <a:p>
            <a:r>
              <a:rPr lang="en-IE" dirty="0">
                <a:latin typeface="+mn-lt"/>
              </a:rPr>
              <a:t>History of Satellite Remote Sensing</a:t>
            </a:r>
            <a:endParaRPr lang="en-IE" dirty="0"/>
          </a:p>
        </p:txBody>
      </p:sp>
      <p:sp>
        <p:nvSpPr>
          <p:cNvPr id="3" name="Text Placeholder 2">
            <a:extLst>
              <a:ext uri="{FF2B5EF4-FFF2-40B4-BE49-F238E27FC236}">
                <a16:creationId xmlns:a16="http://schemas.microsoft.com/office/drawing/2014/main" id="{DD320D88-83A8-AC62-F3FA-065100B4EDAD}"/>
              </a:ext>
            </a:extLst>
          </p:cNvPr>
          <p:cNvSpPr>
            <a:spLocks noGrp="1"/>
          </p:cNvSpPr>
          <p:nvPr>
            <p:ph type="body" sz="quarter" idx="10"/>
          </p:nvPr>
        </p:nvSpPr>
        <p:spPr>
          <a:xfrm>
            <a:off x="7130642" y="1139429"/>
            <a:ext cx="4641750" cy="5262675"/>
          </a:xfrm>
        </p:spPr>
        <p:txBody>
          <a:bodyPr/>
          <a:lstStyle/>
          <a:p>
            <a:r>
              <a:rPr lang="fr-FR" dirty="0"/>
              <a:t>Explorer VII vs </a:t>
            </a:r>
            <a:r>
              <a:rPr lang="fr-FR" dirty="0" err="1"/>
              <a:t>ESA’s</a:t>
            </a:r>
            <a:r>
              <a:rPr lang="fr-FR" dirty="0"/>
              <a:t> ENVISAT</a:t>
            </a:r>
            <a:endParaRPr lang="en-IE" dirty="0"/>
          </a:p>
        </p:txBody>
      </p:sp>
      <p:pic>
        <p:nvPicPr>
          <p:cNvPr id="5" name="Picture 4">
            <a:extLst>
              <a:ext uri="{FF2B5EF4-FFF2-40B4-BE49-F238E27FC236}">
                <a16:creationId xmlns:a16="http://schemas.microsoft.com/office/drawing/2014/main" id="{5D2B07DE-05FF-07BA-1235-234AC26890FD}"/>
              </a:ext>
            </a:extLst>
          </p:cNvPr>
          <p:cNvPicPr>
            <a:picLocks noChangeAspect="1"/>
          </p:cNvPicPr>
          <p:nvPr/>
        </p:nvPicPr>
        <p:blipFill>
          <a:blip r:embed="rId2"/>
          <a:stretch>
            <a:fillRect/>
          </a:stretch>
        </p:blipFill>
        <p:spPr>
          <a:xfrm>
            <a:off x="2615487" y="640080"/>
            <a:ext cx="4169978" cy="5762024"/>
          </a:xfrm>
          <a:prstGeom prst="rect">
            <a:avLst/>
          </a:prstGeom>
        </p:spPr>
      </p:pic>
      <p:sp>
        <p:nvSpPr>
          <p:cNvPr id="7" name="TextBox 6">
            <a:extLst>
              <a:ext uri="{FF2B5EF4-FFF2-40B4-BE49-F238E27FC236}">
                <a16:creationId xmlns:a16="http://schemas.microsoft.com/office/drawing/2014/main" id="{930C5EE4-D75E-4C5D-8141-E6B6E4E5E4BD}"/>
              </a:ext>
            </a:extLst>
          </p:cNvPr>
          <p:cNvSpPr txBox="1"/>
          <p:nvPr/>
        </p:nvSpPr>
        <p:spPr>
          <a:xfrm>
            <a:off x="3051496" y="3298903"/>
            <a:ext cx="6102990" cy="230832"/>
          </a:xfrm>
          <a:prstGeom prst="rect">
            <a:avLst/>
          </a:prstGeom>
          <a:noFill/>
        </p:spPr>
        <p:txBody>
          <a:bodyPr wrap="square">
            <a:spAutoFit/>
          </a:bodyPr>
          <a:lstStyle/>
          <a:p>
            <a:r>
              <a:rPr lang="en-IE" sz="900" b="0" i="0" u="none" strike="noStrike" baseline="0" dirty="0">
                <a:solidFill>
                  <a:srgbClr val="16FABE"/>
                </a:solidFill>
                <a:latin typeface="Calibri" panose="020F0502020204030204" pitchFamily="34" charset="0"/>
              </a:rPr>
              <a:t>Explorer VII </a:t>
            </a:r>
            <a:r>
              <a:rPr lang="en-IE" sz="900" b="0" i="0" u="none" strike="noStrike" baseline="0" dirty="0" err="1">
                <a:solidFill>
                  <a:srgbClr val="16FABE"/>
                </a:solidFill>
                <a:latin typeface="Calibri" panose="020F0502020204030204" pitchFamily="34" charset="0"/>
              </a:rPr>
              <a:t>vsESA’s</a:t>
            </a:r>
            <a:r>
              <a:rPr lang="en-IE" sz="900" b="0" i="0" u="none" strike="noStrike" baseline="0" dirty="0">
                <a:solidFill>
                  <a:srgbClr val="16FABE"/>
                </a:solidFill>
                <a:latin typeface="Calibri" panose="020F0502020204030204" pitchFamily="34" charset="0"/>
              </a:rPr>
              <a:t> ENVISAT</a:t>
            </a:r>
            <a:endParaRPr lang="en-IE" dirty="0"/>
          </a:p>
        </p:txBody>
      </p:sp>
      <p:pic>
        <p:nvPicPr>
          <p:cNvPr id="11" name="Picture 10">
            <a:extLst>
              <a:ext uri="{FF2B5EF4-FFF2-40B4-BE49-F238E27FC236}">
                <a16:creationId xmlns:a16="http://schemas.microsoft.com/office/drawing/2014/main" id="{203F604E-EE9F-17CD-34C8-2DD124C26B15}"/>
              </a:ext>
            </a:extLst>
          </p:cNvPr>
          <p:cNvPicPr>
            <a:picLocks noChangeAspect="1"/>
          </p:cNvPicPr>
          <p:nvPr/>
        </p:nvPicPr>
        <p:blipFill>
          <a:blip r:embed="rId3"/>
          <a:stretch>
            <a:fillRect/>
          </a:stretch>
        </p:blipFill>
        <p:spPr>
          <a:xfrm>
            <a:off x="5711602" y="5359137"/>
            <a:ext cx="768795" cy="718868"/>
          </a:xfrm>
          <a:prstGeom prst="rect">
            <a:avLst/>
          </a:prstGeom>
        </p:spPr>
      </p:pic>
      <p:sp>
        <p:nvSpPr>
          <p:cNvPr id="12" name="TextBox 11">
            <a:extLst>
              <a:ext uri="{FF2B5EF4-FFF2-40B4-BE49-F238E27FC236}">
                <a16:creationId xmlns:a16="http://schemas.microsoft.com/office/drawing/2014/main" id="{654D2EFD-1238-7613-9508-6D91F740889B}"/>
              </a:ext>
            </a:extLst>
          </p:cNvPr>
          <p:cNvSpPr txBox="1"/>
          <p:nvPr/>
        </p:nvSpPr>
        <p:spPr>
          <a:xfrm>
            <a:off x="6925733" y="6604544"/>
            <a:ext cx="6107288" cy="230832"/>
          </a:xfrm>
          <a:prstGeom prst="rect">
            <a:avLst/>
          </a:prstGeom>
          <a:noFill/>
        </p:spPr>
        <p:txBody>
          <a:bodyPr wrap="square">
            <a:spAutoFit/>
          </a:bodyPr>
          <a:lstStyle/>
          <a:p>
            <a:r>
              <a:rPr lang="en-IE" sz="900" dirty="0"/>
              <a:t>images courtesy of Prof. F. House , Dept. Physics, Drexel University, Philadelphia</a:t>
            </a:r>
            <a:endParaRPr lang="en-IE" dirty="0"/>
          </a:p>
        </p:txBody>
      </p:sp>
    </p:spTree>
    <p:extLst>
      <p:ext uri="{BB962C8B-B14F-4D97-AF65-F5344CB8AC3E}">
        <p14:creationId xmlns:p14="http://schemas.microsoft.com/office/powerpoint/2010/main" val="358409460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0067-0068-7A2F-62D1-996CEE7C5316}"/>
              </a:ext>
            </a:extLst>
          </p:cNvPr>
          <p:cNvSpPr>
            <a:spLocks noGrp="1"/>
          </p:cNvSpPr>
          <p:nvPr>
            <p:ph type="title"/>
          </p:nvPr>
        </p:nvSpPr>
        <p:spPr/>
        <p:txBody>
          <a:bodyPr/>
          <a:lstStyle/>
          <a:p>
            <a:r>
              <a:rPr lang="en-IE" dirty="0">
                <a:latin typeface="+mn-lt"/>
              </a:rPr>
              <a:t>History of Satellite Remote Sensing</a:t>
            </a:r>
            <a:endParaRPr lang="en-IE" dirty="0"/>
          </a:p>
        </p:txBody>
      </p:sp>
      <p:sp>
        <p:nvSpPr>
          <p:cNvPr id="3" name="Text Placeholder 2">
            <a:extLst>
              <a:ext uri="{FF2B5EF4-FFF2-40B4-BE49-F238E27FC236}">
                <a16:creationId xmlns:a16="http://schemas.microsoft.com/office/drawing/2014/main" id="{971B448C-FC6E-9492-9AFD-17506D59324E}"/>
              </a:ext>
            </a:extLst>
          </p:cNvPr>
          <p:cNvSpPr>
            <a:spLocks noGrp="1"/>
          </p:cNvSpPr>
          <p:nvPr>
            <p:ph type="body" sz="quarter" idx="10"/>
          </p:nvPr>
        </p:nvSpPr>
        <p:spPr/>
        <p:txBody>
          <a:bodyPr/>
          <a:lstStyle/>
          <a:p>
            <a:r>
              <a:rPr lang="en-IE" sz="2000" dirty="0"/>
              <a:t>Think SMALL Think INSIDE the BOX</a:t>
            </a:r>
          </a:p>
          <a:p>
            <a:endParaRPr lang="en-IE" dirty="0"/>
          </a:p>
        </p:txBody>
      </p:sp>
      <p:pic>
        <p:nvPicPr>
          <p:cNvPr id="5" name="Picture 4">
            <a:extLst>
              <a:ext uri="{FF2B5EF4-FFF2-40B4-BE49-F238E27FC236}">
                <a16:creationId xmlns:a16="http://schemas.microsoft.com/office/drawing/2014/main" id="{387BD953-3DB2-2E73-8F60-12D392224544}"/>
              </a:ext>
            </a:extLst>
          </p:cNvPr>
          <p:cNvPicPr>
            <a:picLocks noChangeAspect="1"/>
          </p:cNvPicPr>
          <p:nvPr/>
        </p:nvPicPr>
        <p:blipFill>
          <a:blip r:embed="rId2"/>
          <a:stretch>
            <a:fillRect/>
          </a:stretch>
        </p:blipFill>
        <p:spPr>
          <a:xfrm>
            <a:off x="145053" y="2023628"/>
            <a:ext cx="4682171" cy="2810741"/>
          </a:xfrm>
          <a:prstGeom prst="rect">
            <a:avLst/>
          </a:prstGeom>
        </p:spPr>
      </p:pic>
      <p:pic>
        <p:nvPicPr>
          <p:cNvPr id="7" name="Picture 6">
            <a:extLst>
              <a:ext uri="{FF2B5EF4-FFF2-40B4-BE49-F238E27FC236}">
                <a16:creationId xmlns:a16="http://schemas.microsoft.com/office/drawing/2014/main" id="{25B1060A-5DB4-B505-92C3-3F771EFB0D40}"/>
              </a:ext>
            </a:extLst>
          </p:cNvPr>
          <p:cNvPicPr>
            <a:picLocks noChangeAspect="1"/>
          </p:cNvPicPr>
          <p:nvPr/>
        </p:nvPicPr>
        <p:blipFill>
          <a:blip r:embed="rId3"/>
          <a:stretch>
            <a:fillRect/>
          </a:stretch>
        </p:blipFill>
        <p:spPr>
          <a:xfrm>
            <a:off x="5008227" y="1953810"/>
            <a:ext cx="6864366" cy="2950379"/>
          </a:xfrm>
          <a:prstGeom prst="rect">
            <a:avLst/>
          </a:prstGeom>
        </p:spPr>
      </p:pic>
      <p:sp>
        <p:nvSpPr>
          <p:cNvPr id="9" name="TextBox 8">
            <a:extLst>
              <a:ext uri="{FF2B5EF4-FFF2-40B4-BE49-F238E27FC236}">
                <a16:creationId xmlns:a16="http://schemas.microsoft.com/office/drawing/2014/main" id="{23FC9281-FDE9-64BC-FFFA-72503AA719A8}"/>
              </a:ext>
            </a:extLst>
          </p:cNvPr>
          <p:cNvSpPr txBox="1"/>
          <p:nvPr/>
        </p:nvSpPr>
        <p:spPr>
          <a:xfrm>
            <a:off x="5847643" y="1245924"/>
            <a:ext cx="5745861" cy="707886"/>
          </a:xfrm>
          <a:prstGeom prst="rect">
            <a:avLst/>
          </a:prstGeom>
          <a:noFill/>
        </p:spPr>
        <p:txBody>
          <a:bodyPr wrap="square">
            <a:spAutoFit/>
          </a:bodyPr>
          <a:lstStyle/>
          <a:p>
            <a:r>
              <a:rPr lang="en-IE" sz="2000" b="0" i="0" u="none" strike="noStrike" baseline="0" dirty="0" err="1">
                <a:solidFill>
                  <a:srgbClr val="002060"/>
                </a:solidFill>
                <a:latin typeface="Roboto" panose="02000000000000000000" pitchFamily="2" charset="0"/>
                <a:ea typeface="Roboto" panose="02000000000000000000" pitchFamily="2" charset="0"/>
              </a:rPr>
              <a:t>CubeSatObservation</a:t>
            </a:r>
            <a:r>
              <a:rPr lang="en-IE" sz="2000" b="0" i="0" u="none" strike="noStrike" baseline="0" dirty="0">
                <a:solidFill>
                  <a:srgbClr val="002060"/>
                </a:solidFill>
                <a:latin typeface="Roboto" panose="02000000000000000000" pitchFamily="2" charset="0"/>
                <a:ea typeface="Roboto" panose="02000000000000000000" pitchFamily="2" charset="0"/>
              </a:rPr>
              <a:t> System for Meteorology and Climate Science (COSMCS)</a:t>
            </a:r>
            <a:endParaRPr lang="en-IE" sz="2000" dirty="0">
              <a:solidFill>
                <a:srgbClr val="002060"/>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133304C8-CC99-3898-3B97-32A416D04D8B}"/>
              </a:ext>
            </a:extLst>
          </p:cNvPr>
          <p:cNvSpPr txBox="1"/>
          <p:nvPr/>
        </p:nvSpPr>
        <p:spPr>
          <a:xfrm>
            <a:off x="6925733" y="6604544"/>
            <a:ext cx="6107288" cy="230832"/>
          </a:xfrm>
          <a:prstGeom prst="rect">
            <a:avLst/>
          </a:prstGeom>
          <a:noFill/>
        </p:spPr>
        <p:txBody>
          <a:bodyPr wrap="square">
            <a:spAutoFit/>
          </a:bodyPr>
          <a:lstStyle/>
          <a:p>
            <a:r>
              <a:rPr lang="en-IE" sz="900" dirty="0"/>
              <a:t>images courtesy of Prof. F. House , Dept. Physics, Drexel University, Philadelphia</a:t>
            </a:r>
            <a:endParaRPr lang="en-IE" dirty="0"/>
          </a:p>
        </p:txBody>
      </p:sp>
    </p:spTree>
    <p:extLst>
      <p:ext uri="{BB962C8B-B14F-4D97-AF65-F5344CB8AC3E}">
        <p14:creationId xmlns:p14="http://schemas.microsoft.com/office/powerpoint/2010/main" val="15707339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kern="1200" spc="-100" dirty="0">
                <a:latin typeface="Bahnschrift SemiLight" panose="020B0502040204020203" pitchFamily="34" charset="0"/>
                <a:cs typeface="Calibri" panose="020F0502020204030204" pitchFamily="34" charset="0"/>
              </a:rPr>
              <a:t>Outline</a:t>
            </a:r>
          </a:p>
        </p:txBody>
      </p:sp>
      <p:sp>
        <p:nvSpPr>
          <p:cNvPr id="5" name="Text Placeholder 4"/>
          <p:cNvSpPr>
            <a:spLocks noGrp="1"/>
          </p:cNvSpPr>
          <p:nvPr>
            <p:ph type="body" sz="quarter" idx="10"/>
          </p:nvPr>
        </p:nvSpPr>
        <p:spPr>
          <a:xfrm>
            <a:off x="6308436" y="1949116"/>
            <a:ext cx="5463956" cy="4452988"/>
          </a:xfrm>
        </p:spPr>
        <p:txBody>
          <a:bodyPr>
            <a:noAutofit/>
          </a:bodyPr>
          <a:lstStyle/>
          <a:p>
            <a:pPr marL="0" indent="0">
              <a:buNone/>
            </a:pPr>
            <a:endParaRPr lang="en-GB" sz="2400" spc="0" dirty="0">
              <a:solidFill>
                <a:schemeClr val="bg1"/>
              </a:solidFill>
              <a:ea typeface="Roboto Light" panose="02000000000000000000" pitchFamily="2" charset="0"/>
            </a:endParaRPr>
          </a:p>
          <a:p>
            <a:r>
              <a:rPr lang="en-IE" sz="2400" dirty="0">
                <a:solidFill>
                  <a:schemeClr val="bg2">
                    <a:lumMod val="40000"/>
                    <a:lumOff val="60000"/>
                  </a:schemeClr>
                </a:solidFill>
                <a:latin typeface="Roboto" panose="02000000000000000000" pitchFamily="2" charset="0"/>
              </a:rPr>
              <a:t>History of Satellite Remote Sensing</a:t>
            </a:r>
            <a:endParaRPr lang="en-IE" sz="2400" b="0" i="0" u="none" strike="noStrike" baseline="0" dirty="0">
              <a:solidFill>
                <a:schemeClr val="bg2">
                  <a:lumMod val="40000"/>
                  <a:lumOff val="60000"/>
                </a:schemeClr>
              </a:solidFill>
              <a:latin typeface="Roboto" panose="02000000000000000000" pitchFamily="2" charset="0"/>
            </a:endParaRPr>
          </a:p>
          <a:p>
            <a:endParaRPr lang="en-IE" sz="2400" b="0" i="0" u="none" strike="noStrike" baseline="0" dirty="0">
              <a:solidFill>
                <a:schemeClr val="bg1"/>
              </a:solidFill>
              <a:latin typeface="Roboto" panose="02000000000000000000" pitchFamily="2" charset="0"/>
            </a:endParaRPr>
          </a:p>
          <a:p>
            <a:r>
              <a:rPr lang="en-IE" sz="2400" b="0" i="0" u="none" strike="noStrike" baseline="0" dirty="0">
                <a:solidFill>
                  <a:schemeClr val="bg1"/>
                </a:solidFill>
                <a:latin typeface="Roboto" panose="02000000000000000000" pitchFamily="2" charset="0"/>
              </a:rPr>
              <a:t>Satellite Orbits</a:t>
            </a:r>
          </a:p>
          <a:p>
            <a:endParaRPr lang="en-IE" sz="2400" dirty="0">
              <a:solidFill>
                <a:schemeClr val="bg1"/>
              </a:solidFill>
              <a:latin typeface="Roboto" panose="02000000000000000000" pitchFamily="2" charset="0"/>
            </a:endParaRPr>
          </a:p>
          <a:p>
            <a:r>
              <a:rPr lang="en-IE" sz="2400" b="0" i="0" u="none" strike="noStrike" baseline="0" dirty="0">
                <a:solidFill>
                  <a:schemeClr val="bg2">
                    <a:lumMod val="40000"/>
                    <a:lumOff val="60000"/>
                  </a:schemeClr>
                </a:solidFill>
                <a:latin typeface="Roboto" panose="02000000000000000000" pitchFamily="2" charset="0"/>
              </a:rPr>
              <a:t>Satellite sensors</a:t>
            </a:r>
          </a:p>
          <a:p>
            <a:endParaRPr lang="en-IE" sz="2400" b="0" i="0" u="none" strike="noStrike" baseline="0" dirty="0">
              <a:solidFill>
                <a:schemeClr val="bg1"/>
              </a:solidFill>
              <a:latin typeface="Roboto" panose="02000000000000000000" pitchFamily="2" charset="0"/>
            </a:endParaRPr>
          </a:p>
          <a:p>
            <a:pPr marL="0" indent="0">
              <a:buNone/>
            </a:pPr>
            <a:endParaRPr lang="en-IE" sz="2400" b="0" i="0" u="none" strike="noStrike" baseline="0" dirty="0">
              <a:solidFill>
                <a:schemeClr val="bg1"/>
              </a:solidFill>
              <a:latin typeface="Roboto" panose="02000000000000000000" pitchFamily="2" charset="0"/>
            </a:endParaRPr>
          </a:p>
          <a:p>
            <a:pPr algn="l"/>
            <a:endParaRPr lang="en-IE" sz="2400" b="0" i="0" u="none" strike="noStrike" baseline="0" dirty="0">
              <a:solidFill>
                <a:schemeClr val="bg1"/>
              </a:solidFill>
              <a:latin typeface="Arial" panose="020B0604020202020204" pitchFamily="34" charset="0"/>
            </a:endParaRPr>
          </a:p>
          <a:p>
            <a:r>
              <a:rPr lang="en-IE" sz="2400" b="0" i="0" u="none" strike="noStrike" baseline="0" dirty="0">
                <a:solidFill>
                  <a:srgbClr val="FFFFFF"/>
                </a:solidFill>
                <a:latin typeface="Arial" panose="020B0604020202020204" pitchFamily="34" charset="0"/>
              </a:rPr>
              <a:t>Satellite Remote Sensing</a:t>
            </a:r>
          </a:p>
          <a:p>
            <a:r>
              <a:rPr lang="en-IE" sz="2400" b="0" i="0" u="none" strike="noStrike" baseline="0" dirty="0">
                <a:solidFill>
                  <a:srgbClr val="FFFFFF"/>
                </a:solidFill>
                <a:latin typeface="Arial" panose="020B0604020202020204" pitchFamily="34" charset="0"/>
              </a:rPr>
              <a:t>•Recap: What is important?</a:t>
            </a:r>
          </a:p>
          <a:p>
            <a:pPr marL="0" indent="0">
              <a:buNone/>
            </a:pPr>
            <a:endParaRPr lang="en-GB" sz="2400" spc="0" dirty="0">
              <a:ea typeface="Roboto Light" panose="02000000000000000000" pitchFamily="2" charset="0"/>
            </a:endParaRPr>
          </a:p>
        </p:txBody>
      </p:sp>
    </p:spTree>
    <p:extLst>
      <p:ext uri="{BB962C8B-B14F-4D97-AF65-F5344CB8AC3E}">
        <p14:creationId xmlns:p14="http://schemas.microsoft.com/office/powerpoint/2010/main" val="17713402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1F56-2DC9-A974-917B-BD3ED5AD70CF}"/>
              </a:ext>
            </a:extLst>
          </p:cNvPr>
          <p:cNvSpPr>
            <a:spLocks noGrp="1"/>
          </p:cNvSpPr>
          <p:nvPr>
            <p:ph type="title"/>
          </p:nvPr>
        </p:nvSpPr>
        <p:spPr/>
        <p:txBody>
          <a:bodyPr/>
          <a:lstStyle/>
          <a:p>
            <a:r>
              <a:rPr lang="en-GB" dirty="0">
                <a:latin typeface="+mn-lt"/>
              </a:rPr>
              <a:t>Orbits - height</a:t>
            </a:r>
            <a:endParaRPr lang="en-IE" dirty="0">
              <a:latin typeface="+mn-lt"/>
            </a:endParaRPr>
          </a:p>
        </p:txBody>
      </p:sp>
      <p:sp>
        <p:nvSpPr>
          <p:cNvPr id="7" name="TextBox 6">
            <a:extLst>
              <a:ext uri="{FF2B5EF4-FFF2-40B4-BE49-F238E27FC236}">
                <a16:creationId xmlns:a16="http://schemas.microsoft.com/office/drawing/2014/main" id="{79CC0985-2B60-FFD3-6113-DA8003E298EF}"/>
              </a:ext>
            </a:extLst>
          </p:cNvPr>
          <p:cNvSpPr txBox="1"/>
          <p:nvPr/>
        </p:nvSpPr>
        <p:spPr>
          <a:xfrm>
            <a:off x="8133645" y="6413393"/>
            <a:ext cx="3638747" cy="230832"/>
          </a:xfrm>
          <a:prstGeom prst="rect">
            <a:avLst/>
          </a:prstGeom>
          <a:noFill/>
        </p:spPr>
        <p:txBody>
          <a:bodyPr wrap="square">
            <a:spAutoFit/>
          </a:bodyPr>
          <a:lstStyle/>
          <a:p>
            <a:r>
              <a:rPr lang="en-IE" dirty="0"/>
              <a:t>https://earthobservatory.nasa.gov/features/OrbitsCatalog</a:t>
            </a:r>
          </a:p>
        </p:txBody>
      </p:sp>
      <p:sp>
        <p:nvSpPr>
          <p:cNvPr id="9" name="TextBox 8">
            <a:extLst>
              <a:ext uri="{FF2B5EF4-FFF2-40B4-BE49-F238E27FC236}">
                <a16:creationId xmlns:a16="http://schemas.microsoft.com/office/drawing/2014/main" id="{C4F7A634-FC25-82D3-9A1E-CDFF9C160012}"/>
              </a:ext>
            </a:extLst>
          </p:cNvPr>
          <p:cNvSpPr txBox="1"/>
          <p:nvPr/>
        </p:nvSpPr>
        <p:spPr>
          <a:xfrm>
            <a:off x="1047046" y="4887737"/>
            <a:ext cx="7746998" cy="1292662"/>
          </a:xfrm>
          <a:prstGeom prst="rect">
            <a:avLst/>
          </a:prstGeom>
          <a:noFill/>
        </p:spPr>
        <p:txBody>
          <a:bodyPr wrap="square">
            <a:spAutoFit/>
          </a:bodyPr>
          <a:lstStyle/>
          <a:p>
            <a:pPr>
              <a:lnSpc>
                <a:spcPct val="150000"/>
              </a:lnSpc>
            </a:pPr>
            <a:r>
              <a:rPr lang="en-IE" sz="1800" b="0" i="0" dirty="0">
                <a:solidFill>
                  <a:srgbClr val="002060"/>
                </a:solidFill>
                <a:effectLst/>
                <a:highlight>
                  <a:srgbClr val="FFFFFF"/>
                </a:highlight>
                <a:latin typeface="Roboto" panose="02000000000000000000" pitchFamily="2" charset="0"/>
                <a:ea typeface="Roboto" panose="02000000000000000000" pitchFamily="2" charset="0"/>
              </a:rPr>
              <a:t>One way of classifying orbits is by altitude. Low Earth orbit starts just above the top of the atmosphere, while high Earth orbit begins about one tenth of the way to the moon. (NASA illustration by Robert </a:t>
            </a:r>
            <a:r>
              <a:rPr lang="en-IE" sz="1800" b="0" i="0" dirty="0" err="1">
                <a:solidFill>
                  <a:srgbClr val="002060"/>
                </a:solidFill>
                <a:effectLst/>
                <a:highlight>
                  <a:srgbClr val="FFFFFF"/>
                </a:highlight>
                <a:latin typeface="Roboto" panose="02000000000000000000" pitchFamily="2" charset="0"/>
                <a:ea typeface="Roboto" panose="02000000000000000000" pitchFamily="2" charset="0"/>
              </a:rPr>
              <a:t>Simmon</a:t>
            </a:r>
            <a:r>
              <a:rPr lang="en-IE" sz="1800" b="0" i="0" dirty="0">
                <a:solidFill>
                  <a:srgbClr val="002060"/>
                </a:solidFill>
                <a:effectLst/>
                <a:highlight>
                  <a:srgbClr val="FFFFFF"/>
                </a:highlight>
                <a:latin typeface="Roboto" panose="02000000000000000000" pitchFamily="2" charset="0"/>
                <a:ea typeface="Roboto" panose="02000000000000000000" pitchFamily="2" charset="0"/>
              </a:rPr>
              <a:t>)</a:t>
            </a:r>
            <a:endParaRPr lang="en-IE" sz="1800" dirty="0">
              <a:solidFill>
                <a:srgbClr val="002060"/>
              </a:solidFill>
              <a:latin typeface="Roboto" panose="02000000000000000000" pitchFamily="2" charset="0"/>
              <a:ea typeface="Roboto" panose="02000000000000000000" pitchFamily="2" charset="0"/>
            </a:endParaRPr>
          </a:p>
        </p:txBody>
      </p:sp>
      <p:pic>
        <p:nvPicPr>
          <p:cNvPr id="5122" name="Picture 2" descr="Diagram of different classes of orbital altitudes.">
            <a:extLst>
              <a:ext uri="{FF2B5EF4-FFF2-40B4-BE49-F238E27FC236}">
                <a16:creationId xmlns:a16="http://schemas.microsoft.com/office/drawing/2014/main" id="{861D3569-ECC3-0CD5-8E91-DB566AE3B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 y="990214"/>
            <a:ext cx="10985791" cy="366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894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7947-B8F1-F846-B329-74F18B66D12F}"/>
              </a:ext>
            </a:extLst>
          </p:cNvPr>
          <p:cNvSpPr>
            <a:spLocks noGrp="1"/>
          </p:cNvSpPr>
          <p:nvPr>
            <p:ph type="title"/>
          </p:nvPr>
        </p:nvSpPr>
        <p:spPr/>
        <p:txBody>
          <a:bodyPr/>
          <a:lstStyle/>
          <a:p>
            <a:r>
              <a:rPr lang="en-GB" dirty="0">
                <a:latin typeface="+mn-lt"/>
              </a:rPr>
              <a:t>Orbits - Eccentricity</a:t>
            </a:r>
            <a:endParaRPr lang="en-IE" dirty="0">
              <a:latin typeface="+mn-lt"/>
            </a:endParaRPr>
          </a:p>
        </p:txBody>
      </p:sp>
      <p:pic>
        <p:nvPicPr>
          <p:cNvPr id="4098" name="Picture 2" descr="Diagram showing eccentricity.">
            <a:extLst>
              <a:ext uri="{FF2B5EF4-FFF2-40B4-BE49-F238E27FC236}">
                <a16:creationId xmlns:a16="http://schemas.microsoft.com/office/drawing/2014/main" id="{6C69362B-0F0E-66A5-F556-A64013CB5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 y="2160225"/>
            <a:ext cx="5340631" cy="27730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ED843E6-6D9F-33A1-237F-FFE1A2105747}"/>
              </a:ext>
            </a:extLst>
          </p:cNvPr>
          <p:cNvSpPr txBox="1"/>
          <p:nvPr/>
        </p:nvSpPr>
        <p:spPr>
          <a:xfrm>
            <a:off x="6739609" y="1743923"/>
            <a:ext cx="4797635" cy="3370153"/>
          </a:xfrm>
          <a:prstGeom prst="rect">
            <a:avLst/>
          </a:prstGeom>
          <a:noFill/>
        </p:spPr>
        <p:txBody>
          <a:bodyPr wrap="square">
            <a:spAutoFit/>
          </a:bodyPr>
          <a:lstStyle/>
          <a:p>
            <a:pPr>
              <a:lnSpc>
                <a:spcPct val="150000"/>
              </a:lnSpc>
            </a:pPr>
            <a:r>
              <a:rPr lang="en-IE" sz="1800" b="0" i="0" dirty="0">
                <a:solidFill>
                  <a:srgbClr val="002060"/>
                </a:solidFill>
                <a:effectLst/>
                <a:highlight>
                  <a:srgbClr val="FFFFFF"/>
                </a:highlight>
                <a:latin typeface="Roboto" panose="02000000000000000000" pitchFamily="2" charset="0"/>
                <a:ea typeface="Roboto" panose="02000000000000000000" pitchFamily="2" charset="0"/>
              </a:rPr>
              <a:t>The eccentricity </a:t>
            </a:r>
            <a:r>
              <a:rPr lang="en-IE" sz="1800" dirty="0">
                <a:solidFill>
                  <a:srgbClr val="002060"/>
                </a:solidFill>
                <a:latin typeface="Roboto" panose="02000000000000000000" pitchFamily="2" charset="0"/>
                <a:ea typeface="Roboto" panose="02000000000000000000" pitchFamily="2" charset="0"/>
              </a:rPr>
              <a:t>(e)</a:t>
            </a:r>
            <a:r>
              <a:rPr lang="en-IE" sz="1800" b="0" i="0" dirty="0">
                <a:solidFill>
                  <a:srgbClr val="002060"/>
                </a:solidFill>
                <a:effectLst/>
                <a:highlight>
                  <a:srgbClr val="FFFFFF"/>
                </a:highlight>
                <a:latin typeface="Roboto" panose="02000000000000000000" pitchFamily="2" charset="0"/>
                <a:ea typeface="Roboto" panose="02000000000000000000" pitchFamily="2" charset="0"/>
              </a:rPr>
              <a:t> of an orbit indicates the deviation of the orbit from a perfect circle. A circular orbit has an eccentricity of 0, while a highly eccentric orbit is closer to (but always less than) 1. A satellite in an eccentric orbit moves around one of the ellipse’s focal points, not the </a:t>
            </a:r>
            <a:r>
              <a:rPr lang="en-IE" sz="1800" b="0" i="0" dirty="0" err="1">
                <a:solidFill>
                  <a:srgbClr val="002060"/>
                </a:solidFill>
                <a:effectLst/>
                <a:highlight>
                  <a:srgbClr val="FFFFFF"/>
                </a:highlight>
                <a:latin typeface="Roboto" panose="02000000000000000000" pitchFamily="2" charset="0"/>
                <a:ea typeface="Roboto" panose="02000000000000000000" pitchFamily="2" charset="0"/>
              </a:rPr>
              <a:t>center</a:t>
            </a:r>
            <a:r>
              <a:rPr lang="en-IE" sz="1800" b="0" i="0" dirty="0">
                <a:solidFill>
                  <a:srgbClr val="002060"/>
                </a:solidFill>
                <a:effectLst/>
                <a:highlight>
                  <a:srgbClr val="FFFFFF"/>
                </a:highlight>
                <a:latin typeface="Roboto" panose="02000000000000000000" pitchFamily="2" charset="0"/>
                <a:ea typeface="Roboto" panose="02000000000000000000" pitchFamily="2" charset="0"/>
              </a:rPr>
              <a:t>. </a:t>
            </a:r>
          </a:p>
          <a:p>
            <a:pPr>
              <a:lnSpc>
                <a:spcPct val="150000"/>
              </a:lnSpc>
            </a:pPr>
            <a:r>
              <a:rPr lang="en-IE" sz="1800" b="0" i="0" dirty="0">
                <a:solidFill>
                  <a:srgbClr val="002060"/>
                </a:solidFill>
                <a:effectLst/>
                <a:highlight>
                  <a:srgbClr val="FFFFFF"/>
                </a:highlight>
                <a:latin typeface="Roboto" panose="02000000000000000000" pitchFamily="2" charset="0"/>
                <a:ea typeface="Roboto" panose="02000000000000000000" pitchFamily="2" charset="0"/>
              </a:rPr>
              <a:t>(NASA illustration by Robert </a:t>
            </a:r>
            <a:r>
              <a:rPr lang="en-IE" sz="1800" b="0" i="0" dirty="0" err="1">
                <a:solidFill>
                  <a:srgbClr val="002060"/>
                </a:solidFill>
                <a:effectLst/>
                <a:highlight>
                  <a:srgbClr val="FFFFFF"/>
                </a:highlight>
                <a:latin typeface="Roboto" panose="02000000000000000000" pitchFamily="2" charset="0"/>
                <a:ea typeface="Roboto" panose="02000000000000000000" pitchFamily="2" charset="0"/>
              </a:rPr>
              <a:t>Simmon</a:t>
            </a:r>
            <a:r>
              <a:rPr lang="en-IE" sz="1800" b="0" i="0" dirty="0">
                <a:solidFill>
                  <a:srgbClr val="002060"/>
                </a:solidFill>
                <a:effectLst/>
                <a:highlight>
                  <a:srgbClr val="FFFFFF"/>
                </a:highlight>
                <a:latin typeface="Roboto" panose="02000000000000000000" pitchFamily="2" charset="0"/>
                <a:ea typeface="Roboto" panose="02000000000000000000" pitchFamily="2" charset="0"/>
              </a:rPr>
              <a:t>.)</a:t>
            </a:r>
            <a:endParaRPr lang="en-IE" sz="1800" dirty="0">
              <a:solidFill>
                <a:srgbClr val="002060"/>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63EC6D6E-6689-68FA-719D-C3B2FDB094D5}"/>
              </a:ext>
            </a:extLst>
          </p:cNvPr>
          <p:cNvSpPr txBox="1"/>
          <p:nvPr/>
        </p:nvSpPr>
        <p:spPr>
          <a:xfrm>
            <a:off x="8133645" y="6413393"/>
            <a:ext cx="3638747" cy="230832"/>
          </a:xfrm>
          <a:prstGeom prst="rect">
            <a:avLst/>
          </a:prstGeom>
          <a:noFill/>
        </p:spPr>
        <p:txBody>
          <a:bodyPr wrap="square">
            <a:spAutoFit/>
          </a:bodyPr>
          <a:lstStyle/>
          <a:p>
            <a:r>
              <a:rPr lang="en-IE" dirty="0"/>
              <a:t>https://earthobservatory.nasa.gov/features/OrbitsCatalog</a:t>
            </a:r>
          </a:p>
        </p:txBody>
      </p:sp>
    </p:spTree>
    <p:extLst>
      <p:ext uri="{BB962C8B-B14F-4D97-AF65-F5344CB8AC3E}">
        <p14:creationId xmlns:p14="http://schemas.microsoft.com/office/powerpoint/2010/main" val="31893361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93DAF-9626-1795-7024-DAC2CD39E4F1}"/>
              </a:ext>
            </a:extLst>
          </p:cNvPr>
          <p:cNvSpPr>
            <a:spLocks noGrp="1"/>
          </p:cNvSpPr>
          <p:nvPr>
            <p:ph type="title"/>
          </p:nvPr>
        </p:nvSpPr>
        <p:spPr/>
        <p:txBody>
          <a:bodyPr/>
          <a:lstStyle/>
          <a:p>
            <a:r>
              <a:rPr lang="en-GB" dirty="0">
                <a:latin typeface="+mn-lt"/>
              </a:rPr>
              <a:t>Orbits - Inclination</a:t>
            </a:r>
            <a:endParaRPr lang="en-IE" dirty="0">
              <a:latin typeface="+mn-lt"/>
            </a:endParaRPr>
          </a:p>
        </p:txBody>
      </p:sp>
      <p:sp>
        <p:nvSpPr>
          <p:cNvPr id="3" name="Text Placeholder 2">
            <a:extLst>
              <a:ext uri="{FF2B5EF4-FFF2-40B4-BE49-F238E27FC236}">
                <a16:creationId xmlns:a16="http://schemas.microsoft.com/office/drawing/2014/main" id="{5AFF8FE8-9B78-A512-F44D-47653C181D0A}"/>
              </a:ext>
            </a:extLst>
          </p:cNvPr>
          <p:cNvSpPr>
            <a:spLocks noGrp="1"/>
          </p:cNvSpPr>
          <p:nvPr>
            <p:ph type="body" sz="quarter" idx="10"/>
          </p:nvPr>
        </p:nvSpPr>
        <p:spPr>
          <a:xfrm>
            <a:off x="6652470" y="1904301"/>
            <a:ext cx="5335397" cy="4497803"/>
          </a:xfrm>
        </p:spPr>
        <p:txBody>
          <a:bodyPr>
            <a:noAutofit/>
          </a:bodyPr>
          <a:lstStyle/>
          <a:p>
            <a:pPr marL="0" indent="0">
              <a:buNone/>
            </a:pPr>
            <a:r>
              <a:rPr lang="en-IE" sz="2400" dirty="0">
                <a:solidFill>
                  <a:srgbClr val="002060"/>
                </a:solidFill>
                <a:latin typeface="Roboto" panose="02000000000000000000" pitchFamily="2" charset="0"/>
              </a:rPr>
              <a:t>Inclination 0 degrees : </a:t>
            </a:r>
            <a:r>
              <a:rPr lang="en-IE" sz="2400" dirty="0">
                <a:solidFill>
                  <a:srgbClr val="00B050"/>
                </a:solidFill>
                <a:latin typeface="Roboto" panose="02000000000000000000" pitchFamily="2" charset="0"/>
              </a:rPr>
              <a:t>On equator</a:t>
            </a:r>
          </a:p>
          <a:p>
            <a:pPr marL="0" indent="0">
              <a:buNone/>
            </a:pPr>
            <a:endParaRPr lang="en-IE" sz="2400" dirty="0">
              <a:solidFill>
                <a:srgbClr val="002060"/>
              </a:solidFill>
              <a:latin typeface="Roboto" panose="02000000000000000000" pitchFamily="2" charset="0"/>
            </a:endParaRPr>
          </a:p>
          <a:p>
            <a:pPr marL="0" indent="0">
              <a:buNone/>
            </a:pPr>
            <a:r>
              <a:rPr lang="en-IE" sz="2400" dirty="0">
                <a:solidFill>
                  <a:srgbClr val="002060"/>
                </a:solidFill>
                <a:latin typeface="Roboto" panose="02000000000000000000" pitchFamily="2" charset="0"/>
              </a:rPr>
              <a:t>Inclination 90 degrees: </a:t>
            </a:r>
            <a:r>
              <a:rPr lang="en-IE" sz="2400" dirty="0">
                <a:solidFill>
                  <a:srgbClr val="00B050"/>
                </a:solidFill>
                <a:latin typeface="Roboto" panose="02000000000000000000" pitchFamily="2" charset="0"/>
              </a:rPr>
              <a:t>Directly over pole</a:t>
            </a:r>
          </a:p>
          <a:p>
            <a:pPr marL="0" indent="0">
              <a:buNone/>
            </a:pPr>
            <a:endParaRPr lang="en-IE" sz="2400" dirty="0">
              <a:solidFill>
                <a:srgbClr val="002060"/>
              </a:solidFill>
              <a:latin typeface="Roboto" panose="02000000000000000000" pitchFamily="2" charset="0"/>
            </a:endParaRPr>
          </a:p>
          <a:p>
            <a:pPr marL="0" indent="0">
              <a:buNone/>
            </a:pPr>
            <a:r>
              <a:rPr lang="en-IE" sz="2400" dirty="0">
                <a:solidFill>
                  <a:srgbClr val="002060"/>
                </a:solidFill>
                <a:latin typeface="Roboto" panose="02000000000000000000" pitchFamily="2" charset="0"/>
              </a:rPr>
              <a:t>Inclination &lt; 90 degrees: </a:t>
            </a:r>
            <a:r>
              <a:rPr lang="en-IE" sz="2400" dirty="0">
                <a:solidFill>
                  <a:srgbClr val="00B050"/>
                </a:solidFill>
                <a:latin typeface="Roboto" panose="02000000000000000000" pitchFamily="2" charset="0"/>
              </a:rPr>
              <a:t>prograde orbit</a:t>
            </a:r>
          </a:p>
          <a:p>
            <a:pPr marL="0" indent="0">
              <a:buNone/>
            </a:pPr>
            <a:endParaRPr lang="en-IE" sz="2400" dirty="0">
              <a:solidFill>
                <a:srgbClr val="002060"/>
              </a:solidFill>
              <a:latin typeface="Roboto" panose="02000000000000000000" pitchFamily="2" charset="0"/>
            </a:endParaRPr>
          </a:p>
          <a:p>
            <a:pPr marL="0" indent="0">
              <a:buNone/>
            </a:pPr>
            <a:r>
              <a:rPr lang="en-IE" sz="2400" dirty="0">
                <a:solidFill>
                  <a:srgbClr val="002060"/>
                </a:solidFill>
                <a:latin typeface="Roboto" panose="02000000000000000000" pitchFamily="2" charset="0"/>
              </a:rPr>
              <a:t>Inclination &gt; 90 degrees: </a:t>
            </a:r>
            <a:r>
              <a:rPr lang="en-IE" sz="2400" dirty="0">
                <a:solidFill>
                  <a:srgbClr val="00B050"/>
                </a:solidFill>
                <a:latin typeface="Roboto" panose="02000000000000000000" pitchFamily="2" charset="0"/>
              </a:rPr>
              <a:t>retrograde orbit</a:t>
            </a:r>
          </a:p>
        </p:txBody>
      </p:sp>
      <p:pic>
        <p:nvPicPr>
          <p:cNvPr id="5" name="Picture 4">
            <a:extLst>
              <a:ext uri="{FF2B5EF4-FFF2-40B4-BE49-F238E27FC236}">
                <a16:creationId xmlns:a16="http://schemas.microsoft.com/office/drawing/2014/main" id="{C8A09014-D9E6-3109-B7B8-460EE70AD77F}"/>
              </a:ext>
            </a:extLst>
          </p:cNvPr>
          <p:cNvPicPr>
            <a:picLocks noChangeAspect="1"/>
          </p:cNvPicPr>
          <p:nvPr/>
        </p:nvPicPr>
        <p:blipFill>
          <a:blip r:embed="rId3"/>
          <a:stretch>
            <a:fillRect/>
          </a:stretch>
        </p:blipFill>
        <p:spPr>
          <a:xfrm>
            <a:off x="204133" y="2049439"/>
            <a:ext cx="6204765" cy="2759121"/>
          </a:xfrm>
          <a:prstGeom prst="rect">
            <a:avLst/>
          </a:prstGeom>
        </p:spPr>
      </p:pic>
    </p:spTree>
    <p:extLst>
      <p:ext uri="{BB962C8B-B14F-4D97-AF65-F5344CB8AC3E}">
        <p14:creationId xmlns:p14="http://schemas.microsoft.com/office/powerpoint/2010/main" val="39327807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05C2E-570A-6F1C-7A1B-D916C1D665AF}"/>
              </a:ext>
            </a:extLst>
          </p:cNvPr>
          <p:cNvSpPr>
            <a:spLocks noGrp="1"/>
          </p:cNvSpPr>
          <p:nvPr>
            <p:ph type="title"/>
          </p:nvPr>
        </p:nvSpPr>
        <p:spPr/>
        <p:txBody>
          <a:bodyPr/>
          <a:lstStyle/>
          <a:p>
            <a:r>
              <a:rPr lang="en-GB" dirty="0">
                <a:latin typeface="+mn-lt"/>
              </a:rPr>
              <a:t>Geostationary orbit (High Earth Orbit)</a:t>
            </a:r>
            <a:endParaRPr lang="en-IE" dirty="0">
              <a:latin typeface="+mn-lt"/>
            </a:endParaRPr>
          </a:p>
        </p:txBody>
      </p:sp>
      <p:sp>
        <p:nvSpPr>
          <p:cNvPr id="3" name="Text Placeholder 2">
            <a:extLst>
              <a:ext uri="{FF2B5EF4-FFF2-40B4-BE49-F238E27FC236}">
                <a16:creationId xmlns:a16="http://schemas.microsoft.com/office/drawing/2014/main" id="{84D715E1-B55D-86B1-F68C-D5E875A0A12B}"/>
              </a:ext>
            </a:extLst>
          </p:cNvPr>
          <p:cNvSpPr>
            <a:spLocks noGrp="1"/>
          </p:cNvSpPr>
          <p:nvPr>
            <p:ph type="body" sz="quarter" idx="10"/>
          </p:nvPr>
        </p:nvSpPr>
        <p:spPr>
          <a:xfrm>
            <a:off x="5903368" y="2139192"/>
            <a:ext cx="4864160" cy="2787371"/>
          </a:xfrm>
        </p:spPr>
        <p:txBody>
          <a:bodyPr>
            <a:normAutofit/>
          </a:bodyPr>
          <a:lstStyle/>
          <a:p>
            <a:pPr marL="0" indent="0">
              <a:buNone/>
            </a:pPr>
            <a:r>
              <a:rPr lang="en-IE" sz="2400" dirty="0">
                <a:solidFill>
                  <a:srgbClr val="002060"/>
                </a:solidFill>
                <a:latin typeface="Roboto" panose="02000000000000000000" pitchFamily="2" charset="0"/>
              </a:rPr>
              <a:t>Inclination 0 degrees : On equator</a:t>
            </a:r>
          </a:p>
          <a:p>
            <a:pPr marL="0" indent="0">
              <a:buNone/>
            </a:pPr>
            <a:endParaRPr lang="en-IE" sz="2400" dirty="0">
              <a:solidFill>
                <a:srgbClr val="002060"/>
              </a:solidFill>
              <a:latin typeface="Roboto" panose="02000000000000000000" pitchFamily="2" charset="0"/>
            </a:endParaRPr>
          </a:p>
          <a:p>
            <a:pPr marL="0" indent="0">
              <a:buNone/>
            </a:pPr>
            <a:r>
              <a:rPr lang="en-IE" sz="2400" dirty="0">
                <a:solidFill>
                  <a:srgbClr val="002060"/>
                </a:solidFill>
                <a:latin typeface="Roboto" panose="02000000000000000000" pitchFamily="2" charset="0"/>
              </a:rPr>
              <a:t>Speed: 1 rotation/24 hrs</a:t>
            </a:r>
          </a:p>
          <a:p>
            <a:pPr marL="0" indent="0">
              <a:buNone/>
            </a:pPr>
            <a:endParaRPr lang="en-IE" sz="2400" dirty="0">
              <a:solidFill>
                <a:srgbClr val="002060"/>
              </a:solidFill>
              <a:latin typeface="Roboto" panose="02000000000000000000" pitchFamily="2" charset="0"/>
            </a:endParaRPr>
          </a:p>
          <a:p>
            <a:pPr marL="0" indent="0">
              <a:buNone/>
            </a:pPr>
            <a:r>
              <a:rPr lang="en-IE" sz="2400" dirty="0">
                <a:solidFill>
                  <a:srgbClr val="002060"/>
                </a:solidFill>
                <a:latin typeface="Roboto" panose="02000000000000000000" pitchFamily="2" charset="0"/>
              </a:rPr>
              <a:t>Distance to surface: ~ 36000 km</a:t>
            </a:r>
          </a:p>
        </p:txBody>
      </p:sp>
      <p:pic>
        <p:nvPicPr>
          <p:cNvPr id="5" name="Picture 4">
            <a:extLst>
              <a:ext uri="{FF2B5EF4-FFF2-40B4-BE49-F238E27FC236}">
                <a16:creationId xmlns:a16="http://schemas.microsoft.com/office/drawing/2014/main" id="{C4B22427-AD6B-F794-35E4-4E91494109E1}"/>
              </a:ext>
            </a:extLst>
          </p:cNvPr>
          <p:cNvPicPr>
            <a:picLocks noChangeAspect="1"/>
          </p:cNvPicPr>
          <p:nvPr/>
        </p:nvPicPr>
        <p:blipFill>
          <a:blip r:embed="rId3"/>
          <a:stretch>
            <a:fillRect/>
          </a:stretch>
        </p:blipFill>
        <p:spPr>
          <a:xfrm>
            <a:off x="971850" y="710895"/>
            <a:ext cx="3857314" cy="2856595"/>
          </a:xfrm>
          <a:prstGeom prst="rect">
            <a:avLst/>
          </a:prstGeom>
        </p:spPr>
      </p:pic>
      <p:pic>
        <p:nvPicPr>
          <p:cNvPr id="7" name="Picture 6">
            <a:extLst>
              <a:ext uri="{FF2B5EF4-FFF2-40B4-BE49-F238E27FC236}">
                <a16:creationId xmlns:a16="http://schemas.microsoft.com/office/drawing/2014/main" id="{86C00B2E-F003-2ECE-01BC-D54EF1D6CA36}"/>
              </a:ext>
            </a:extLst>
          </p:cNvPr>
          <p:cNvPicPr>
            <a:picLocks noChangeAspect="1"/>
          </p:cNvPicPr>
          <p:nvPr/>
        </p:nvPicPr>
        <p:blipFill>
          <a:blip r:embed="rId4"/>
          <a:stretch>
            <a:fillRect/>
          </a:stretch>
        </p:blipFill>
        <p:spPr>
          <a:xfrm>
            <a:off x="1260001" y="3780000"/>
            <a:ext cx="3281012" cy="2700000"/>
          </a:xfrm>
          <a:prstGeom prst="rect">
            <a:avLst/>
          </a:prstGeom>
        </p:spPr>
      </p:pic>
    </p:spTree>
    <p:extLst>
      <p:ext uri="{BB962C8B-B14F-4D97-AF65-F5344CB8AC3E}">
        <p14:creationId xmlns:p14="http://schemas.microsoft.com/office/powerpoint/2010/main" val="48107920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36F56-F56F-32F7-EAB5-1503796048AC}"/>
              </a:ext>
            </a:extLst>
          </p:cNvPr>
          <p:cNvSpPr>
            <a:spLocks noGrp="1"/>
          </p:cNvSpPr>
          <p:nvPr>
            <p:ph type="title"/>
          </p:nvPr>
        </p:nvSpPr>
        <p:spPr/>
        <p:txBody>
          <a:bodyPr/>
          <a:lstStyle/>
          <a:p>
            <a:r>
              <a:rPr lang="en-GB" dirty="0">
                <a:latin typeface="+mn-lt"/>
              </a:rPr>
              <a:t>Geostationary orbit (High Earth Orbit)</a:t>
            </a:r>
            <a:endParaRPr lang="en-IE" dirty="0"/>
          </a:p>
        </p:txBody>
      </p:sp>
      <p:sp>
        <p:nvSpPr>
          <p:cNvPr id="3" name="Text Placeholder 2">
            <a:extLst>
              <a:ext uri="{FF2B5EF4-FFF2-40B4-BE49-F238E27FC236}">
                <a16:creationId xmlns:a16="http://schemas.microsoft.com/office/drawing/2014/main" id="{D4216031-6A86-7587-F758-3D64F6342F42}"/>
              </a:ext>
            </a:extLst>
          </p:cNvPr>
          <p:cNvSpPr>
            <a:spLocks noGrp="1"/>
          </p:cNvSpPr>
          <p:nvPr>
            <p:ph type="body" sz="quarter" idx="10"/>
          </p:nvPr>
        </p:nvSpPr>
        <p:spPr/>
        <p:txBody>
          <a:bodyPr/>
          <a:lstStyle/>
          <a:p>
            <a:endParaRPr lang="en-IE" dirty="0"/>
          </a:p>
        </p:txBody>
      </p:sp>
      <p:pic>
        <p:nvPicPr>
          <p:cNvPr id="4" name="Content Placeholder 3" descr="msg-dual10fps.gif">
            <a:extLst>
              <a:ext uri="{FF2B5EF4-FFF2-40B4-BE49-F238E27FC236}">
                <a16:creationId xmlns:a16="http://schemas.microsoft.com/office/drawing/2014/main" id="{D8DFD002-756B-75CD-F0B0-B7609F9E840E}"/>
              </a:ext>
            </a:extLst>
          </p:cNvPr>
          <p:cNvPicPr>
            <a:picLocks noChangeAspect="1"/>
          </p:cNvPicPr>
          <p:nvPr/>
        </p:nvPicPr>
        <p:blipFill>
          <a:blip r:embed="rId3" cstate="print"/>
          <a:stretch>
            <a:fillRect/>
          </a:stretch>
        </p:blipFill>
        <p:spPr bwMode="auto">
          <a:xfrm>
            <a:off x="0" y="640080"/>
            <a:ext cx="6451285" cy="3628848"/>
          </a:xfrm>
          <a:prstGeom prst="rect">
            <a:avLst/>
          </a:prstGeom>
          <a:noFill/>
          <a:ln w="9525">
            <a:noFill/>
            <a:miter lim="800000"/>
            <a:headEnd/>
            <a:tailEnd/>
          </a:ln>
        </p:spPr>
      </p:pic>
      <p:pic>
        <p:nvPicPr>
          <p:cNvPr id="5" name="Picture 4">
            <a:extLst>
              <a:ext uri="{FF2B5EF4-FFF2-40B4-BE49-F238E27FC236}">
                <a16:creationId xmlns:a16="http://schemas.microsoft.com/office/drawing/2014/main" id="{52E7511B-1951-1835-50A2-95893E6EFADB}"/>
              </a:ext>
            </a:extLst>
          </p:cNvPr>
          <p:cNvPicPr>
            <a:picLocks noChangeAspect="1"/>
          </p:cNvPicPr>
          <p:nvPr/>
        </p:nvPicPr>
        <p:blipFill>
          <a:blip r:embed="rId4"/>
          <a:stretch>
            <a:fillRect/>
          </a:stretch>
        </p:blipFill>
        <p:spPr>
          <a:xfrm>
            <a:off x="6451284" y="2728785"/>
            <a:ext cx="5740715" cy="4125114"/>
          </a:xfrm>
          <a:prstGeom prst="rect">
            <a:avLst/>
          </a:prstGeom>
        </p:spPr>
      </p:pic>
    </p:spTree>
    <p:extLst>
      <p:ext uri="{BB962C8B-B14F-4D97-AF65-F5344CB8AC3E}">
        <p14:creationId xmlns:p14="http://schemas.microsoft.com/office/powerpoint/2010/main" val="160992133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9479-08EE-98BA-5AD0-0050C5A49E6D}"/>
              </a:ext>
            </a:extLst>
          </p:cNvPr>
          <p:cNvSpPr>
            <a:spLocks noGrp="1"/>
          </p:cNvSpPr>
          <p:nvPr>
            <p:ph type="title"/>
          </p:nvPr>
        </p:nvSpPr>
        <p:spPr/>
        <p:txBody>
          <a:bodyPr/>
          <a:lstStyle/>
          <a:p>
            <a:r>
              <a:rPr lang="en-GB" dirty="0">
                <a:latin typeface="+mn-lt"/>
              </a:rPr>
              <a:t>Medium Earth Orbit</a:t>
            </a:r>
            <a:endParaRPr lang="en-IE" dirty="0">
              <a:latin typeface="+mn-lt"/>
            </a:endParaRPr>
          </a:p>
        </p:txBody>
      </p:sp>
      <p:sp>
        <p:nvSpPr>
          <p:cNvPr id="10" name="TextBox 9">
            <a:extLst>
              <a:ext uri="{FF2B5EF4-FFF2-40B4-BE49-F238E27FC236}">
                <a16:creationId xmlns:a16="http://schemas.microsoft.com/office/drawing/2014/main" id="{047959B9-E18B-6AC8-FC00-55E7058617B2}"/>
              </a:ext>
            </a:extLst>
          </p:cNvPr>
          <p:cNvSpPr txBox="1"/>
          <p:nvPr/>
        </p:nvSpPr>
        <p:spPr>
          <a:xfrm>
            <a:off x="190208" y="882570"/>
            <a:ext cx="7467600" cy="400110"/>
          </a:xfrm>
          <a:prstGeom prst="rect">
            <a:avLst/>
          </a:prstGeom>
          <a:noFill/>
        </p:spPr>
        <p:txBody>
          <a:bodyPr wrap="square">
            <a:spAutoFit/>
          </a:bodyPr>
          <a:lstStyle/>
          <a:p>
            <a:r>
              <a:rPr lang="en-IE" sz="2000" b="0" i="0" dirty="0">
                <a:solidFill>
                  <a:srgbClr val="002060"/>
                </a:solidFill>
                <a:effectLst/>
                <a:highlight>
                  <a:srgbClr val="FFFFFF"/>
                </a:highlight>
                <a:latin typeface="Roboto" panose="02000000000000000000" pitchFamily="2" charset="0"/>
                <a:ea typeface="Roboto" panose="02000000000000000000" pitchFamily="2" charset="0"/>
              </a:rPr>
              <a:t> </a:t>
            </a:r>
            <a:r>
              <a:rPr lang="en-IE" sz="2000" b="0" i="0" dirty="0" err="1">
                <a:solidFill>
                  <a:srgbClr val="002060"/>
                </a:solidFill>
                <a:effectLst/>
                <a:highlight>
                  <a:srgbClr val="FFFFFF"/>
                </a:highlight>
                <a:latin typeface="Roboto" panose="02000000000000000000" pitchFamily="2" charset="0"/>
                <a:ea typeface="Roboto" panose="02000000000000000000" pitchFamily="2" charset="0"/>
              </a:rPr>
              <a:t>Molniya</a:t>
            </a:r>
            <a:r>
              <a:rPr lang="en-IE" sz="2000" b="0" i="0" dirty="0">
                <a:solidFill>
                  <a:srgbClr val="002060"/>
                </a:solidFill>
                <a:effectLst/>
                <a:highlight>
                  <a:srgbClr val="FFFFFF"/>
                </a:highlight>
                <a:latin typeface="Roboto" panose="02000000000000000000" pitchFamily="2" charset="0"/>
                <a:ea typeface="Roboto" panose="02000000000000000000" pitchFamily="2" charset="0"/>
              </a:rPr>
              <a:t> orbit works well for observing high latitudes</a:t>
            </a:r>
            <a:endParaRPr lang="en-IE" sz="2000" dirty="0">
              <a:solidFill>
                <a:srgbClr val="002060"/>
              </a:solidFill>
              <a:latin typeface="Roboto" panose="02000000000000000000" pitchFamily="2" charset="0"/>
              <a:ea typeface="Roboto" panose="02000000000000000000" pitchFamily="2" charset="0"/>
            </a:endParaRPr>
          </a:p>
        </p:txBody>
      </p:sp>
      <p:pic>
        <p:nvPicPr>
          <p:cNvPr id="3074" name="Picture 2" descr="Illustration of the Molniya orbit.">
            <a:extLst>
              <a:ext uri="{FF2B5EF4-FFF2-40B4-BE49-F238E27FC236}">
                <a16:creationId xmlns:a16="http://schemas.microsoft.com/office/drawing/2014/main" id="{C7803946-9D52-48E9-6741-6C813E409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022" y="1463734"/>
            <a:ext cx="4746273" cy="47462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C5229C5-E5FD-127B-E357-A242EFFB33CA}"/>
              </a:ext>
            </a:extLst>
          </p:cNvPr>
          <p:cNvSpPr txBox="1"/>
          <p:nvPr/>
        </p:nvSpPr>
        <p:spPr>
          <a:xfrm>
            <a:off x="6096000" y="1949111"/>
            <a:ext cx="5458883" cy="3775521"/>
          </a:xfrm>
          <a:prstGeom prst="rect">
            <a:avLst/>
          </a:prstGeom>
          <a:noFill/>
        </p:spPr>
        <p:txBody>
          <a:bodyPr wrap="square">
            <a:spAutoFit/>
          </a:bodyPr>
          <a:lstStyle/>
          <a:p>
            <a:pPr>
              <a:lnSpc>
                <a:spcPct val="150000"/>
              </a:lnSpc>
            </a:pPr>
            <a:r>
              <a:rPr lang="en-IE" sz="1800" b="0" i="0" dirty="0">
                <a:solidFill>
                  <a:srgbClr val="002060"/>
                </a:solidFill>
                <a:effectLst/>
                <a:highlight>
                  <a:srgbClr val="FFFFFF"/>
                </a:highlight>
                <a:latin typeface="Roboto" panose="02000000000000000000" pitchFamily="2" charset="0"/>
                <a:ea typeface="Roboto" panose="02000000000000000000" pitchFamily="2" charset="0"/>
              </a:rPr>
              <a:t>The </a:t>
            </a:r>
            <a:r>
              <a:rPr lang="en-IE" sz="1800" b="0" i="0" dirty="0" err="1">
                <a:solidFill>
                  <a:srgbClr val="002060"/>
                </a:solidFill>
                <a:effectLst/>
                <a:highlight>
                  <a:srgbClr val="FFFFFF"/>
                </a:highlight>
                <a:latin typeface="Roboto" panose="02000000000000000000" pitchFamily="2" charset="0"/>
                <a:ea typeface="Roboto" panose="02000000000000000000" pitchFamily="2" charset="0"/>
              </a:rPr>
              <a:t>Molniya</a:t>
            </a:r>
            <a:r>
              <a:rPr lang="en-IE" sz="1800" b="0" i="0" dirty="0">
                <a:solidFill>
                  <a:srgbClr val="002060"/>
                </a:solidFill>
                <a:effectLst/>
                <a:highlight>
                  <a:srgbClr val="FFFFFF"/>
                </a:highlight>
                <a:latin typeface="Roboto" panose="02000000000000000000" pitchFamily="2" charset="0"/>
                <a:ea typeface="Roboto" panose="02000000000000000000" pitchFamily="2" charset="0"/>
              </a:rPr>
              <a:t> orbit combines high inclination (63.4°) with high eccentricity (0.722) to maximize viewing time over high latitudes. Each orbit lasts 12 hours, so the slow, high-altitude portion of the orbit repeats over the same location every day and night. Russian communications satellites and the Sirius radio satellites currently use this type of orbit. (Adapted from </a:t>
            </a:r>
            <a:r>
              <a:rPr lang="en-IE" sz="1800" b="0" i="1" dirty="0">
                <a:solidFill>
                  <a:srgbClr val="002060"/>
                </a:solidFill>
                <a:effectLst/>
                <a:highlight>
                  <a:srgbClr val="FFFFFF"/>
                </a:highlight>
                <a:latin typeface="Roboto" panose="02000000000000000000" pitchFamily="2" charset="0"/>
                <a:ea typeface="Roboto" panose="02000000000000000000" pitchFamily="2" charset="0"/>
              </a:rPr>
              <a:t>Fundamentals of Space Systems</a:t>
            </a:r>
            <a:r>
              <a:rPr lang="en-IE" sz="1800" b="0" i="0" dirty="0">
                <a:solidFill>
                  <a:srgbClr val="002060"/>
                </a:solidFill>
                <a:effectLst/>
                <a:highlight>
                  <a:srgbClr val="FFFFFF"/>
                </a:highlight>
                <a:latin typeface="Roboto" panose="02000000000000000000" pitchFamily="2" charset="0"/>
                <a:ea typeface="Roboto" panose="02000000000000000000" pitchFamily="2" charset="0"/>
              </a:rPr>
              <a:t> by Vincent L. </a:t>
            </a:r>
            <a:r>
              <a:rPr lang="en-IE" sz="1800" b="0" i="0" dirty="0" err="1">
                <a:solidFill>
                  <a:srgbClr val="002060"/>
                </a:solidFill>
                <a:effectLst/>
                <a:highlight>
                  <a:srgbClr val="FFFFFF"/>
                </a:highlight>
                <a:latin typeface="Roboto" panose="02000000000000000000" pitchFamily="2" charset="0"/>
                <a:ea typeface="Roboto" panose="02000000000000000000" pitchFamily="2" charset="0"/>
              </a:rPr>
              <a:t>Pisacane</a:t>
            </a:r>
            <a:r>
              <a:rPr lang="en-IE" sz="1800" b="0" i="0" dirty="0">
                <a:solidFill>
                  <a:srgbClr val="002060"/>
                </a:solidFill>
                <a:effectLst/>
                <a:highlight>
                  <a:srgbClr val="FFFFFF"/>
                </a:highlight>
                <a:latin typeface="Roboto" panose="02000000000000000000" pitchFamily="2" charset="0"/>
                <a:ea typeface="Roboto" panose="02000000000000000000" pitchFamily="2" charset="0"/>
              </a:rPr>
              <a:t>, 2005.)</a:t>
            </a:r>
            <a:endParaRPr lang="en-IE" sz="1800" dirty="0">
              <a:solidFill>
                <a:srgbClr val="002060"/>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DCF6E8E6-115D-3AE5-F42A-F673DFBD1520}"/>
              </a:ext>
            </a:extLst>
          </p:cNvPr>
          <p:cNvSpPr txBox="1"/>
          <p:nvPr/>
        </p:nvSpPr>
        <p:spPr>
          <a:xfrm>
            <a:off x="8133645" y="6413393"/>
            <a:ext cx="3638747" cy="230832"/>
          </a:xfrm>
          <a:prstGeom prst="rect">
            <a:avLst/>
          </a:prstGeom>
          <a:noFill/>
        </p:spPr>
        <p:txBody>
          <a:bodyPr wrap="square">
            <a:spAutoFit/>
          </a:bodyPr>
          <a:lstStyle/>
          <a:p>
            <a:r>
              <a:rPr lang="en-IE" dirty="0"/>
              <a:t>https://earthobservatory.nasa.gov/features/OrbitsCatalog</a:t>
            </a:r>
          </a:p>
        </p:txBody>
      </p:sp>
    </p:spTree>
    <p:extLst>
      <p:ext uri="{BB962C8B-B14F-4D97-AF65-F5344CB8AC3E}">
        <p14:creationId xmlns:p14="http://schemas.microsoft.com/office/powerpoint/2010/main" val="23517261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F08B5-6714-C5CB-01AE-11CEE40A16AF}"/>
              </a:ext>
            </a:extLst>
          </p:cNvPr>
          <p:cNvSpPr>
            <a:spLocks noGrp="1"/>
          </p:cNvSpPr>
          <p:nvPr>
            <p:ph type="title"/>
          </p:nvPr>
        </p:nvSpPr>
        <p:spPr/>
        <p:txBody>
          <a:bodyPr/>
          <a:lstStyle/>
          <a:p>
            <a:r>
              <a:rPr lang="en-GB" dirty="0">
                <a:latin typeface="+mn-lt"/>
              </a:rPr>
              <a:t>Low Earth Orbit</a:t>
            </a:r>
            <a:endParaRPr lang="en-IE" dirty="0">
              <a:latin typeface="+mn-lt"/>
            </a:endParaRPr>
          </a:p>
        </p:txBody>
      </p:sp>
      <p:sp>
        <p:nvSpPr>
          <p:cNvPr id="3" name="Text Placeholder 2">
            <a:extLst>
              <a:ext uri="{FF2B5EF4-FFF2-40B4-BE49-F238E27FC236}">
                <a16:creationId xmlns:a16="http://schemas.microsoft.com/office/drawing/2014/main" id="{6CCFCD33-7B28-E6BA-4CE8-30BF0101C7DD}"/>
              </a:ext>
            </a:extLst>
          </p:cNvPr>
          <p:cNvSpPr>
            <a:spLocks noGrp="1"/>
          </p:cNvSpPr>
          <p:nvPr>
            <p:ph type="body" sz="quarter" idx="10"/>
          </p:nvPr>
        </p:nvSpPr>
        <p:spPr>
          <a:xfrm>
            <a:off x="5878286" y="2114460"/>
            <a:ext cx="5598366" cy="3331079"/>
          </a:xfrm>
        </p:spPr>
        <p:txBody>
          <a:bodyPr>
            <a:normAutofit/>
          </a:bodyPr>
          <a:lstStyle/>
          <a:p>
            <a:pPr marL="0" indent="0">
              <a:buNone/>
            </a:pPr>
            <a:r>
              <a:rPr lang="en-IE" sz="2400" dirty="0">
                <a:solidFill>
                  <a:srgbClr val="002060"/>
                </a:solidFill>
                <a:latin typeface="Roboto" panose="02000000000000000000" pitchFamily="2" charset="0"/>
              </a:rPr>
              <a:t>Inclination: slightly retrograde</a:t>
            </a:r>
          </a:p>
          <a:p>
            <a:pPr marL="0" indent="0">
              <a:buNone/>
            </a:pPr>
            <a:endParaRPr lang="en-IE" sz="2400" dirty="0">
              <a:solidFill>
                <a:srgbClr val="002060"/>
              </a:solidFill>
              <a:latin typeface="Roboto" panose="02000000000000000000" pitchFamily="2" charset="0"/>
            </a:endParaRPr>
          </a:p>
          <a:p>
            <a:pPr marL="0" indent="0">
              <a:buNone/>
            </a:pPr>
            <a:r>
              <a:rPr lang="en-IE" sz="2400" dirty="0">
                <a:solidFill>
                  <a:srgbClr val="002060"/>
                </a:solidFill>
                <a:latin typeface="Roboto" panose="02000000000000000000" pitchFamily="2" charset="0"/>
              </a:rPr>
              <a:t>Speed: One rotation per 90 - 100 mins</a:t>
            </a:r>
          </a:p>
          <a:p>
            <a:pPr marL="0" indent="0">
              <a:buNone/>
            </a:pPr>
            <a:endParaRPr lang="en-IE" sz="2400" dirty="0">
              <a:solidFill>
                <a:srgbClr val="002060"/>
              </a:solidFill>
              <a:latin typeface="Roboto" panose="02000000000000000000" pitchFamily="2" charset="0"/>
            </a:endParaRPr>
          </a:p>
          <a:p>
            <a:pPr marL="0" indent="0">
              <a:buNone/>
            </a:pPr>
            <a:r>
              <a:rPr lang="en-IE" sz="2400" dirty="0">
                <a:solidFill>
                  <a:srgbClr val="002060"/>
                </a:solidFill>
                <a:latin typeface="Roboto" panose="02000000000000000000" pitchFamily="2" charset="0"/>
              </a:rPr>
              <a:t>Distance to surface:  ~ 600 - 800 km</a:t>
            </a:r>
          </a:p>
        </p:txBody>
      </p:sp>
      <p:pic>
        <p:nvPicPr>
          <p:cNvPr id="5" name="Picture 4">
            <a:extLst>
              <a:ext uri="{FF2B5EF4-FFF2-40B4-BE49-F238E27FC236}">
                <a16:creationId xmlns:a16="http://schemas.microsoft.com/office/drawing/2014/main" id="{CB5F1BC8-854F-B461-DC6B-5B9D69E7164B}"/>
              </a:ext>
            </a:extLst>
          </p:cNvPr>
          <p:cNvPicPr>
            <a:picLocks noChangeAspect="1"/>
          </p:cNvPicPr>
          <p:nvPr/>
        </p:nvPicPr>
        <p:blipFill>
          <a:blip r:embed="rId3"/>
          <a:stretch>
            <a:fillRect/>
          </a:stretch>
        </p:blipFill>
        <p:spPr>
          <a:xfrm>
            <a:off x="1297483" y="713691"/>
            <a:ext cx="3418793" cy="2715309"/>
          </a:xfrm>
          <a:prstGeom prst="rect">
            <a:avLst/>
          </a:prstGeom>
        </p:spPr>
      </p:pic>
      <p:pic>
        <p:nvPicPr>
          <p:cNvPr id="7" name="Picture 6">
            <a:extLst>
              <a:ext uri="{FF2B5EF4-FFF2-40B4-BE49-F238E27FC236}">
                <a16:creationId xmlns:a16="http://schemas.microsoft.com/office/drawing/2014/main" id="{4FA26F6A-2D80-BFD2-737C-11BE387545D5}"/>
              </a:ext>
            </a:extLst>
          </p:cNvPr>
          <p:cNvPicPr>
            <a:picLocks noChangeAspect="1"/>
          </p:cNvPicPr>
          <p:nvPr/>
        </p:nvPicPr>
        <p:blipFill>
          <a:blip r:embed="rId4"/>
          <a:stretch>
            <a:fillRect/>
          </a:stretch>
        </p:blipFill>
        <p:spPr>
          <a:xfrm>
            <a:off x="1260000" y="3780000"/>
            <a:ext cx="3281012" cy="2700000"/>
          </a:xfrm>
          <a:prstGeom prst="rect">
            <a:avLst/>
          </a:prstGeom>
        </p:spPr>
      </p:pic>
    </p:spTree>
    <p:extLst>
      <p:ext uri="{BB962C8B-B14F-4D97-AF65-F5344CB8AC3E}">
        <p14:creationId xmlns:p14="http://schemas.microsoft.com/office/powerpoint/2010/main" val="27235521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kern="1200" spc="-100" dirty="0">
                <a:latin typeface="Bahnschrift SemiLight" panose="020B0502040204020203" pitchFamily="34" charset="0"/>
                <a:cs typeface="Calibri" panose="020F0502020204030204" pitchFamily="34" charset="0"/>
              </a:rPr>
              <a:t>Outline</a:t>
            </a:r>
          </a:p>
        </p:txBody>
      </p:sp>
      <p:sp>
        <p:nvSpPr>
          <p:cNvPr id="5" name="Text Placeholder 4"/>
          <p:cNvSpPr>
            <a:spLocks noGrp="1"/>
          </p:cNvSpPr>
          <p:nvPr>
            <p:ph type="body" sz="quarter" idx="10"/>
          </p:nvPr>
        </p:nvSpPr>
        <p:spPr>
          <a:xfrm>
            <a:off x="6308436" y="1949116"/>
            <a:ext cx="5463956" cy="4452988"/>
          </a:xfrm>
        </p:spPr>
        <p:txBody>
          <a:bodyPr>
            <a:noAutofit/>
          </a:bodyPr>
          <a:lstStyle/>
          <a:p>
            <a:pPr marL="0" indent="0">
              <a:buNone/>
            </a:pPr>
            <a:endParaRPr lang="en-GB" sz="2400" spc="0" dirty="0">
              <a:solidFill>
                <a:schemeClr val="bg1"/>
              </a:solidFill>
              <a:ea typeface="Roboto Light" panose="02000000000000000000" pitchFamily="2" charset="0"/>
            </a:endParaRPr>
          </a:p>
          <a:p>
            <a:r>
              <a:rPr lang="en-IE" sz="2400" dirty="0">
                <a:solidFill>
                  <a:schemeClr val="bg1"/>
                </a:solidFill>
                <a:latin typeface="Roboto" panose="02000000000000000000" pitchFamily="2" charset="0"/>
              </a:rPr>
              <a:t>History of Satellite Remote Sensing</a:t>
            </a:r>
            <a:endParaRPr lang="en-IE" sz="2400" b="0" i="0" u="none" strike="noStrike" baseline="0" dirty="0">
              <a:solidFill>
                <a:schemeClr val="bg1"/>
              </a:solidFill>
              <a:latin typeface="Roboto" panose="02000000000000000000" pitchFamily="2" charset="0"/>
            </a:endParaRPr>
          </a:p>
          <a:p>
            <a:endParaRPr lang="en-IE" sz="2400" b="0" i="0" u="none" strike="noStrike" baseline="0" dirty="0">
              <a:solidFill>
                <a:schemeClr val="bg1"/>
              </a:solidFill>
              <a:latin typeface="Roboto" panose="02000000000000000000" pitchFamily="2" charset="0"/>
            </a:endParaRPr>
          </a:p>
          <a:p>
            <a:r>
              <a:rPr lang="en-IE" sz="2400" b="0" i="0" u="none" strike="noStrike" baseline="0" dirty="0">
                <a:solidFill>
                  <a:schemeClr val="bg2">
                    <a:lumMod val="40000"/>
                    <a:lumOff val="60000"/>
                  </a:schemeClr>
                </a:solidFill>
                <a:latin typeface="Roboto" panose="02000000000000000000" pitchFamily="2" charset="0"/>
              </a:rPr>
              <a:t>Satellite Orbits</a:t>
            </a:r>
          </a:p>
          <a:p>
            <a:endParaRPr lang="en-IE" sz="2400" dirty="0">
              <a:solidFill>
                <a:schemeClr val="bg2">
                  <a:lumMod val="40000"/>
                  <a:lumOff val="60000"/>
                </a:schemeClr>
              </a:solidFill>
              <a:latin typeface="Roboto" panose="02000000000000000000" pitchFamily="2" charset="0"/>
            </a:endParaRPr>
          </a:p>
          <a:p>
            <a:r>
              <a:rPr lang="en-IE" sz="2400" b="0" i="0" u="none" strike="noStrike" baseline="0" dirty="0">
                <a:solidFill>
                  <a:schemeClr val="bg2">
                    <a:lumMod val="40000"/>
                    <a:lumOff val="60000"/>
                  </a:schemeClr>
                </a:solidFill>
                <a:latin typeface="Roboto" panose="02000000000000000000" pitchFamily="2" charset="0"/>
              </a:rPr>
              <a:t>Satellite sensors</a:t>
            </a:r>
          </a:p>
          <a:p>
            <a:endParaRPr lang="en-IE" sz="2400" b="0" i="0" u="none" strike="noStrike" baseline="0" dirty="0">
              <a:solidFill>
                <a:schemeClr val="bg1"/>
              </a:solidFill>
              <a:latin typeface="Roboto" panose="02000000000000000000" pitchFamily="2" charset="0"/>
            </a:endParaRPr>
          </a:p>
          <a:p>
            <a:pPr marL="0" indent="0">
              <a:buNone/>
            </a:pPr>
            <a:endParaRPr lang="en-IE" sz="2400" b="0" i="0" u="none" strike="noStrike" baseline="0" dirty="0">
              <a:solidFill>
                <a:schemeClr val="bg1"/>
              </a:solidFill>
              <a:latin typeface="Roboto" panose="02000000000000000000" pitchFamily="2" charset="0"/>
            </a:endParaRPr>
          </a:p>
          <a:p>
            <a:pPr algn="l"/>
            <a:endParaRPr lang="en-IE" sz="2400" b="0" i="0" u="none" strike="noStrike" baseline="0" dirty="0">
              <a:solidFill>
                <a:schemeClr val="bg1"/>
              </a:solidFill>
              <a:latin typeface="Arial" panose="020B0604020202020204" pitchFamily="34" charset="0"/>
            </a:endParaRPr>
          </a:p>
          <a:p>
            <a:r>
              <a:rPr lang="en-IE" sz="2400" b="0" i="0" u="none" strike="noStrike" baseline="0" dirty="0">
                <a:solidFill>
                  <a:srgbClr val="FFFFFF"/>
                </a:solidFill>
                <a:latin typeface="Arial" panose="020B0604020202020204" pitchFamily="34" charset="0"/>
              </a:rPr>
              <a:t>Satellite Remote Sensing</a:t>
            </a:r>
          </a:p>
          <a:p>
            <a:r>
              <a:rPr lang="en-IE" sz="2400" b="0" i="0" u="none" strike="noStrike" baseline="0" dirty="0">
                <a:solidFill>
                  <a:srgbClr val="FFFFFF"/>
                </a:solidFill>
                <a:latin typeface="Arial" panose="020B0604020202020204" pitchFamily="34" charset="0"/>
              </a:rPr>
              <a:t>•Recap: What is important?</a:t>
            </a:r>
          </a:p>
          <a:p>
            <a:pPr marL="0" indent="0">
              <a:buNone/>
            </a:pPr>
            <a:endParaRPr lang="en-GB" sz="2400" spc="0" dirty="0">
              <a:ea typeface="Roboto Light" panose="02000000000000000000" pitchFamily="2" charset="0"/>
            </a:endParaRPr>
          </a:p>
        </p:txBody>
      </p:sp>
    </p:spTree>
    <p:extLst>
      <p:ext uri="{BB962C8B-B14F-4D97-AF65-F5344CB8AC3E}">
        <p14:creationId xmlns:p14="http://schemas.microsoft.com/office/powerpoint/2010/main" val="124946901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00A51-479C-A8ED-BEFF-24A187C3F1CB}"/>
              </a:ext>
            </a:extLst>
          </p:cNvPr>
          <p:cNvSpPr>
            <a:spLocks noGrp="1"/>
          </p:cNvSpPr>
          <p:nvPr>
            <p:ph type="title"/>
          </p:nvPr>
        </p:nvSpPr>
        <p:spPr/>
        <p:txBody>
          <a:bodyPr/>
          <a:lstStyle/>
          <a:p>
            <a:r>
              <a:rPr lang="en-GB" dirty="0">
                <a:latin typeface="+mn-lt"/>
              </a:rPr>
              <a:t>Low Earth Orbit</a:t>
            </a:r>
            <a:endParaRPr lang="en-IE" dirty="0"/>
          </a:p>
        </p:txBody>
      </p:sp>
      <p:pic>
        <p:nvPicPr>
          <p:cNvPr id="2050" name="Picture 2" descr="Illustration of a sun synchronous orbit.">
            <a:extLst>
              <a:ext uri="{FF2B5EF4-FFF2-40B4-BE49-F238E27FC236}">
                <a16:creationId xmlns:a16="http://schemas.microsoft.com/office/drawing/2014/main" id="{438C71D3-6463-ED06-7860-21FC7012B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52" y="926021"/>
            <a:ext cx="6127044" cy="2059368"/>
          </a:xfrm>
          <a:prstGeom prst="rect">
            <a:avLst/>
          </a:prstGeom>
          <a:noFill/>
          <a:extLst>
            <a:ext uri="{909E8E84-426E-40DD-AFC4-6F175D3DCCD1}">
              <a14:hiddenFill xmlns:a14="http://schemas.microsoft.com/office/drawing/2010/main">
                <a:solidFill>
                  <a:srgbClr val="FFFFFF"/>
                </a:solidFill>
              </a14:hiddenFill>
            </a:ext>
          </a:extLst>
        </p:spPr>
      </p:pic>
      <p:pic>
        <p:nvPicPr>
          <p:cNvPr id="6" name="sun-synchronous_orbit.h264">
            <a:hlinkClick r:id="" action="ppaction://media"/>
            <a:extLst>
              <a:ext uri="{FF2B5EF4-FFF2-40B4-BE49-F238E27FC236}">
                <a16:creationId xmlns:a16="http://schemas.microsoft.com/office/drawing/2014/main" id="{F6E83165-ED79-AAD5-32EC-BDAA0C4DD8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05600" y="1386651"/>
            <a:ext cx="6310940" cy="4207293"/>
          </a:xfrm>
          <a:prstGeom prst="rect">
            <a:avLst/>
          </a:prstGeom>
        </p:spPr>
      </p:pic>
      <p:sp>
        <p:nvSpPr>
          <p:cNvPr id="7" name="TextBox 6">
            <a:extLst>
              <a:ext uri="{FF2B5EF4-FFF2-40B4-BE49-F238E27FC236}">
                <a16:creationId xmlns:a16="http://schemas.microsoft.com/office/drawing/2014/main" id="{55F8F773-06FC-A856-6F66-8E0317D491CC}"/>
              </a:ext>
            </a:extLst>
          </p:cNvPr>
          <p:cNvSpPr txBox="1"/>
          <p:nvPr/>
        </p:nvSpPr>
        <p:spPr>
          <a:xfrm>
            <a:off x="8133645" y="6413393"/>
            <a:ext cx="3638747" cy="230832"/>
          </a:xfrm>
          <a:prstGeom prst="rect">
            <a:avLst/>
          </a:prstGeom>
          <a:noFill/>
        </p:spPr>
        <p:txBody>
          <a:bodyPr wrap="square">
            <a:spAutoFit/>
          </a:bodyPr>
          <a:lstStyle/>
          <a:p>
            <a:r>
              <a:rPr lang="en-IE" dirty="0"/>
              <a:t>https://earthobservatory.nasa.gov/features/OrbitsCatalog</a:t>
            </a:r>
          </a:p>
        </p:txBody>
      </p:sp>
      <p:sp>
        <p:nvSpPr>
          <p:cNvPr id="3" name="Text Placeholder 2">
            <a:extLst>
              <a:ext uri="{FF2B5EF4-FFF2-40B4-BE49-F238E27FC236}">
                <a16:creationId xmlns:a16="http://schemas.microsoft.com/office/drawing/2014/main" id="{F45DED72-0788-3105-FFC3-9B908B596D81}"/>
              </a:ext>
            </a:extLst>
          </p:cNvPr>
          <p:cNvSpPr>
            <a:spLocks noGrp="1"/>
          </p:cNvSpPr>
          <p:nvPr>
            <p:ph type="body" sz="quarter" idx="10"/>
          </p:nvPr>
        </p:nvSpPr>
        <p:spPr>
          <a:xfrm>
            <a:off x="365196" y="3145359"/>
            <a:ext cx="7232226" cy="2797012"/>
          </a:xfrm>
        </p:spPr>
        <p:txBody>
          <a:bodyPr>
            <a:noAutofit/>
          </a:bodyPr>
          <a:lstStyle/>
          <a:p>
            <a:pPr marL="0" indent="0">
              <a:lnSpc>
                <a:spcPct val="150000"/>
              </a:lnSpc>
              <a:buNone/>
            </a:pPr>
            <a:r>
              <a:rPr kumimoji="0" lang="en-IE" sz="1800" b="0" i="0" u="none" strike="noStrike" kern="0" cap="none" spc="-100" normalizeH="0" baseline="0" noProof="0" dirty="0">
                <a:ln>
                  <a:noFill/>
                </a:ln>
                <a:solidFill>
                  <a:srgbClr val="002060"/>
                </a:solidFill>
                <a:effectLst/>
                <a:uLnTx/>
                <a:uFillTx/>
                <a:latin typeface="Roboto" panose="02000000000000000000" pitchFamily="2" charset="0"/>
                <a:ea typeface="Roboto" panose="02000000000000000000" pitchFamily="2" charset="0"/>
                <a:cs typeface="Arial" pitchFamily="34" charset="0"/>
              </a:rPr>
              <a:t>3 consecutive orbits of a sun-synchronous satellite with an equatorial crossing time of 1:30 pm. </a:t>
            </a:r>
          </a:p>
          <a:p>
            <a:pPr marL="0" indent="0">
              <a:lnSpc>
                <a:spcPct val="150000"/>
              </a:lnSpc>
              <a:buNone/>
            </a:pPr>
            <a:r>
              <a:rPr lang="en-IE" sz="1800" dirty="0">
                <a:solidFill>
                  <a:srgbClr val="002060"/>
                </a:solidFill>
                <a:latin typeface="Roboto" panose="02000000000000000000" pitchFamily="2" charset="0"/>
              </a:rPr>
              <a:t>A Sun-synchronous orbit crosses over the equator at approximately the same local time each day (and night). This orbit allows consistent scientific observations with the angle between the Sun and the Earth’s surface remaining relatively constant</a:t>
            </a:r>
            <a:r>
              <a:rPr lang="en-IE" sz="1800">
                <a:solidFill>
                  <a:srgbClr val="002060"/>
                </a:solidFill>
                <a:latin typeface="Roboto" panose="02000000000000000000" pitchFamily="2" charset="0"/>
              </a:rPr>
              <a:t>. (</a:t>
            </a:r>
            <a:r>
              <a:rPr lang="en-IE" sz="1800" dirty="0">
                <a:solidFill>
                  <a:srgbClr val="002060"/>
                </a:solidFill>
                <a:latin typeface="Roboto" panose="02000000000000000000" pitchFamily="2" charset="0"/>
              </a:rPr>
              <a:t>NASA illustration by Robert </a:t>
            </a:r>
            <a:r>
              <a:rPr lang="en-IE" sz="1800" dirty="0" err="1">
                <a:solidFill>
                  <a:srgbClr val="002060"/>
                </a:solidFill>
                <a:latin typeface="Roboto" panose="02000000000000000000" pitchFamily="2" charset="0"/>
              </a:rPr>
              <a:t>Simmon</a:t>
            </a:r>
            <a:r>
              <a:rPr lang="en-IE" sz="1800" dirty="0">
                <a:solidFill>
                  <a:srgbClr val="002060"/>
                </a:solidFill>
                <a:latin typeface="Roboto" panose="02000000000000000000" pitchFamily="2" charset="0"/>
              </a:rPr>
              <a:t>.)</a:t>
            </a:r>
          </a:p>
        </p:txBody>
      </p:sp>
    </p:spTree>
    <p:extLst>
      <p:ext uri="{BB962C8B-B14F-4D97-AF65-F5344CB8AC3E}">
        <p14:creationId xmlns:p14="http://schemas.microsoft.com/office/powerpoint/2010/main" val="2618928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7FFE8-B62C-C33E-0D7B-7A7A09ACFCCC}"/>
              </a:ext>
            </a:extLst>
          </p:cNvPr>
          <p:cNvSpPr>
            <a:spLocks noGrp="1"/>
          </p:cNvSpPr>
          <p:nvPr>
            <p:ph type="title"/>
          </p:nvPr>
        </p:nvSpPr>
        <p:spPr/>
        <p:txBody>
          <a:bodyPr/>
          <a:lstStyle/>
          <a:p>
            <a:r>
              <a:rPr lang="en-GB" dirty="0">
                <a:latin typeface="+mn-lt"/>
              </a:rPr>
              <a:t>Low Earth Orbit</a:t>
            </a:r>
            <a:endParaRPr lang="en-IE" dirty="0"/>
          </a:p>
        </p:txBody>
      </p:sp>
      <p:sp>
        <p:nvSpPr>
          <p:cNvPr id="3" name="Text Placeholder 2">
            <a:extLst>
              <a:ext uri="{FF2B5EF4-FFF2-40B4-BE49-F238E27FC236}">
                <a16:creationId xmlns:a16="http://schemas.microsoft.com/office/drawing/2014/main" id="{DDE3F68B-8E43-AB9D-BFE8-4D79C1188572}"/>
              </a:ext>
            </a:extLst>
          </p:cNvPr>
          <p:cNvSpPr>
            <a:spLocks noGrp="1"/>
          </p:cNvSpPr>
          <p:nvPr>
            <p:ph type="body" sz="quarter" idx="10"/>
          </p:nvPr>
        </p:nvSpPr>
        <p:spPr/>
        <p:txBody>
          <a:bodyPr/>
          <a:lstStyle/>
          <a:p>
            <a:endParaRPr lang="en-IE"/>
          </a:p>
        </p:txBody>
      </p:sp>
      <p:pic>
        <p:nvPicPr>
          <p:cNvPr id="4" name="filmswath">
            <a:hlinkClick r:id="" action="ppaction://media"/>
            <a:extLst>
              <a:ext uri="{FF2B5EF4-FFF2-40B4-BE49-F238E27FC236}">
                <a16:creationId xmlns:a16="http://schemas.microsoft.com/office/drawing/2014/main" id="{97F3241A-8A88-041D-C0BC-48D7B172C0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98585" y="966569"/>
            <a:ext cx="6794829" cy="5435535"/>
          </a:xfrm>
          <a:prstGeom prst="rect">
            <a:avLst/>
          </a:prstGeom>
        </p:spPr>
      </p:pic>
      <p:pic>
        <p:nvPicPr>
          <p:cNvPr id="5" name="Picture 4" descr="metop.png">
            <a:extLst>
              <a:ext uri="{FF2B5EF4-FFF2-40B4-BE49-F238E27FC236}">
                <a16:creationId xmlns:a16="http://schemas.microsoft.com/office/drawing/2014/main" id="{1D969B77-2087-5504-33D3-94583C4FC143}"/>
              </a:ext>
            </a:extLst>
          </p:cNvPr>
          <p:cNvPicPr>
            <a:picLocks noChangeAspect="1"/>
          </p:cNvPicPr>
          <p:nvPr/>
        </p:nvPicPr>
        <p:blipFill>
          <a:blip r:embed="rId6" cstate="print"/>
          <a:srcRect/>
          <a:stretch>
            <a:fillRect/>
          </a:stretch>
        </p:blipFill>
        <p:spPr bwMode="auto">
          <a:xfrm rot="20863657">
            <a:off x="8828245" y="605575"/>
            <a:ext cx="3770204" cy="2832567"/>
          </a:xfrm>
          <a:prstGeom prst="rect">
            <a:avLst/>
          </a:prstGeom>
          <a:noFill/>
          <a:ln w="9525">
            <a:noFill/>
            <a:miter lim="800000"/>
            <a:headEnd/>
            <a:tailEnd/>
          </a:ln>
        </p:spPr>
      </p:pic>
      <p:pic>
        <p:nvPicPr>
          <p:cNvPr id="6" name="Picture 5" descr="metop.png">
            <a:extLst>
              <a:ext uri="{FF2B5EF4-FFF2-40B4-BE49-F238E27FC236}">
                <a16:creationId xmlns:a16="http://schemas.microsoft.com/office/drawing/2014/main" id="{08A3B63F-4ED3-E4CE-CBAD-58E49D10754C}"/>
              </a:ext>
            </a:extLst>
          </p:cNvPr>
          <p:cNvPicPr>
            <a:picLocks noChangeAspect="1"/>
          </p:cNvPicPr>
          <p:nvPr/>
        </p:nvPicPr>
        <p:blipFill>
          <a:blip r:embed="rId6" cstate="print"/>
          <a:srcRect/>
          <a:stretch>
            <a:fillRect/>
          </a:stretch>
        </p:blipFill>
        <p:spPr bwMode="auto">
          <a:xfrm rot="20863657">
            <a:off x="-223545" y="3864236"/>
            <a:ext cx="3770204" cy="2832567"/>
          </a:xfrm>
          <a:prstGeom prst="rect">
            <a:avLst/>
          </a:prstGeom>
          <a:noFill/>
          <a:ln w="9525">
            <a:noFill/>
            <a:miter lim="800000"/>
            <a:headEnd/>
            <a:tailEnd/>
          </a:ln>
        </p:spPr>
      </p:pic>
    </p:spTree>
    <p:extLst>
      <p:ext uri="{BB962C8B-B14F-4D97-AF65-F5344CB8AC3E}">
        <p14:creationId xmlns:p14="http://schemas.microsoft.com/office/powerpoint/2010/main" val="3858477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remove"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kern="1200" spc="-100" dirty="0">
                <a:latin typeface="Bahnschrift SemiLight" panose="020B0502040204020203" pitchFamily="34" charset="0"/>
                <a:cs typeface="Calibri" panose="020F0502020204030204" pitchFamily="34" charset="0"/>
              </a:rPr>
              <a:t>Outline</a:t>
            </a:r>
          </a:p>
        </p:txBody>
      </p:sp>
      <p:sp>
        <p:nvSpPr>
          <p:cNvPr id="5" name="Text Placeholder 4"/>
          <p:cNvSpPr>
            <a:spLocks noGrp="1"/>
          </p:cNvSpPr>
          <p:nvPr>
            <p:ph type="body" sz="quarter" idx="10"/>
          </p:nvPr>
        </p:nvSpPr>
        <p:spPr>
          <a:xfrm>
            <a:off x="6308436" y="1949116"/>
            <a:ext cx="5463956" cy="4452988"/>
          </a:xfrm>
        </p:spPr>
        <p:txBody>
          <a:bodyPr>
            <a:noAutofit/>
          </a:bodyPr>
          <a:lstStyle/>
          <a:p>
            <a:pPr marL="0" indent="0">
              <a:buNone/>
            </a:pPr>
            <a:endParaRPr lang="en-GB" sz="2400" spc="0" dirty="0">
              <a:solidFill>
                <a:schemeClr val="bg1"/>
              </a:solidFill>
              <a:ea typeface="Roboto Light" panose="02000000000000000000" pitchFamily="2" charset="0"/>
            </a:endParaRPr>
          </a:p>
          <a:p>
            <a:r>
              <a:rPr lang="en-IE" sz="2400" dirty="0">
                <a:solidFill>
                  <a:schemeClr val="bg2">
                    <a:lumMod val="40000"/>
                    <a:lumOff val="60000"/>
                  </a:schemeClr>
                </a:solidFill>
                <a:latin typeface="Roboto" panose="02000000000000000000" pitchFamily="2" charset="0"/>
              </a:rPr>
              <a:t>History of Satellite Remote Sensing</a:t>
            </a:r>
            <a:endParaRPr lang="en-IE" sz="2400" b="0" i="0" u="none" strike="noStrike" baseline="0" dirty="0">
              <a:solidFill>
                <a:schemeClr val="bg2">
                  <a:lumMod val="40000"/>
                  <a:lumOff val="60000"/>
                </a:schemeClr>
              </a:solidFill>
              <a:latin typeface="Roboto" panose="02000000000000000000" pitchFamily="2" charset="0"/>
            </a:endParaRPr>
          </a:p>
          <a:p>
            <a:endParaRPr lang="en-IE" sz="2400" b="0" i="0" u="none" strike="noStrike" baseline="0" dirty="0">
              <a:solidFill>
                <a:schemeClr val="bg2">
                  <a:lumMod val="40000"/>
                  <a:lumOff val="60000"/>
                </a:schemeClr>
              </a:solidFill>
              <a:latin typeface="Roboto" panose="02000000000000000000" pitchFamily="2" charset="0"/>
            </a:endParaRPr>
          </a:p>
          <a:p>
            <a:r>
              <a:rPr lang="en-IE" sz="2400" b="0" i="0" u="none" strike="noStrike" baseline="0" dirty="0">
                <a:solidFill>
                  <a:schemeClr val="bg2">
                    <a:lumMod val="40000"/>
                    <a:lumOff val="60000"/>
                  </a:schemeClr>
                </a:solidFill>
                <a:latin typeface="Roboto" panose="02000000000000000000" pitchFamily="2" charset="0"/>
              </a:rPr>
              <a:t>Satellite Orbits</a:t>
            </a:r>
          </a:p>
          <a:p>
            <a:endParaRPr lang="en-IE" sz="2400" dirty="0">
              <a:solidFill>
                <a:schemeClr val="bg1"/>
              </a:solidFill>
              <a:latin typeface="Roboto" panose="02000000000000000000" pitchFamily="2" charset="0"/>
            </a:endParaRPr>
          </a:p>
          <a:p>
            <a:r>
              <a:rPr lang="en-IE" sz="2400" b="0" i="0" u="none" strike="noStrike" baseline="0" dirty="0">
                <a:solidFill>
                  <a:schemeClr val="bg1"/>
                </a:solidFill>
                <a:latin typeface="Roboto" panose="02000000000000000000" pitchFamily="2" charset="0"/>
              </a:rPr>
              <a:t>Satellite sensors</a:t>
            </a:r>
          </a:p>
          <a:p>
            <a:endParaRPr lang="en-IE" sz="2400" b="0" i="0" u="none" strike="noStrike" baseline="0" dirty="0">
              <a:solidFill>
                <a:schemeClr val="bg1"/>
              </a:solidFill>
              <a:latin typeface="Roboto" panose="02000000000000000000" pitchFamily="2" charset="0"/>
            </a:endParaRPr>
          </a:p>
          <a:p>
            <a:pPr marL="0" indent="0">
              <a:buNone/>
            </a:pPr>
            <a:endParaRPr lang="en-IE" sz="2400" b="0" i="0" u="none" strike="noStrike" baseline="0" dirty="0">
              <a:solidFill>
                <a:schemeClr val="bg1"/>
              </a:solidFill>
              <a:latin typeface="Roboto" panose="02000000000000000000" pitchFamily="2" charset="0"/>
            </a:endParaRPr>
          </a:p>
          <a:p>
            <a:pPr algn="l"/>
            <a:endParaRPr lang="en-IE" sz="2400" b="0" i="0" u="none" strike="noStrike" baseline="0" dirty="0">
              <a:solidFill>
                <a:schemeClr val="bg1"/>
              </a:solidFill>
              <a:latin typeface="Arial" panose="020B0604020202020204" pitchFamily="34" charset="0"/>
            </a:endParaRPr>
          </a:p>
          <a:p>
            <a:r>
              <a:rPr lang="en-IE" sz="2400" b="0" i="0" u="none" strike="noStrike" baseline="0" dirty="0">
                <a:solidFill>
                  <a:srgbClr val="FFFFFF"/>
                </a:solidFill>
                <a:latin typeface="Arial" panose="020B0604020202020204" pitchFamily="34" charset="0"/>
              </a:rPr>
              <a:t>Satellite Remote Sensing</a:t>
            </a:r>
          </a:p>
          <a:p>
            <a:r>
              <a:rPr lang="en-IE" sz="2400" b="0" i="0" u="none" strike="noStrike" baseline="0" dirty="0">
                <a:solidFill>
                  <a:srgbClr val="FFFFFF"/>
                </a:solidFill>
                <a:latin typeface="Arial" panose="020B0604020202020204" pitchFamily="34" charset="0"/>
              </a:rPr>
              <a:t>•Recap: What is important?</a:t>
            </a:r>
          </a:p>
          <a:p>
            <a:pPr marL="0" indent="0">
              <a:buNone/>
            </a:pPr>
            <a:endParaRPr lang="en-GB" sz="2400" spc="0" dirty="0">
              <a:ea typeface="Roboto Light" panose="02000000000000000000" pitchFamily="2" charset="0"/>
            </a:endParaRPr>
          </a:p>
        </p:txBody>
      </p:sp>
    </p:spTree>
    <p:extLst>
      <p:ext uri="{BB962C8B-B14F-4D97-AF65-F5344CB8AC3E}">
        <p14:creationId xmlns:p14="http://schemas.microsoft.com/office/powerpoint/2010/main" val="7918641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915B7-2ED0-ADF5-428A-41D3C289641E}"/>
              </a:ext>
            </a:extLst>
          </p:cNvPr>
          <p:cNvSpPr>
            <a:spLocks noGrp="1"/>
          </p:cNvSpPr>
          <p:nvPr>
            <p:ph type="title"/>
          </p:nvPr>
        </p:nvSpPr>
        <p:spPr/>
        <p:txBody>
          <a:bodyPr/>
          <a:lstStyle/>
          <a:p>
            <a:r>
              <a:rPr lang="en-GB" dirty="0">
                <a:latin typeface="+mn-lt"/>
                <a:ea typeface="Roboto" panose="02000000000000000000" pitchFamily="2" charset="0"/>
              </a:rPr>
              <a:t>Satellite Sensors</a:t>
            </a:r>
            <a:endParaRPr lang="en-IE" dirty="0">
              <a:latin typeface="+mn-lt"/>
              <a:ea typeface="Roboto" panose="02000000000000000000" pitchFamily="2" charset="0"/>
            </a:endParaRPr>
          </a:p>
        </p:txBody>
      </p:sp>
      <p:sp>
        <p:nvSpPr>
          <p:cNvPr id="3" name="Text Placeholder 2">
            <a:extLst>
              <a:ext uri="{FF2B5EF4-FFF2-40B4-BE49-F238E27FC236}">
                <a16:creationId xmlns:a16="http://schemas.microsoft.com/office/drawing/2014/main" id="{3DA4A4F4-2971-3841-2871-EDA388B11B9F}"/>
              </a:ext>
            </a:extLst>
          </p:cNvPr>
          <p:cNvSpPr>
            <a:spLocks noGrp="1"/>
          </p:cNvSpPr>
          <p:nvPr>
            <p:ph type="body" sz="quarter" idx="10"/>
          </p:nvPr>
        </p:nvSpPr>
        <p:spPr/>
        <p:txBody>
          <a:bodyPr/>
          <a:lstStyle/>
          <a:p>
            <a:endParaRPr lang="en-IE"/>
          </a:p>
        </p:txBody>
      </p:sp>
      <p:pic>
        <p:nvPicPr>
          <p:cNvPr id="4" name="Picture 2" descr="Diagram of a passive sensor versus an active sensor.">
            <a:extLst>
              <a:ext uri="{FF2B5EF4-FFF2-40B4-BE49-F238E27FC236}">
                <a16:creationId xmlns:a16="http://schemas.microsoft.com/office/drawing/2014/main" id="{679265DE-8153-E5A7-7B9D-97EA2E8CA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1" y="1536358"/>
            <a:ext cx="12059298" cy="347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74848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E2CC-4217-648B-063F-A271726888AE}"/>
              </a:ext>
            </a:extLst>
          </p:cNvPr>
          <p:cNvSpPr>
            <a:spLocks noGrp="1"/>
          </p:cNvSpPr>
          <p:nvPr>
            <p:ph type="title"/>
          </p:nvPr>
        </p:nvSpPr>
        <p:spPr/>
        <p:txBody>
          <a:bodyPr/>
          <a:lstStyle/>
          <a:p>
            <a:r>
              <a:rPr lang="en-GB" dirty="0">
                <a:latin typeface="+mn-lt"/>
                <a:ea typeface="Roboto" panose="02000000000000000000" pitchFamily="2" charset="0"/>
              </a:rPr>
              <a:t>Satellite Sensors</a:t>
            </a:r>
            <a:endParaRPr lang="en-IE" dirty="0"/>
          </a:p>
        </p:txBody>
      </p:sp>
      <p:sp>
        <p:nvSpPr>
          <p:cNvPr id="3" name="Text Placeholder 2">
            <a:extLst>
              <a:ext uri="{FF2B5EF4-FFF2-40B4-BE49-F238E27FC236}">
                <a16:creationId xmlns:a16="http://schemas.microsoft.com/office/drawing/2014/main" id="{23DDA378-55D0-F917-4A13-7041128FE4D3}"/>
              </a:ext>
            </a:extLst>
          </p:cNvPr>
          <p:cNvSpPr>
            <a:spLocks noGrp="1"/>
          </p:cNvSpPr>
          <p:nvPr>
            <p:ph type="body" sz="quarter" idx="10"/>
          </p:nvPr>
        </p:nvSpPr>
        <p:spPr/>
        <p:txBody>
          <a:bodyPr/>
          <a:lstStyle/>
          <a:p>
            <a:endParaRPr lang="en-IE"/>
          </a:p>
        </p:txBody>
      </p:sp>
      <p:grpSp>
        <p:nvGrpSpPr>
          <p:cNvPr id="4" name="Group 3">
            <a:extLst>
              <a:ext uri="{FF2B5EF4-FFF2-40B4-BE49-F238E27FC236}">
                <a16:creationId xmlns:a16="http://schemas.microsoft.com/office/drawing/2014/main" id="{A639ABDB-E2EB-0176-A5F8-7FA145D29A36}"/>
              </a:ext>
            </a:extLst>
          </p:cNvPr>
          <p:cNvGrpSpPr/>
          <p:nvPr/>
        </p:nvGrpSpPr>
        <p:grpSpPr>
          <a:xfrm>
            <a:off x="-1218" y="1884024"/>
            <a:ext cx="12193218" cy="4375606"/>
            <a:chOff x="-1218" y="1884024"/>
            <a:chExt cx="12193218" cy="4375606"/>
          </a:xfrm>
        </p:grpSpPr>
        <p:pic>
          <p:nvPicPr>
            <p:cNvPr id="5" name="Picture 2" descr="Diagram of a passive sensor versus an active sensor.">
              <a:extLst>
                <a:ext uri="{FF2B5EF4-FFF2-40B4-BE49-F238E27FC236}">
                  <a16:creationId xmlns:a16="http://schemas.microsoft.com/office/drawing/2014/main" id="{56DA992C-712A-4B51-E51F-E2CF52ED17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155" t="11008"/>
            <a:stretch/>
          </p:blipFill>
          <p:spPr bwMode="auto">
            <a:xfrm>
              <a:off x="-1218" y="1884024"/>
              <a:ext cx="6097218" cy="320371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3F02A683-41CA-7069-EE5D-7835588FAFD4}"/>
                </a:ext>
              </a:extLst>
            </p:cNvPr>
            <p:cNvSpPr txBox="1">
              <a:spLocks/>
            </p:cNvSpPr>
            <p:nvPr/>
          </p:nvSpPr>
          <p:spPr bwMode="auto">
            <a:xfrm>
              <a:off x="7058832" y="2405922"/>
              <a:ext cx="5133168" cy="26555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10162" indent="-310162" algn="l" rtl="0" eaLnBrk="1" fontAlgn="base" hangingPunct="1">
                <a:spcBef>
                  <a:spcPts val="0"/>
                </a:spcBef>
                <a:spcAft>
                  <a:spcPct val="0"/>
                </a:spcAft>
                <a:buFont typeface="Arial" pitchFamily="34" charset="0"/>
                <a:buChar char="•"/>
                <a:defRPr sz="4431">
                  <a:solidFill>
                    <a:schemeClr val="tx2"/>
                  </a:solidFill>
                  <a:latin typeface="Arial" panose="020B0604020202020204"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Arial" panose="020B0604020202020204"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Arial" panose="020B0604020202020204"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Arial" panose="020B0604020202020204"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Arial" panose="020B0604020202020204"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GB" sz="2400" b="0" kern="0" dirty="0">
                  <a:solidFill>
                    <a:srgbClr val="002060"/>
                  </a:solidFill>
                  <a:latin typeface="Roboto" panose="02000000000000000000" pitchFamily="2" charset="0"/>
                  <a:ea typeface="Roboto" panose="02000000000000000000" pitchFamily="2" charset="0"/>
                </a:rPr>
                <a:t>Lidar</a:t>
              </a:r>
            </a:p>
            <a:p>
              <a:pPr marL="0" indent="0">
                <a:buNone/>
              </a:pPr>
              <a:r>
                <a:rPr lang="en-GB" sz="2400" b="0" kern="0" dirty="0">
                  <a:solidFill>
                    <a:srgbClr val="002060"/>
                  </a:solidFill>
                  <a:latin typeface="Roboto" panose="02000000000000000000" pitchFamily="2" charset="0"/>
                  <a:ea typeface="Roboto" panose="02000000000000000000" pitchFamily="2" charset="0"/>
                </a:rPr>
                <a:t>Radar (CLOUDSAT)</a:t>
              </a:r>
            </a:p>
            <a:p>
              <a:pPr marL="0" indent="0">
                <a:buNone/>
              </a:pPr>
              <a:r>
                <a:rPr lang="en-GB" sz="2400" b="0" kern="0" dirty="0" err="1">
                  <a:solidFill>
                    <a:srgbClr val="002060"/>
                  </a:solidFill>
                  <a:latin typeface="Roboto" panose="02000000000000000000" pitchFamily="2" charset="0"/>
                  <a:ea typeface="Roboto" panose="02000000000000000000" pitchFamily="2" charset="0"/>
                </a:rPr>
                <a:t>Scatterometer</a:t>
              </a:r>
              <a:r>
                <a:rPr lang="en-GB" sz="2400" b="0" kern="0" dirty="0">
                  <a:solidFill>
                    <a:srgbClr val="002060"/>
                  </a:solidFill>
                  <a:latin typeface="Roboto" panose="02000000000000000000" pitchFamily="2" charset="0"/>
                  <a:ea typeface="Roboto" panose="02000000000000000000" pitchFamily="2" charset="0"/>
                </a:rPr>
                <a:t> (ASCAT)</a:t>
              </a:r>
            </a:p>
            <a:p>
              <a:pPr marL="0" indent="0">
                <a:buNone/>
              </a:pPr>
              <a:r>
                <a:rPr lang="en-GB" sz="2400" b="0" kern="0" dirty="0">
                  <a:solidFill>
                    <a:srgbClr val="002060"/>
                  </a:solidFill>
                  <a:latin typeface="Roboto" panose="02000000000000000000" pitchFamily="2" charset="0"/>
                  <a:ea typeface="Roboto" panose="02000000000000000000" pitchFamily="2" charset="0"/>
                </a:rPr>
                <a:t>Sounder</a:t>
              </a:r>
            </a:p>
            <a:p>
              <a:pPr marL="0" indent="0">
                <a:buNone/>
              </a:pPr>
              <a:r>
                <a:rPr lang="en-GB" sz="2400" b="0" kern="0" dirty="0">
                  <a:solidFill>
                    <a:srgbClr val="002060"/>
                  </a:solidFill>
                  <a:latin typeface="Roboto" panose="02000000000000000000" pitchFamily="2" charset="0"/>
                  <a:ea typeface="Roboto" panose="02000000000000000000" pitchFamily="2" charset="0"/>
                </a:rPr>
                <a:t>Laser altimeter </a:t>
              </a:r>
            </a:p>
            <a:p>
              <a:pPr marL="0" indent="0">
                <a:buNone/>
              </a:pPr>
              <a:endParaRPr lang="en-GB" sz="2200" b="0" kern="0" dirty="0"/>
            </a:p>
          </p:txBody>
        </p:sp>
        <p:sp>
          <p:nvSpPr>
            <p:cNvPr id="7" name="Rectangle 6">
              <a:extLst>
                <a:ext uri="{FF2B5EF4-FFF2-40B4-BE49-F238E27FC236}">
                  <a16:creationId xmlns:a16="http://schemas.microsoft.com/office/drawing/2014/main" id="{1DD9C392-5E58-8F63-598F-7982B6D58767}"/>
                </a:ext>
              </a:extLst>
            </p:cNvPr>
            <p:cNvSpPr/>
            <p:nvPr/>
          </p:nvSpPr>
          <p:spPr>
            <a:xfrm>
              <a:off x="5947140" y="5951853"/>
              <a:ext cx="6184706" cy="307777"/>
            </a:xfrm>
            <a:prstGeom prst="rect">
              <a:avLst/>
            </a:prstGeom>
          </p:spPr>
          <p:txBody>
            <a:bodyPr wrap="none">
              <a:spAutoFit/>
            </a:bodyPr>
            <a:lstStyle/>
            <a:p>
              <a:r>
                <a:rPr lang="en-GB" sz="1400" dirty="0">
                  <a:solidFill>
                    <a:srgbClr val="002C7A"/>
                  </a:solidFill>
                </a:rPr>
                <a:t>https://earthdata.nasa.gov/learn/remote-sensors/active-sensors</a:t>
              </a:r>
            </a:p>
          </p:txBody>
        </p:sp>
      </p:grpSp>
    </p:spTree>
    <p:extLst>
      <p:ext uri="{BB962C8B-B14F-4D97-AF65-F5344CB8AC3E}">
        <p14:creationId xmlns:p14="http://schemas.microsoft.com/office/powerpoint/2010/main" val="356919446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47E96-8C22-A7F0-3D47-FEF07BB091DF}"/>
              </a:ext>
            </a:extLst>
          </p:cNvPr>
          <p:cNvSpPr>
            <a:spLocks noGrp="1"/>
          </p:cNvSpPr>
          <p:nvPr>
            <p:ph type="title"/>
          </p:nvPr>
        </p:nvSpPr>
        <p:spPr/>
        <p:txBody>
          <a:bodyPr/>
          <a:lstStyle/>
          <a:p>
            <a:r>
              <a:rPr lang="en-GB" dirty="0">
                <a:latin typeface="+mn-lt"/>
                <a:ea typeface="Roboto" panose="02000000000000000000" pitchFamily="2" charset="0"/>
              </a:rPr>
              <a:t>Satellite Sensors</a:t>
            </a:r>
            <a:endParaRPr lang="en-IE" dirty="0"/>
          </a:p>
        </p:txBody>
      </p:sp>
      <p:sp>
        <p:nvSpPr>
          <p:cNvPr id="3" name="Text Placeholder 2">
            <a:extLst>
              <a:ext uri="{FF2B5EF4-FFF2-40B4-BE49-F238E27FC236}">
                <a16:creationId xmlns:a16="http://schemas.microsoft.com/office/drawing/2014/main" id="{C8EF0570-C726-F515-F005-54DA669FF7D2}"/>
              </a:ext>
            </a:extLst>
          </p:cNvPr>
          <p:cNvSpPr>
            <a:spLocks noGrp="1"/>
          </p:cNvSpPr>
          <p:nvPr>
            <p:ph type="body" sz="quarter" idx="10"/>
          </p:nvPr>
        </p:nvSpPr>
        <p:spPr/>
        <p:txBody>
          <a:bodyPr/>
          <a:lstStyle/>
          <a:p>
            <a:endParaRPr lang="en-IE" dirty="0"/>
          </a:p>
        </p:txBody>
      </p:sp>
      <p:sp>
        <p:nvSpPr>
          <p:cNvPr id="4" name="Content Placeholder 2">
            <a:extLst>
              <a:ext uri="{FF2B5EF4-FFF2-40B4-BE49-F238E27FC236}">
                <a16:creationId xmlns:a16="http://schemas.microsoft.com/office/drawing/2014/main" id="{8BC402A0-357E-8C02-650F-81A150584476}"/>
              </a:ext>
            </a:extLst>
          </p:cNvPr>
          <p:cNvSpPr txBox="1">
            <a:spLocks/>
          </p:cNvSpPr>
          <p:nvPr/>
        </p:nvSpPr>
        <p:spPr>
          <a:xfrm>
            <a:off x="6492240" y="2215720"/>
            <a:ext cx="6061654" cy="3110091"/>
          </a:xfrm>
          <a:prstGeom prst="rect">
            <a:avLst/>
          </a:prstGeom>
        </p:spPr>
        <p:txBody>
          <a:bodyPr>
            <a:noAutofit/>
          </a:bodyPr>
          <a:lst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Arial" panose="020B0604020202020204"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Arial" panose="020B0604020202020204"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Arial" panose="020B0604020202020204"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Arial" panose="020B0604020202020204"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Arial" panose="020B0604020202020204"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GB" sz="2400" b="0" kern="0" dirty="0">
                <a:solidFill>
                  <a:srgbClr val="002060"/>
                </a:solidFill>
                <a:latin typeface="Roboto" panose="02000000000000000000" pitchFamily="2" charset="0"/>
              </a:rPr>
              <a:t>Radiometer</a:t>
            </a:r>
          </a:p>
          <a:p>
            <a:pPr marL="0" indent="0">
              <a:buNone/>
            </a:pPr>
            <a:r>
              <a:rPr lang="en-GB" sz="2400" b="0" kern="0" dirty="0">
                <a:solidFill>
                  <a:srgbClr val="002060"/>
                </a:solidFill>
                <a:latin typeface="Roboto" panose="02000000000000000000" pitchFamily="2" charset="0"/>
              </a:rPr>
              <a:t>Imaging radiometer (SEVIRI, VIIRS, ABI) </a:t>
            </a:r>
          </a:p>
          <a:p>
            <a:pPr marL="0" indent="0">
              <a:buNone/>
            </a:pPr>
            <a:r>
              <a:rPr lang="en-GB" sz="2400" b="0" kern="0" dirty="0">
                <a:solidFill>
                  <a:srgbClr val="002060"/>
                </a:solidFill>
                <a:latin typeface="Roboto" panose="02000000000000000000" pitchFamily="2" charset="0"/>
              </a:rPr>
              <a:t>Hyperspectral radiometer</a:t>
            </a:r>
          </a:p>
          <a:p>
            <a:pPr marL="0" indent="0">
              <a:buNone/>
            </a:pPr>
            <a:r>
              <a:rPr lang="en-GB" sz="2400" b="0" kern="0" dirty="0">
                <a:solidFill>
                  <a:srgbClr val="002060"/>
                </a:solidFill>
                <a:latin typeface="Roboto" panose="02000000000000000000" pitchFamily="2" charset="0"/>
              </a:rPr>
              <a:t>Sounder (IASI)</a:t>
            </a:r>
          </a:p>
          <a:p>
            <a:pPr marL="0" indent="0">
              <a:buNone/>
            </a:pPr>
            <a:r>
              <a:rPr lang="en-GB" sz="2400" b="0" kern="0" dirty="0">
                <a:solidFill>
                  <a:srgbClr val="002060"/>
                </a:solidFill>
                <a:latin typeface="Roboto" panose="02000000000000000000" pitchFamily="2" charset="0"/>
              </a:rPr>
              <a:t>Accelerometer</a:t>
            </a:r>
          </a:p>
          <a:p>
            <a:pPr marL="0" indent="0">
              <a:buNone/>
            </a:pPr>
            <a:r>
              <a:rPr lang="en-GB" sz="2400" b="0" kern="0" dirty="0">
                <a:solidFill>
                  <a:srgbClr val="002060"/>
                </a:solidFill>
                <a:latin typeface="Roboto" panose="02000000000000000000" pitchFamily="2" charset="0"/>
              </a:rPr>
              <a:t>Spectrometer</a:t>
            </a:r>
          </a:p>
          <a:p>
            <a:pPr marL="0" indent="0">
              <a:buNone/>
            </a:pPr>
            <a:r>
              <a:rPr lang="en-GB" sz="2400" b="0" kern="0" dirty="0">
                <a:solidFill>
                  <a:srgbClr val="002060"/>
                </a:solidFill>
                <a:latin typeface="Roboto" panose="02000000000000000000" pitchFamily="2" charset="0"/>
              </a:rPr>
              <a:t>Spectroradiometer (MODIS)</a:t>
            </a:r>
          </a:p>
        </p:txBody>
      </p:sp>
      <p:pic>
        <p:nvPicPr>
          <p:cNvPr id="5" name="Picture 2" descr="Diagram of a passive sensor versus an active sensor.">
            <a:extLst>
              <a:ext uri="{FF2B5EF4-FFF2-40B4-BE49-F238E27FC236}">
                <a16:creationId xmlns:a16="http://schemas.microsoft.com/office/drawing/2014/main" id="{9B14F267-424C-617B-9AB9-38FD0FC2A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 t="11441" r="49951"/>
          <a:stretch/>
        </p:blipFill>
        <p:spPr bwMode="auto">
          <a:xfrm>
            <a:off x="116300" y="1890094"/>
            <a:ext cx="6259072" cy="3188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6B7E184-8922-67C5-B295-98114AB6F072}"/>
              </a:ext>
            </a:extLst>
          </p:cNvPr>
          <p:cNvSpPr/>
          <p:nvPr/>
        </p:nvSpPr>
        <p:spPr>
          <a:xfrm>
            <a:off x="5759763" y="5951852"/>
            <a:ext cx="6312947" cy="307777"/>
          </a:xfrm>
          <a:prstGeom prst="rect">
            <a:avLst/>
          </a:prstGeom>
        </p:spPr>
        <p:txBody>
          <a:bodyPr wrap="none">
            <a:spAutoFit/>
          </a:bodyPr>
          <a:lstStyle/>
          <a:p>
            <a:r>
              <a:rPr lang="en-GB" sz="1400" dirty="0">
                <a:solidFill>
                  <a:srgbClr val="002C7A"/>
                </a:solidFill>
              </a:rPr>
              <a:t>https://earthdata.nasa.gov/learn/remote-sensors/passive-sensors</a:t>
            </a:r>
          </a:p>
        </p:txBody>
      </p:sp>
    </p:spTree>
    <p:extLst>
      <p:ext uri="{BB962C8B-B14F-4D97-AF65-F5344CB8AC3E}">
        <p14:creationId xmlns:p14="http://schemas.microsoft.com/office/powerpoint/2010/main" val="82084929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6308436" y="1237673"/>
            <a:ext cx="5463956" cy="5164431"/>
          </a:xfrm>
        </p:spPr>
        <p:txBody>
          <a:bodyPr anchor="ctr"/>
          <a:lstStyle/>
          <a:p>
            <a:pPr marL="0" indent="0">
              <a:buNone/>
            </a:pPr>
            <a:r>
              <a:rPr lang="en-GB" sz="2400" b="1" spc="0">
                <a:solidFill>
                  <a:srgbClr val="002060"/>
                </a:solidFill>
                <a:latin typeface="Roboto" panose="02000000000000000000" pitchFamily="2" charset="0"/>
              </a:rPr>
              <a:t>Questions?</a:t>
            </a:r>
            <a:endParaRPr lang="en-GB" sz="2000" spc="0" dirty="0">
              <a:solidFill>
                <a:srgbClr val="002060"/>
              </a:solidFill>
              <a:latin typeface="Roboto" panose="02000000000000000000" pitchFamily="2" charset="0"/>
            </a:endParaRPr>
          </a:p>
        </p:txBody>
      </p:sp>
    </p:spTree>
    <p:extLst>
      <p:ext uri="{BB962C8B-B14F-4D97-AF65-F5344CB8AC3E}">
        <p14:creationId xmlns:p14="http://schemas.microsoft.com/office/powerpoint/2010/main" val="18814921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52B1-7279-2341-E249-3AD79716B9B4}"/>
              </a:ext>
            </a:extLst>
          </p:cNvPr>
          <p:cNvSpPr>
            <a:spLocks noGrp="1"/>
          </p:cNvSpPr>
          <p:nvPr>
            <p:ph type="title"/>
          </p:nvPr>
        </p:nvSpPr>
        <p:spPr/>
        <p:txBody>
          <a:bodyPr/>
          <a:lstStyle/>
          <a:p>
            <a:r>
              <a:rPr lang="en-IE" dirty="0">
                <a:latin typeface="+mn-lt"/>
              </a:rPr>
              <a:t>History of Satellite Remote Sensing</a:t>
            </a:r>
          </a:p>
        </p:txBody>
      </p:sp>
      <p:sp>
        <p:nvSpPr>
          <p:cNvPr id="3" name="Text Placeholder 2">
            <a:extLst>
              <a:ext uri="{FF2B5EF4-FFF2-40B4-BE49-F238E27FC236}">
                <a16:creationId xmlns:a16="http://schemas.microsoft.com/office/drawing/2014/main" id="{CD99A7D5-DE92-27FE-8A83-767044104A01}"/>
              </a:ext>
            </a:extLst>
          </p:cNvPr>
          <p:cNvSpPr>
            <a:spLocks noGrp="1"/>
          </p:cNvSpPr>
          <p:nvPr>
            <p:ph type="body" sz="quarter" idx="10"/>
          </p:nvPr>
        </p:nvSpPr>
        <p:spPr>
          <a:xfrm>
            <a:off x="145055" y="1010652"/>
            <a:ext cx="7802324" cy="5673675"/>
          </a:xfrm>
        </p:spPr>
        <p:txBody>
          <a:bodyPr>
            <a:normAutofit/>
          </a:bodyPr>
          <a:lstStyle/>
          <a:p>
            <a:pPr>
              <a:lnSpc>
                <a:spcPct val="150000"/>
              </a:lnSpc>
              <a:spcBef>
                <a:spcPts val="0"/>
              </a:spcBef>
            </a:pPr>
            <a:r>
              <a:rPr lang="en-GB" sz="1800" dirty="0">
                <a:solidFill>
                  <a:srgbClr val="002060"/>
                </a:solidFill>
                <a:latin typeface="Roboto" panose="02000000000000000000" pitchFamily="2" charset="0"/>
              </a:rPr>
              <a:t>Arthur C. Clarke – October 1945 – article </a:t>
            </a:r>
            <a:r>
              <a:rPr lang="en-IE" sz="1800" dirty="0">
                <a:solidFill>
                  <a:srgbClr val="002060"/>
                </a:solidFill>
                <a:latin typeface="Roboto" panose="02000000000000000000" pitchFamily="2" charset="0"/>
              </a:rPr>
              <a:t>proposing feasibility of establishing a communication satellite in a geostationary orbit</a:t>
            </a:r>
          </a:p>
          <a:p>
            <a:pPr>
              <a:lnSpc>
                <a:spcPct val="150000"/>
              </a:lnSpc>
              <a:spcBef>
                <a:spcPts val="0"/>
              </a:spcBef>
            </a:pPr>
            <a:endParaRPr lang="en-IE" sz="1800" dirty="0">
              <a:solidFill>
                <a:srgbClr val="002060"/>
              </a:solidFill>
              <a:latin typeface="Roboto" panose="02000000000000000000" pitchFamily="2" charset="0"/>
            </a:endParaRPr>
          </a:p>
          <a:p>
            <a:pPr>
              <a:lnSpc>
                <a:spcPct val="150000"/>
              </a:lnSpc>
              <a:spcBef>
                <a:spcPts val="0"/>
              </a:spcBef>
            </a:pPr>
            <a:r>
              <a:rPr lang="en-IE" sz="1800" dirty="0">
                <a:solidFill>
                  <a:schemeClr val="tx2">
                    <a:lumMod val="60000"/>
                    <a:lumOff val="40000"/>
                  </a:schemeClr>
                </a:solidFill>
                <a:latin typeface="Roboto" panose="02000000000000000000" pitchFamily="2" charset="0"/>
              </a:rPr>
              <a:t>1945-1955 period - dominated by launches of experimental sounding rockets carrying a variety of instruments</a:t>
            </a:r>
          </a:p>
          <a:p>
            <a:pPr>
              <a:lnSpc>
                <a:spcPct val="150000"/>
              </a:lnSpc>
              <a:spcBef>
                <a:spcPts val="0"/>
              </a:spcBef>
            </a:pPr>
            <a:endParaRPr lang="en-IE" sz="1800" dirty="0">
              <a:solidFill>
                <a:srgbClr val="002060"/>
              </a:solidFill>
              <a:latin typeface="Roboto" panose="02000000000000000000" pitchFamily="2" charset="0"/>
            </a:endParaRPr>
          </a:p>
          <a:p>
            <a:pPr>
              <a:lnSpc>
                <a:spcPct val="150000"/>
              </a:lnSpc>
              <a:spcBef>
                <a:spcPts val="0"/>
              </a:spcBef>
            </a:pPr>
            <a:r>
              <a:rPr lang="en-IE" sz="1800" dirty="0">
                <a:solidFill>
                  <a:srgbClr val="002060"/>
                </a:solidFill>
                <a:latin typeface="Roboto" panose="02000000000000000000" pitchFamily="2" charset="0"/>
              </a:rPr>
              <a:t>Sputnik-1, the first artificial satellite, was launched on 4 October 1957 by Soviets from Baikonur Cosmodrome. It orbited Earth once every 96 minutes in an elliptical orbit of 227 km x 941km inclined at 65.1° and was designed to provide information on density and temperature of the upper atmosphere. After 92 successful days in orbit, it burned as it fell from orbit into the atmosphere on 4 January 1958.</a:t>
            </a:r>
          </a:p>
          <a:p>
            <a:pPr marL="0" indent="0">
              <a:buNone/>
            </a:pPr>
            <a:endParaRPr lang="en-IE" sz="1800" dirty="0">
              <a:latin typeface="Roboto" panose="02000000000000000000" pitchFamily="2" charset="0"/>
            </a:endParaRPr>
          </a:p>
        </p:txBody>
      </p:sp>
      <p:pic>
        <p:nvPicPr>
          <p:cNvPr id="5" name="Picture 4">
            <a:extLst>
              <a:ext uri="{FF2B5EF4-FFF2-40B4-BE49-F238E27FC236}">
                <a16:creationId xmlns:a16="http://schemas.microsoft.com/office/drawing/2014/main" id="{A51B0E4C-3044-BA0B-5768-A167221DD1CE}"/>
              </a:ext>
            </a:extLst>
          </p:cNvPr>
          <p:cNvPicPr>
            <a:picLocks noChangeAspect="1"/>
          </p:cNvPicPr>
          <p:nvPr/>
        </p:nvPicPr>
        <p:blipFill rotWithShape="1">
          <a:blip r:embed="rId3"/>
          <a:srcRect l="21951" t="46749" r="36435" b="28230"/>
          <a:stretch/>
        </p:blipFill>
        <p:spPr>
          <a:xfrm>
            <a:off x="7947380" y="1"/>
            <a:ext cx="4244620" cy="3564544"/>
          </a:xfrm>
          <a:prstGeom prst="rect">
            <a:avLst/>
          </a:prstGeom>
        </p:spPr>
      </p:pic>
      <p:pic>
        <p:nvPicPr>
          <p:cNvPr id="6" name="Picture 5">
            <a:extLst>
              <a:ext uri="{FF2B5EF4-FFF2-40B4-BE49-F238E27FC236}">
                <a16:creationId xmlns:a16="http://schemas.microsoft.com/office/drawing/2014/main" id="{3F789647-F550-F017-6BE7-6038923CCD7D}"/>
              </a:ext>
            </a:extLst>
          </p:cNvPr>
          <p:cNvPicPr>
            <a:picLocks noChangeAspect="1"/>
          </p:cNvPicPr>
          <p:nvPr/>
        </p:nvPicPr>
        <p:blipFill>
          <a:blip r:embed="rId4"/>
          <a:stretch>
            <a:fillRect/>
          </a:stretch>
        </p:blipFill>
        <p:spPr>
          <a:xfrm>
            <a:off x="8858312" y="3564545"/>
            <a:ext cx="2517795" cy="3133380"/>
          </a:xfrm>
          <a:prstGeom prst="rect">
            <a:avLst/>
          </a:prstGeom>
        </p:spPr>
      </p:pic>
      <p:sp>
        <p:nvSpPr>
          <p:cNvPr id="8" name="TextBox 7">
            <a:extLst>
              <a:ext uri="{FF2B5EF4-FFF2-40B4-BE49-F238E27FC236}">
                <a16:creationId xmlns:a16="http://schemas.microsoft.com/office/drawing/2014/main" id="{E00635F1-0EBC-B438-B6AE-2B2DA3761698}"/>
              </a:ext>
            </a:extLst>
          </p:cNvPr>
          <p:cNvSpPr txBox="1"/>
          <p:nvPr/>
        </p:nvSpPr>
        <p:spPr>
          <a:xfrm>
            <a:off x="3438596" y="6614927"/>
            <a:ext cx="6107288" cy="230832"/>
          </a:xfrm>
          <a:prstGeom prst="rect">
            <a:avLst/>
          </a:prstGeom>
          <a:noFill/>
        </p:spPr>
        <p:txBody>
          <a:bodyPr wrap="square">
            <a:spAutoFit/>
          </a:bodyPr>
          <a:lstStyle/>
          <a:p>
            <a:pPr marL="0" indent="0">
              <a:buNone/>
            </a:pPr>
            <a:r>
              <a:rPr lang="en-IE" sz="900" dirty="0">
                <a:latin typeface="Roboto" panose="02000000000000000000" pitchFamily="2" charset="0"/>
              </a:rPr>
              <a:t>From: Maini, Anil Kumar, and Varsha Agrawal. Satellite Technology : Principles and Applications. John Wiley, 2007.</a:t>
            </a:r>
          </a:p>
        </p:txBody>
      </p:sp>
    </p:spTree>
    <p:extLst>
      <p:ext uri="{BB962C8B-B14F-4D97-AF65-F5344CB8AC3E}">
        <p14:creationId xmlns:p14="http://schemas.microsoft.com/office/powerpoint/2010/main" val="42504142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2298-4311-58A3-8357-25FF88857987}"/>
              </a:ext>
            </a:extLst>
          </p:cNvPr>
          <p:cNvSpPr>
            <a:spLocks noGrp="1"/>
          </p:cNvSpPr>
          <p:nvPr>
            <p:ph type="title"/>
          </p:nvPr>
        </p:nvSpPr>
        <p:spPr/>
        <p:txBody>
          <a:bodyPr/>
          <a:lstStyle/>
          <a:p>
            <a:r>
              <a:rPr lang="en-IE" dirty="0">
                <a:latin typeface="+mn-lt"/>
              </a:rPr>
              <a:t>History of Satellite Remote Sensing</a:t>
            </a:r>
            <a:endParaRPr lang="en-IE" dirty="0"/>
          </a:p>
        </p:txBody>
      </p:sp>
      <p:sp>
        <p:nvSpPr>
          <p:cNvPr id="3" name="Text Placeholder 2">
            <a:extLst>
              <a:ext uri="{FF2B5EF4-FFF2-40B4-BE49-F238E27FC236}">
                <a16:creationId xmlns:a16="http://schemas.microsoft.com/office/drawing/2014/main" id="{4C9DDA6B-481F-6945-5DA0-46FDC5FBB4F8}"/>
              </a:ext>
            </a:extLst>
          </p:cNvPr>
          <p:cNvSpPr>
            <a:spLocks noGrp="1"/>
          </p:cNvSpPr>
          <p:nvPr>
            <p:ph type="body" sz="quarter" idx="10"/>
          </p:nvPr>
        </p:nvSpPr>
        <p:spPr>
          <a:xfrm>
            <a:off x="151549" y="982133"/>
            <a:ext cx="8010318" cy="5129909"/>
          </a:xfrm>
        </p:spPr>
        <p:txBody>
          <a:bodyPr>
            <a:noAutofit/>
          </a:bodyPr>
          <a:lstStyle/>
          <a:p>
            <a:pPr marL="327600">
              <a:lnSpc>
                <a:spcPct val="150000"/>
              </a:lnSpc>
              <a:spcBef>
                <a:spcPts val="0"/>
              </a:spcBef>
            </a:pPr>
            <a:r>
              <a:rPr lang="en-IE" sz="1800" dirty="0">
                <a:solidFill>
                  <a:srgbClr val="002060"/>
                </a:solidFill>
                <a:latin typeface="Roboto" panose="02000000000000000000" pitchFamily="2" charset="0"/>
              </a:rPr>
              <a:t>Sputnik-2 launched on 3 November 1957 carried a dog named Laika, the first living creature to orbit Earth. The mission provided information on the biological effect of the orbital flight. </a:t>
            </a:r>
          </a:p>
          <a:p>
            <a:pPr marL="327600">
              <a:lnSpc>
                <a:spcPct val="150000"/>
              </a:lnSpc>
              <a:spcBef>
                <a:spcPts val="0"/>
              </a:spcBef>
            </a:pPr>
            <a:endParaRPr lang="en-IE" sz="1800" dirty="0">
              <a:latin typeface="Roboto" panose="02000000000000000000" pitchFamily="2" charset="0"/>
            </a:endParaRPr>
          </a:p>
          <a:p>
            <a:pPr marL="327600">
              <a:lnSpc>
                <a:spcPct val="150000"/>
              </a:lnSpc>
              <a:spcBef>
                <a:spcPts val="0"/>
              </a:spcBef>
            </a:pPr>
            <a:r>
              <a:rPr lang="en-IE" sz="1800" dirty="0">
                <a:solidFill>
                  <a:schemeClr val="tx2">
                    <a:lumMod val="60000"/>
                    <a:lumOff val="40000"/>
                  </a:schemeClr>
                </a:solidFill>
                <a:latin typeface="Roboto" panose="02000000000000000000" pitchFamily="2" charset="0"/>
              </a:rPr>
              <a:t>Sputnik-3 was a geophysical satellite that provided information on Earth's ionosphere, magnetic field, cosmic rays and meteoroids. </a:t>
            </a:r>
          </a:p>
          <a:p>
            <a:pPr marL="327600">
              <a:lnSpc>
                <a:spcPct val="150000"/>
              </a:lnSpc>
              <a:spcBef>
                <a:spcPts val="0"/>
              </a:spcBef>
            </a:pPr>
            <a:endParaRPr lang="en-IE" sz="1800" dirty="0">
              <a:solidFill>
                <a:schemeClr val="tx2">
                  <a:lumMod val="60000"/>
                  <a:lumOff val="40000"/>
                </a:schemeClr>
              </a:solidFill>
              <a:latin typeface="Roboto" panose="02000000000000000000" pitchFamily="2" charset="0"/>
            </a:endParaRPr>
          </a:p>
          <a:p>
            <a:pPr marL="327600">
              <a:lnSpc>
                <a:spcPct val="150000"/>
              </a:lnSpc>
              <a:spcBef>
                <a:spcPts val="0"/>
              </a:spcBef>
            </a:pPr>
            <a:r>
              <a:rPr lang="en-IE" sz="1800" dirty="0">
                <a:solidFill>
                  <a:srgbClr val="002060"/>
                </a:solidFill>
                <a:latin typeface="Roboto" panose="02000000000000000000" pitchFamily="2" charset="0"/>
              </a:rPr>
              <a:t>Explorer-1 launched on 31 January 1958 by Jupiter-C rocket from Cape Canaveral was the first satellite successfully launched by the United States. Explorer's design was pencil-shaped, which allowed it to spin as it orbited the earth. The spinning motion provided stability to the satellite while in orbit.  Spin stabilization is still one of t</a:t>
            </a:r>
            <a:r>
              <a:rPr lang="en-IE" sz="1600" dirty="0">
                <a:solidFill>
                  <a:srgbClr val="002060"/>
                </a:solidFill>
                <a:latin typeface="Roboto" panose="02000000000000000000" pitchFamily="2" charset="0"/>
              </a:rPr>
              <a:t>he techniques of satellite stabilization. </a:t>
            </a:r>
          </a:p>
        </p:txBody>
      </p:sp>
      <p:pic>
        <p:nvPicPr>
          <p:cNvPr id="7" name="Picture 6">
            <a:extLst>
              <a:ext uri="{FF2B5EF4-FFF2-40B4-BE49-F238E27FC236}">
                <a16:creationId xmlns:a16="http://schemas.microsoft.com/office/drawing/2014/main" id="{DE875831-1FCE-44DE-4D78-BE2046FCC25A}"/>
              </a:ext>
            </a:extLst>
          </p:cNvPr>
          <p:cNvPicPr>
            <a:picLocks noChangeAspect="1"/>
          </p:cNvPicPr>
          <p:nvPr/>
        </p:nvPicPr>
        <p:blipFill rotWithShape="1">
          <a:blip r:embed="rId3"/>
          <a:srcRect l="18732" t="9333" r="37389" b="68230"/>
          <a:stretch/>
        </p:blipFill>
        <p:spPr>
          <a:xfrm>
            <a:off x="7983046" y="2099734"/>
            <a:ext cx="4208954" cy="3005936"/>
          </a:xfrm>
          <a:prstGeom prst="rect">
            <a:avLst/>
          </a:prstGeom>
        </p:spPr>
      </p:pic>
      <p:sp>
        <p:nvSpPr>
          <p:cNvPr id="12" name="TextBox 11">
            <a:extLst>
              <a:ext uri="{FF2B5EF4-FFF2-40B4-BE49-F238E27FC236}">
                <a16:creationId xmlns:a16="http://schemas.microsoft.com/office/drawing/2014/main" id="{118ED180-8B11-49A4-9996-7D0896161E2C}"/>
              </a:ext>
            </a:extLst>
          </p:cNvPr>
          <p:cNvSpPr txBox="1"/>
          <p:nvPr/>
        </p:nvSpPr>
        <p:spPr>
          <a:xfrm>
            <a:off x="3438596" y="6614927"/>
            <a:ext cx="6107288" cy="230832"/>
          </a:xfrm>
          <a:prstGeom prst="rect">
            <a:avLst/>
          </a:prstGeom>
          <a:noFill/>
        </p:spPr>
        <p:txBody>
          <a:bodyPr wrap="square">
            <a:spAutoFit/>
          </a:bodyPr>
          <a:lstStyle/>
          <a:p>
            <a:pPr marL="0" indent="0">
              <a:buNone/>
            </a:pPr>
            <a:r>
              <a:rPr lang="en-IE" sz="900" dirty="0">
                <a:latin typeface="Roboto" panose="02000000000000000000" pitchFamily="2" charset="0"/>
              </a:rPr>
              <a:t>From: Maini, Anil Kumar, and Varsha Agrawal. Satellite Technology : Principles and Applications. John Wiley, 2007.</a:t>
            </a:r>
          </a:p>
        </p:txBody>
      </p:sp>
    </p:spTree>
    <p:extLst>
      <p:ext uri="{BB962C8B-B14F-4D97-AF65-F5344CB8AC3E}">
        <p14:creationId xmlns:p14="http://schemas.microsoft.com/office/powerpoint/2010/main" val="34246459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5AE1-3813-51B1-1AA6-12AD68D20076}"/>
              </a:ext>
            </a:extLst>
          </p:cNvPr>
          <p:cNvSpPr>
            <a:spLocks noGrp="1"/>
          </p:cNvSpPr>
          <p:nvPr>
            <p:ph type="title"/>
          </p:nvPr>
        </p:nvSpPr>
        <p:spPr/>
        <p:txBody>
          <a:bodyPr/>
          <a:lstStyle/>
          <a:p>
            <a:r>
              <a:rPr lang="en-IE" dirty="0">
                <a:latin typeface="+mn-lt"/>
              </a:rPr>
              <a:t>History of Satellite Remote Sensing</a:t>
            </a:r>
            <a:endParaRPr lang="en-IE" dirty="0"/>
          </a:p>
        </p:txBody>
      </p:sp>
      <p:sp>
        <p:nvSpPr>
          <p:cNvPr id="3" name="Text Placeholder 2">
            <a:extLst>
              <a:ext uri="{FF2B5EF4-FFF2-40B4-BE49-F238E27FC236}">
                <a16:creationId xmlns:a16="http://schemas.microsoft.com/office/drawing/2014/main" id="{2F8C99D9-B0F9-7494-E82A-547B4A0D1544}"/>
              </a:ext>
            </a:extLst>
          </p:cNvPr>
          <p:cNvSpPr>
            <a:spLocks noGrp="1"/>
          </p:cNvSpPr>
          <p:nvPr>
            <p:ph type="body" sz="quarter" idx="10"/>
          </p:nvPr>
        </p:nvSpPr>
        <p:spPr>
          <a:xfrm>
            <a:off x="145053" y="934701"/>
            <a:ext cx="6131569" cy="5467404"/>
          </a:xfrm>
        </p:spPr>
        <p:txBody>
          <a:bodyPr>
            <a:normAutofit/>
          </a:bodyPr>
          <a:lstStyle/>
          <a:p>
            <a:r>
              <a:rPr lang="en-IE" sz="1800" dirty="0">
                <a:solidFill>
                  <a:srgbClr val="002060"/>
                </a:solidFill>
                <a:latin typeface="Roboto" panose="02000000000000000000" pitchFamily="2" charset="0"/>
              </a:rPr>
              <a:t>After the successful launch of Explorer-1,  in 1958 launches of Vanguard-1 on 5 February 1958, Explorer-2 on 5 March 1958 and Vanguard-2 (TV-4) on 17 March 1958 followed</a:t>
            </a:r>
          </a:p>
        </p:txBody>
      </p:sp>
      <p:pic>
        <p:nvPicPr>
          <p:cNvPr id="5" name="Picture 4">
            <a:extLst>
              <a:ext uri="{FF2B5EF4-FFF2-40B4-BE49-F238E27FC236}">
                <a16:creationId xmlns:a16="http://schemas.microsoft.com/office/drawing/2014/main" id="{F3610BC5-8659-1A6C-B607-217A49BB1215}"/>
              </a:ext>
            </a:extLst>
          </p:cNvPr>
          <p:cNvPicPr>
            <a:picLocks noChangeAspect="1"/>
          </p:cNvPicPr>
          <p:nvPr/>
        </p:nvPicPr>
        <p:blipFill>
          <a:blip r:embed="rId2"/>
          <a:stretch>
            <a:fillRect/>
          </a:stretch>
        </p:blipFill>
        <p:spPr>
          <a:xfrm>
            <a:off x="727695" y="2256759"/>
            <a:ext cx="4966283" cy="3868347"/>
          </a:xfrm>
          <a:prstGeom prst="rect">
            <a:avLst/>
          </a:prstGeom>
        </p:spPr>
      </p:pic>
      <p:sp>
        <p:nvSpPr>
          <p:cNvPr id="7" name="TextBox 6">
            <a:extLst>
              <a:ext uri="{FF2B5EF4-FFF2-40B4-BE49-F238E27FC236}">
                <a16:creationId xmlns:a16="http://schemas.microsoft.com/office/drawing/2014/main" id="{C1E51F35-CD73-6EE7-DB49-6D75AF1659F5}"/>
              </a:ext>
            </a:extLst>
          </p:cNvPr>
          <p:cNvSpPr txBox="1"/>
          <p:nvPr/>
        </p:nvSpPr>
        <p:spPr>
          <a:xfrm>
            <a:off x="632592" y="6125106"/>
            <a:ext cx="2741281" cy="276999"/>
          </a:xfrm>
          <a:prstGeom prst="rect">
            <a:avLst/>
          </a:prstGeom>
          <a:noFill/>
        </p:spPr>
        <p:txBody>
          <a:bodyPr wrap="square">
            <a:spAutoFit/>
          </a:bodyPr>
          <a:lstStyle/>
          <a:p>
            <a:r>
              <a:rPr lang="en-IE" sz="1200" b="0" i="0" u="none" strike="noStrike" baseline="0" dirty="0">
                <a:solidFill>
                  <a:srgbClr val="002060"/>
                </a:solidFill>
                <a:latin typeface="Calibri" panose="020F0502020204030204" pitchFamily="34" charset="0"/>
              </a:rPr>
              <a:t>Vanguard Satellite at Launch Pad 1958</a:t>
            </a:r>
            <a:endParaRPr lang="en-IE" sz="1200" dirty="0">
              <a:solidFill>
                <a:srgbClr val="002060"/>
              </a:solidFill>
            </a:endParaRPr>
          </a:p>
        </p:txBody>
      </p:sp>
      <p:pic>
        <p:nvPicPr>
          <p:cNvPr id="9" name="Picture 8">
            <a:extLst>
              <a:ext uri="{FF2B5EF4-FFF2-40B4-BE49-F238E27FC236}">
                <a16:creationId xmlns:a16="http://schemas.microsoft.com/office/drawing/2014/main" id="{2FC036AB-8A96-208F-97DE-D4831BF9F6B4}"/>
              </a:ext>
            </a:extLst>
          </p:cNvPr>
          <p:cNvPicPr>
            <a:picLocks noChangeAspect="1"/>
          </p:cNvPicPr>
          <p:nvPr/>
        </p:nvPicPr>
        <p:blipFill>
          <a:blip r:embed="rId3"/>
          <a:stretch>
            <a:fillRect/>
          </a:stretch>
        </p:blipFill>
        <p:spPr>
          <a:xfrm>
            <a:off x="6616541" y="1116412"/>
            <a:ext cx="5330818" cy="5164071"/>
          </a:xfrm>
          <a:prstGeom prst="rect">
            <a:avLst/>
          </a:prstGeom>
        </p:spPr>
      </p:pic>
      <p:sp>
        <p:nvSpPr>
          <p:cNvPr id="12" name="TextBox 11">
            <a:extLst>
              <a:ext uri="{FF2B5EF4-FFF2-40B4-BE49-F238E27FC236}">
                <a16:creationId xmlns:a16="http://schemas.microsoft.com/office/drawing/2014/main" id="{8508775C-ED12-24CC-A1EE-9C7B1503A758}"/>
              </a:ext>
            </a:extLst>
          </p:cNvPr>
          <p:cNvSpPr txBox="1"/>
          <p:nvPr/>
        </p:nvSpPr>
        <p:spPr>
          <a:xfrm>
            <a:off x="6925733" y="6604544"/>
            <a:ext cx="6107288" cy="230832"/>
          </a:xfrm>
          <a:prstGeom prst="rect">
            <a:avLst/>
          </a:prstGeom>
          <a:noFill/>
        </p:spPr>
        <p:txBody>
          <a:bodyPr wrap="square">
            <a:spAutoFit/>
          </a:bodyPr>
          <a:lstStyle/>
          <a:p>
            <a:r>
              <a:rPr lang="en-IE" sz="900" dirty="0"/>
              <a:t>images courtesy of Prof. F. House , Dept. Physics, Drexel University, Philadelphia</a:t>
            </a:r>
            <a:endParaRPr lang="en-IE" dirty="0"/>
          </a:p>
        </p:txBody>
      </p:sp>
    </p:spTree>
    <p:extLst>
      <p:ext uri="{BB962C8B-B14F-4D97-AF65-F5344CB8AC3E}">
        <p14:creationId xmlns:p14="http://schemas.microsoft.com/office/powerpoint/2010/main" val="30865240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2A198-4D08-7524-8E53-6190D478FC29}"/>
              </a:ext>
            </a:extLst>
          </p:cNvPr>
          <p:cNvSpPr>
            <a:spLocks noGrp="1"/>
          </p:cNvSpPr>
          <p:nvPr>
            <p:ph type="title"/>
          </p:nvPr>
        </p:nvSpPr>
        <p:spPr/>
        <p:txBody>
          <a:bodyPr>
            <a:normAutofit/>
          </a:bodyPr>
          <a:lstStyle/>
          <a:p>
            <a:r>
              <a:rPr lang="en-IE" dirty="0">
                <a:latin typeface="+mn-lt"/>
              </a:rPr>
              <a:t>History of Satellite Remote Sensing</a:t>
            </a:r>
            <a:endParaRPr lang="en-IE" dirty="0"/>
          </a:p>
        </p:txBody>
      </p:sp>
      <p:sp>
        <p:nvSpPr>
          <p:cNvPr id="3" name="Text Placeholder 2">
            <a:extLst>
              <a:ext uri="{FF2B5EF4-FFF2-40B4-BE49-F238E27FC236}">
                <a16:creationId xmlns:a16="http://schemas.microsoft.com/office/drawing/2014/main" id="{F9771F07-267F-0B05-CE41-26D0D3957BE3}"/>
              </a:ext>
            </a:extLst>
          </p:cNvPr>
          <p:cNvSpPr>
            <a:spLocks noGrp="1"/>
          </p:cNvSpPr>
          <p:nvPr>
            <p:ph type="body" sz="quarter" idx="10"/>
          </p:nvPr>
        </p:nvSpPr>
        <p:spPr>
          <a:xfrm>
            <a:off x="145054" y="1139429"/>
            <a:ext cx="6899214" cy="5262675"/>
          </a:xfrm>
        </p:spPr>
        <p:txBody>
          <a:bodyPr>
            <a:normAutofit/>
          </a:bodyPr>
          <a:lstStyle/>
          <a:p>
            <a:pPr>
              <a:lnSpc>
                <a:spcPct val="150000"/>
              </a:lnSpc>
              <a:spcBef>
                <a:spcPts val="0"/>
              </a:spcBef>
            </a:pPr>
            <a:r>
              <a:rPr lang="en-IE" sz="2000" dirty="0">
                <a:solidFill>
                  <a:srgbClr val="002060"/>
                </a:solidFill>
                <a:latin typeface="Roboto" panose="02000000000000000000" pitchFamily="2" charset="0"/>
              </a:rPr>
              <a:t>Menzel et al., 2009, (BAMS) : The first successful meteorological experiment conducted from a satellite was launched on Explorer VII on 13 October 1959. </a:t>
            </a:r>
          </a:p>
          <a:p>
            <a:pPr>
              <a:lnSpc>
                <a:spcPct val="150000"/>
              </a:lnSpc>
              <a:spcBef>
                <a:spcPts val="0"/>
              </a:spcBef>
            </a:pPr>
            <a:endParaRPr lang="en-IE" sz="2000" dirty="0">
              <a:solidFill>
                <a:srgbClr val="002060"/>
              </a:solidFill>
              <a:latin typeface="Roboto" panose="02000000000000000000" pitchFamily="2" charset="0"/>
            </a:endParaRPr>
          </a:p>
          <a:p>
            <a:pPr>
              <a:lnSpc>
                <a:spcPct val="150000"/>
              </a:lnSpc>
              <a:spcBef>
                <a:spcPts val="0"/>
              </a:spcBef>
            </a:pPr>
            <a:r>
              <a:rPr lang="en-IE" sz="2000" dirty="0">
                <a:solidFill>
                  <a:srgbClr val="002060"/>
                </a:solidFill>
                <a:latin typeface="Roboto" panose="02000000000000000000" pitchFamily="2" charset="0"/>
              </a:rPr>
              <a:t>Explorer VII carried an early version of a radiometer designed to measure Earth's heat balance from a satellite. The thermal radiation experiment, devised by Verner E. Suomi , along with University of Wisconsin Madison engineering professor Robert J. Parent, established Suomi as the "father of satellite meteorology”.</a:t>
            </a:r>
          </a:p>
        </p:txBody>
      </p:sp>
      <p:sp>
        <p:nvSpPr>
          <p:cNvPr id="5" name="TextBox 4">
            <a:extLst>
              <a:ext uri="{FF2B5EF4-FFF2-40B4-BE49-F238E27FC236}">
                <a16:creationId xmlns:a16="http://schemas.microsoft.com/office/drawing/2014/main" id="{A8DD7DDE-D9DF-17F2-23B6-E5CB53EFB770}"/>
              </a:ext>
            </a:extLst>
          </p:cNvPr>
          <p:cNvSpPr txBox="1"/>
          <p:nvPr/>
        </p:nvSpPr>
        <p:spPr>
          <a:xfrm>
            <a:off x="6925733" y="6604544"/>
            <a:ext cx="6107288" cy="230832"/>
          </a:xfrm>
          <a:prstGeom prst="rect">
            <a:avLst/>
          </a:prstGeom>
          <a:noFill/>
        </p:spPr>
        <p:txBody>
          <a:bodyPr wrap="square">
            <a:spAutoFit/>
          </a:bodyPr>
          <a:lstStyle/>
          <a:p>
            <a:r>
              <a:rPr lang="en-IE" sz="900" dirty="0"/>
              <a:t>images courtesy of Prof. F. House , Dept. Physics, Drexel University, Philadelphia</a:t>
            </a:r>
            <a:endParaRPr lang="en-IE" dirty="0"/>
          </a:p>
        </p:txBody>
      </p:sp>
      <p:pic>
        <p:nvPicPr>
          <p:cNvPr id="6" name="Picture 5">
            <a:extLst>
              <a:ext uri="{FF2B5EF4-FFF2-40B4-BE49-F238E27FC236}">
                <a16:creationId xmlns:a16="http://schemas.microsoft.com/office/drawing/2014/main" id="{30D447A6-2D27-5D13-F481-A1AF40E3BFCB}"/>
              </a:ext>
            </a:extLst>
          </p:cNvPr>
          <p:cNvPicPr>
            <a:picLocks noChangeAspect="1"/>
          </p:cNvPicPr>
          <p:nvPr/>
        </p:nvPicPr>
        <p:blipFill>
          <a:blip r:embed="rId2"/>
          <a:stretch>
            <a:fillRect/>
          </a:stretch>
        </p:blipFill>
        <p:spPr>
          <a:xfrm>
            <a:off x="7376787" y="22624"/>
            <a:ext cx="4670160" cy="3498468"/>
          </a:xfrm>
          <a:prstGeom prst="rect">
            <a:avLst/>
          </a:prstGeom>
        </p:spPr>
      </p:pic>
      <p:pic>
        <p:nvPicPr>
          <p:cNvPr id="7" name="Picture 6">
            <a:extLst>
              <a:ext uri="{FF2B5EF4-FFF2-40B4-BE49-F238E27FC236}">
                <a16:creationId xmlns:a16="http://schemas.microsoft.com/office/drawing/2014/main" id="{44236A43-44C3-DDD7-C0A3-9C49CA4AB702}"/>
              </a:ext>
            </a:extLst>
          </p:cNvPr>
          <p:cNvPicPr>
            <a:picLocks noChangeAspect="1"/>
          </p:cNvPicPr>
          <p:nvPr/>
        </p:nvPicPr>
        <p:blipFill>
          <a:blip r:embed="rId3"/>
          <a:stretch>
            <a:fillRect/>
          </a:stretch>
        </p:blipFill>
        <p:spPr>
          <a:xfrm>
            <a:off x="7378189" y="3878509"/>
            <a:ext cx="4668757" cy="2523595"/>
          </a:xfrm>
          <a:prstGeom prst="rect">
            <a:avLst/>
          </a:prstGeom>
        </p:spPr>
      </p:pic>
      <p:sp>
        <p:nvSpPr>
          <p:cNvPr id="8" name="TextBox 7">
            <a:extLst>
              <a:ext uri="{FF2B5EF4-FFF2-40B4-BE49-F238E27FC236}">
                <a16:creationId xmlns:a16="http://schemas.microsoft.com/office/drawing/2014/main" id="{E5D4AA83-C32A-3F0E-23E5-C380FC8E1319}"/>
              </a:ext>
            </a:extLst>
          </p:cNvPr>
          <p:cNvSpPr txBox="1"/>
          <p:nvPr/>
        </p:nvSpPr>
        <p:spPr>
          <a:xfrm>
            <a:off x="7541596" y="3504015"/>
            <a:ext cx="2224143" cy="276999"/>
          </a:xfrm>
          <a:prstGeom prst="rect">
            <a:avLst/>
          </a:prstGeom>
          <a:noFill/>
        </p:spPr>
        <p:txBody>
          <a:bodyPr wrap="square">
            <a:spAutoFit/>
          </a:bodyPr>
          <a:lstStyle/>
          <a:p>
            <a:r>
              <a:rPr lang="en-IE" sz="1200" b="0" i="0" u="none" strike="noStrike" baseline="0" dirty="0">
                <a:solidFill>
                  <a:srgbClr val="002060"/>
                </a:solidFill>
                <a:latin typeface="Calibri" panose="020F0502020204030204" pitchFamily="34" charset="0"/>
              </a:rPr>
              <a:t>Preparing Explorer VII for Launch</a:t>
            </a:r>
            <a:endParaRPr lang="en-IE" sz="1200" dirty="0">
              <a:solidFill>
                <a:srgbClr val="002060"/>
              </a:solidFill>
            </a:endParaRPr>
          </a:p>
        </p:txBody>
      </p:sp>
    </p:spTree>
    <p:extLst>
      <p:ext uri="{BB962C8B-B14F-4D97-AF65-F5344CB8AC3E}">
        <p14:creationId xmlns:p14="http://schemas.microsoft.com/office/powerpoint/2010/main" val="31305666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8F47-4805-3D36-0F02-D055EA7EDE1C}"/>
              </a:ext>
            </a:extLst>
          </p:cNvPr>
          <p:cNvSpPr>
            <a:spLocks noGrp="1"/>
          </p:cNvSpPr>
          <p:nvPr>
            <p:ph type="title"/>
          </p:nvPr>
        </p:nvSpPr>
        <p:spPr/>
        <p:txBody>
          <a:bodyPr/>
          <a:lstStyle/>
          <a:p>
            <a:r>
              <a:rPr lang="en-IE" dirty="0">
                <a:latin typeface="+mn-lt"/>
              </a:rPr>
              <a:t>History of Satellite Remote Sensing</a:t>
            </a:r>
          </a:p>
        </p:txBody>
      </p:sp>
      <p:pic>
        <p:nvPicPr>
          <p:cNvPr id="5" name="Picture 4">
            <a:extLst>
              <a:ext uri="{FF2B5EF4-FFF2-40B4-BE49-F238E27FC236}">
                <a16:creationId xmlns:a16="http://schemas.microsoft.com/office/drawing/2014/main" id="{8FBA241E-B96E-5097-0C12-6AB8A25978E5}"/>
              </a:ext>
            </a:extLst>
          </p:cNvPr>
          <p:cNvPicPr>
            <a:picLocks noChangeAspect="1"/>
          </p:cNvPicPr>
          <p:nvPr/>
        </p:nvPicPr>
        <p:blipFill>
          <a:blip r:embed="rId3"/>
          <a:stretch>
            <a:fillRect/>
          </a:stretch>
        </p:blipFill>
        <p:spPr>
          <a:xfrm>
            <a:off x="153107" y="640080"/>
            <a:ext cx="8930356" cy="5834912"/>
          </a:xfrm>
          <a:prstGeom prst="rect">
            <a:avLst/>
          </a:prstGeom>
        </p:spPr>
      </p:pic>
      <p:sp>
        <p:nvSpPr>
          <p:cNvPr id="6" name="TextBox 5">
            <a:extLst>
              <a:ext uri="{FF2B5EF4-FFF2-40B4-BE49-F238E27FC236}">
                <a16:creationId xmlns:a16="http://schemas.microsoft.com/office/drawing/2014/main" id="{09314FE5-6592-AAA7-4000-14138DF453FB}"/>
              </a:ext>
            </a:extLst>
          </p:cNvPr>
          <p:cNvSpPr txBox="1"/>
          <p:nvPr/>
        </p:nvSpPr>
        <p:spPr>
          <a:xfrm>
            <a:off x="6925733" y="6604544"/>
            <a:ext cx="6107288" cy="230832"/>
          </a:xfrm>
          <a:prstGeom prst="rect">
            <a:avLst/>
          </a:prstGeom>
          <a:noFill/>
        </p:spPr>
        <p:txBody>
          <a:bodyPr wrap="square">
            <a:spAutoFit/>
          </a:bodyPr>
          <a:lstStyle/>
          <a:p>
            <a:r>
              <a:rPr lang="en-IE" sz="900" dirty="0"/>
              <a:t>images courtesy of Prof. F. House , Dept. Physics, Drexel University, Philadelphia</a:t>
            </a:r>
            <a:endParaRPr lang="en-IE" dirty="0"/>
          </a:p>
        </p:txBody>
      </p:sp>
      <p:sp>
        <p:nvSpPr>
          <p:cNvPr id="3" name="Text Placeholder 2">
            <a:extLst>
              <a:ext uri="{FF2B5EF4-FFF2-40B4-BE49-F238E27FC236}">
                <a16:creationId xmlns:a16="http://schemas.microsoft.com/office/drawing/2014/main" id="{C026C67D-B567-DB4F-AE69-49E5E6CBD70B}"/>
              </a:ext>
            </a:extLst>
          </p:cNvPr>
          <p:cNvSpPr>
            <a:spLocks noGrp="1"/>
          </p:cNvSpPr>
          <p:nvPr>
            <p:ph type="body" sz="quarter" idx="10"/>
          </p:nvPr>
        </p:nvSpPr>
        <p:spPr>
          <a:xfrm>
            <a:off x="9039503" y="5485651"/>
            <a:ext cx="3196458" cy="486171"/>
          </a:xfrm>
        </p:spPr>
        <p:txBody>
          <a:bodyPr>
            <a:normAutofit/>
          </a:bodyPr>
          <a:lstStyle/>
          <a:p>
            <a:pPr marL="0" indent="0">
              <a:buNone/>
            </a:pPr>
            <a:r>
              <a:rPr lang="en-IE" sz="2000" dirty="0">
                <a:solidFill>
                  <a:srgbClr val="002060"/>
                </a:solidFill>
              </a:rPr>
              <a:t>Weinstein and Suomi, 1961</a:t>
            </a:r>
          </a:p>
        </p:txBody>
      </p:sp>
    </p:spTree>
    <p:extLst>
      <p:ext uri="{BB962C8B-B14F-4D97-AF65-F5344CB8AC3E}">
        <p14:creationId xmlns:p14="http://schemas.microsoft.com/office/powerpoint/2010/main" val="4424279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D21A-13FD-92F4-1AF0-4CADC321748C}"/>
              </a:ext>
            </a:extLst>
          </p:cNvPr>
          <p:cNvSpPr>
            <a:spLocks noGrp="1"/>
          </p:cNvSpPr>
          <p:nvPr>
            <p:ph type="title"/>
          </p:nvPr>
        </p:nvSpPr>
        <p:spPr/>
        <p:txBody>
          <a:bodyPr/>
          <a:lstStyle/>
          <a:p>
            <a:r>
              <a:rPr lang="en-IE" dirty="0">
                <a:latin typeface="+mn-lt"/>
              </a:rPr>
              <a:t>History of Satellite Remote Sensing</a:t>
            </a:r>
          </a:p>
        </p:txBody>
      </p:sp>
      <p:sp>
        <p:nvSpPr>
          <p:cNvPr id="3" name="Text Placeholder 2">
            <a:extLst>
              <a:ext uri="{FF2B5EF4-FFF2-40B4-BE49-F238E27FC236}">
                <a16:creationId xmlns:a16="http://schemas.microsoft.com/office/drawing/2014/main" id="{D675C1AA-8B56-A70D-F7B2-7C342667F709}"/>
              </a:ext>
            </a:extLst>
          </p:cNvPr>
          <p:cNvSpPr>
            <a:spLocks noGrp="1"/>
          </p:cNvSpPr>
          <p:nvPr>
            <p:ph type="body" sz="quarter" idx="10"/>
          </p:nvPr>
        </p:nvSpPr>
        <p:spPr>
          <a:xfrm>
            <a:off x="145053" y="1037829"/>
            <a:ext cx="6808902" cy="5262675"/>
          </a:xfrm>
        </p:spPr>
        <p:txBody>
          <a:bodyPr>
            <a:normAutofit/>
          </a:bodyPr>
          <a:lstStyle/>
          <a:p>
            <a:r>
              <a:rPr lang="en-IE" sz="1800" dirty="0">
                <a:solidFill>
                  <a:srgbClr val="002060"/>
                </a:solidFill>
                <a:latin typeface="Roboto" panose="02000000000000000000" pitchFamily="2" charset="0"/>
              </a:rPr>
              <a:t>TIROS-1 (television and </a:t>
            </a:r>
            <a:r>
              <a:rPr lang="en-IE" sz="1800" dirty="0" err="1">
                <a:solidFill>
                  <a:srgbClr val="002060"/>
                </a:solidFill>
                <a:latin typeface="Roboto" panose="02000000000000000000" pitchFamily="2" charset="0"/>
              </a:rPr>
              <a:t>impared</a:t>
            </a:r>
            <a:r>
              <a:rPr lang="en-IE" sz="1800" dirty="0">
                <a:solidFill>
                  <a:srgbClr val="002060"/>
                </a:solidFill>
                <a:latin typeface="Roboto" panose="02000000000000000000" pitchFamily="2" charset="0"/>
              </a:rPr>
              <a:t> observation satellite) was the first weather satellite, successfully launched on 1 April 1960</a:t>
            </a:r>
          </a:p>
        </p:txBody>
      </p:sp>
      <p:pic>
        <p:nvPicPr>
          <p:cNvPr id="5" name="Picture 4">
            <a:extLst>
              <a:ext uri="{FF2B5EF4-FFF2-40B4-BE49-F238E27FC236}">
                <a16:creationId xmlns:a16="http://schemas.microsoft.com/office/drawing/2014/main" id="{2B2E7961-A6CB-C9FA-13E8-36335DD70891}"/>
              </a:ext>
            </a:extLst>
          </p:cNvPr>
          <p:cNvPicPr>
            <a:picLocks noChangeAspect="1"/>
          </p:cNvPicPr>
          <p:nvPr/>
        </p:nvPicPr>
        <p:blipFill>
          <a:blip r:embed="rId3"/>
          <a:stretch>
            <a:fillRect/>
          </a:stretch>
        </p:blipFill>
        <p:spPr>
          <a:xfrm>
            <a:off x="228282" y="2370731"/>
            <a:ext cx="4161798" cy="4233813"/>
          </a:xfrm>
          <a:prstGeom prst="rect">
            <a:avLst/>
          </a:prstGeom>
        </p:spPr>
      </p:pic>
      <p:pic>
        <p:nvPicPr>
          <p:cNvPr id="7" name="Picture 6">
            <a:extLst>
              <a:ext uri="{FF2B5EF4-FFF2-40B4-BE49-F238E27FC236}">
                <a16:creationId xmlns:a16="http://schemas.microsoft.com/office/drawing/2014/main" id="{82766663-F300-F15C-873F-D65C094721F7}"/>
              </a:ext>
            </a:extLst>
          </p:cNvPr>
          <p:cNvPicPr>
            <a:picLocks noChangeAspect="1"/>
          </p:cNvPicPr>
          <p:nvPr/>
        </p:nvPicPr>
        <p:blipFill>
          <a:blip r:embed="rId4"/>
          <a:stretch>
            <a:fillRect/>
          </a:stretch>
        </p:blipFill>
        <p:spPr>
          <a:xfrm>
            <a:off x="7643450" y="838954"/>
            <a:ext cx="4403497" cy="5660424"/>
          </a:xfrm>
          <a:prstGeom prst="rect">
            <a:avLst/>
          </a:prstGeom>
        </p:spPr>
      </p:pic>
      <p:sp>
        <p:nvSpPr>
          <p:cNvPr id="9" name="TextBox 8">
            <a:extLst>
              <a:ext uri="{FF2B5EF4-FFF2-40B4-BE49-F238E27FC236}">
                <a16:creationId xmlns:a16="http://schemas.microsoft.com/office/drawing/2014/main" id="{BCE5D256-E0BE-22FF-D85F-DB39ED15F6B2}"/>
              </a:ext>
            </a:extLst>
          </p:cNvPr>
          <p:cNvSpPr txBox="1"/>
          <p:nvPr/>
        </p:nvSpPr>
        <p:spPr>
          <a:xfrm>
            <a:off x="7643450" y="944120"/>
            <a:ext cx="6102990" cy="369332"/>
          </a:xfrm>
          <a:prstGeom prst="rect">
            <a:avLst/>
          </a:prstGeom>
          <a:noFill/>
        </p:spPr>
        <p:txBody>
          <a:bodyPr wrap="square">
            <a:spAutoFit/>
          </a:bodyPr>
          <a:lstStyle/>
          <a:p>
            <a:r>
              <a:rPr lang="en-IE" dirty="0"/>
              <a:t>TIROS Satellite Transition</a:t>
            </a:r>
          </a:p>
          <a:p>
            <a:r>
              <a:rPr lang="en-IE" dirty="0"/>
              <a:t>to ESSA Cart Wheel Orientation</a:t>
            </a:r>
          </a:p>
        </p:txBody>
      </p:sp>
      <p:pic>
        <p:nvPicPr>
          <p:cNvPr id="11" name="Picture 10">
            <a:extLst>
              <a:ext uri="{FF2B5EF4-FFF2-40B4-BE49-F238E27FC236}">
                <a16:creationId xmlns:a16="http://schemas.microsoft.com/office/drawing/2014/main" id="{EEE69374-B1D7-A5ED-0B7A-43C08C80BDA5}"/>
              </a:ext>
            </a:extLst>
          </p:cNvPr>
          <p:cNvPicPr>
            <a:picLocks noChangeAspect="1"/>
          </p:cNvPicPr>
          <p:nvPr/>
        </p:nvPicPr>
        <p:blipFill rotWithShape="1">
          <a:blip r:embed="rId5"/>
          <a:srcRect l="43562" t="42140" r="24558" b="36132"/>
          <a:stretch/>
        </p:blipFill>
        <p:spPr>
          <a:xfrm>
            <a:off x="4627118" y="3020244"/>
            <a:ext cx="2710659" cy="2580428"/>
          </a:xfrm>
          <a:prstGeom prst="rect">
            <a:avLst/>
          </a:prstGeom>
        </p:spPr>
      </p:pic>
      <p:sp>
        <p:nvSpPr>
          <p:cNvPr id="12" name="TextBox 11">
            <a:extLst>
              <a:ext uri="{FF2B5EF4-FFF2-40B4-BE49-F238E27FC236}">
                <a16:creationId xmlns:a16="http://schemas.microsoft.com/office/drawing/2014/main" id="{3B9185D5-9637-DE97-6E74-57EA28F328FC}"/>
              </a:ext>
            </a:extLst>
          </p:cNvPr>
          <p:cNvSpPr txBox="1"/>
          <p:nvPr/>
        </p:nvSpPr>
        <p:spPr>
          <a:xfrm>
            <a:off x="6925733" y="6604544"/>
            <a:ext cx="6107288" cy="230832"/>
          </a:xfrm>
          <a:prstGeom prst="rect">
            <a:avLst/>
          </a:prstGeom>
          <a:noFill/>
        </p:spPr>
        <p:txBody>
          <a:bodyPr wrap="square">
            <a:spAutoFit/>
          </a:bodyPr>
          <a:lstStyle/>
          <a:p>
            <a:r>
              <a:rPr lang="en-IE" sz="900" dirty="0"/>
              <a:t>images courtesy of Prof. F. House , Dept. Physics, Drexel University, Philadelphia</a:t>
            </a:r>
            <a:endParaRPr lang="en-IE" dirty="0"/>
          </a:p>
        </p:txBody>
      </p:sp>
    </p:spTree>
    <p:extLst>
      <p:ext uri="{BB962C8B-B14F-4D97-AF65-F5344CB8AC3E}">
        <p14:creationId xmlns:p14="http://schemas.microsoft.com/office/powerpoint/2010/main" val="120511803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869D-93DD-5C35-1DBC-D2A43A0563C3}"/>
              </a:ext>
            </a:extLst>
          </p:cNvPr>
          <p:cNvSpPr>
            <a:spLocks noGrp="1"/>
          </p:cNvSpPr>
          <p:nvPr>
            <p:ph type="title"/>
          </p:nvPr>
        </p:nvSpPr>
        <p:spPr/>
        <p:txBody>
          <a:bodyPr/>
          <a:lstStyle/>
          <a:p>
            <a:r>
              <a:rPr lang="en-IE" dirty="0">
                <a:latin typeface="+mn-lt"/>
              </a:rPr>
              <a:t>History of Satellite Remote Sensing</a:t>
            </a:r>
            <a:endParaRPr lang="en-IE" dirty="0"/>
          </a:p>
        </p:txBody>
      </p:sp>
      <p:sp>
        <p:nvSpPr>
          <p:cNvPr id="3" name="Text Placeholder 2">
            <a:extLst>
              <a:ext uri="{FF2B5EF4-FFF2-40B4-BE49-F238E27FC236}">
                <a16:creationId xmlns:a16="http://schemas.microsoft.com/office/drawing/2014/main" id="{C5002C74-FCFF-9689-7C12-1E7509817C90}"/>
              </a:ext>
            </a:extLst>
          </p:cNvPr>
          <p:cNvSpPr>
            <a:spLocks noGrp="1"/>
          </p:cNvSpPr>
          <p:nvPr>
            <p:ph type="body" sz="quarter" idx="10"/>
          </p:nvPr>
        </p:nvSpPr>
        <p:spPr>
          <a:xfrm>
            <a:off x="4412591" y="5802461"/>
            <a:ext cx="4496285" cy="683533"/>
          </a:xfrm>
        </p:spPr>
        <p:txBody>
          <a:bodyPr>
            <a:normAutofit/>
          </a:bodyPr>
          <a:lstStyle/>
          <a:p>
            <a:pPr marL="0" indent="0">
              <a:buNone/>
            </a:pPr>
            <a:r>
              <a:rPr lang="en-IE" sz="1800" dirty="0">
                <a:solidFill>
                  <a:srgbClr val="002060"/>
                </a:solidFill>
                <a:latin typeface="Roboto" panose="02000000000000000000" pitchFamily="2" charset="0"/>
              </a:rPr>
              <a:t>With two vidicon cameras on board TIROS-1 provided the first pictures of the Earth</a:t>
            </a:r>
            <a:endParaRPr lang="en-IE" sz="1800" dirty="0"/>
          </a:p>
        </p:txBody>
      </p:sp>
      <p:pic>
        <p:nvPicPr>
          <p:cNvPr id="5" name="Picture 4">
            <a:extLst>
              <a:ext uri="{FF2B5EF4-FFF2-40B4-BE49-F238E27FC236}">
                <a16:creationId xmlns:a16="http://schemas.microsoft.com/office/drawing/2014/main" id="{2B1BB05D-E91A-FA97-25CA-8A1B72214792}"/>
              </a:ext>
            </a:extLst>
          </p:cNvPr>
          <p:cNvPicPr>
            <a:picLocks noChangeAspect="1"/>
          </p:cNvPicPr>
          <p:nvPr/>
        </p:nvPicPr>
        <p:blipFill>
          <a:blip r:embed="rId2"/>
          <a:stretch>
            <a:fillRect/>
          </a:stretch>
        </p:blipFill>
        <p:spPr>
          <a:xfrm>
            <a:off x="134518" y="1139429"/>
            <a:ext cx="5824204" cy="4163683"/>
          </a:xfrm>
          <a:prstGeom prst="rect">
            <a:avLst/>
          </a:prstGeom>
        </p:spPr>
      </p:pic>
      <p:sp>
        <p:nvSpPr>
          <p:cNvPr id="7" name="TextBox 6">
            <a:extLst>
              <a:ext uri="{FF2B5EF4-FFF2-40B4-BE49-F238E27FC236}">
                <a16:creationId xmlns:a16="http://schemas.microsoft.com/office/drawing/2014/main" id="{1E50365C-50CA-EE49-E7D7-CC35B84A02DC}"/>
              </a:ext>
            </a:extLst>
          </p:cNvPr>
          <p:cNvSpPr txBox="1"/>
          <p:nvPr/>
        </p:nvSpPr>
        <p:spPr>
          <a:xfrm>
            <a:off x="971026" y="5487739"/>
            <a:ext cx="6102990" cy="276999"/>
          </a:xfrm>
          <a:prstGeom prst="rect">
            <a:avLst/>
          </a:prstGeom>
          <a:noFill/>
        </p:spPr>
        <p:txBody>
          <a:bodyPr wrap="square">
            <a:spAutoFit/>
          </a:bodyPr>
          <a:lstStyle/>
          <a:p>
            <a:r>
              <a:rPr lang="en-IE" sz="1200" dirty="0">
                <a:latin typeface="Roboto" panose="02000000000000000000" pitchFamily="2" charset="0"/>
                <a:ea typeface="Roboto" panose="02000000000000000000" pitchFamily="2" charset="0"/>
              </a:rPr>
              <a:t>TIROS Satellite Model with Suomi Radiometers</a:t>
            </a:r>
          </a:p>
        </p:txBody>
      </p:sp>
      <p:pic>
        <p:nvPicPr>
          <p:cNvPr id="9" name="Picture 8">
            <a:extLst>
              <a:ext uri="{FF2B5EF4-FFF2-40B4-BE49-F238E27FC236}">
                <a16:creationId xmlns:a16="http://schemas.microsoft.com/office/drawing/2014/main" id="{0FA814AD-2C0B-4B55-478E-D9DC06249AD4}"/>
              </a:ext>
            </a:extLst>
          </p:cNvPr>
          <p:cNvPicPr>
            <a:picLocks noChangeAspect="1"/>
          </p:cNvPicPr>
          <p:nvPr/>
        </p:nvPicPr>
        <p:blipFill>
          <a:blip r:embed="rId3"/>
          <a:stretch>
            <a:fillRect/>
          </a:stretch>
        </p:blipFill>
        <p:spPr>
          <a:xfrm>
            <a:off x="7276107" y="1139429"/>
            <a:ext cx="4496285" cy="4445479"/>
          </a:xfrm>
          <a:prstGeom prst="rect">
            <a:avLst/>
          </a:prstGeom>
        </p:spPr>
      </p:pic>
      <p:sp>
        <p:nvSpPr>
          <p:cNvPr id="10" name="TextBox 9">
            <a:extLst>
              <a:ext uri="{FF2B5EF4-FFF2-40B4-BE49-F238E27FC236}">
                <a16:creationId xmlns:a16="http://schemas.microsoft.com/office/drawing/2014/main" id="{338E9E24-3D70-95E6-CBD9-807BAA01B9AB}"/>
              </a:ext>
            </a:extLst>
          </p:cNvPr>
          <p:cNvSpPr txBox="1"/>
          <p:nvPr/>
        </p:nvSpPr>
        <p:spPr>
          <a:xfrm>
            <a:off x="6925733" y="6604544"/>
            <a:ext cx="6107288" cy="230832"/>
          </a:xfrm>
          <a:prstGeom prst="rect">
            <a:avLst/>
          </a:prstGeom>
          <a:noFill/>
        </p:spPr>
        <p:txBody>
          <a:bodyPr wrap="square">
            <a:spAutoFit/>
          </a:bodyPr>
          <a:lstStyle/>
          <a:p>
            <a:r>
              <a:rPr lang="en-IE" sz="900" dirty="0"/>
              <a:t>images courtesy of Prof. F. House , Dept. Physics, Drexel University, Philadelphia</a:t>
            </a:r>
            <a:endParaRPr lang="en-IE" dirty="0"/>
          </a:p>
        </p:txBody>
      </p:sp>
    </p:spTree>
    <p:extLst>
      <p:ext uri="{BB962C8B-B14F-4D97-AF65-F5344CB8AC3E}">
        <p14:creationId xmlns:p14="http://schemas.microsoft.com/office/powerpoint/2010/main" val="2568782270"/>
      </p:ext>
    </p:extLst>
  </p:cSld>
  <p:clrMapOvr>
    <a:masterClrMapping/>
  </p:clrMapOvr>
  <p:transition/>
</p:sld>
</file>

<file path=ppt/theme/theme1.xml><?xml version="1.0" encoding="utf-8"?>
<a:theme xmlns:a="http://schemas.openxmlformats.org/drawingml/2006/main" name="Title &amp; Seperator Slides">
  <a:themeElements>
    <a:clrScheme name="EUMETSAT">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EUMETSAT Font">
      <a:majorFont>
        <a:latin typeface="Bahnschrift SemiBold"/>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All Designs).pptx" id="{12443F55-906A-4ACB-9A2F-98B2EB5A6081}" vid="{34CB0787-89DC-4D21-9BBE-BF3E5B2193E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c0d32b7-afc5-4577-b835-8ee209ff46e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0E6A351B58E744BDF5DE913D9738F4" ma:contentTypeVersion="13" ma:contentTypeDescription="Create a new document." ma:contentTypeScope="" ma:versionID="3f7dbbcd3ac9e77d910f14ccc7df6434">
  <xsd:schema xmlns:xsd="http://www.w3.org/2001/XMLSchema" xmlns:xs="http://www.w3.org/2001/XMLSchema" xmlns:p="http://schemas.microsoft.com/office/2006/metadata/properties" xmlns:ns3="3434cde1-f776-4c3f-9525-3f132e87b814" xmlns:ns4="4c0d32b7-afc5-4577-b835-8ee209ff46e1" targetNamespace="http://schemas.microsoft.com/office/2006/metadata/properties" ma:root="true" ma:fieldsID="d10fb32dcf1859980f0078748871d33e" ns3:_="" ns4:_="">
    <xsd:import namespace="3434cde1-f776-4c3f-9525-3f132e87b814"/>
    <xsd:import namespace="4c0d32b7-afc5-4577-b835-8ee209ff46e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_activity"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4cde1-f776-4c3f-9525-3f132e87b8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0d32b7-afc5-4577-b835-8ee209ff46e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_activity" ma:index="18"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F162B5-2E6E-4C8D-881A-803D0DC84FC9}">
  <ds:schemaRefs>
    <ds:schemaRef ds:uri="http://purl.org/dc/terms/"/>
    <ds:schemaRef ds:uri="3434cde1-f776-4c3f-9525-3f132e87b814"/>
    <ds:schemaRef ds:uri="http://schemas.microsoft.com/office/2006/documentManagement/types"/>
    <ds:schemaRef ds:uri="http://purl.org/dc/dcmitype/"/>
    <ds:schemaRef ds:uri="4c0d32b7-afc5-4577-b835-8ee209ff46e1"/>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EFCFFA2-E922-41DC-860B-821ED93E4680}">
  <ds:schemaRefs>
    <ds:schemaRef ds:uri="http://schemas.microsoft.com/sharepoint/v3/contenttype/forms"/>
  </ds:schemaRefs>
</ds:datastoreItem>
</file>

<file path=customXml/itemProps3.xml><?xml version="1.0" encoding="utf-8"?>
<ds:datastoreItem xmlns:ds="http://schemas.openxmlformats.org/officeDocument/2006/customXml" ds:itemID="{C0F3EC2B-49BA-4515-A079-BB86439580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4cde1-f776-4c3f-9525-3f132e87b814"/>
    <ds:schemaRef ds:uri="4c0d32b7-afc5-4577-b835-8ee209ff46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Landscape Template (All Designs)</Template>
  <TotalTime>408</TotalTime>
  <Words>2903</Words>
  <Application>Microsoft Office PowerPoint</Application>
  <PresentationFormat>Widescreen</PresentationFormat>
  <Paragraphs>199</Paragraphs>
  <Slides>26</Slides>
  <Notes>16</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Bahnschrift Light</vt:lpstr>
      <vt:lpstr>Bahnschrift SemiLight</vt:lpstr>
      <vt:lpstr>Calibri</vt:lpstr>
      <vt:lpstr>Century Gothic</vt:lpstr>
      <vt:lpstr>Helvetica</vt:lpstr>
      <vt:lpstr>Myriad Pro</vt:lpstr>
      <vt:lpstr>Roboto</vt:lpstr>
      <vt:lpstr>Roboto Light</vt:lpstr>
      <vt:lpstr>Tahoma</vt:lpstr>
      <vt:lpstr>Times New Roman</vt:lpstr>
      <vt:lpstr>Title &amp; Seperator Slides</vt:lpstr>
      <vt:lpstr>PowerPoint Presentation</vt:lpstr>
      <vt:lpstr>Outline</vt:lpstr>
      <vt:lpstr>History of Satellite Remote Sensing</vt:lpstr>
      <vt:lpstr>History of Satellite Remote Sensing</vt:lpstr>
      <vt:lpstr>History of Satellite Remote Sensing</vt:lpstr>
      <vt:lpstr>History of Satellite Remote Sensing</vt:lpstr>
      <vt:lpstr>History of Satellite Remote Sensing</vt:lpstr>
      <vt:lpstr>History of Satellite Remote Sensing</vt:lpstr>
      <vt:lpstr>History of Satellite Remote Sensing</vt:lpstr>
      <vt:lpstr>History of Satellite Remote Sensing</vt:lpstr>
      <vt:lpstr>History of Satellite Remote Sensing</vt:lpstr>
      <vt:lpstr>Outline</vt:lpstr>
      <vt:lpstr>Orbits - height</vt:lpstr>
      <vt:lpstr>Orbits - Eccentricity</vt:lpstr>
      <vt:lpstr>Orbits - Inclination</vt:lpstr>
      <vt:lpstr>Geostationary orbit (High Earth Orbit)</vt:lpstr>
      <vt:lpstr>Geostationary orbit (High Earth Orbit)</vt:lpstr>
      <vt:lpstr>Medium Earth Orbit</vt:lpstr>
      <vt:lpstr>Low Earth Orbit</vt:lpstr>
      <vt:lpstr>Low Earth Orbit</vt:lpstr>
      <vt:lpstr>Low Earth Orbit</vt:lpstr>
      <vt:lpstr>Outline</vt:lpstr>
      <vt:lpstr>Satellite Sensors</vt:lpstr>
      <vt:lpstr>Satellite Sensors</vt:lpstr>
      <vt:lpstr>Satellite Sensors</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Natasa Strelec Mahovic</dc:creator>
  <cp:lastModifiedBy>Natasa Strelec Mahovic</cp:lastModifiedBy>
  <cp:revision>4</cp:revision>
  <cp:lastPrinted>2006-03-06T14:11:17Z</cp:lastPrinted>
  <dcterms:created xsi:type="dcterms:W3CDTF">2024-06-12T07:57:06Z</dcterms:created>
  <dcterms:modified xsi:type="dcterms:W3CDTF">2025-06-29T20:34:34Z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0x010100420E6A351B58E744BDF5DE913D9738F4</vt:lpwstr>
  </property>
  <property fmtid="{D5CDD505-2E9C-101B-9397-08002B2CF9AE}" pid="3" name="DM_DOCNUM">
    <vt:lpwstr>1422157</vt:lpwstr>
  </property>
  <property fmtid="{D5CDD505-2E9C-101B-9397-08002B2CF9AE}" pid="4" name="DM_DOCNAME">
    <vt:lpwstr>Summer_School_2024-Satellites_history, instruments, orbits – Strelec Mahovic</vt:lpwstr>
  </property>
  <property fmtid="{D5CDD505-2E9C-101B-9397-08002B2CF9AE}" pid="5" name="DM_AUTHOR">
    <vt:lpwstr>Natasa Strelec Mahovic</vt:lpwstr>
  </property>
  <property fmtid="{D5CDD505-2E9C-101B-9397-08002B2CF9AE}" pid="6" name="DM_E_DOC_NO">
    <vt:lpwstr>EUM/USC/VWG/24/1422157</vt:lpwstr>
  </property>
  <property fmtid="{D5CDD505-2E9C-101B-9397-08002B2CF9AE}" pid="7" name="DM_E_VER_NO">
    <vt:lpwstr>1 Draft</vt:lpwstr>
  </property>
  <property fmtid="{D5CDD505-2E9C-101B-9397-08002B2CF9AE}" pid="8" name="DM_E_ISS_DATE">
    <vt:lpwstr>24 June 2024</vt:lpwstr>
  </property>
  <property fmtid="{D5CDD505-2E9C-101B-9397-08002B2CF9AE}" pid="9" name="DM_E_FROM_PERS2">
    <vt:lpwstr/>
  </property>
  <property fmtid="{D5CDD505-2E9C-101B-9397-08002B2CF9AE}" pid="10" name="DM_E_CONFID">
    <vt:lpwstr/>
  </property>
  <property fmtid="{D5CDD505-2E9C-101B-9397-08002B2CF9AE}" pid="11" name="DM_E_WBS_CODE">
    <vt:lpwstr/>
  </property>
  <property fmtid="{D5CDD505-2E9C-101B-9397-08002B2CF9AE}" pid="12" name="DM_E_DISTRIB">
    <vt:lpwstr/>
  </property>
  <property fmtid="{D5CDD505-2E9C-101B-9397-08002B2CF9AE}" pid="13" name="DIGITAL_SIGNATURE">
    <vt:lpwstr/>
  </property>
</Properties>
</file>