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5"/>
  </p:notesMasterIdLst>
  <p:sldIdLst>
    <p:sldId id="256" r:id="rId4"/>
    <p:sldId id="258" r:id="rId5"/>
    <p:sldId id="257" r:id="rId6"/>
    <p:sldId id="263" r:id="rId7"/>
    <p:sldId id="277" r:id="rId8"/>
    <p:sldId id="278" r:id="rId9"/>
    <p:sldId id="279" r:id="rId10"/>
    <p:sldId id="261" r:id="rId11"/>
    <p:sldId id="262" r:id="rId12"/>
    <p:sldId id="260" r:id="rId13"/>
    <p:sldId id="268" r:id="rId14"/>
    <p:sldId id="265" r:id="rId15"/>
    <p:sldId id="281" r:id="rId16"/>
    <p:sldId id="259" r:id="rId17"/>
    <p:sldId id="282" r:id="rId18"/>
    <p:sldId id="270" r:id="rId19"/>
    <p:sldId id="271" r:id="rId20"/>
    <p:sldId id="276" r:id="rId21"/>
    <p:sldId id="273" r:id="rId22"/>
    <p:sldId id="27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EM" id="{1D743A5A-2E14-7646-A6F7-2A5269986A73}">
          <p14:sldIdLst>
            <p14:sldId id="256"/>
            <p14:sldId id="258"/>
            <p14:sldId id="257"/>
          </p14:sldIdLst>
        </p14:section>
        <p14:section name="EM basics" id="{4F06809B-81EB-5D48-A038-22EA07AA2CF0}">
          <p14:sldIdLst>
            <p14:sldId id="263"/>
            <p14:sldId id="277"/>
            <p14:sldId id="278"/>
            <p14:sldId id="279"/>
          </p14:sldIdLst>
        </p14:section>
        <p14:section name="Planck's Law" id="{445CB541-C4FA-A54D-823A-1BC75983B5AF}">
          <p14:sldIdLst>
            <p14:sldId id="261"/>
            <p14:sldId id="262"/>
            <p14:sldId id="260"/>
            <p14:sldId id="268"/>
          </p14:sldIdLst>
        </p14:section>
        <p14:section name="Power, Energy, Intensity" id="{9D2FA784-4155-434A-9B77-ADB860343CBD}">
          <p14:sldIdLst>
            <p14:sldId id="265"/>
            <p14:sldId id="281"/>
            <p14:sldId id="259"/>
            <p14:sldId id="282"/>
            <p14:sldId id="270"/>
            <p14:sldId id="271"/>
            <p14:sldId id="276"/>
            <p14:sldId id="273"/>
            <p14:sldId id="275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5578" autoAdjust="0"/>
  </p:normalViewPr>
  <p:slideViewPr>
    <p:cSldViewPr snapToGrid="0" snapToObjects="1">
      <p:cViewPr varScale="1">
        <p:scale>
          <a:sx n="118" d="100"/>
          <a:sy n="118" d="100"/>
        </p:scale>
        <p:origin x="19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6/30/25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2652C-7D35-7A43-8D1D-EC3B66F2CE0C}" type="slidenum">
              <a:rPr lang="de-DE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C0985-A688-644B-8FC8-FA71160195D6}" type="slidenum">
              <a:rPr lang="de-DE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2B53C-1536-C347-A232-2802E9BEEEF2}" type="slidenum">
              <a:rPr lang="de-DE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		AE			T(Celsius)		Durchmesser 	P 			CO2</a:t>
            </a:r>
          </a:p>
          <a:p>
            <a:r>
              <a:rPr lang="de-DE" dirty="0"/>
              <a:t>Venus   		0.7			460				0.95		 	9300			95.5% 		</a:t>
            </a:r>
          </a:p>
          <a:p>
            <a:r>
              <a:rPr lang="de-DE" dirty="0"/>
              <a:t>Erde			1.0			14 (-50 - +50)		1.01			1			0.038%</a:t>
            </a:r>
          </a:p>
          <a:p>
            <a:r>
              <a:rPr lang="de-DE" dirty="0"/>
              <a:t>Mars			1.6			-45 (-87 - -5)			0.7			0.7			96%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Starting from SB/law,</a:t>
            </a:r>
            <a:r>
              <a:rPr lang="en-US" baseline="0" dirty="0"/>
              <a:t> the blackbody intensity is flux/pi b/c BBs are isotropic emitters (cosine law)</a:t>
            </a:r>
          </a:p>
          <a:p>
            <a:r>
              <a:rPr lang="en-US" baseline="0" dirty="0"/>
              <a:t>2 </a:t>
            </a:r>
            <a:r>
              <a:rPr lang="en-US" dirty="0"/>
              <a:t>The solid angle of the</a:t>
            </a:r>
            <a:r>
              <a:rPr lang="en-US" baseline="0" dirty="0"/>
              <a:t> sun seen from Earth is about 6E-5 </a:t>
            </a:r>
            <a:r>
              <a:rPr lang="en-US" baseline="0" dirty="0" err="1"/>
              <a:t>sr</a:t>
            </a:r>
            <a:endParaRPr lang="en-US" baseline="0" dirty="0"/>
          </a:p>
          <a:p>
            <a:r>
              <a:rPr lang="en-US" baseline="0" dirty="0"/>
              <a:t>3 Hence, the intensity is 1370/6E-5 = 2.28E7</a:t>
            </a:r>
          </a:p>
          <a:p>
            <a:r>
              <a:rPr lang="en-US" baseline="0" dirty="0"/>
              <a:t>4 Also, the intensity is 1/pi*5.67E-8*6000^4 (b/c of point 1 above)</a:t>
            </a:r>
          </a:p>
          <a:p>
            <a:endParaRPr lang="en-US" baseline="0" dirty="0"/>
          </a:p>
          <a:p>
            <a:r>
              <a:rPr lang="en-US" baseline="0" dirty="0"/>
              <a:t>* Intensity does not change, since solid angle of sun changes</a:t>
            </a:r>
          </a:p>
          <a:p>
            <a:pPr marL="171450" indent="-171450">
              <a:buFontTx/>
              <a:buChar char="•"/>
            </a:pPr>
            <a:r>
              <a:rPr lang="en-US" dirty="0"/>
              <a:t>Flux does change proportional to distance^2</a:t>
            </a:r>
          </a:p>
          <a:p>
            <a:pPr marL="171450" indent="-171450">
              <a:buFontTx/>
              <a:buChar char="•"/>
            </a:pPr>
            <a:r>
              <a:rPr lang="en-US" dirty="0"/>
              <a:t>VENUS</a:t>
            </a:r>
            <a:r>
              <a:rPr lang="en-US" baseline="0" dirty="0"/>
              <a:t> 1370/0.7^2 = 2795 W/m^2</a:t>
            </a:r>
          </a:p>
          <a:p>
            <a:pPr marL="171450" indent="-171450">
              <a:buFontTx/>
              <a:buChar char="•"/>
            </a:pPr>
            <a:r>
              <a:rPr lang="en-US" baseline="0" dirty="0"/>
              <a:t>MARS   1370/1.6^2 = 535 W/m^2</a:t>
            </a:r>
            <a:endParaRPr lang="en-US" dirty="0"/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F6F6-B573-4B4A-A41E-6398BC4EF9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9628C-AF5F-F343-83A5-BDFE77F1C479}" type="slidenum">
              <a:rPr lang="de-DE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/>
              <a:t>Ausfallende Waermestrahlung =einfallende Sonnenstrahlung </a:t>
            </a:r>
          </a:p>
          <a:p>
            <a:r>
              <a:rPr lang="de-DE"/>
              <a:t>„Die Bilanz muss stimmen“</a:t>
            </a:r>
          </a:p>
          <a:p>
            <a:endParaRPr lang="de-DE"/>
          </a:p>
          <a:p>
            <a:r>
              <a:rPr lang="de-DE"/>
              <a:t>1370 W/m2 </a:t>
            </a:r>
          </a:p>
          <a:p>
            <a:endParaRPr lang="de-DE"/>
          </a:p>
          <a:p>
            <a:r>
              <a:rPr lang="de-DE"/>
              <a:t>Circa 10 qm eine Stunde lang = taeglicher Energiebedarf eines Menschen</a:t>
            </a:r>
          </a:p>
          <a:p>
            <a:endParaRPr lang="de-DE"/>
          </a:p>
          <a:p>
            <a:r>
              <a:rPr lang="de-DE"/>
              <a:t>6 Milliarden Menschen benoetigen circa 30-50% der nutzbaren Agrarflaeche fuer Naherungsmittel</a:t>
            </a:r>
          </a:p>
          <a:p>
            <a:r>
              <a:rPr lang="de-DE"/>
              <a:t>Aber</a:t>
            </a:r>
          </a:p>
          <a:p>
            <a:endParaRPr lang="de-DE"/>
          </a:p>
          <a:p>
            <a:r>
              <a:rPr lang="de-DE" sz="1400" b="1"/>
              <a:t>Am Equator mehr Energie als an den Polen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Starting from SB/law,</a:t>
            </a:r>
            <a:r>
              <a:rPr lang="en-US" baseline="0" dirty="0"/>
              <a:t> the blackbody intensity is flux/pi b/c BBs are isotropic emitters (cosine law)</a:t>
            </a:r>
          </a:p>
          <a:p>
            <a:r>
              <a:rPr lang="en-US" baseline="0" dirty="0"/>
              <a:t>2 </a:t>
            </a:r>
            <a:r>
              <a:rPr lang="en-US" dirty="0"/>
              <a:t>The solid angle of the</a:t>
            </a:r>
            <a:r>
              <a:rPr lang="en-US" baseline="0" dirty="0"/>
              <a:t> sun seen from Earth is about 6E-5 </a:t>
            </a:r>
            <a:r>
              <a:rPr lang="en-US" baseline="0" dirty="0" err="1"/>
              <a:t>sr</a:t>
            </a:r>
            <a:endParaRPr lang="en-US" baseline="0" dirty="0"/>
          </a:p>
          <a:p>
            <a:r>
              <a:rPr lang="en-US" baseline="0" dirty="0"/>
              <a:t>3 Hence, the intensity is 1370/6E-5 = 2.28E7</a:t>
            </a:r>
          </a:p>
          <a:p>
            <a:r>
              <a:rPr lang="en-US" baseline="0" dirty="0"/>
              <a:t>4 Also, the intensity is 1/pi*5.67E-8*6000^4 (b/c of point 1 above)</a:t>
            </a:r>
          </a:p>
          <a:p>
            <a:endParaRPr lang="en-US" baseline="0" dirty="0"/>
          </a:p>
          <a:p>
            <a:r>
              <a:rPr lang="en-US" baseline="0" dirty="0"/>
              <a:t>* Intensity does not change, since solid angle of sun changes</a:t>
            </a:r>
          </a:p>
          <a:p>
            <a:pPr marL="171450" indent="-171450">
              <a:buFontTx/>
              <a:buChar char="•"/>
            </a:pPr>
            <a:r>
              <a:rPr lang="en-US" dirty="0"/>
              <a:t>Flux does change proportional to distance^2</a:t>
            </a:r>
          </a:p>
          <a:p>
            <a:pPr marL="171450" indent="-171450">
              <a:buFontTx/>
              <a:buChar char="•"/>
            </a:pPr>
            <a:r>
              <a:rPr lang="en-US" dirty="0"/>
              <a:t>VENUS</a:t>
            </a:r>
            <a:r>
              <a:rPr lang="en-US" baseline="0" dirty="0"/>
              <a:t> 1370/0.7^2 = 2795 W/m^2</a:t>
            </a:r>
          </a:p>
          <a:p>
            <a:pPr marL="171450" indent="-171450">
              <a:buFontTx/>
              <a:buChar char="•"/>
            </a:pPr>
            <a:r>
              <a:rPr lang="en-US" baseline="0" dirty="0"/>
              <a:t>MARS   1370/1.6^2 = 535 W/m^2</a:t>
            </a:r>
            <a:endParaRPr lang="en-US" dirty="0"/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F6F6-B573-4B4A-A41E-6398BC4EF9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_0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52B2ED-3484-2CBA-A47E-881EF85E5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4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29511" b="-29511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Planck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350346"/>
            <a:ext cx="2869710" cy="4687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a given wavelength it increases monotonically with temperature</a:t>
            </a:r>
          </a:p>
          <a:p>
            <a:pPr marL="0" indent="0">
              <a:buNone/>
            </a:pPr>
            <a:r>
              <a:rPr lang="en-US" dirty="0"/>
              <a:t>Peak moves to longer wavelengths as temperature decreases (Wien’s displacement law)</a:t>
            </a:r>
          </a:p>
          <a:p>
            <a:pPr marL="0" indent="0">
              <a:buNone/>
            </a:pPr>
            <a:r>
              <a:rPr lang="en-US" dirty="0"/>
              <a:t>How much energy in total does a blackbody emit?</a:t>
            </a: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5278"/>
              </p:ext>
            </p:extLst>
          </p:nvPr>
        </p:nvGraphicFramePr>
        <p:xfrm>
          <a:off x="2761795" y="2365405"/>
          <a:ext cx="2952162" cy="10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508000" progId="Equation.DSMT4">
                  <p:embed/>
                </p:oleObj>
              </mc:Choice>
              <mc:Fallback>
                <p:oleObj name="Equation" r:id="rId3" imgW="14224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1795" y="2365405"/>
                        <a:ext cx="2952162" cy="105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824231" y="2129353"/>
            <a:ext cx="650773" cy="132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29511" b="-29511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Planck Function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4231" y="2129353"/>
            <a:ext cx="650773" cy="132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936490"/>
              </p:ext>
            </p:extLst>
          </p:nvPr>
        </p:nvGraphicFramePr>
        <p:xfrm>
          <a:off x="2400002" y="2262042"/>
          <a:ext cx="3183658" cy="96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500" imgH="520700" progId="Equation.DSMT4">
                  <p:embed/>
                </p:oleObj>
              </mc:Choice>
              <mc:Fallback>
                <p:oleObj name="Equation" r:id="rId3" imgW="17145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0002" y="2262042"/>
                        <a:ext cx="3183658" cy="96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19800" y="1350346"/>
            <a:ext cx="2869710" cy="468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Total power emitted is proportional to T</a:t>
            </a:r>
            <a:r>
              <a:rPr lang="en-US" baseline="30000" dirty="0"/>
              <a:t>4</a:t>
            </a:r>
          </a:p>
          <a:p>
            <a:pPr marL="0" indent="0">
              <a:buNone/>
            </a:pPr>
            <a:r>
              <a:rPr lang="en-US" dirty="0"/>
              <a:t>Stefan-Boltzmann Law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42" y="508992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EM Radiation: </a:t>
            </a:r>
            <a:br>
              <a:rPr lang="en-US" dirty="0"/>
            </a:br>
            <a:r>
              <a:rPr lang="en-US" dirty="0"/>
              <a:t>Quantities and Units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281147"/>
              </p:ext>
            </p:extLst>
          </p:nvPr>
        </p:nvGraphicFramePr>
        <p:xfrm>
          <a:off x="1209675" y="1457325"/>
          <a:ext cx="6567488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44800" imgH="2159000" progId="Equation.DSMT4">
                  <p:embed/>
                </p:oleObj>
              </mc:Choice>
              <mc:Fallback>
                <p:oleObj name="Equation" r:id="rId2" imgW="2844800" imgH="215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9675" y="1457325"/>
                        <a:ext cx="6567488" cy="498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00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42" y="508992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EM Radiation: </a:t>
            </a:r>
            <a:br>
              <a:rPr lang="en-US" dirty="0"/>
            </a:br>
            <a:r>
              <a:rPr lang="en-US" dirty="0"/>
              <a:t>Quantities and Units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61287"/>
              </p:ext>
            </p:extLst>
          </p:nvPr>
        </p:nvGraphicFramePr>
        <p:xfrm>
          <a:off x="1209675" y="1700213"/>
          <a:ext cx="6567488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800" imgH="1600200" progId="Equation.DSMT4">
                  <p:embed/>
                </p:oleObj>
              </mc:Choice>
              <mc:Fallback>
                <p:oleObj name="Equation" r:id="rId2" imgW="233680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9675" y="1700213"/>
                        <a:ext cx="6567488" cy="449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29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Planck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636" r="-13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242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Planck function</a:t>
            </a:r>
          </a:p>
        </p:txBody>
      </p:sp>
      <p:pic>
        <p:nvPicPr>
          <p:cNvPr id="5" name="Content Placeholder 4" descr="planck_rad.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72" r="-12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889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b="3554"/>
          <a:stretch>
            <a:fillRect/>
          </a:stretch>
        </p:blipFill>
        <p:spPr bwMode="auto">
          <a:xfrm>
            <a:off x="3408363" y="1046163"/>
            <a:ext cx="4135437" cy="4135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59036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b="3554"/>
          <a:stretch>
            <a:fillRect/>
          </a:stretch>
        </p:blipFill>
        <p:spPr bwMode="auto">
          <a:xfrm>
            <a:off x="3408363" y="1046163"/>
            <a:ext cx="4135437" cy="4135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457200" y="838200"/>
            <a:ext cx="2286000" cy="4800600"/>
            <a:chOff x="288" y="576"/>
            <a:chExt cx="1440" cy="3024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288" y="57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288" y="93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288" y="273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288" y="237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>
              <a:off x="288" y="129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288" y="165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288" y="309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288" y="201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288" y="345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38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b="3554"/>
          <a:stretch>
            <a:fillRect/>
          </a:stretch>
        </p:blipFill>
        <p:spPr bwMode="auto">
          <a:xfrm>
            <a:off x="3408363" y="1046163"/>
            <a:ext cx="4135437" cy="4135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rs-hubble-oct-29-2005-desk-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b="6113"/>
          <a:stretch>
            <a:fillRect/>
          </a:stretch>
        </p:blipFill>
        <p:spPr bwMode="auto">
          <a:xfrm>
            <a:off x="6858000" y="152400"/>
            <a:ext cx="2138363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venus"/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76600"/>
            <a:ext cx="3324225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3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Distance to sun, solar flux, and intensity of sunlight:</a:t>
            </a:r>
          </a:p>
          <a:p>
            <a:pPr lvl="1"/>
            <a:r>
              <a:rPr lang="en-US" dirty="0"/>
              <a:t>Earth:	1.0 AE		1370 </a:t>
            </a:r>
            <a:r>
              <a:rPr lang="en-US" i="1" dirty="0"/>
              <a:t>W/m</a:t>
            </a:r>
            <a:r>
              <a:rPr lang="en-US" i="1" baseline="30000" dirty="0"/>
              <a:t>2</a:t>
            </a:r>
            <a:r>
              <a:rPr lang="en-US" dirty="0"/>
              <a:t>	2.28×10</a:t>
            </a: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i="1" dirty="0"/>
              <a:t>W/m</a:t>
            </a:r>
            <a:r>
              <a:rPr lang="en-US" i="1" baseline="30000" dirty="0"/>
              <a:t>2</a:t>
            </a:r>
            <a:r>
              <a:rPr lang="en-US" i="1" dirty="0"/>
              <a:t>/</a:t>
            </a:r>
            <a:r>
              <a:rPr lang="en-US" i="1" dirty="0" err="1"/>
              <a:t>sr</a:t>
            </a:r>
            <a:endParaRPr lang="en-US" i="1" dirty="0"/>
          </a:p>
          <a:p>
            <a:pPr lvl="1"/>
            <a:r>
              <a:rPr lang="en-US" dirty="0"/>
              <a:t>Venus:	0.7 AE			</a:t>
            </a:r>
            <a:r>
              <a:rPr lang="en-US" dirty="0">
                <a:solidFill>
                  <a:srgbClr val="16FBBF"/>
                </a:solidFill>
              </a:rPr>
              <a:t>???			???</a:t>
            </a:r>
          </a:p>
          <a:p>
            <a:pPr lvl="1"/>
            <a:r>
              <a:rPr lang="en-US" dirty="0"/>
              <a:t>Mars:	1.6 AE			</a:t>
            </a:r>
            <a:r>
              <a:rPr lang="en-US" dirty="0">
                <a:solidFill>
                  <a:srgbClr val="16FBBF"/>
                </a:solidFill>
              </a:rPr>
              <a:t>???			???</a:t>
            </a:r>
          </a:p>
          <a:p>
            <a:endParaRPr lang="en-US" dirty="0">
              <a:solidFill>
                <a:srgbClr val="66FF66"/>
              </a:solidFill>
            </a:endParaRPr>
          </a:p>
          <a:p>
            <a:r>
              <a:rPr lang="en-US" dirty="0">
                <a:solidFill>
                  <a:srgbClr val="16FBBF"/>
                </a:solidFill>
              </a:rPr>
              <a:t>Does the solar flux change with distance from the sun? </a:t>
            </a:r>
          </a:p>
          <a:p>
            <a:r>
              <a:rPr lang="en-US" dirty="0">
                <a:solidFill>
                  <a:srgbClr val="16FBBF"/>
                </a:solidFill>
              </a:rPr>
              <a:t>Does the intensity change with distance from the sun?</a:t>
            </a:r>
          </a:p>
          <a:p>
            <a:r>
              <a:rPr lang="en-US" dirty="0">
                <a:solidFill>
                  <a:srgbClr val="16FBBF"/>
                </a:solidFill>
              </a:rPr>
              <a:t>What is the functional dependency on distance?</a:t>
            </a:r>
          </a:p>
          <a:p>
            <a:r>
              <a:rPr lang="en-US" dirty="0">
                <a:solidFill>
                  <a:srgbClr val="16FBBF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08809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_0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17234"/>
            <a:ext cx="8229600" cy="71159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Electromagnetic Spectrum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500138"/>
            <a:ext cx="9144000" cy="30963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Prof. Ralf Bennartz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EES, Vanderbilt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b="3554"/>
          <a:stretch>
            <a:fillRect/>
          </a:stretch>
        </p:blipFill>
        <p:spPr bwMode="auto">
          <a:xfrm>
            <a:off x="3408363" y="1046163"/>
            <a:ext cx="4135437" cy="4135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4675" name="Group 3"/>
          <p:cNvGrpSpPr>
            <a:grpSpLocks/>
          </p:cNvGrpSpPr>
          <p:nvPr/>
        </p:nvGrpSpPr>
        <p:grpSpPr bwMode="auto">
          <a:xfrm>
            <a:off x="457200" y="838200"/>
            <a:ext cx="2286000" cy="4800600"/>
            <a:chOff x="288" y="576"/>
            <a:chExt cx="1440" cy="3024"/>
          </a:xfrm>
        </p:grpSpPr>
        <p:sp>
          <p:nvSpPr>
            <p:cNvPr id="284676" name="AutoShape 4"/>
            <p:cNvSpPr>
              <a:spLocks noChangeArrowheads="1"/>
            </p:cNvSpPr>
            <p:nvPr/>
          </p:nvSpPr>
          <p:spPr bwMode="auto">
            <a:xfrm>
              <a:off x="288" y="57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4677" name="AutoShape 5"/>
            <p:cNvSpPr>
              <a:spLocks noChangeArrowheads="1"/>
            </p:cNvSpPr>
            <p:nvPr/>
          </p:nvSpPr>
          <p:spPr bwMode="auto">
            <a:xfrm>
              <a:off x="288" y="93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4678" name="AutoShape 6"/>
            <p:cNvSpPr>
              <a:spLocks noChangeArrowheads="1"/>
            </p:cNvSpPr>
            <p:nvPr/>
          </p:nvSpPr>
          <p:spPr bwMode="auto">
            <a:xfrm>
              <a:off x="288" y="273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4679" name="AutoShape 7"/>
            <p:cNvSpPr>
              <a:spLocks noChangeArrowheads="1"/>
            </p:cNvSpPr>
            <p:nvPr/>
          </p:nvSpPr>
          <p:spPr bwMode="auto">
            <a:xfrm>
              <a:off x="288" y="237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4680" name="AutoShape 8"/>
            <p:cNvSpPr>
              <a:spLocks noChangeArrowheads="1"/>
            </p:cNvSpPr>
            <p:nvPr/>
          </p:nvSpPr>
          <p:spPr bwMode="auto">
            <a:xfrm>
              <a:off x="288" y="129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4681" name="AutoShape 9"/>
            <p:cNvSpPr>
              <a:spLocks noChangeArrowheads="1"/>
            </p:cNvSpPr>
            <p:nvPr/>
          </p:nvSpPr>
          <p:spPr bwMode="auto">
            <a:xfrm>
              <a:off x="288" y="165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4682" name="AutoShape 10"/>
            <p:cNvSpPr>
              <a:spLocks noChangeArrowheads="1"/>
            </p:cNvSpPr>
            <p:nvPr/>
          </p:nvSpPr>
          <p:spPr bwMode="auto">
            <a:xfrm>
              <a:off x="288" y="309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4683" name="AutoShape 11"/>
            <p:cNvSpPr>
              <a:spLocks noChangeArrowheads="1"/>
            </p:cNvSpPr>
            <p:nvPr/>
          </p:nvSpPr>
          <p:spPr bwMode="auto">
            <a:xfrm>
              <a:off x="288" y="201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4684" name="AutoShape 12"/>
            <p:cNvSpPr>
              <a:spLocks noChangeArrowheads="1"/>
            </p:cNvSpPr>
            <p:nvPr/>
          </p:nvSpPr>
          <p:spPr bwMode="auto">
            <a:xfrm>
              <a:off x="288" y="3456"/>
              <a:ext cx="1440" cy="144"/>
            </a:xfrm>
            <a:prstGeom prst="rightArrow">
              <a:avLst>
                <a:gd name="adj1" fmla="val 50000"/>
                <a:gd name="adj2" fmla="val 250000"/>
              </a:avLst>
            </a:prstGeom>
            <a:solidFill>
              <a:srgbClr val="E3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4685" name="AutoShape 13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310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86" name="AutoShape 14"/>
          <p:cNvSpPr>
            <a:spLocks noChangeArrowheads="1"/>
          </p:cNvSpPr>
          <p:nvPr/>
        </p:nvSpPr>
        <p:spPr bwMode="auto">
          <a:xfrm rot="18900000">
            <a:off x="3505200" y="13716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310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87" name="AutoShape 15"/>
          <p:cNvSpPr>
            <a:spLocks noChangeArrowheads="1"/>
          </p:cNvSpPr>
          <p:nvPr/>
        </p:nvSpPr>
        <p:spPr bwMode="auto">
          <a:xfrm rot="13500000">
            <a:off x="3429000" y="44958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310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88" name="AutoShape 16"/>
          <p:cNvSpPr>
            <a:spLocks noChangeArrowheads="1"/>
          </p:cNvSpPr>
          <p:nvPr/>
        </p:nvSpPr>
        <p:spPr bwMode="auto">
          <a:xfrm rot="8100000">
            <a:off x="6858000" y="45720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310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89" name="AutoShape 17"/>
          <p:cNvSpPr>
            <a:spLocks noChangeArrowheads="1"/>
          </p:cNvSpPr>
          <p:nvPr/>
        </p:nvSpPr>
        <p:spPr bwMode="auto">
          <a:xfrm rot="2700000">
            <a:off x="6934200" y="13716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310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90" name="AutoShape 18"/>
          <p:cNvSpPr>
            <a:spLocks noChangeArrowheads="1"/>
          </p:cNvSpPr>
          <p:nvPr/>
        </p:nvSpPr>
        <p:spPr bwMode="auto">
          <a:xfrm flipH="1" flipV="1">
            <a:off x="5105400" y="52578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310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91" name="AutoShape 19"/>
          <p:cNvSpPr>
            <a:spLocks noChangeArrowheads="1"/>
          </p:cNvSpPr>
          <p:nvPr/>
        </p:nvSpPr>
        <p:spPr bwMode="auto">
          <a:xfrm rot="-5400000">
            <a:off x="2895600" y="29718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310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92" name="AutoShape 20"/>
          <p:cNvSpPr>
            <a:spLocks noChangeArrowheads="1"/>
          </p:cNvSpPr>
          <p:nvPr/>
        </p:nvSpPr>
        <p:spPr bwMode="auto">
          <a:xfrm rot="5400000">
            <a:off x="7467600" y="29718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310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H="1" flipV="1">
            <a:off x="4114800" y="838200"/>
            <a:ext cx="304800" cy="381000"/>
          </a:xfrm>
          <a:prstGeom prst="line">
            <a:avLst/>
          </a:prstGeom>
          <a:noFill/>
          <a:ln w="28575">
            <a:solidFill>
              <a:srgbClr val="E3E21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96" name="Line 24"/>
          <p:cNvSpPr>
            <a:spLocks noChangeShapeType="1"/>
          </p:cNvSpPr>
          <p:nvPr/>
        </p:nvSpPr>
        <p:spPr bwMode="auto">
          <a:xfrm rot="19920000" flipH="1" flipV="1">
            <a:off x="2971800" y="1981200"/>
            <a:ext cx="304800" cy="381000"/>
          </a:xfrm>
          <a:prstGeom prst="line">
            <a:avLst/>
          </a:prstGeom>
          <a:noFill/>
          <a:ln w="28575">
            <a:solidFill>
              <a:srgbClr val="E3E21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97" name="Line 25"/>
          <p:cNvSpPr>
            <a:spLocks noChangeShapeType="1"/>
          </p:cNvSpPr>
          <p:nvPr/>
        </p:nvSpPr>
        <p:spPr bwMode="auto">
          <a:xfrm rot="15900000" flipH="1" flipV="1">
            <a:off x="4000500" y="5143500"/>
            <a:ext cx="381000" cy="304800"/>
          </a:xfrm>
          <a:prstGeom prst="line">
            <a:avLst/>
          </a:prstGeom>
          <a:noFill/>
          <a:ln w="28575">
            <a:solidFill>
              <a:srgbClr val="E3E21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98" name="Line 26"/>
          <p:cNvSpPr>
            <a:spLocks noChangeShapeType="1"/>
          </p:cNvSpPr>
          <p:nvPr/>
        </p:nvSpPr>
        <p:spPr bwMode="auto">
          <a:xfrm rot="19920000" flipH="1">
            <a:off x="2901950" y="3978275"/>
            <a:ext cx="474663" cy="4763"/>
          </a:xfrm>
          <a:prstGeom prst="line">
            <a:avLst/>
          </a:prstGeom>
          <a:noFill/>
          <a:ln w="28575">
            <a:solidFill>
              <a:srgbClr val="E3E21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6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Balance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 very high accuracy (inner) planets are in energy balance</a:t>
            </a:r>
          </a:p>
          <a:p>
            <a:r>
              <a:rPr lang="en-US" dirty="0">
                <a:solidFill>
                  <a:srgbClr val="FFFFFF"/>
                </a:solidFill>
              </a:rPr>
              <a:t>I.e.: Incoming –reflected solar flux equals outgoing emitted flux</a:t>
            </a:r>
          </a:p>
          <a:p>
            <a:r>
              <a:rPr lang="en-US" dirty="0">
                <a:solidFill>
                  <a:srgbClr val="FFFFFF"/>
                </a:solidFill>
              </a:rPr>
              <a:t>One can ask the question: What is the equivalent blackbody temperature of a planet in order to be in equilibrium given its solar constant and albedo?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Electromagnetic radiation</a:t>
            </a:r>
          </a:p>
          <a:p>
            <a:r>
              <a:rPr lang="en-US" dirty="0"/>
              <a:t>The Planck function</a:t>
            </a:r>
          </a:p>
          <a:p>
            <a:r>
              <a:rPr lang="en-US" dirty="0"/>
              <a:t>Measuring EM radiation – quantities and units</a:t>
            </a:r>
          </a:p>
          <a:p>
            <a:r>
              <a:rPr lang="en-US" dirty="0"/>
              <a:t>The solar versus terrestrial spectral range</a:t>
            </a:r>
          </a:p>
        </p:txBody>
      </p:sp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09"/>
            <a:ext cx="8229600" cy="5037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Transports Energy</a:t>
            </a:r>
          </a:p>
          <a:p>
            <a:r>
              <a:rPr lang="en-US" dirty="0"/>
              <a:t>Quantized, wave-particle dualism</a:t>
            </a:r>
          </a:p>
          <a:p>
            <a:r>
              <a:rPr lang="en-US" dirty="0"/>
              <a:t>Carrier of energy is the photon</a:t>
            </a:r>
          </a:p>
          <a:p>
            <a:endParaRPr lang="en-US" dirty="0"/>
          </a:p>
          <a:p>
            <a:r>
              <a:rPr lang="en-US" dirty="0"/>
              <a:t>Energy of photon increases with frequency</a:t>
            </a:r>
          </a:p>
          <a:p>
            <a:r>
              <a:rPr lang="en-US" dirty="0"/>
              <a:t>Wave representation: Energy proportional to (amplitude)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Can be polarized</a:t>
            </a:r>
          </a:p>
          <a:p>
            <a:r>
              <a:rPr lang="en-US" dirty="0"/>
              <a:t>In vacuum, propagates at speed of light:  3x10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01694"/>
              </p:ext>
            </p:extLst>
          </p:nvPr>
        </p:nvGraphicFramePr>
        <p:xfrm>
          <a:off x="3289767" y="2863199"/>
          <a:ext cx="2107240" cy="70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400" imgH="177800" progId="Equation.DSMT4">
                  <p:embed/>
                </p:oleObj>
              </mc:Choice>
              <mc:Fallback>
                <p:oleObj name="Equation" r:id="rId2" imgW="533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9767" y="2863199"/>
                        <a:ext cx="2107240" cy="70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2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Electromagnetic Spectrum</a:t>
            </a:r>
          </a:p>
        </p:txBody>
      </p:sp>
      <p:pic>
        <p:nvPicPr>
          <p:cNvPr id="5" name="Picture 3" descr="C:\Dokumente und Einstellungen\Ralf\ATMO_642_SPRING_2001\EMSpec.gif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4" b="-10404"/>
          <a:stretch>
            <a:fillRect/>
          </a:stretch>
        </p:blipFill>
        <p:spPr bwMode="auto">
          <a:xfrm>
            <a:off x="457200" y="1228725"/>
            <a:ext cx="8229600" cy="468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Frequency, Wavenumber, Wavelength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80482"/>
              </p:ext>
            </p:extLst>
          </p:nvPr>
        </p:nvGraphicFramePr>
        <p:xfrm>
          <a:off x="282575" y="1243013"/>
          <a:ext cx="8345488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1308100" progId="Equation.DSMT4">
                  <p:embed/>
                </p:oleObj>
              </mc:Choice>
              <mc:Fallback>
                <p:oleObj name="Equation" r:id="rId2" imgW="30607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2575" y="1243013"/>
                        <a:ext cx="8345488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1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Electromagnetic Spectrum</a:t>
            </a:r>
          </a:p>
        </p:txBody>
      </p:sp>
      <p:pic>
        <p:nvPicPr>
          <p:cNvPr id="5" name="Picture 3" descr="C:\Dokumente und Einstellungen\Ralf\ATMO_642_SPRING_2001\EMSpec.gif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4" b="-10404"/>
          <a:stretch>
            <a:fillRect/>
          </a:stretch>
        </p:blipFill>
        <p:spPr bwMode="auto">
          <a:xfrm>
            <a:off x="457200" y="1228725"/>
            <a:ext cx="8229600" cy="468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316510" y="2225209"/>
            <a:ext cx="20991" cy="3691404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98205" y="2230665"/>
            <a:ext cx="20991" cy="3691404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8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Planck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Kirchhoff’s question (1859): How is the EM emission of a blackbody distributed spectrally?</a:t>
            </a:r>
          </a:p>
          <a:p>
            <a:r>
              <a:rPr lang="en-US" dirty="0"/>
              <a:t>Could be easily measured…. No theoretical explanation ….</a:t>
            </a:r>
          </a:p>
          <a:p>
            <a:r>
              <a:rPr lang="en-US" dirty="0"/>
              <a:t>Various attempts by Wien, Rayleigh, Jeans, Planck fail……</a:t>
            </a:r>
          </a:p>
          <a:p>
            <a:r>
              <a:rPr lang="en-US" dirty="0"/>
              <a:t>October, 19</a:t>
            </a:r>
            <a:r>
              <a:rPr lang="en-US" baseline="30000" dirty="0"/>
              <a:t>th</a:t>
            </a:r>
            <a:r>
              <a:rPr lang="en-US" dirty="0"/>
              <a:t>, 1900: Max Planck proposes solution….</a:t>
            </a:r>
          </a:p>
          <a:p>
            <a:r>
              <a:rPr lang="en-US" dirty="0"/>
              <a:t>…. which only works by introducing the quantum of action (birthday of quantum theory, Nobel Prize 1918)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Planck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42" y="1068163"/>
            <a:ext cx="5610243" cy="526074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16FBBF"/>
                </a:solidFill>
              </a:rPr>
              <a:t>From Max Planck’s Nobel laureate: </a:t>
            </a:r>
            <a:r>
              <a:rPr lang="en-US" dirty="0"/>
              <a:t>‘Either the quantum of action was a fictional quantity, then the whole deduction of the radiation law was […] illusory and represented nothing more than an empty non-significant play on formulae, or the derivation of the radiation law was based on a sound physical conception. […] Experiment has decided for the second alternative.’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968" y="1790705"/>
            <a:ext cx="2904265" cy="37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6879"/>
      </p:ext>
    </p:extLst>
  </p:cSld>
  <p:clrMapOvr>
    <a:masterClrMapping/>
  </p:clrMapOvr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810</Words>
  <Application>Microsoft Macintosh PowerPoint</Application>
  <PresentationFormat>On-screen Show (4:3)</PresentationFormat>
  <Paragraphs>93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Helvetica</vt:lpstr>
      <vt:lpstr>Times</vt:lpstr>
      <vt:lpstr>Wingdings</vt:lpstr>
      <vt:lpstr>ralfs_template_1</vt:lpstr>
      <vt:lpstr>bennartz_montreal_07</vt:lpstr>
      <vt:lpstr>1_ralfs_template_1</vt:lpstr>
      <vt:lpstr>Equation</vt:lpstr>
      <vt:lpstr>PowerPoint Presentation</vt:lpstr>
      <vt:lpstr>The Electromagnetic Spectrum</vt:lpstr>
      <vt:lpstr>Outline</vt:lpstr>
      <vt:lpstr>Electromagnetic Radiation</vt:lpstr>
      <vt:lpstr>The Electromagnetic Spectrum</vt:lpstr>
      <vt:lpstr>Frequency, Wavenumber, Wavelength</vt:lpstr>
      <vt:lpstr>The Electromagnetic Spectrum</vt:lpstr>
      <vt:lpstr>The Planck Function</vt:lpstr>
      <vt:lpstr>The Planck Function</vt:lpstr>
      <vt:lpstr>The Planck Function</vt:lpstr>
      <vt:lpstr>The Planck Function</vt:lpstr>
      <vt:lpstr>Measuring EM Radiation:  Quantities and Units </vt:lpstr>
      <vt:lpstr>Measuring EM Radiation:  Quantities and Units </vt:lpstr>
      <vt:lpstr>Planck function</vt:lpstr>
      <vt:lpstr>Planck function</vt:lpstr>
      <vt:lpstr>A Simple Example</vt:lpstr>
      <vt:lpstr>PowerPoint Presentation</vt:lpstr>
      <vt:lpstr>PowerPoint Presentation</vt:lpstr>
      <vt:lpstr>A Simple Example</vt:lpstr>
      <vt:lpstr>PowerPoint Presentation</vt:lpstr>
      <vt:lpstr>Energy Balance</vt:lpstr>
    </vt:vector>
  </TitlesOfParts>
  <Company>UW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Bennartz, Ralf</cp:lastModifiedBy>
  <cp:revision>69</cp:revision>
  <dcterms:created xsi:type="dcterms:W3CDTF">2011-08-20T14:12:13Z</dcterms:created>
  <dcterms:modified xsi:type="dcterms:W3CDTF">2025-06-30T08:32:07Z</dcterms:modified>
</cp:coreProperties>
</file>