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7711" r:id="rId1"/>
  </p:sldMasterIdLst>
  <p:notesMasterIdLst>
    <p:notesMasterId r:id="rId37"/>
  </p:notesMasterIdLst>
  <p:handoutMasterIdLst>
    <p:handoutMasterId r:id="rId38"/>
  </p:handoutMasterIdLst>
  <p:sldIdLst>
    <p:sldId id="610" r:id="rId2"/>
    <p:sldId id="985" r:id="rId3"/>
    <p:sldId id="1059" r:id="rId4"/>
    <p:sldId id="977" r:id="rId5"/>
    <p:sldId id="1060" r:id="rId6"/>
    <p:sldId id="1061" r:id="rId7"/>
    <p:sldId id="979" r:id="rId8"/>
    <p:sldId id="262" r:id="rId9"/>
    <p:sldId id="263" r:id="rId10"/>
    <p:sldId id="264" r:id="rId11"/>
    <p:sldId id="265" r:id="rId12"/>
    <p:sldId id="310" r:id="rId13"/>
    <p:sldId id="266" r:id="rId14"/>
    <p:sldId id="311" r:id="rId15"/>
    <p:sldId id="267" r:id="rId16"/>
    <p:sldId id="268" r:id="rId17"/>
    <p:sldId id="277" r:id="rId18"/>
    <p:sldId id="990" r:id="rId19"/>
    <p:sldId id="980" r:id="rId20"/>
    <p:sldId id="1062" r:id="rId21"/>
    <p:sldId id="278" r:id="rId22"/>
    <p:sldId id="1063" r:id="rId23"/>
    <p:sldId id="1064" r:id="rId24"/>
    <p:sldId id="1065" r:id="rId25"/>
    <p:sldId id="1066" r:id="rId26"/>
    <p:sldId id="1020" r:id="rId27"/>
    <p:sldId id="1019" r:id="rId28"/>
    <p:sldId id="1025" r:id="rId29"/>
    <p:sldId id="1068" r:id="rId30"/>
    <p:sldId id="1067" r:id="rId31"/>
    <p:sldId id="1069" r:id="rId32"/>
    <p:sldId id="1070" r:id="rId33"/>
    <p:sldId id="1030" r:id="rId34"/>
    <p:sldId id="1031" r:id="rId35"/>
    <p:sldId id="1057" r:id="rId36"/>
  </p:sldIdLst>
  <p:sldSz cx="12192000" cy="6858000"/>
  <p:notesSz cx="9931400" cy="14363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 userDrawn="1">
          <p15:clr>
            <a:srgbClr val="A4A3A4"/>
          </p15:clr>
        </p15:guide>
        <p15:guide id="2" orient="horz" pos="1410" userDrawn="1">
          <p15:clr>
            <a:srgbClr val="A4A3A4"/>
          </p15:clr>
        </p15:guide>
        <p15:guide id="3" orient="horz" pos="2715" userDrawn="1">
          <p15:clr>
            <a:srgbClr val="A4A3A4"/>
          </p15:clr>
        </p15:guide>
        <p15:guide id="4" orient="horz" pos="2389" userDrawn="1">
          <p15:clr>
            <a:srgbClr val="A4A3A4"/>
          </p15:clr>
        </p15:guide>
        <p15:guide id="5" orient="horz" pos="2064" userDrawn="1">
          <p15:clr>
            <a:srgbClr val="A4A3A4"/>
          </p15:clr>
        </p15:guide>
        <p15:guide id="6" orient="horz" pos="1735" userDrawn="1">
          <p15:clr>
            <a:srgbClr val="A4A3A4"/>
          </p15:clr>
        </p15:guide>
        <p15:guide id="7" orient="horz" pos="3369" userDrawn="1">
          <p15:clr>
            <a:srgbClr val="A4A3A4"/>
          </p15:clr>
        </p15:guide>
        <p15:guide id="8" orient="horz" pos="3698" userDrawn="1">
          <p15:clr>
            <a:srgbClr val="A4A3A4"/>
          </p15:clr>
        </p15:guide>
        <p15:guide id="9" pos="5186" userDrawn="1">
          <p15:clr>
            <a:srgbClr val="A4A3A4"/>
          </p15:clr>
        </p15:guide>
        <p15:guide id="10" pos="241" userDrawn="1">
          <p15:clr>
            <a:srgbClr val="A4A3A4"/>
          </p15:clr>
        </p15:guide>
        <p15:guide id="11" pos="1910" userDrawn="1">
          <p15:clr>
            <a:srgbClr val="A4A3A4"/>
          </p15:clr>
        </p15:guide>
        <p15:guide id="12" pos="6005" userDrawn="1">
          <p15:clr>
            <a:srgbClr val="A4A3A4"/>
          </p15:clr>
        </p15:guide>
        <p15:guide id="13" pos="6838" userDrawn="1">
          <p15:clr>
            <a:srgbClr val="A4A3A4"/>
          </p15:clr>
        </p15:guide>
        <p15:guide id="14" pos="2751" userDrawn="1">
          <p15:clr>
            <a:srgbClr val="A4A3A4"/>
          </p15:clr>
        </p15:guide>
        <p15:guide id="15" pos="10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5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5E2"/>
    <a:srgbClr val="FE5000"/>
    <a:srgbClr val="C5B9AC"/>
    <a:srgbClr val="00205B"/>
    <a:srgbClr val="D6D2C4"/>
    <a:srgbClr val="E8E8E8"/>
    <a:srgbClr val="E0E0E0"/>
    <a:srgbClr val="F1F1F1"/>
    <a:srgbClr val="FEDB00"/>
    <a:srgbClr val="99C2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15" autoAdjust="0"/>
    <p:restoredTop sz="90299" autoAdjust="0"/>
  </p:normalViewPr>
  <p:slideViewPr>
    <p:cSldViewPr snapToGrid="0">
      <p:cViewPr varScale="1">
        <p:scale>
          <a:sx n="92" d="100"/>
          <a:sy n="92" d="100"/>
        </p:scale>
        <p:origin x="96" y="2443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5186"/>
        <p:guide pos="241"/>
        <p:guide pos="1910"/>
        <p:guide pos="6005"/>
        <p:guide pos="6838"/>
        <p:guide pos="2751"/>
        <p:guide pos="10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0020"/>
    </p:cViewPr>
  </p:sorterViewPr>
  <p:notesViewPr>
    <p:cSldViewPr snapToGrid="0">
      <p:cViewPr varScale="1">
        <p:scale>
          <a:sx n="57" d="100"/>
          <a:sy n="57" d="100"/>
        </p:scale>
        <p:origin x="3096" y="78"/>
      </p:cViewPr>
      <p:guideLst>
        <p:guide orient="horz" pos="4525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361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77800" y="1074738"/>
            <a:ext cx="9575800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B3123BCD-06C1-4979-A4B6-929E88FE602B}" type="slidenum">
              <a:rPr lang="de-DE" smtClean="0"/>
              <a:pPr defTabSz="1333500"/>
              <a:t>1</a:t>
            </a:fld>
            <a:endParaRPr lang="de-DE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7800" y="1074738"/>
            <a:ext cx="9575800" cy="5386387"/>
          </a:xfrm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502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Sometimes</a:t>
            </a:r>
            <a:r>
              <a:rPr lang="en-GB" baseline="0" dirty="0"/>
              <a:t> the boundaries are very sharp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4853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EA1C007-A529-4F4E-84A9-47D503D3B5EB}" type="slidenum">
              <a:rPr lang="en-GB" altLang="en-US" sz="1200"/>
              <a:pPr/>
              <a:t>9</a:t>
            </a:fld>
            <a:endParaRPr lang="en-GB" altLang="en-US" sz="1200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2375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EA1C007-A529-4F4E-84A9-47D503D3B5EB}" type="slidenum">
              <a:rPr lang="en-GB" altLang="en-US" sz="1200"/>
              <a:pPr/>
              <a:t>10</a:t>
            </a:fld>
            <a:endParaRPr lang="en-GB" altLang="en-US" sz="1200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5307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EA1C007-A529-4F4E-84A9-47D503D3B5EB}" type="slidenum">
              <a:rPr lang="en-GB" altLang="en-US" sz="1200"/>
              <a:pPr/>
              <a:t>11</a:t>
            </a:fld>
            <a:endParaRPr lang="en-GB" altLang="en-US" sz="1200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79380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EA1C007-A529-4F4E-84A9-47D503D3B5EB}" type="slidenum">
              <a:rPr lang="en-GB" altLang="en-US" sz="1200"/>
              <a:pPr/>
              <a:t>12</a:t>
            </a:fld>
            <a:endParaRPr lang="en-GB" altLang="en-US" sz="1200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7913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EA1C007-A529-4F4E-84A9-47D503D3B5EB}" type="slidenum">
              <a:rPr lang="en-GB" altLang="en-US" sz="1200"/>
              <a:pPr/>
              <a:t>13</a:t>
            </a:fld>
            <a:endParaRPr lang="en-GB" altLang="en-US" sz="1200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73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EA1C007-A529-4F4E-84A9-47D503D3B5EB}" type="slidenum">
              <a:rPr lang="en-GB" altLang="en-US" sz="1200"/>
              <a:pPr/>
              <a:t>14</a:t>
            </a:fld>
            <a:endParaRPr lang="en-GB" altLang="en-US" sz="1200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022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EA1C007-A529-4F4E-84A9-47D503D3B5EB}" type="slidenum">
              <a:rPr lang="en-GB" altLang="en-US" sz="1200"/>
              <a:pPr/>
              <a:t>15</a:t>
            </a:fld>
            <a:endParaRPr lang="en-GB" altLang="en-US" sz="1200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3273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4574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etop/EP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124" y="1210440"/>
            <a:ext cx="9465846" cy="5324538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2994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/>
        </p:blipFill>
        <p:spPr>
          <a:xfrm>
            <a:off x="-42530" y="-42530"/>
            <a:ext cx="12227442" cy="691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7434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314311" y="-1679944"/>
            <a:ext cx="11288822" cy="11288822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4699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/>
            </a:lvl1pPr>
            <a:lvl2pPr marL="562722" indent="0">
              <a:buNone/>
              <a:defRPr sz="2800"/>
            </a:lvl2pPr>
            <a:lvl3pPr marL="1125443" indent="0">
              <a:buNone/>
              <a:defRPr sz="2400"/>
            </a:lvl3pPr>
            <a:lvl4pPr marL="1688165" indent="0">
              <a:buNone/>
              <a:defRPr sz="2000"/>
            </a:lvl4pPr>
            <a:lvl5pPr marL="2250887" indent="0"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1657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F6E2B-0F9C-4269-AA87-CF77D49B3BD2}" type="datetimeFigureOut">
              <a:rPr lang="en-US" smtClean="0"/>
              <a:pPr/>
              <a:t>6/26/2025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B0C5-A0C1-4579-889D-582C83D8978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900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4000D-40B9-4C54-9888-8C4E276DE308}" type="datetimeFigureOut">
              <a:rPr lang="en-GB" smtClean="0"/>
              <a:t>26/06/2025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FD5E4-835F-40AC-9D69-D758546763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217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1974-A894-408E-833D-188CC0183483}" type="datetimeFigureOut">
              <a:rPr lang="en-GB" smtClean="0"/>
              <a:t>27/06/2025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5234-FC44-4521-832C-045331EB71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1841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PS-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4"/>
          <a:stretch/>
        </p:blipFill>
        <p:spPr>
          <a:xfrm>
            <a:off x="125175" y="1249142"/>
            <a:ext cx="10281095" cy="532062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1767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106" y="1122694"/>
            <a:ext cx="9619897" cy="545127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906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54" y="1145464"/>
            <a:ext cx="9616414" cy="544930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9243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M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"/>
          <a:stretch/>
        </p:blipFill>
        <p:spPr>
          <a:xfrm>
            <a:off x="2363515" y="1113181"/>
            <a:ext cx="9765095" cy="542676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7701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MT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32" y="1238226"/>
            <a:ext cx="9480125" cy="533415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76813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baseline="0"/>
            </a:lvl1pPr>
            <a:lvl2pPr>
              <a:defRPr sz="2800" baseline="0"/>
            </a:lvl2pPr>
            <a:lvl3pPr>
              <a:defRPr sz="2400" baseline="0"/>
            </a:lvl3pPr>
            <a:lvl4pPr>
              <a:defRPr sz="2000" baseline="0"/>
            </a:lvl4pPr>
            <a:lvl5pPr>
              <a:defRPr sz="18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4208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748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9019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479" y="4"/>
            <a:ext cx="11399521" cy="60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54" y="1139429"/>
            <a:ext cx="11627339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 dirty="0">
                <a:solidFill>
                  <a:schemeClr val="bg1"/>
                </a:solidFill>
                <a:latin typeface="Bahnschrift SemiLight" panose="020B0502040204020203" pitchFamily="34" charset="0"/>
                <a:ea typeface="Roboto" panose="02000000000000000000" pitchFamily="2" charset="0"/>
              </a:rPr>
              <a:t>www.eumetsat.int</a:t>
            </a:r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4576120" y="6649210"/>
            <a:ext cx="3113648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1000" b="0" baseline="0" dirty="0">
              <a:solidFill>
                <a:schemeClr val="accent2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3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161047" y="6648056"/>
            <a:ext cx="462861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de-DE" sz="1000" b="0" baseline="0">
                <a:solidFill>
                  <a:schemeClr val="accent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EUM/IM/TEM/21/1250548, v1B, 28 March 2022</a:t>
            </a:r>
            <a:endParaRPr lang="de-DE" sz="1000" b="0" baseline="0" dirty="0">
              <a:solidFill>
                <a:schemeClr val="accent2"/>
              </a:solidFill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519350" y="6593586"/>
            <a:ext cx="609135" cy="262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F9CC606-8418-49EA-9DB7-3FFD72983DD3}" type="slidenum">
              <a:rPr lang="de-DE" sz="1050" b="0" smtClean="0">
                <a:solidFill>
                  <a:schemeClr val="accent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pPr algn="r"/>
              <a:t>‹#›</a:t>
            </a:fld>
            <a:endParaRPr lang="en-GB" sz="1050" dirty="0">
              <a:solidFill>
                <a:schemeClr val="accent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124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12" r:id="rId1"/>
    <p:sldLayoutId id="2147487713" r:id="rId2"/>
    <p:sldLayoutId id="2147487714" r:id="rId3"/>
    <p:sldLayoutId id="2147487721" r:id="rId4"/>
    <p:sldLayoutId id="2147487722" r:id="rId5"/>
    <p:sldLayoutId id="2147487723" r:id="rId6"/>
    <p:sldLayoutId id="2147487715" r:id="rId7"/>
    <p:sldLayoutId id="2147487716" r:id="rId8"/>
    <p:sldLayoutId id="2147487717" r:id="rId9"/>
    <p:sldLayoutId id="2147487718" r:id="rId10"/>
    <p:sldLayoutId id="2147487719" r:id="rId11"/>
    <p:sldLayoutId id="2147487720" r:id="rId12"/>
    <p:sldLayoutId id="2147487746" r:id="rId13"/>
    <p:sldLayoutId id="2147487747" r:id="rId14"/>
    <p:sldLayoutId id="2147487748" r:id="rId15"/>
  </p:sldLayoutIdLst>
  <p:transition/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0" spc="-100" baseline="0">
          <a:solidFill>
            <a:schemeClr val="bg1"/>
          </a:solidFill>
          <a:latin typeface="Bahnschrift SemiLight" panose="020B0502040204020203" pitchFamily="34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 spc="-100" baseline="0">
          <a:solidFill>
            <a:schemeClr val="tx2"/>
          </a:solidFill>
          <a:latin typeface="Bahnschrift Light" panose="020B0502040204020203" pitchFamily="34" charset="0"/>
          <a:ea typeface="Roboto" panose="02000000000000000000" pitchFamily="2" charset="0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 spc="-100" baseline="0">
          <a:solidFill>
            <a:schemeClr val="tx2"/>
          </a:solidFill>
          <a:latin typeface="Bahnschrift Light" panose="020B0502040204020203" pitchFamily="34" charset="0"/>
          <a:ea typeface="Roboto" panose="02000000000000000000" pitchFamily="2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 spc="-100" baseline="0">
          <a:solidFill>
            <a:schemeClr val="tx2"/>
          </a:solidFill>
          <a:latin typeface="Bahnschrift Light" panose="020B0502040204020203" pitchFamily="34" charset="0"/>
          <a:ea typeface="Roboto" panose="02000000000000000000" pitchFamily="2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 spc="-100" baseline="0">
          <a:solidFill>
            <a:schemeClr val="tx2"/>
          </a:solidFill>
          <a:latin typeface="Bahnschrift Light" panose="020B0502040204020203" pitchFamily="34" charset="0"/>
          <a:ea typeface="Roboto" panose="02000000000000000000" pitchFamily="2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 spc="-100" baseline="0">
          <a:solidFill>
            <a:schemeClr val="tx2"/>
          </a:solidFill>
          <a:latin typeface="Bahnschrift Light" panose="020B0502040204020203" pitchFamily="34" charset="0"/>
          <a:ea typeface="Roboto" panose="02000000000000000000" pitchFamily="2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chanthaburi.buu.ac.th/~wirote/met/tropical/textbook_2nd_edition/navmenu.php_tab_2_page_5.3.0.htm" TargetMode="Externa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title="[DM_DOCNAME]"/>
          <p:cNvSpPr txBox="1"/>
          <p:nvPr/>
        </p:nvSpPr>
        <p:spPr>
          <a:xfrm>
            <a:off x="6881091" y="1884153"/>
            <a:ext cx="5310909" cy="2148620"/>
          </a:xfrm>
          <a:prstGeom prst="rect">
            <a:avLst/>
          </a:prstGeom>
          <a:solidFill>
            <a:schemeClr val="bg1"/>
          </a:solidFill>
        </p:spPr>
        <p:txBody>
          <a:bodyPr wrap="square" lIns="288000" tIns="180000" rIns="288000" bIns="180000" rtlCol="0" anchor="t" anchorCtr="0">
            <a:spAutoFit/>
          </a:bodyPr>
          <a:lstStyle/>
          <a:p>
            <a:pPr lvl="0">
              <a:defRPr/>
            </a:pPr>
            <a:r>
              <a:rPr lang="en-GB" sz="3200" b="0" spc="-100" dirty="0">
                <a:solidFill>
                  <a:srgbClr val="FFFFFF"/>
                </a:solidFill>
                <a:latin typeface="Bahnschrift SemiLight" panose="020B0502040204020203" pitchFamily="34" charset="0"/>
                <a:cs typeface="Calibri" panose="020F0502020204030204" pitchFamily="34" charset="0"/>
              </a:rPr>
              <a:t>Low level humidity </a:t>
            </a:r>
          </a:p>
          <a:p>
            <a:pPr lvl="0">
              <a:defRPr/>
            </a:pPr>
            <a:r>
              <a:rPr lang="en-GB" sz="1800" b="0" dirty="0">
                <a:solidFill>
                  <a:srgbClr val="FFFFFF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Ivan Smiljanic</a:t>
            </a:r>
          </a:p>
          <a:p>
            <a:pPr lvl="0">
              <a:defRPr/>
            </a:pPr>
            <a:r>
              <a:rPr lang="en-GB" sz="1800" b="0" i="1" dirty="0">
                <a:solidFill>
                  <a:srgbClr val="FFFFFF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Calibri" panose="020F0502020204030204" pitchFamily="34" charset="0"/>
              </a:rPr>
              <a:t>Training and Satellite Application Expert EUMETSAT Training Team</a:t>
            </a:r>
          </a:p>
          <a:p>
            <a:pPr lvl="0">
              <a:defRPr/>
            </a:pPr>
            <a:endParaRPr lang="en-GB" sz="1600" b="0" i="1" kern="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GB" sz="1400" b="0" i="1" dirty="0">
                <a:solidFill>
                  <a:srgbClr val="FFFFFF"/>
                </a:solidFill>
                <a:latin typeface="Bahnschrift Light" panose="020B0502040204020203" pitchFamily="34" charset="0"/>
                <a:ea typeface="Roboto Light" panose="02000000000000000000" pitchFamily="2" charset="0"/>
                <a:cs typeface="Calibri Light" panose="020F0302020204030204" pitchFamily="34" charset="0"/>
              </a:rPr>
              <a:t>18 June 2024, Summer School, Bracciano</a:t>
            </a:r>
          </a:p>
        </p:txBody>
      </p:sp>
    </p:spTree>
    <p:extLst>
      <p:ext uri="{BB962C8B-B14F-4D97-AF65-F5344CB8AC3E}">
        <p14:creationId xmlns:p14="http://schemas.microsoft.com/office/powerpoint/2010/main" val="358185381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Misty Hills | Pank Seelen | Flick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821" y="1026634"/>
            <a:ext cx="8194340" cy="548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660822" y="1296057"/>
            <a:ext cx="534661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dirty="0">
                <a:solidFill>
                  <a:srgbClr val="FED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the BTD12.0-10.8 becomes bigger?</a:t>
            </a:r>
            <a:endParaRPr lang="en-US" altLang="en-US" sz="2800" baseline="-25000" dirty="0">
              <a:solidFill>
                <a:srgbClr val="FEDB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53"/>
          <p:cNvGrpSpPr>
            <a:grpSpLocks/>
          </p:cNvGrpSpPr>
          <p:nvPr/>
        </p:nvGrpSpPr>
        <p:grpSpPr bwMode="auto">
          <a:xfrm>
            <a:off x="1898821" y="2468076"/>
            <a:ext cx="971665" cy="3225162"/>
            <a:chOff x="240" y="498"/>
            <a:chExt cx="790" cy="2542"/>
          </a:xfrm>
        </p:grpSpPr>
        <p:sp>
          <p:nvSpPr>
            <p:cNvPr id="13340" name="Text Box 7"/>
            <p:cNvSpPr txBox="1">
              <a:spLocks noChangeArrowheads="1"/>
            </p:cNvSpPr>
            <p:nvPr/>
          </p:nvSpPr>
          <p:spPr bwMode="auto">
            <a:xfrm>
              <a:off x="240" y="498"/>
              <a:ext cx="790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dirty="0">
                  <a:solidFill>
                    <a:srgbClr val="FEDB00"/>
                  </a:solidFill>
                  <a:latin typeface="Symbol" panose="05050102010706020507" pitchFamily="18" charset="2"/>
                </a:rPr>
                <a:t>l</a:t>
              </a:r>
              <a:r>
                <a:rPr lang="en-US" altLang="en-US" sz="2000" dirty="0">
                  <a:solidFill>
                    <a:srgbClr val="FEDB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3.9</a:t>
              </a:r>
            </a:p>
          </p:txBody>
        </p:sp>
        <p:sp>
          <p:nvSpPr>
            <p:cNvPr id="13341" name="AutoShape 9"/>
            <p:cNvSpPr>
              <a:spLocks noChangeArrowheads="1"/>
            </p:cNvSpPr>
            <p:nvPr/>
          </p:nvSpPr>
          <p:spPr bwMode="auto">
            <a:xfrm rot="-5400000">
              <a:off x="-500" y="1700"/>
              <a:ext cx="1814" cy="45"/>
            </a:xfrm>
            <a:prstGeom prst="homePlate">
              <a:avLst>
                <a:gd name="adj" fmla="val 1007778"/>
              </a:avLst>
            </a:prstGeom>
            <a:solidFill>
              <a:srgbClr val="FF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42" name="AutoShape 11"/>
            <p:cNvSpPr>
              <a:spLocks noChangeArrowheads="1"/>
            </p:cNvSpPr>
            <p:nvPr/>
          </p:nvSpPr>
          <p:spPr bwMode="auto">
            <a:xfrm rot="-5400000">
              <a:off x="514" y="736"/>
              <a:ext cx="453" cy="521"/>
            </a:xfrm>
            <a:prstGeom prst="homePlate">
              <a:avLst>
                <a:gd name="adj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43" name="AutoShape 12"/>
            <p:cNvSpPr>
              <a:spLocks noChangeArrowheads="1"/>
            </p:cNvSpPr>
            <p:nvPr/>
          </p:nvSpPr>
          <p:spPr bwMode="auto">
            <a:xfrm rot="-5400000">
              <a:off x="294" y="2901"/>
              <a:ext cx="227" cy="45"/>
            </a:xfrm>
            <a:prstGeom prst="homePlate">
              <a:avLst>
                <a:gd name="adj" fmla="val 126111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44" name="Rectangle 13"/>
            <p:cNvSpPr>
              <a:spLocks noChangeArrowheads="1"/>
            </p:cNvSpPr>
            <p:nvPr/>
          </p:nvSpPr>
          <p:spPr bwMode="auto">
            <a:xfrm>
              <a:off x="480" y="1022"/>
              <a:ext cx="521" cy="20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318" name="Line 41"/>
          <p:cNvSpPr>
            <a:spLocks noChangeShapeType="1"/>
          </p:cNvSpPr>
          <p:nvPr/>
        </p:nvSpPr>
        <p:spPr bwMode="auto">
          <a:xfrm>
            <a:off x="1517821" y="5667837"/>
            <a:ext cx="7911071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800">
              <a:solidFill>
                <a:srgbClr val="00B5E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9" name="Line 42"/>
          <p:cNvSpPr>
            <a:spLocks noChangeShapeType="1"/>
          </p:cNvSpPr>
          <p:nvPr/>
        </p:nvSpPr>
        <p:spPr bwMode="auto">
          <a:xfrm>
            <a:off x="1517821" y="4753437"/>
            <a:ext cx="7911071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800">
              <a:solidFill>
                <a:srgbClr val="00B5E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9227" name="Text Box 43"/>
          <p:cNvSpPr txBox="1">
            <a:spLocks noChangeArrowheads="1"/>
          </p:cNvSpPr>
          <p:nvPr/>
        </p:nvSpPr>
        <p:spPr bwMode="auto">
          <a:xfrm>
            <a:off x="7942019" y="5643754"/>
            <a:ext cx="19372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1800" dirty="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T(surf) = 300 K</a:t>
            </a:r>
          </a:p>
        </p:txBody>
      </p:sp>
      <p:sp>
        <p:nvSpPr>
          <p:cNvPr id="349228" name="Text Box 44"/>
          <p:cNvSpPr txBox="1">
            <a:spLocks noChangeArrowheads="1"/>
          </p:cNvSpPr>
          <p:nvPr/>
        </p:nvSpPr>
        <p:spPr bwMode="auto">
          <a:xfrm>
            <a:off x="7994822" y="4767652"/>
            <a:ext cx="20515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1800" dirty="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T(BL) = 290 K</a:t>
            </a:r>
          </a:p>
        </p:txBody>
      </p:sp>
      <p:grpSp>
        <p:nvGrpSpPr>
          <p:cNvPr id="3" name="Group 54"/>
          <p:cNvGrpSpPr>
            <a:grpSpLocks/>
          </p:cNvGrpSpPr>
          <p:nvPr/>
        </p:nvGrpSpPr>
        <p:grpSpPr bwMode="auto">
          <a:xfrm>
            <a:off x="4288009" y="2467437"/>
            <a:ext cx="1114339" cy="3222625"/>
            <a:chOff x="1745" y="498"/>
            <a:chExt cx="906" cy="2540"/>
          </a:xfrm>
        </p:grpSpPr>
        <p:sp>
          <p:nvSpPr>
            <p:cNvPr id="13335" name="Text Box 15"/>
            <p:cNvSpPr txBox="1">
              <a:spLocks noChangeArrowheads="1"/>
            </p:cNvSpPr>
            <p:nvPr/>
          </p:nvSpPr>
          <p:spPr bwMode="auto">
            <a:xfrm>
              <a:off x="1745" y="498"/>
              <a:ext cx="906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dirty="0">
                  <a:solidFill>
                    <a:srgbClr val="FEDB00"/>
                  </a:solidFill>
                  <a:latin typeface="Symbol" panose="05050102010706020507" pitchFamily="18" charset="2"/>
                </a:rPr>
                <a:t>l</a:t>
              </a:r>
              <a:r>
                <a:rPr lang="en-US" altLang="en-US" sz="2000" dirty="0">
                  <a:solidFill>
                    <a:srgbClr val="FEDB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10.8</a:t>
              </a:r>
            </a:p>
          </p:txBody>
        </p:sp>
        <p:sp>
          <p:nvSpPr>
            <p:cNvPr id="13336" name="AutoShape 19"/>
            <p:cNvSpPr>
              <a:spLocks noChangeArrowheads="1"/>
            </p:cNvSpPr>
            <p:nvPr/>
          </p:nvSpPr>
          <p:spPr bwMode="auto">
            <a:xfrm rot="-5400000">
              <a:off x="2016" y="767"/>
              <a:ext cx="453" cy="453"/>
            </a:xfrm>
            <a:prstGeom prst="homePlate">
              <a:avLst>
                <a:gd name="adj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37" name="Rectangle 22"/>
            <p:cNvSpPr>
              <a:spLocks noChangeArrowheads="1"/>
            </p:cNvSpPr>
            <p:nvPr/>
          </p:nvSpPr>
          <p:spPr bwMode="auto">
            <a:xfrm>
              <a:off x="2016" y="1020"/>
              <a:ext cx="453" cy="20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38" name="AutoShape 47"/>
            <p:cNvSpPr>
              <a:spLocks noChangeArrowheads="1"/>
            </p:cNvSpPr>
            <p:nvPr/>
          </p:nvSpPr>
          <p:spPr bwMode="auto">
            <a:xfrm rot="-5400000">
              <a:off x="1022" y="1666"/>
              <a:ext cx="1814" cy="113"/>
            </a:xfrm>
            <a:prstGeom prst="homePlate">
              <a:avLst>
                <a:gd name="adj" fmla="val 401327"/>
              </a:avLst>
            </a:prstGeom>
            <a:solidFill>
              <a:srgbClr val="FF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39" name="AutoShape 50"/>
            <p:cNvSpPr>
              <a:spLocks noChangeArrowheads="1"/>
            </p:cNvSpPr>
            <p:nvPr/>
          </p:nvSpPr>
          <p:spPr bwMode="auto">
            <a:xfrm rot="-5400000">
              <a:off x="1815" y="2856"/>
              <a:ext cx="227" cy="113"/>
            </a:xfrm>
            <a:prstGeom prst="homePlate">
              <a:avLst>
                <a:gd name="adj" fmla="val 50221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55"/>
          <p:cNvGrpSpPr>
            <a:grpSpLocks/>
          </p:cNvGrpSpPr>
          <p:nvPr/>
        </p:nvGrpSpPr>
        <p:grpSpPr bwMode="auto">
          <a:xfrm>
            <a:off x="6735934" y="2467437"/>
            <a:ext cx="1114339" cy="3222625"/>
            <a:chOff x="3287" y="498"/>
            <a:chExt cx="906" cy="2540"/>
          </a:xfrm>
        </p:grpSpPr>
        <p:sp>
          <p:nvSpPr>
            <p:cNvPr id="13330" name="AutoShape 33"/>
            <p:cNvSpPr>
              <a:spLocks noChangeArrowheads="1"/>
            </p:cNvSpPr>
            <p:nvPr/>
          </p:nvSpPr>
          <p:spPr bwMode="auto">
            <a:xfrm rot="-5400000">
              <a:off x="3614" y="801"/>
              <a:ext cx="453" cy="385"/>
            </a:xfrm>
            <a:prstGeom prst="homePlate">
              <a:avLst>
                <a:gd name="adj" fmla="val 29416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31" name="Text Box 34"/>
            <p:cNvSpPr txBox="1">
              <a:spLocks noChangeArrowheads="1"/>
            </p:cNvSpPr>
            <p:nvPr/>
          </p:nvSpPr>
          <p:spPr bwMode="auto">
            <a:xfrm>
              <a:off x="3287" y="498"/>
              <a:ext cx="906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dirty="0">
                  <a:solidFill>
                    <a:srgbClr val="FEDB00"/>
                  </a:solidFill>
                  <a:latin typeface="Symbol" panose="05050102010706020507" pitchFamily="18" charset="2"/>
                </a:rPr>
                <a:t>l</a:t>
              </a:r>
              <a:r>
                <a:rPr lang="en-US" altLang="en-US" sz="2000" dirty="0">
                  <a:solidFill>
                    <a:srgbClr val="FEDB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12.0</a:t>
              </a:r>
            </a:p>
          </p:txBody>
        </p:sp>
        <p:sp>
          <p:nvSpPr>
            <p:cNvPr id="13332" name="Rectangle 40"/>
            <p:cNvSpPr>
              <a:spLocks noChangeArrowheads="1"/>
            </p:cNvSpPr>
            <p:nvPr/>
          </p:nvSpPr>
          <p:spPr bwMode="auto">
            <a:xfrm>
              <a:off x="3648" y="1020"/>
              <a:ext cx="385" cy="20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33" name="AutoShape 48"/>
            <p:cNvSpPr>
              <a:spLocks noChangeArrowheads="1"/>
            </p:cNvSpPr>
            <p:nvPr/>
          </p:nvSpPr>
          <p:spPr bwMode="auto">
            <a:xfrm rot="-5400000">
              <a:off x="2613" y="1584"/>
              <a:ext cx="1814" cy="181"/>
            </a:xfrm>
            <a:prstGeom prst="homePlate">
              <a:avLst>
                <a:gd name="adj" fmla="val 250552"/>
              </a:avLst>
            </a:prstGeom>
            <a:solidFill>
              <a:srgbClr val="FF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34" name="AutoShape 51"/>
            <p:cNvSpPr>
              <a:spLocks noChangeArrowheads="1"/>
            </p:cNvSpPr>
            <p:nvPr/>
          </p:nvSpPr>
          <p:spPr bwMode="auto">
            <a:xfrm rot="-5400000">
              <a:off x="3409" y="2829"/>
              <a:ext cx="227" cy="181"/>
            </a:xfrm>
            <a:prstGeom prst="homePlate">
              <a:avLst>
                <a:gd name="adj" fmla="val 31354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33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49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49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227" grpId="0"/>
      <p:bldP spid="3492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Misty Hills | Pank Seelen | Flick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821" y="1026634"/>
            <a:ext cx="8194340" cy="548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660822" y="1027109"/>
            <a:ext cx="580410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dirty="0">
                <a:solidFill>
                  <a:srgbClr val="FED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the BTD12.0-10.8 becomes bigger? &gt;&gt; </a:t>
            </a:r>
            <a:r>
              <a:rPr lang="en-US" altLang="en-US" sz="28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H20</a:t>
            </a:r>
            <a:endParaRPr lang="en-US" altLang="en-US" sz="2800" b="1" baseline="-25000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53"/>
          <p:cNvGrpSpPr>
            <a:grpSpLocks/>
          </p:cNvGrpSpPr>
          <p:nvPr/>
        </p:nvGrpSpPr>
        <p:grpSpPr bwMode="auto">
          <a:xfrm>
            <a:off x="1898821" y="2468076"/>
            <a:ext cx="971665" cy="3225162"/>
            <a:chOff x="240" y="498"/>
            <a:chExt cx="790" cy="2542"/>
          </a:xfrm>
        </p:grpSpPr>
        <p:sp>
          <p:nvSpPr>
            <p:cNvPr id="13340" name="Text Box 7"/>
            <p:cNvSpPr txBox="1">
              <a:spLocks noChangeArrowheads="1"/>
            </p:cNvSpPr>
            <p:nvPr/>
          </p:nvSpPr>
          <p:spPr bwMode="auto">
            <a:xfrm>
              <a:off x="240" y="498"/>
              <a:ext cx="790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dirty="0">
                  <a:solidFill>
                    <a:srgbClr val="FEDB00"/>
                  </a:solidFill>
                  <a:latin typeface="Symbol" panose="05050102010706020507" pitchFamily="18" charset="2"/>
                </a:rPr>
                <a:t>l</a:t>
              </a:r>
              <a:r>
                <a:rPr lang="en-US" altLang="en-US" sz="2000" dirty="0">
                  <a:solidFill>
                    <a:srgbClr val="FEDB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3.9</a:t>
              </a:r>
            </a:p>
          </p:txBody>
        </p:sp>
        <p:sp>
          <p:nvSpPr>
            <p:cNvPr id="13341" name="AutoShape 9"/>
            <p:cNvSpPr>
              <a:spLocks noChangeArrowheads="1"/>
            </p:cNvSpPr>
            <p:nvPr/>
          </p:nvSpPr>
          <p:spPr bwMode="auto">
            <a:xfrm rot="16200000">
              <a:off x="-475" y="1675"/>
              <a:ext cx="1814" cy="95"/>
            </a:xfrm>
            <a:prstGeom prst="homePlate">
              <a:avLst>
                <a:gd name="adj" fmla="val 1007778"/>
              </a:avLst>
            </a:prstGeom>
            <a:solidFill>
              <a:srgbClr val="FF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42" name="AutoShape 11"/>
            <p:cNvSpPr>
              <a:spLocks noChangeArrowheads="1"/>
            </p:cNvSpPr>
            <p:nvPr/>
          </p:nvSpPr>
          <p:spPr bwMode="auto">
            <a:xfrm rot="16200000">
              <a:off x="543" y="765"/>
              <a:ext cx="453" cy="463"/>
            </a:xfrm>
            <a:prstGeom prst="homePlate">
              <a:avLst>
                <a:gd name="adj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43" name="AutoShape 12"/>
            <p:cNvSpPr>
              <a:spLocks noChangeArrowheads="1"/>
            </p:cNvSpPr>
            <p:nvPr/>
          </p:nvSpPr>
          <p:spPr bwMode="auto">
            <a:xfrm rot="16200000">
              <a:off x="319" y="2876"/>
              <a:ext cx="227" cy="95"/>
            </a:xfrm>
            <a:prstGeom prst="homePlate">
              <a:avLst>
                <a:gd name="adj" fmla="val 126111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44" name="Rectangle 13"/>
            <p:cNvSpPr>
              <a:spLocks noChangeArrowheads="1"/>
            </p:cNvSpPr>
            <p:nvPr/>
          </p:nvSpPr>
          <p:spPr bwMode="auto">
            <a:xfrm>
              <a:off x="538" y="1022"/>
              <a:ext cx="463" cy="20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318" name="Line 41"/>
          <p:cNvSpPr>
            <a:spLocks noChangeShapeType="1"/>
          </p:cNvSpPr>
          <p:nvPr/>
        </p:nvSpPr>
        <p:spPr bwMode="auto">
          <a:xfrm>
            <a:off x="1517821" y="5667837"/>
            <a:ext cx="7911071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800">
              <a:solidFill>
                <a:srgbClr val="00B5E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9" name="Line 42"/>
          <p:cNvSpPr>
            <a:spLocks noChangeShapeType="1"/>
          </p:cNvSpPr>
          <p:nvPr/>
        </p:nvSpPr>
        <p:spPr bwMode="auto">
          <a:xfrm>
            <a:off x="1517821" y="4753437"/>
            <a:ext cx="7911071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800">
              <a:solidFill>
                <a:srgbClr val="00B5E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9227" name="Text Box 43"/>
          <p:cNvSpPr txBox="1">
            <a:spLocks noChangeArrowheads="1"/>
          </p:cNvSpPr>
          <p:nvPr/>
        </p:nvSpPr>
        <p:spPr bwMode="auto">
          <a:xfrm>
            <a:off x="7942019" y="5643754"/>
            <a:ext cx="19372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1800" dirty="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T(surf) = 300 K</a:t>
            </a:r>
          </a:p>
        </p:txBody>
      </p:sp>
      <p:sp>
        <p:nvSpPr>
          <p:cNvPr id="349228" name="Text Box 44"/>
          <p:cNvSpPr txBox="1">
            <a:spLocks noChangeArrowheads="1"/>
          </p:cNvSpPr>
          <p:nvPr/>
        </p:nvSpPr>
        <p:spPr bwMode="auto">
          <a:xfrm>
            <a:off x="7994822" y="4767652"/>
            <a:ext cx="20515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1800" dirty="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T(BL) = 290 K</a:t>
            </a:r>
          </a:p>
        </p:txBody>
      </p:sp>
      <p:grpSp>
        <p:nvGrpSpPr>
          <p:cNvPr id="3" name="Group 54"/>
          <p:cNvGrpSpPr>
            <a:grpSpLocks/>
          </p:cNvGrpSpPr>
          <p:nvPr/>
        </p:nvGrpSpPr>
        <p:grpSpPr bwMode="auto">
          <a:xfrm>
            <a:off x="4288009" y="2467437"/>
            <a:ext cx="1114339" cy="3222625"/>
            <a:chOff x="1745" y="498"/>
            <a:chExt cx="906" cy="2540"/>
          </a:xfrm>
        </p:grpSpPr>
        <p:sp>
          <p:nvSpPr>
            <p:cNvPr id="13335" name="Text Box 15"/>
            <p:cNvSpPr txBox="1">
              <a:spLocks noChangeArrowheads="1"/>
            </p:cNvSpPr>
            <p:nvPr/>
          </p:nvSpPr>
          <p:spPr bwMode="auto">
            <a:xfrm>
              <a:off x="1745" y="498"/>
              <a:ext cx="906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dirty="0">
                  <a:solidFill>
                    <a:srgbClr val="FEDB00"/>
                  </a:solidFill>
                  <a:latin typeface="Symbol" panose="05050102010706020507" pitchFamily="18" charset="2"/>
                </a:rPr>
                <a:t>l</a:t>
              </a:r>
              <a:r>
                <a:rPr lang="en-US" altLang="en-US" sz="2000" dirty="0">
                  <a:solidFill>
                    <a:srgbClr val="FEDB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10.8</a:t>
              </a:r>
            </a:p>
          </p:txBody>
        </p:sp>
        <p:sp>
          <p:nvSpPr>
            <p:cNvPr id="13336" name="AutoShape 19"/>
            <p:cNvSpPr>
              <a:spLocks noChangeArrowheads="1"/>
            </p:cNvSpPr>
            <p:nvPr/>
          </p:nvSpPr>
          <p:spPr bwMode="auto">
            <a:xfrm rot="16200000">
              <a:off x="2072" y="823"/>
              <a:ext cx="453" cy="341"/>
            </a:xfrm>
            <a:prstGeom prst="homePlate">
              <a:avLst>
                <a:gd name="adj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37" name="Rectangle 22"/>
            <p:cNvSpPr>
              <a:spLocks noChangeArrowheads="1"/>
            </p:cNvSpPr>
            <p:nvPr/>
          </p:nvSpPr>
          <p:spPr bwMode="auto">
            <a:xfrm>
              <a:off x="2069" y="1020"/>
              <a:ext cx="401" cy="20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 dirty="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38" name="AutoShape 47"/>
            <p:cNvSpPr>
              <a:spLocks noChangeArrowheads="1"/>
            </p:cNvSpPr>
            <p:nvPr/>
          </p:nvSpPr>
          <p:spPr bwMode="auto">
            <a:xfrm rot="16200000">
              <a:off x="1037" y="1651"/>
              <a:ext cx="1814" cy="142"/>
            </a:xfrm>
            <a:prstGeom prst="homePlate">
              <a:avLst>
                <a:gd name="adj" fmla="val 401327"/>
              </a:avLst>
            </a:prstGeom>
            <a:solidFill>
              <a:srgbClr val="FF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39" name="AutoShape 50"/>
            <p:cNvSpPr>
              <a:spLocks noChangeArrowheads="1"/>
            </p:cNvSpPr>
            <p:nvPr/>
          </p:nvSpPr>
          <p:spPr bwMode="auto">
            <a:xfrm rot="16200000">
              <a:off x="1857" y="2814"/>
              <a:ext cx="227" cy="197"/>
            </a:xfrm>
            <a:prstGeom prst="homePlate">
              <a:avLst>
                <a:gd name="adj" fmla="val 50221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55"/>
          <p:cNvGrpSpPr>
            <a:grpSpLocks/>
          </p:cNvGrpSpPr>
          <p:nvPr/>
        </p:nvGrpSpPr>
        <p:grpSpPr bwMode="auto">
          <a:xfrm>
            <a:off x="6735934" y="2467437"/>
            <a:ext cx="1114339" cy="3222625"/>
            <a:chOff x="3287" y="498"/>
            <a:chExt cx="906" cy="2540"/>
          </a:xfrm>
        </p:grpSpPr>
        <p:sp>
          <p:nvSpPr>
            <p:cNvPr id="13330" name="AutoShape 33"/>
            <p:cNvSpPr>
              <a:spLocks noChangeArrowheads="1"/>
            </p:cNvSpPr>
            <p:nvPr/>
          </p:nvSpPr>
          <p:spPr bwMode="auto">
            <a:xfrm rot="16200000">
              <a:off x="3663" y="850"/>
              <a:ext cx="453" cy="287"/>
            </a:xfrm>
            <a:prstGeom prst="homePlate">
              <a:avLst>
                <a:gd name="adj" fmla="val 29416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31" name="Text Box 34"/>
            <p:cNvSpPr txBox="1">
              <a:spLocks noChangeArrowheads="1"/>
            </p:cNvSpPr>
            <p:nvPr/>
          </p:nvSpPr>
          <p:spPr bwMode="auto">
            <a:xfrm>
              <a:off x="3287" y="498"/>
              <a:ext cx="906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dirty="0">
                  <a:solidFill>
                    <a:srgbClr val="FEDB00"/>
                  </a:solidFill>
                  <a:latin typeface="Symbol" panose="05050102010706020507" pitchFamily="18" charset="2"/>
                </a:rPr>
                <a:t>l</a:t>
              </a:r>
              <a:r>
                <a:rPr lang="en-US" altLang="en-US" sz="2000" dirty="0">
                  <a:solidFill>
                    <a:srgbClr val="FEDB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12.0</a:t>
              </a:r>
            </a:p>
          </p:txBody>
        </p:sp>
        <p:sp>
          <p:nvSpPr>
            <p:cNvPr id="13332" name="Rectangle 40"/>
            <p:cNvSpPr>
              <a:spLocks noChangeArrowheads="1"/>
            </p:cNvSpPr>
            <p:nvPr/>
          </p:nvSpPr>
          <p:spPr bwMode="auto">
            <a:xfrm>
              <a:off x="3746" y="1020"/>
              <a:ext cx="287" cy="20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33" name="AutoShape 48"/>
            <p:cNvSpPr>
              <a:spLocks noChangeArrowheads="1"/>
            </p:cNvSpPr>
            <p:nvPr/>
          </p:nvSpPr>
          <p:spPr bwMode="auto">
            <a:xfrm rot="16200000">
              <a:off x="2656" y="1541"/>
              <a:ext cx="1814" cy="267"/>
            </a:xfrm>
            <a:prstGeom prst="homePlate">
              <a:avLst>
                <a:gd name="adj" fmla="val 250552"/>
              </a:avLst>
            </a:prstGeom>
            <a:solidFill>
              <a:srgbClr val="FF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34" name="AutoShape 51"/>
            <p:cNvSpPr>
              <a:spLocks noChangeArrowheads="1"/>
            </p:cNvSpPr>
            <p:nvPr/>
          </p:nvSpPr>
          <p:spPr bwMode="auto">
            <a:xfrm rot="16200000">
              <a:off x="3451" y="2787"/>
              <a:ext cx="227" cy="264"/>
            </a:xfrm>
            <a:prstGeom prst="homePlate">
              <a:avLst>
                <a:gd name="adj" fmla="val 31354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311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49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49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227" grpId="0"/>
      <p:bldP spid="3492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Misty Hills | Pank Seelen | Flick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821" y="1026634"/>
            <a:ext cx="8194340" cy="548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660822" y="1296057"/>
            <a:ext cx="534661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dirty="0">
                <a:solidFill>
                  <a:srgbClr val="FED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the BTD12.0-10.8 becomes bigger?</a:t>
            </a:r>
            <a:endParaRPr lang="en-US" altLang="en-US" sz="2800" baseline="-25000" dirty="0">
              <a:solidFill>
                <a:srgbClr val="FEDB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53"/>
          <p:cNvGrpSpPr>
            <a:grpSpLocks/>
          </p:cNvGrpSpPr>
          <p:nvPr/>
        </p:nvGrpSpPr>
        <p:grpSpPr bwMode="auto">
          <a:xfrm>
            <a:off x="1898821" y="2468076"/>
            <a:ext cx="971665" cy="3225162"/>
            <a:chOff x="240" y="498"/>
            <a:chExt cx="790" cy="2542"/>
          </a:xfrm>
        </p:grpSpPr>
        <p:sp>
          <p:nvSpPr>
            <p:cNvPr id="13340" name="Text Box 7"/>
            <p:cNvSpPr txBox="1">
              <a:spLocks noChangeArrowheads="1"/>
            </p:cNvSpPr>
            <p:nvPr/>
          </p:nvSpPr>
          <p:spPr bwMode="auto">
            <a:xfrm>
              <a:off x="240" y="498"/>
              <a:ext cx="790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dirty="0">
                  <a:solidFill>
                    <a:srgbClr val="FEDB00"/>
                  </a:solidFill>
                  <a:latin typeface="Symbol" panose="05050102010706020507" pitchFamily="18" charset="2"/>
                </a:rPr>
                <a:t>l</a:t>
              </a:r>
              <a:r>
                <a:rPr lang="en-US" altLang="en-US" sz="2000" dirty="0">
                  <a:solidFill>
                    <a:srgbClr val="FEDB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3.9</a:t>
              </a:r>
            </a:p>
          </p:txBody>
        </p:sp>
        <p:sp>
          <p:nvSpPr>
            <p:cNvPr id="13341" name="AutoShape 9"/>
            <p:cNvSpPr>
              <a:spLocks noChangeArrowheads="1"/>
            </p:cNvSpPr>
            <p:nvPr/>
          </p:nvSpPr>
          <p:spPr bwMode="auto">
            <a:xfrm rot="-5400000">
              <a:off x="-500" y="1700"/>
              <a:ext cx="1814" cy="45"/>
            </a:xfrm>
            <a:prstGeom prst="homePlate">
              <a:avLst>
                <a:gd name="adj" fmla="val 1007778"/>
              </a:avLst>
            </a:prstGeom>
            <a:solidFill>
              <a:srgbClr val="FF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42" name="AutoShape 11"/>
            <p:cNvSpPr>
              <a:spLocks noChangeArrowheads="1"/>
            </p:cNvSpPr>
            <p:nvPr/>
          </p:nvSpPr>
          <p:spPr bwMode="auto">
            <a:xfrm rot="-5400000">
              <a:off x="514" y="736"/>
              <a:ext cx="453" cy="521"/>
            </a:xfrm>
            <a:prstGeom prst="homePlate">
              <a:avLst>
                <a:gd name="adj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43" name="AutoShape 12"/>
            <p:cNvSpPr>
              <a:spLocks noChangeArrowheads="1"/>
            </p:cNvSpPr>
            <p:nvPr/>
          </p:nvSpPr>
          <p:spPr bwMode="auto">
            <a:xfrm rot="-5400000">
              <a:off x="294" y="2901"/>
              <a:ext cx="227" cy="45"/>
            </a:xfrm>
            <a:prstGeom prst="homePlate">
              <a:avLst>
                <a:gd name="adj" fmla="val 126111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44" name="Rectangle 13"/>
            <p:cNvSpPr>
              <a:spLocks noChangeArrowheads="1"/>
            </p:cNvSpPr>
            <p:nvPr/>
          </p:nvSpPr>
          <p:spPr bwMode="auto">
            <a:xfrm>
              <a:off x="480" y="1022"/>
              <a:ext cx="521" cy="20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318" name="Line 41"/>
          <p:cNvSpPr>
            <a:spLocks noChangeShapeType="1"/>
          </p:cNvSpPr>
          <p:nvPr/>
        </p:nvSpPr>
        <p:spPr bwMode="auto">
          <a:xfrm>
            <a:off x="1517821" y="5667837"/>
            <a:ext cx="7911071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800">
              <a:solidFill>
                <a:srgbClr val="00B5E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9" name="Line 42"/>
          <p:cNvSpPr>
            <a:spLocks noChangeShapeType="1"/>
          </p:cNvSpPr>
          <p:nvPr/>
        </p:nvSpPr>
        <p:spPr bwMode="auto">
          <a:xfrm>
            <a:off x="1517821" y="4753437"/>
            <a:ext cx="7911071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800">
              <a:solidFill>
                <a:srgbClr val="00B5E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9227" name="Text Box 43"/>
          <p:cNvSpPr txBox="1">
            <a:spLocks noChangeArrowheads="1"/>
          </p:cNvSpPr>
          <p:nvPr/>
        </p:nvSpPr>
        <p:spPr bwMode="auto">
          <a:xfrm>
            <a:off x="7942019" y="5643754"/>
            <a:ext cx="19372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1800" dirty="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T(surf) = 300 K</a:t>
            </a:r>
          </a:p>
        </p:txBody>
      </p:sp>
      <p:sp>
        <p:nvSpPr>
          <p:cNvPr id="349228" name="Text Box 44"/>
          <p:cNvSpPr txBox="1">
            <a:spLocks noChangeArrowheads="1"/>
          </p:cNvSpPr>
          <p:nvPr/>
        </p:nvSpPr>
        <p:spPr bwMode="auto">
          <a:xfrm>
            <a:off x="7994822" y="4767652"/>
            <a:ext cx="20515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1800" dirty="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T(BL) = 290 K</a:t>
            </a:r>
          </a:p>
        </p:txBody>
      </p:sp>
      <p:grpSp>
        <p:nvGrpSpPr>
          <p:cNvPr id="3" name="Group 54"/>
          <p:cNvGrpSpPr>
            <a:grpSpLocks/>
          </p:cNvGrpSpPr>
          <p:nvPr/>
        </p:nvGrpSpPr>
        <p:grpSpPr bwMode="auto">
          <a:xfrm>
            <a:off x="4288009" y="2467437"/>
            <a:ext cx="1114339" cy="3222625"/>
            <a:chOff x="1745" y="498"/>
            <a:chExt cx="906" cy="2540"/>
          </a:xfrm>
        </p:grpSpPr>
        <p:sp>
          <p:nvSpPr>
            <p:cNvPr id="13335" name="Text Box 15"/>
            <p:cNvSpPr txBox="1">
              <a:spLocks noChangeArrowheads="1"/>
            </p:cNvSpPr>
            <p:nvPr/>
          </p:nvSpPr>
          <p:spPr bwMode="auto">
            <a:xfrm>
              <a:off x="1745" y="498"/>
              <a:ext cx="906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dirty="0">
                  <a:solidFill>
                    <a:srgbClr val="FEDB00"/>
                  </a:solidFill>
                  <a:latin typeface="Symbol" panose="05050102010706020507" pitchFamily="18" charset="2"/>
                </a:rPr>
                <a:t>l</a:t>
              </a:r>
              <a:r>
                <a:rPr lang="en-US" altLang="en-US" sz="2000" dirty="0">
                  <a:solidFill>
                    <a:srgbClr val="FEDB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10.8</a:t>
              </a:r>
            </a:p>
          </p:txBody>
        </p:sp>
        <p:sp>
          <p:nvSpPr>
            <p:cNvPr id="13336" name="AutoShape 19"/>
            <p:cNvSpPr>
              <a:spLocks noChangeArrowheads="1"/>
            </p:cNvSpPr>
            <p:nvPr/>
          </p:nvSpPr>
          <p:spPr bwMode="auto">
            <a:xfrm rot="-5400000">
              <a:off x="2016" y="767"/>
              <a:ext cx="453" cy="453"/>
            </a:xfrm>
            <a:prstGeom prst="homePlate">
              <a:avLst>
                <a:gd name="adj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37" name="Rectangle 22"/>
            <p:cNvSpPr>
              <a:spLocks noChangeArrowheads="1"/>
            </p:cNvSpPr>
            <p:nvPr/>
          </p:nvSpPr>
          <p:spPr bwMode="auto">
            <a:xfrm>
              <a:off x="2016" y="1020"/>
              <a:ext cx="453" cy="20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38" name="AutoShape 47"/>
            <p:cNvSpPr>
              <a:spLocks noChangeArrowheads="1"/>
            </p:cNvSpPr>
            <p:nvPr/>
          </p:nvSpPr>
          <p:spPr bwMode="auto">
            <a:xfrm rot="-5400000">
              <a:off x="1022" y="1666"/>
              <a:ext cx="1814" cy="113"/>
            </a:xfrm>
            <a:prstGeom prst="homePlate">
              <a:avLst>
                <a:gd name="adj" fmla="val 401327"/>
              </a:avLst>
            </a:prstGeom>
            <a:solidFill>
              <a:srgbClr val="FF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39" name="AutoShape 50"/>
            <p:cNvSpPr>
              <a:spLocks noChangeArrowheads="1"/>
            </p:cNvSpPr>
            <p:nvPr/>
          </p:nvSpPr>
          <p:spPr bwMode="auto">
            <a:xfrm rot="-5400000">
              <a:off x="1815" y="2856"/>
              <a:ext cx="227" cy="113"/>
            </a:xfrm>
            <a:prstGeom prst="homePlate">
              <a:avLst>
                <a:gd name="adj" fmla="val 50221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55"/>
          <p:cNvGrpSpPr>
            <a:grpSpLocks/>
          </p:cNvGrpSpPr>
          <p:nvPr/>
        </p:nvGrpSpPr>
        <p:grpSpPr bwMode="auto">
          <a:xfrm>
            <a:off x="6735934" y="2467437"/>
            <a:ext cx="1114339" cy="3222625"/>
            <a:chOff x="3287" y="498"/>
            <a:chExt cx="906" cy="2540"/>
          </a:xfrm>
        </p:grpSpPr>
        <p:sp>
          <p:nvSpPr>
            <p:cNvPr id="13330" name="AutoShape 33"/>
            <p:cNvSpPr>
              <a:spLocks noChangeArrowheads="1"/>
            </p:cNvSpPr>
            <p:nvPr/>
          </p:nvSpPr>
          <p:spPr bwMode="auto">
            <a:xfrm rot="-5400000">
              <a:off x="3614" y="801"/>
              <a:ext cx="453" cy="385"/>
            </a:xfrm>
            <a:prstGeom prst="homePlate">
              <a:avLst>
                <a:gd name="adj" fmla="val 29416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31" name="Text Box 34"/>
            <p:cNvSpPr txBox="1">
              <a:spLocks noChangeArrowheads="1"/>
            </p:cNvSpPr>
            <p:nvPr/>
          </p:nvSpPr>
          <p:spPr bwMode="auto">
            <a:xfrm>
              <a:off x="3287" y="498"/>
              <a:ext cx="906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dirty="0">
                  <a:solidFill>
                    <a:srgbClr val="FEDB00"/>
                  </a:solidFill>
                  <a:latin typeface="Symbol" panose="05050102010706020507" pitchFamily="18" charset="2"/>
                </a:rPr>
                <a:t>l</a:t>
              </a:r>
              <a:r>
                <a:rPr lang="en-US" altLang="en-US" sz="2000" dirty="0">
                  <a:solidFill>
                    <a:srgbClr val="FEDB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12.0</a:t>
              </a:r>
            </a:p>
          </p:txBody>
        </p:sp>
        <p:sp>
          <p:nvSpPr>
            <p:cNvPr id="13332" name="Rectangle 40"/>
            <p:cNvSpPr>
              <a:spLocks noChangeArrowheads="1"/>
            </p:cNvSpPr>
            <p:nvPr/>
          </p:nvSpPr>
          <p:spPr bwMode="auto">
            <a:xfrm>
              <a:off x="3648" y="1020"/>
              <a:ext cx="385" cy="20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33" name="AutoShape 48"/>
            <p:cNvSpPr>
              <a:spLocks noChangeArrowheads="1"/>
            </p:cNvSpPr>
            <p:nvPr/>
          </p:nvSpPr>
          <p:spPr bwMode="auto">
            <a:xfrm rot="-5400000">
              <a:off x="2613" y="1584"/>
              <a:ext cx="1814" cy="181"/>
            </a:xfrm>
            <a:prstGeom prst="homePlate">
              <a:avLst>
                <a:gd name="adj" fmla="val 250552"/>
              </a:avLst>
            </a:prstGeom>
            <a:solidFill>
              <a:srgbClr val="FF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34" name="AutoShape 51"/>
            <p:cNvSpPr>
              <a:spLocks noChangeArrowheads="1"/>
            </p:cNvSpPr>
            <p:nvPr/>
          </p:nvSpPr>
          <p:spPr bwMode="auto">
            <a:xfrm rot="-5400000">
              <a:off x="3409" y="2829"/>
              <a:ext cx="227" cy="181"/>
            </a:xfrm>
            <a:prstGeom prst="homePlate">
              <a:avLst>
                <a:gd name="adj" fmla="val 31354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09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49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49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227" grpId="0"/>
      <p:bldP spid="3492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Misty Hills | Pank Seelen | Flick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821" y="1026634"/>
            <a:ext cx="8194340" cy="548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660822" y="1027116"/>
            <a:ext cx="64499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dirty="0">
                <a:solidFill>
                  <a:srgbClr val="FED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the BTD12.0-10.8 becomes bigger?? &gt;&gt; </a:t>
            </a:r>
            <a:r>
              <a:rPr lang="en-US" altLang="en-US" sz="28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change</a:t>
            </a:r>
            <a:endParaRPr lang="en-US" altLang="en-US" sz="2800" b="1" baseline="-25000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53"/>
          <p:cNvGrpSpPr>
            <a:grpSpLocks/>
          </p:cNvGrpSpPr>
          <p:nvPr/>
        </p:nvGrpSpPr>
        <p:grpSpPr bwMode="auto">
          <a:xfrm>
            <a:off x="1559695" y="2468076"/>
            <a:ext cx="1310792" cy="3225162"/>
            <a:chOff x="240" y="498"/>
            <a:chExt cx="790" cy="2542"/>
          </a:xfrm>
        </p:grpSpPr>
        <p:sp>
          <p:nvSpPr>
            <p:cNvPr id="13340" name="Text Box 7"/>
            <p:cNvSpPr txBox="1">
              <a:spLocks noChangeArrowheads="1"/>
            </p:cNvSpPr>
            <p:nvPr/>
          </p:nvSpPr>
          <p:spPr bwMode="auto">
            <a:xfrm>
              <a:off x="240" y="498"/>
              <a:ext cx="790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dirty="0">
                  <a:solidFill>
                    <a:srgbClr val="FEDB00"/>
                  </a:solidFill>
                  <a:latin typeface="Symbol" panose="05050102010706020507" pitchFamily="18" charset="2"/>
                </a:rPr>
                <a:t>l</a:t>
              </a:r>
              <a:r>
                <a:rPr lang="en-US" altLang="en-US" sz="2000" dirty="0">
                  <a:solidFill>
                    <a:srgbClr val="FEDB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3.9</a:t>
              </a:r>
            </a:p>
          </p:txBody>
        </p:sp>
        <p:sp>
          <p:nvSpPr>
            <p:cNvPr id="13341" name="AutoShape 9"/>
            <p:cNvSpPr>
              <a:spLocks noChangeArrowheads="1"/>
            </p:cNvSpPr>
            <p:nvPr/>
          </p:nvSpPr>
          <p:spPr bwMode="auto">
            <a:xfrm rot="-5400000">
              <a:off x="-500" y="1700"/>
              <a:ext cx="1814" cy="45"/>
            </a:xfrm>
            <a:prstGeom prst="homePlate">
              <a:avLst>
                <a:gd name="adj" fmla="val 1007778"/>
              </a:avLst>
            </a:prstGeom>
            <a:solidFill>
              <a:srgbClr val="FF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42" name="AutoShape 11"/>
            <p:cNvSpPr>
              <a:spLocks noChangeArrowheads="1"/>
            </p:cNvSpPr>
            <p:nvPr/>
          </p:nvSpPr>
          <p:spPr bwMode="auto">
            <a:xfrm rot="-5400000">
              <a:off x="514" y="736"/>
              <a:ext cx="453" cy="521"/>
            </a:xfrm>
            <a:prstGeom prst="homePlate">
              <a:avLst>
                <a:gd name="adj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43" name="AutoShape 12"/>
            <p:cNvSpPr>
              <a:spLocks noChangeArrowheads="1"/>
            </p:cNvSpPr>
            <p:nvPr/>
          </p:nvSpPr>
          <p:spPr bwMode="auto">
            <a:xfrm rot="-5400000">
              <a:off x="294" y="2901"/>
              <a:ext cx="227" cy="45"/>
            </a:xfrm>
            <a:prstGeom prst="homePlate">
              <a:avLst>
                <a:gd name="adj" fmla="val 126111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44" name="Rectangle 13"/>
            <p:cNvSpPr>
              <a:spLocks noChangeArrowheads="1"/>
            </p:cNvSpPr>
            <p:nvPr/>
          </p:nvSpPr>
          <p:spPr bwMode="auto">
            <a:xfrm>
              <a:off x="480" y="1022"/>
              <a:ext cx="521" cy="20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318" name="Line 41"/>
          <p:cNvSpPr>
            <a:spLocks noChangeShapeType="1"/>
          </p:cNvSpPr>
          <p:nvPr/>
        </p:nvSpPr>
        <p:spPr bwMode="auto">
          <a:xfrm>
            <a:off x="1517821" y="5667837"/>
            <a:ext cx="7911071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800">
              <a:solidFill>
                <a:srgbClr val="00B5E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9" name="Line 42"/>
          <p:cNvSpPr>
            <a:spLocks noChangeShapeType="1"/>
          </p:cNvSpPr>
          <p:nvPr/>
        </p:nvSpPr>
        <p:spPr bwMode="auto">
          <a:xfrm>
            <a:off x="1517821" y="4753437"/>
            <a:ext cx="7911071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800">
              <a:solidFill>
                <a:srgbClr val="00B5E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9227" name="Text Box 43"/>
          <p:cNvSpPr txBox="1">
            <a:spLocks noChangeArrowheads="1"/>
          </p:cNvSpPr>
          <p:nvPr/>
        </p:nvSpPr>
        <p:spPr bwMode="auto">
          <a:xfrm>
            <a:off x="7942019" y="5643754"/>
            <a:ext cx="19372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1800" dirty="0">
                <a:solidFill>
                  <a:srgbClr val="FED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T(surf) = 320 K</a:t>
            </a:r>
          </a:p>
        </p:txBody>
      </p:sp>
      <p:sp>
        <p:nvSpPr>
          <p:cNvPr id="349228" name="Text Box 44"/>
          <p:cNvSpPr txBox="1">
            <a:spLocks noChangeArrowheads="1"/>
          </p:cNvSpPr>
          <p:nvPr/>
        </p:nvSpPr>
        <p:spPr bwMode="auto">
          <a:xfrm>
            <a:off x="7994822" y="4767652"/>
            <a:ext cx="20515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1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T(BL) = 290 K</a:t>
            </a:r>
          </a:p>
        </p:txBody>
      </p:sp>
      <p:grpSp>
        <p:nvGrpSpPr>
          <p:cNvPr id="3" name="Group 54"/>
          <p:cNvGrpSpPr>
            <a:grpSpLocks/>
          </p:cNvGrpSpPr>
          <p:nvPr/>
        </p:nvGrpSpPr>
        <p:grpSpPr bwMode="auto">
          <a:xfrm>
            <a:off x="3899087" y="2467437"/>
            <a:ext cx="1503261" cy="3222625"/>
            <a:chOff x="1745" y="498"/>
            <a:chExt cx="906" cy="2540"/>
          </a:xfrm>
        </p:grpSpPr>
        <p:sp>
          <p:nvSpPr>
            <p:cNvPr id="13335" name="Text Box 15"/>
            <p:cNvSpPr txBox="1">
              <a:spLocks noChangeArrowheads="1"/>
            </p:cNvSpPr>
            <p:nvPr/>
          </p:nvSpPr>
          <p:spPr bwMode="auto">
            <a:xfrm>
              <a:off x="1745" y="498"/>
              <a:ext cx="906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dirty="0">
                  <a:solidFill>
                    <a:srgbClr val="FEDB00"/>
                  </a:solidFill>
                  <a:latin typeface="Symbol" panose="05050102010706020507" pitchFamily="18" charset="2"/>
                </a:rPr>
                <a:t>l</a:t>
              </a:r>
              <a:r>
                <a:rPr lang="en-US" altLang="en-US" sz="2000" dirty="0">
                  <a:solidFill>
                    <a:srgbClr val="FEDB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10.8</a:t>
              </a:r>
            </a:p>
          </p:txBody>
        </p:sp>
        <p:sp>
          <p:nvSpPr>
            <p:cNvPr id="13336" name="AutoShape 19"/>
            <p:cNvSpPr>
              <a:spLocks noChangeArrowheads="1"/>
            </p:cNvSpPr>
            <p:nvPr/>
          </p:nvSpPr>
          <p:spPr bwMode="auto">
            <a:xfrm rot="-5400000">
              <a:off x="2016" y="767"/>
              <a:ext cx="453" cy="453"/>
            </a:xfrm>
            <a:prstGeom prst="homePlate">
              <a:avLst>
                <a:gd name="adj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37" name="Rectangle 22"/>
            <p:cNvSpPr>
              <a:spLocks noChangeArrowheads="1"/>
            </p:cNvSpPr>
            <p:nvPr/>
          </p:nvSpPr>
          <p:spPr bwMode="auto">
            <a:xfrm>
              <a:off x="2016" y="1020"/>
              <a:ext cx="453" cy="20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38" name="AutoShape 47"/>
            <p:cNvSpPr>
              <a:spLocks noChangeArrowheads="1"/>
            </p:cNvSpPr>
            <p:nvPr/>
          </p:nvSpPr>
          <p:spPr bwMode="auto">
            <a:xfrm rot="-5400000">
              <a:off x="1022" y="1666"/>
              <a:ext cx="1814" cy="113"/>
            </a:xfrm>
            <a:prstGeom prst="homePlate">
              <a:avLst>
                <a:gd name="adj" fmla="val 401327"/>
              </a:avLst>
            </a:prstGeom>
            <a:solidFill>
              <a:srgbClr val="FF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39" name="AutoShape 50"/>
            <p:cNvSpPr>
              <a:spLocks noChangeArrowheads="1"/>
            </p:cNvSpPr>
            <p:nvPr/>
          </p:nvSpPr>
          <p:spPr bwMode="auto">
            <a:xfrm rot="-5400000">
              <a:off x="1815" y="2856"/>
              <a:ext cx="227" cy="113"/>
            </a:xfrm>
            <a:prstGeom prst="homePlate">
              <a:avLst>
                <a:gd name="adj" fmla="val 50221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55"/>
          <p:cNvGrpSpPr>
            <a:grpSpLocks/>
          </p:cNvGrpSpPr>
          <p:nvPr/>
        </p:nvGrpSpPr>
        <p:grpSpPr bwMode="auto">
          <a:xfrm>
            <a:off x="6347012" y="2467437"/>
            <a:ext cx="1503261" cy="3222625"/>
            <a:chOff x="3287" y="498"/>
            <a:chExt cx="906" cy="2540"/>
          </a:xfrm>
        </p:grpSpPr>
        <p:sp>
          <p:nvSpPr>
            <p:cNvPr id="13330" name="AutoShape 33"/>
            <p:cNvSpPr>
              <a:spLocks noChangeArrowheads="1"/>
            </p:cNvSpPr>
            <p:nvPr/>
          </p:nvSpPr>
          <p:spPr bwMode="auto">
            <a:xfrm rot="16200000">
              <a:off x="3638" y="825"/>
              <a:ext cx="453" cy="337"/>
            </a:xfrm>
            <a:prstGeom prst="homePlate">
              <a:avLst>
                <a:gd name="adj" fmla="val 29416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31" name="Text Box 34"/>
            <p:cNvSpPr txBox="1">
              <a:spLocks noChangeArrowheads="1"/>
            </p:cNvSpPr>
            <p:nvPr/>
          </p:nvSpPr>
          <p:spPr bwMode="auto">
            <a:xfrm>
              <a:off x="3287" y="498"/>
              <a:ext cx="906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dirty="0">
                  <a:solidFill>
                    <a:srgbClr val="FEDB00"/>
                  </a:solidFill>
                  <a:latin typeface="Symbol" panose="05050102010706020507" pitchFamily="18" charset="2"/>
                </a:rPr>
                <a:t>l</a:t>
              </a:r>
              <a:r>
                <a:rPr lang="en-US" altLang="en-US" sz="2000" dirty="0">
                  <a:solidFill>
                    <a:srgbClr val="FEDB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12.0</a:t>
              </a:r>
            </a:p>
          </p:txBody>
        </p:sp>
        <p:sp>
          <p:nvSpPr>
            <p:cNvPr id="13332" name="Rectangle 40"/>
            <p:cNvSpPr>
              <a:spLocks noChangeArrowheads="1"/>
            </p:cNvSpPr>
            <p:nvPr/>
          </p:nvSpPr>
          <p:spPr bwMode="auto">
            <a:xfrm>
              <a:off x="3696" y="1020"/>
              <a:ext cx="337" cy="20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33" name="AutoShape 48"/>
            <p:cNvSpPr>
              <a:spLocks noChangeArrowheads="1"/>
            </p:cNvSpPr>
            <p:nvPr/>
          </p:nvSpPr>
          <p:spPr bwMode="auto">
            <a:xfrm rot="16200000">
              <a:off x="2636" y="1563"/>
              <a:ext cx="1814" cy="222"/>
            </a:xfrm>
            <a:prstGeom prst="homePlate">
              <a:avLst>
                <a:gd name="adj" fmla="val 250552"/>
              </a:avLst>
            </a:prstGeom>
            <a:solidFill>
              <a:srgbClr val="FF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34" name="AutoShape 51"/>
            <p:cNvSpPr>
              <a:spLocks noChangeArrowheads="1"/>
            </p:cNvSpPr>
            <p:nvPr/>
          </p:nvSpPr>
          <p:spPr bwMode="auto">
            <a:xfrm rot="16200000">
              <a:off x="3429" y="2808"/>
              <a:ext cx="227" cy="222"/>
            </a:xfrm>
            <a:prstGeom prst="homePlate">
              <a:avLst>
                <a:gd name="adj" fmla="val 31354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967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49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49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227" grpId="0"/>
      <p:bldP spid="3492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Misty Hills | Pank Seelen | Flick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821" y="1026634"/>
            <a:ext cx="8194340" cy="548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660822" y="1296057"/>
            <a:ext cx="534661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dirty="0">
                <a:solidFill>
                  <a:srgbClr val="FED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the BTD12.0-10.8 becomes bigger?</a:t>
            </a:r>
            <a:endParaRPr lang="en-US" altLang="en-US" sz="2800" baseline="-25000" dirty="0">
              <a:solidFill>
                <a:srgbClr val="FEDB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53"/>
          <p:cNvGrpSpPr>
            <a:grpSpLocks/>
          </p:cNvGrpSpPr>
          <p:nvPr/>
        </p:nvGrpSpPr>
        <p:grpSpPr bwMode="auto">
          <a:xfrm>
            <a:off x="1898821" y="2468076"/>
            <a:ext cx="971665" cy="3225162"/>
            <a:chOff x="240" y="498"/>
            <a:chExt cx="790" cy="2542"/>
          </a:xfrm>
        </p:grpSpPr>
        <p:sp>
          <p:nvSpPr>
            <p:cNvPr id="13340" name="Text Box 7"/>
            <p:cNvSpPr txBox="1">
              <a:spLocks noChangeArrowheads="1"/>
            </p:cNvSpPr>
            <p:nvPr/>
          </p:nvSpPr>
          <p:spPr bwMode="auto">
            <a:xfrm>
              <a:off x="240" y="498"/>
              <a:ext cx="790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dirty="0">
                  <a:solidFill>
                    <a:srgbClr val="FEDB00"/>
                  </a:solidFill>
                  <a:latin typeface="Symbol" panose="05050102010706020507" pitchFamily="18" charset="2"/>
                </a:rPr>
                <a:t>l</a:t>
              </a:r>
              <a:r>
                <a:rPr lang="en-US" altLang="en-US" sz="2000" dirty="0">
                  <a:solidFill>
                    <a:srgbClr val="FEDB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3.9</a:t>
              </a:r>
            </a:p>
          </p:txBody>
        </p:sp>
        <p:sp>
          <p:nvSpPr>
            <p:cNvPr id="13341" name="AutoShape 9"/>
            <p:cNvSpPr>
              <a:spLocks noChangeArrowheads="1"/>
            </p:cNvSpPr>
            <p:nvPr/>
          </p:nvSpPr>
          <p:spPr bwMode="auto">
            <a:xfrm rot="-5400000">
              <a:off x="-500" y="1700"/>
              <a:ext cx="1814" cy="45"/>
            </a:xfrm>
            <a:prstGeom prst="homePlate">
              <a:avLst>
                <a:gd name="adj" fmla="val 1007778"/>
              </a:avLst>
            </a:prstGeom>
            <a:solidFill>
              <a:srgbClr val="FF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42" name="AutoShape 11"/>
            <p:cNvSpPr>
              <a:spLocks noChangeArrowheads="1"/>
            </p:cNvSpPr>
            <p:nvPr/>
          </p:nvSpPr>
          <p:spPr bwMode="auto">
            <a:xfrm rot="-5400000">
              <a:off x="514" y="736"/>
              <a:ext cx="453" cy="521"/>
            </a:xfrm>
            <a:prstGeom prst="homePlate">
              <a:avLst>
                <a:gd name="adj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43" name="AutoShape 12"/>
            <p:cNvSpPr>
              <a:spLocks noChangeArrowheads="1"/>
            </p:cNvSpPr>
            <p:nvPr/>
          </p:nvSpPr>
          <p:spPr bwMode="auto">
            <a:xfrm rot="-5400000">
              <a:off x="294" y="2901"/>
              <a:ext cx="227" cy="45"/>
            </a:xfrm>
            <a:prstGeom prst="homePlate">
              <a:avLst>
                <a:gd name="adj" fmla="val 126111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44" name="Rectangle 13"/>
            <p:cNvSpPr>
              <a:spLocks noChangeArrowheads="1"/>
            </p:cNvSpPr>
            <p:nvPr/>
          </p:nvSpPr>
          <p:spPr bwMode="auto">
            <a:xfrm>
              <a:off x="480" y="1022"/>
              <a:ext cx="521" cy="20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318" name="Line 41"/>
          <p:cNvSpPr>
            <a:spLocks noChangeShapeType="1"/>
          </p:cNvSpPr>
          <p:nvPr/>
        </p:nvSpPr>
        <p:spPr bwMode="auto">
          <a:xfrm>
            <a:off x="1517821" y="5667837"/>
            <a:ext cx="7911071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800">
              <a:solidFill>
                <a:srgbClr val="00B5E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9" name="Line 42"/>
          <p:cNvSpPr>
            <a:spLocks noChangeShapeType="1"/>
          </p:cNvSpPr>
          <p:nvPr/>
        </p:nvSpPr>
        <p:spPr bwMode="auto">
          <a:xfrm>
            <a:off x="1517821" y="4753437"/>
            <a:ext cx="7911071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800">
              <a:solidFill>
                <a:srgbClr val="00B5E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9227" name="Text Box 43"/>
          <p:cNvSpPr txBox="1">
            <a:spLocks noChangeArrowheads="1"/>
          </p:cNvSpPr>
          <p:nvPr/>
        </p:nvSpPr>
        <p:spPr bwMode="auto">
          <a:xfrm>
            <a:off x="7942019" y="5643754"/>
            <a:ext cx="19372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1800" dirty="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T(surf) = 300 K</a:t>
            </a:r>
          </a:p>
        </p:txBody>
      </p:sp>
      <p:sp>
        <p:nvSpPr>
          <p:cNvPr id="349228" name="Text Box 44"/>
          <p:cNvSpPr txBox="1">
            <a:spLocks noChangeArrowheads="1"/>
          </p:cNvSpPr>
          <p:nvPr/>
        </p:nvSpPr>
        <p:spPr bwMode="auto">
          <a:xfrm>
            <a:off x="7994822" y="4767652"/>
            <a:ext cx="20515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1800" dirty="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T(BL) = 290 K</a:t>
            </a:r>
          </a:p>
        </p:txBody>
      </p:sp>
      <p:grpSp>
        <p:nvGrpSpPr>
          <p:cNvPr id="3" name="Group 54"/>
          <p:cNvGrpSpPr>
            <a:grpSpLocks/>
          </p:cNvGrpSpPr>
          <p:nvPr/>
        </p:nvGrpSpPr>
        <p:grpSpPr bwMode="auto">
          <a:xfrm>
            <a:off x="4288009" y="2467437"/>
            <a:ext cx="1114339" cy="3222625"/>
            <a:chOff x="1745" y="498"/>
            <a:chExt cx="906" cy="2540"/>
          </a:xfrm>
        </p:grpSpPr>
        <p:sp>
          <p:nvSpPr>
            <p:cNvPr id="13335" name="Text Box 15"/>
            <p:cNvSpPr txBox="1">
              <a:spLocks noChangeArrowheads="1"/>
            </p:cNvSpPr>
            <p:nvPr/>
          </p:nvSpPr>
          <p:spPr bwMode="auto">
            <a:xfrm>
              <a:off x="1745" y="498"/>
              <a:ext cx="906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dirty="0">
                  <a:solidFill>
                    <a:srgbClr val="FEDB00"/>
                  </a:solidFill>
                  <a:latin typeface="Symbol" panose="05050102010706020507" pitchFamily="18" charset="2"/>
                </a:rPr>
                <a:t>l</a:t>
              </a:r>
              <a:r>
                <a:rPr lang="en-US" altLang="en-US" sz="2000" dirty="0">
                  <a:solidFill>
                    <a:srgbClr val="FEDB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10.8</a:t>
              </a:r>
            </a:p>
          </p:txBody>
        </p:sp>
        <p:sp>
          <p:nvSpPr>
            <p:cNvPr id="13336" name="AutoShape 19"/>
            <p:cNvSpPr>
              <a:spLocks noChangeArrowheads="1"/>
            </p:cNvSpPr>
            <p:nvPr/>
          </p:nvSpPr>
          <p:spPr bwMode="auto">
            <a:xfrm rot="-5400000">
              <a:off x="2016" y="767"/>
              <a:ext cx="453" cy="453"/>
            </a:xfrm>
            <a:prstGeom prst="homePlate">
              <a:avLst>
                <a:gd name="adj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37" name="Rectangle 22"/>
            <p:cNvSpPr>
              <a:spLocks noChangeArrowheads="1"/>
            </p:cNvSpPr>
            <p:nvPr/>
          </p:nvSpPr>
          <p:spPr bwMode="auto">
            <a:xfrm>
              <a:off x="2016" y="1020"/>
              <a:ext cx="453" cy="20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38" name="AutoShape 47"/>
            <p:cNvSpPr>
              <a:spLocks noChangeArrowheads="1"/>
            </p:cNvSpPr>
            <p:nvPr/>
          </p:nvSpPr>
          <p:spPr bwMode="auto">
            <a:xfrm rot="-5400000">
              <a:off x="1022" y="1666"/>
              <a:ext cx="1814" cy="113"/>
            </a:xfrm>
            <a:prstGeom prst="homePlate">
              <a:avLst>
                <a:gd name="adj" fmla="val 401327"/>
              </a:avLst>
            </a:prstGeom>
            <a:solidFill>
              <a:srgbClr val="FF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39" name="AutoShape 50"/>
            <p:cNvSpPr>
              <a:spLocks noChangeArrowheads="1"/>
            </p:cNvSpPr>
            <p:nvPr/>
          </p:nvSpPr>
          <p:spPr bwMode="auto">
            <a:xfrm rot="-5400000">
              <a:off x="1815" y="2856"/>
              <a:ext cx="227" cy="113"/>
            </a:xfrm>
            <a:prstGeom prst="homePlate">
              <a:avLst>
                <a:gd name="adj" fmla="val 50221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55"/>
          <p:cNvGrpSpPr>
            <a:grpSpLocks/>
          </p:cNvGrpSpPr>
          <p:nvPr/>
        </p:nvGrpSpPr>
        <p:grpSpPr bwMode="auto">
          <a:xfrm>
            <a:off x="6735934" y="2467437"/>
            <a:ext cx="1114339" cy="3222625"/>
            <a:chOff x="3287" y="498"/>
            <a:chExt cx="906" cy="2540"/>
          </a:xfrm>
        </p:grpSpPr>
        <p:sp>
          <p:nvSpPr>
            <p:cNvPr id="13330" name="AutoShape 33"/>
            <p:cNvSpPr>
              <a:spLocks noChangeArrowheads="1"/>
            </p:cNvSpPr>
            <p:nvPr/>
          </p:nvSpPr>
          <p:spPr bwMode="auto">
            <a:xfrm rot="-5400000">
              <a:off x="3614" y="801"/>
              <a:ext cx="453" cy="385"/>
            </a:xfrm>
            <a:prstGeom prst="homePlate">
              <a:avLst>
                <a:gd name="adj" fmla="val 29416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31" name="Text Box 34"/>
            <p:cNvSpPr txBox="1">
              <a:spLocks noChangeArrowheads="1"/>
            </p:cNvSpPr>
            <p:nvPr/>
          </p:nvSpPr>
          <p:spPr bwMode="auto">
            <a:xfrm>
              <a:off x="3287" y="498"/>
              <a:ext cx="906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dirty="0">
                  <a:solidFill>
                    <a:srgbClr val="FEDB00"/>
                  </a:solidFill>
                  <a:latin typeface="Symbol" panose="05050102010706020507" pitchFamily="18" charset="2"/>
                </a:rPr>
                <a:t>l</a:t>
              </a:r>
              <a:r>
                <a:rPr lang="en-US" altLang="en-US" sz="2000" dirty="0">
                  <a:solidFill>
                    <a:srgbClr val="FEDB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12.0</a:t>
              </a:r>
            </a:p>
          </p:txBody>
        </p:sp>
        <p:sp>
          <p:nvSpPr>
            <p:cNvPr id="13332" name="Rectangle 40"/>
            <p:cNvSpPr>
              <a:spLocks noChangeArrowheads="1"/>
            </p:cNvSpPr>
            <p:nvPr/>
          </p:nvSpPr>
          <p:spPr bwMode="auto">
            <a:xfrm>
              <a:off x="3648" y="1020"/>
              <a:ext cx="385" cy="20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33" name="AutoShape 48"/>
            <p:cNvSpPr>
              <a:spLocks noChangeArrowheads="1"/>
            </p:cNvSpPr>
            <p:nvPr/>
          </p:nvSpPr>
          <p:spPr bwMode="auto">
            <a:xfrm rot="-5400000">
              <a:off x="2613" y="1584"/>
              <a:ext cx="1814" cy="181"/>
            </a:xfrm>
            <a:prstGeom prst="homePlate">
              <a:avLst>
                <a:gd name="adj" fmla="val 250552"/>
              </a:avLst>
            </a:prstGeom>
            <a:solidFill>
              <a:srgbClr val="FF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34" name="AutoShape 51"/>
            <p:cNvSpPr>
              <a:spLocks noChangeArrowheads="1"/>
            </p:cNvSpPr>
            <p:nvPr/>
          </p:nvSpPr>
          <p:spPr bwMode="auto">
            <a:xfrm rot="-5400000">
              <a:off x="3409" y="2829"/>
              <a:ext cx="227" cy="181"/>
            </a:xfrm>
            <a:prstGeom prst="homePlate">
              <a:avLst>
                <a:gd name="adj" fmla="val 31354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275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49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49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227" grpId="0"/>
      <p:bldP spid="3492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Misty Hills | Pank Seelen | Flick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821" y="1026634"/>
            <a:ext cx="8194340" cy="548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660822" y="1027107"/>
            <a:ext cx="603554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dirty="0">
                <a:solidFill>
                  <a:srgbClr val="FED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the BTD12.0-10.8 becomes bigger?? &gt;&gt; </a:t>
            </a:r>
            <a:r>
              <a:rPr lang="en-US" altLang="en-US" sz="28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slant view</a:t>
            </a:r>
            <a:endParaRPr lang="en-US" altLang="en-US" sz="2800" b="1" baseline="-25000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53"/>
          <p:cNvGrpSpPr>
            <a:grpSpLocks/>
          </p:cNvGrpSpPr>
          <p:nvPr/>
        </p:nvGrpSpPr>
        <p:grpSpPr bwMode="auto">
          <a:xfrm rot="2352139">
            <a:off x="2656080" y="1956736"/>
            <a:ext cx="1080000" cy="4138382"/>
            <a:chOff x="240" y="498"/>
            <a:chExt cx="790" cy="2542"/>
          </a:xfrm>
        </p:grpSpPr>
        <p:sp>
          <p:nvSpPr>
            <p:cNvPr id="13340" name="Text Box 7"/>
            <p:cNvSpPr txBox="1">
              <a:spLocks noChangeArrowheads="1"/>
            </p:cNvSpPr>
            <p:nvPr/>
          </p:nvSpPr>
          <p:spPr bwMode="auto">
            <a:xfrm>
              <a:off x="240" y="498"/>
              <a:ext cx="790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dirty="0">
                  <a:solidFill>
                    <a:srgbClr val="FEDB00"/>
                  </a:solidFill>
                  <a:latin typeface="Symbol" panose="05050102010706020507" pitchFamily="18" charset="2"/>
                </a:rPr>
                <a:t>l</a:t>
              </a:r>
              <a:r>
                <a:rPr lang="en-US" altLang="en-US" sz="2000" dirty="0">
                  <a:solidFill>
                    <a:srgbClr val="FEDB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3.9</a:t>
              </a:r>
            </a:p>
          </p:txBody>
        </p:sp>
        <p:sp>
          <p:nvSpPr>
            <p:cNvPr id="13341" name="AutoShape 9"/>
            <p:cNvSpPr>
              <a:spLocks noChangeArrowheads="1"/>
            </p:cNvSpPr>
            <p:nvPr/>
          </p:nvSpPr>
          <p:spPr bwMode="auto">
            <a:xfrm rot="-5400000">
              <a:off x="-500" y="1700"/>
              <a:ext cx="1814" cy="45"/>
            </a:xfrm>
            <a:prstGeom prst="homePlate">
              <a:avLst>
                <a:gd name="adj" fmla="val 1007778"/>
              </a:avLst>
            </a:prstGeom>
            <a:solidFill>
              <a:srgbClr val="FF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42" name="AutoShape 11"/>
            <p:cNvSpPr>
              <a:spLocks noChangeArrowheads="1"/>
            </p:cNvSpPr>
            <p:nvPr/>
          </p:nvSpPr>
          <p:spPr bwMode="auto">
            <a:xfrm rot="16200000">
              <a:off x="514" y="736"/>
              <a:ext cx="453" cy="521"/>
            </a:xfrm>
            <a:prstGeom prst="homePlate">
              <a:avLst>
                <a:gd name="adj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43" name="AutoShape 12"/>
            <p:cNvSpPr>
              <a:spLocks noChangeArrowheads="1"/>
            </p:cNvSpPr>
            <p:nvPr/>
          </p:nvSpPr>
          <p:spPr bwMode="auto">
            <a:xfrm rot="-5400000">
              <a:off x="294" y="2901"/>
              <a:ext cx="227" cy="45"/>
            </a:xfrm>
            <a:prstGeom prst="homePlate">
              <a:avLst>
                <a:gd name="adj" fmla="val 126111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44" name="Rectangle 13"/>
            <p:cNvSpPr>
              <a:spLocks noChangeArrowheads="1"/>
            </p:cNvSpPr>
            <p:nvPr/>
          </p:nvSpPr>
          <p:spPr bwMode="auto">
            <a:xfrm>
              <a:off x="480" y="1022"/>
              <a:ext cx="521" cy="20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318" name="Line 41"/>
          <p:cNvSpPr>
            <a:spLocks noChangeShapeType="1"/>
          </p:cNvSpPr>
          <p:nvPr/>
        </p:nvSpPr>
        <p:spPr bwMode="auto">
          <a:xfrm>
            <a:off x="1517821" y="5667837"/>
            <a:ext cx="7911071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800">
              <a:solidFill>
                <a:srgbClr val="00B5E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9" name="Line 42"/>
          <p:cNvSpPr>
            <a:spLocks noChangeShapeType="1"/>
          </p:cNvSpPr>
          <p:nvPr/>
        </p:nvSpPr>
        <p:spPr bwMode="auto">
          <a:xfrm>
            <a:off x="1517821" y="4753437"/>
            <a:ext cx="7911071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800">
              <a:solidFill>
                <a:srgbClr val="00B5E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9227" name="Text Box 43"/>
          <p:cNvSpPr txBox="1">
            <a:spLocks noChangeArrowheads="1"/>
          </p:cNvSpPr>
          <p:nvPr/>
        </p:nvSpPr>
        <p:spPr bwMode="auto">
          <a:xfrm>
            <a:off x="7942019" y="5643754"/>
            <a:ext cx="19372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1800" dirty="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T(surf) = 300 K</a:t>
            </a:r>
          </a:p>
        </p:txBody>
      </p:sp>
      <p:sp>
        <p:nvSpPr>
          <p:cNvPr id="349228" name="Text Box 44"/>
          <p:cNvSpPr txBox="1">
            <a:spLocks noChangeArrowheads="1"/>
          </p:cNvSpPr>
          <p:nvPr/>
        </p:nvSpPr>
        <p:spPr bwMode="auto">
          <a:xfrm>
            <a:off x="7994822" y="4767652"/>
            <a:ext cx="20515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1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T(BL) = 270 K</a:t>
            </a:r>
          </a:p>
        </p:txBody>
      </p:sp>
      <p:grpSp>
        <p:nvGrpSpPr>
          <p:cNvPr id="3" name="Group 54"/>
          <p:cNvGrpSpPr>
            <a:grpSpLocks/>
          </p:cNvGrpSpPr>
          <p:nvPr/>
        </p:nvGrpSpPr>
        <p:grpSpPr bwMode="auto">
          <a:xfrm rot="2499221">
            <a:off x="4819721" y="2156401"/>
            <a:ext cx="1332000" cy="4107756"/>
            <a:chOff x="1745" y="498"/>
            <a:chExt cx="906" cy="2540"/>
          </a:xfrm>
        </p:grpSpPr>
        <p:sp>
          <p:nvSpPr>
            <p:cNvPr id="13335" name="Text Box 15"/>
            <p:cNvSpPr txBox="1">
              <a:spLocks noChangeArrowheads="1"/>
            </p:cNvSpPr>
            <p:nvPr/>
          </p:nvSpPr>
          <p:spPr bwMode="auto">
            <a:xfrm>
              <a:off x="1745" y="498"/>
              <a:ext cx="906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dirty="0">
                  <a:solidFill>
                    <a:srgbClr val="FEDB00"/>
                  </a:solidFill>
                  <a:latin typeface="Symbol" panose="05050102010706020507" pitchFamily="18" charset="2"/>
                </a:rPr>
                <a:t>l</a:t>
              </a:r>
              <a:r>
                <a:rPr lang="en-US" altLang="en-US" sz="2000" dirty="0">
                  <a:solidFill>
                    <a:srgbClr val="FEDB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10.8</a:t>
              </a:r>
            </a:p>
          </p:txBody>
        </p:sp>
        <p:sp>
          <p:nvSpPr>
            <p:cNvPr id="13336" name="AutoShape 19"/>
            <p:cNvSpPr>
              <a:spLocks noChangeArrowheads="1"/>
            </p:cNvSpPr>
            <p:nvPr/>
          </p:nvSpPr>
          <p:spPr bwMode="auto">
            <a:xfrm rot="-5400000">
              <a:off x="2016" y="767"/>
              <a:ext cx="453" cy="453"/>
            </a:xfrm>
            <a:prstGeom prst="homePlate">
              <a:avLst>
                <a:gd name="adj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37" name="Rectangle 22"/>
            <p:cNvSpPr>
              <a:spLocks noChangeArrowheads="1"/>
            </p:cNvSpPr>
            <p:nvPr/>
          </p:nvSpPr>
          <p:spPr bwMode="auto">
            <a:xfrm>
              <a:off x="2016" y="1020"/>
              <a:ext cx="453" cy="20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38" name="AutoShape 47"/>
            <p:cNvSpPr>
              <a:spLocks noChangeArrowheads="1"/>
            </p:cNvSpPr>
            <p:nvPr/>
          </p:nvSpPr>
          <p:spPr bwMode="auto">
            <a:xfrm rot="-5400000">
              <a:off x="1022" y="1666"/>
              <a:ext cx="1814" cy="113"/>
            </a:xfrm>
            <a:prstGeom prst="homePlate">
              <a:avLst>
                <a:gd name="adj" fmla="val 401327"/>
              </a:avLst>
            </a:prstGeom>
            <a:solidFill>
              <a:srgbClr val="FF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39" name="AutoShape 50"/>
            <p:cNvSpPr>
              <a:spLocks noChangeArrowheads="1"/>
            </p:cNvSpPr>
            <p:nvPr/>
          </p:nvSpPr>
          <p:spPr bwMode="auto">
            <a:xfrm rot="-5400000">
              <a:off x="1815" y="2856"/>
              <a:ext cx="227" cy="113"/>
            </a:xfrm>
            <a:prstGeom prst="homePlate">
              <a:avLst>
                <a:gd name="adj" fmla="val 50221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55"/>
          <p:cNvGrpSpPr>
            <a:grpSpLocks/>
          </p:cNvGrpSpPr>
          <p:nvPr/>
        </p:nvGrpSpPr>
        <p:grpSpPr bwMode="auto">
          <a:xfrm rot="2542849">
            <a:off x="7179501" y="2050547"/>
            <a:ext cx="1332000" cy="4270066"/>
            <a:chOff x="3287" y="498"/>
            <a:chExt cx="906" cy="2540"/>
          </a:xfrm>
        </p:grpSpPr>
        <p:sp>
          <p:nvSpPr>
            <p:cNvPr id="13330" name="AutoShape 33"/>
            <p:cNvSpPr>
              <a:spLocks noChangeArrowheads="1"/>
            </p:cNvSpPr>
            <p:nvPr/>
          </p:nvSpPr>
          <p:spPr bwMode="auto">
            <a:xfrm rot="16200000">
              <a:off x="3661" y="848"/>
              <a:ext cx="453" cy="291"/>
            </a:xfrm>
            <a:prstGeom prst="homePlate">
              <a:avLst>
                <a:gd name="adj" fmla="val 29416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31" name="Text Box 34"/>
            <p:cNvSpPr txBox="1">
              <a:spLocks noChangeArrowheads="1"/>
            </p:cNvSpPr>
            <p:nvPr/>
          </p:nvSpPr>
          <p:spPr bwMode="auto">
            <a:xfrm>
              <a:off x="3287" y="498"/>
              <a:ext cx="906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dirty="0">
                  <a:solidFill>
                    <a:srgbClr val="FEDB00"/>
                  </a:solidFill>
                  <a:latin typeface="Symbol" panose="05050102010706020507" pitchFamily="18" charset="2"/>
                </a:rPr>
                <a:t>l</a:t>
              </a:r>
              <a:r>
                <a:rPr lang="en-US" altLang="en-US" sz="2000" dirty="0">
                  <a:solidFill>
                    <a:srgbClr val="FEDB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12.0</a:t>
              </a:r>
            </a:p>
          </p:txBody>
        </p:sp>
        <p:sp>
          <p:nvSpPr>
            <p:cNvPr id="13332" name="Rectangle 40"/>
            <p:cNvSpPr>
              <a:spLocks noChangeArrowheads="1"/>
            </p:cNvSpPr>
            <p:nvPr/>
          </p:nvSpPr>
          <p:spPr bwMode="auto">
            <a:xfrm>
              <a:off x="3746" y="1020"/>
              <a:ext cx="287" cy="20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33" name="AutoShape 48"/>
            <p:cNvSpPr>
              <a:spLocks noChangeArrowheads="1"/>
            </p:cNvSpPr>
            <p:nvPr/>
          </p:nvSpPr>
          <p:spPr bwMode="auto">
            <a:xfrm rot="16200000">
              <a:off x="2650" y="1549"/>
              <a:ext cx="1814" cy="250"/>
            </a:xfrm>
            <a:prstGeom prst="homePlate">
              <a:avLst>
                <a:gd name="adj" fmla="val 250552"/>
              </a:avLst>
            </a:prstGeom>
            <a:solidFill>
              <a:srgbClr val="FF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34" name="AutoShape 51"/>
            <p:cNvSpPr>
              <a:spLocks noChangeArrowheads="1"/>
            </p:cNvSpPr>
            <p:nvPr/>
          </p:nvSpPr>
          <p:spPr bwMode="auto">
            <a:xfrm rot="16200000">
              <a:off x="3455" y="2782"/>
              <a:ext cx="227" cy="274"/>
            </a:xfrm>
            <a:prstGeom prst="homePlate">
              <a:avLst>
                <a:gd name="adj" fmla="val 31354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080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49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49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227" grpId="0"/>
      <p:bldP spid="3492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001806" y="977153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Clr>
                <a:schemeClr val="tx1"/>
              </a:buClr>
            </a:pPr>
            <a:r>
              <a:rPr lang="en-GB" altLang="en-US" b="1" dirty="0">
                <a:solidFill>
                  <a:schemeClr val="tx2"/>
                </a:solidFill>
                <a:latin typeface="Arial" panose="020B0604020202020204" pitchFamily="34" charset="0"/>
              </a:rPr>
              <a:t>BTD IR10.8 – IR12.0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43" y="1859055"/>
            <a:ext cx="6137524" cy="428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990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38479" y="1237127"/>
            <a:ext cx="3670598" cy="52626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b="1" dirty="0" err="1"/>
              <a:t>Radiosoundings</a:t>
            </a:r>
            <a:endParaRPr lang="en-GB" sz="2800" b="1" dirty="0"/>
          </a:p>
          <a:p>
            <a:pPr marL="0" indent="0">
              <a:buNone/>
            </a:pPr>
            <a:r>
              <a:rPr lang="en-GB" sz="2800" dirty="0"/>
              <a:t>30 June 2018</a:t>
            </a:r>
          </a:p>
          <a:p>
            <a:pPr marL="0" indent="0">
              <a:buNone/>
            </a:pPr>
            <a:r>
              <a:rPr lang="en-GB" sz="2800" dirty="0"/>
              <a:t>12:00 UTC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4993" y="2600603"/>
            <a:ext cx="4276724" cy="26567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148" y="1530896"/>
            <a:ext cx="4546401" cy="3443899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9919" y="2809933"/>
            <a:ext cx="4489388" cy="3428770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cxnSp>
        <p:nvCxnSpPr>
          <p:cNvPr id="9" name="Straight Connector 8"/>
          <p:cNvCxnSpPr>
            <a:endCxn id="5" idx="1"/>
          </p:cNvCxnSpPr>
          <p:nvPr/>
        </p:nvCxnSpPr>
        <p:spPr bwMode="auto">
          <a:xfrm>
            <a:off x="5990665" y="3751729"/>
            <a:ext cx="799254" cy="772589"/>
          </a:xfrm>
          <a:prstGeom prst="line">
            <a:avLst/>
          </a:prstGeom>
          <a:solidFill>
            <a:schemeClr val="bg2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>
            <a:stCxn id="4" idx="3"/>
          </p:cNvCxnSpPr>
          <p:nvPr/>
        </p:nvCxnSpPr>
        <p:spPr bwMode="auto">
          <a:xfrm>
            <a:off x="4702549" y="3252846"/>
            <a:ext cx="692970" cy="1161654"/>
          </a:xfrm>
          <a:prstGeom prst="line">
            <a:avLst/>
          </a:prstGeom>
          <a:solidFill>
            <a:schemeClr val="bg2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741E2485-8FF3-3CAA-9126-9FC584714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201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WV absorption (solar region)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497218" y="3175463"/>
            <a:ext cx="3989294" cy="2886804"/>
            <a:chOff x="2521488" y="1074326"/>
            <a:chExt cx="6111527" cy="5227418"/>
          </a:xfrm>
        </p:grpSpPr>
        <p:pic>
          <p:nvPicPr>
            <p:cNvPr id="35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1488" y="1074326"/>
              <a:ext cx="6111527" cy="5227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1" name="Group 15"/>
            <p:cNvGrpSpPr>
              <a:grpSpLocks/>
            </p:cNvGrpSpPr>
            <p:nvPr/>
          </p:nvGrpSpPr>
          <p:grpSpPr bwMode="auto">
            <a:xfrm>
              <a:off x="4741098" y="6030802"/>
              <a:ext cx="861614" cy="157928"/>
              <a:chOff x="3808280" y="2349248"/>
              <a:chExt cx="861660" cy="158370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54" name="Rectangle 53"/>
              <p:cNvSpPr/>
              <p:nvPr/>
            </p:nvSpPr>
            <p:spPr>
              <a:xfrm>
                <a:off x="3808280" y="2364343"/>
                <a:ext cx="215911" cy="143275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4454029" y="2349248"/>
                <a:ext cx="215911" cy="143275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58" name="TextBox 57"/>
          <p:cNvSpPr txBox="1"/>
          <p:nvPr/>
        </p:nvSpPr>
        <p:spPr>
          <a:xfrm>
            <a:off x="5254460" y="6072869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910 nm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243652" y="6072869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1375 nm</a:t>
            </a: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849" y="1883787"/>
            <a:ext cx="4265974" cy="324905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65" y="919512"/>
            <a:ext cx="5671500" cy="3220227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Rectangle 5"/>
          <p:cNvSpPr/>
          <p:nvPr/>
        </p:nvSpPr>
        <p:spPr bwMode="auto">
          <a:xfrm>
            <a:off x="5875498" y="4821382"/>
            <a:ext cx="248820" cy="473826"/>
          </a:xfrm>
          <a:prstGeom prst="rect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00B5E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296989" y="5132837"/>
            <a:ext cx="248820" cy="475243"/>
          </a:xfrm>
          <a:prstGeom prst="rect">
            <a:avLst/>
          </a:prstGeom>
          <a:solidFill>
            <a:schemeClr val="accent4">
              <a:alpha val="5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10" name="Straight Connector 9"/>
          <p:cNvCxnSpPr>
            <a:endCxn id="12" idx="2"/>
          </p:cNvCxnSpPr>
          <p:nvPr/>
        </p:nvCxnSpPr>
        <p:spPr bwMode="auto">
          <a:xfrm flipH="1" flipV="1">
            <a:off x="3205615" y="4139739"/>
            <a:ext cx="2669883" cy="918556"/>
          </a:xfrm>
          <a:prstGeom prst="line">
            <a:avLst/>
          </a:prstGeom>
          <a:ln w="381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endCxn id="15" idx="3"/>
          </p:cNvCxnSpPr>
          <p:nvPr/>
        </p:nvCxnSpPr>
        <p:spPr bwMode="auto">
          <a:xfrm flipH="1">
            <a:off x="6545809" y="3531404"/>
            <a:ext cx="913451" cy="1839055"/>
          </a:xfrm>
          <a:prstGeom prst="line">
            <a:avLst/>
          </a:prstGeom>
          <a:solidFill>
            <a:schemeClr val="accent4">
              <a:alpha val="5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932071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/>
          <p:cNvGrpSpPr/>
          <p:nvPr/>
        </p:nvGrpSpPr>
        <p:grpSpPr>
          <a:xfrm>
            <a:off x="3286055" y="2838643"/>
            <a:ext cx="2844752" cy="3497631"/>
            <a:chOff x="4416587" y="2838643"/>
            <a:chExt cx="2844752" cy="3497631"/>
          </a:xfrm>
        </p:grpSpPr>
        <p:sp>
          <p:nvSpPr>
            <p:cNvPr id="78" name="Rectangle 77"/>
            <p:cNvSpPr/>
            <p:nvPr/>
          </p:nvSpPr>
          <p:spPr>
            <a:xfrm>
              <a:off x="4416587" y="6014663"/>
              <a:ext cx="2844752" cy="27564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416587" y="2838643"/>
              <a:ext cx="2844752" cy="31687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WET Atmosphere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221166" y="5966942"/>
              <a:ext cx="18440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Reflectivity = 50%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6407525" y="2838643"/>
            <a:ext cx="2844752" cy="3497631"/>
            <a:chOff x="7538057" y="2838643"/>
            <a:chExt cx="2844752" cy="3497631"/>
          </a:xfrm>
        </p:grpSpPr>
        <p:sp>
          <p:nvSpPr>
            <p:cNvPr id="77" name="Rectangle 76"/>
            <p:cNvSpPr/>
            <p:nvPr/>
          </p:nvSpPr>
          <p:spPr>
            <a:xfrm>
              <a:off x="7538057" y="6007356"/>
              <a:ext cx="2844752" cy="275642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7538057" y="2838643"/>
              <a:ext cx="2844752" cy="31687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WET Atmosphere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342636" y="5966942"/>
              <a:ext cx="18440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Reflectivity = 25%</a:t>
              </a:r>
            </a:p>
          </p:txBody>
        </p:sp>
      </p:grpSp>
      <p:sp>
        <p:nvSpPr>
          <p:cNvPr id="3" name="Title 6"/>
          <p:cNvSpPr>
            <a:spLocks noGrp="1"/>
          </p:cNvSpPr>
          <p:nvPr>
            <p:ph type="title"/>
          </p:nvPr>
        </p:nvSpPr>
        <p:spPr>
          <a:xfrm>
            <a:off x="469164" y="38337"/>
            <a:ext cx="10703141" cy="709200"/>
          </a:xfrm>
        </p:spPr>
        <p:txBody>
          <a:bodyPr>
            <a:normAutofit/>
          </a:bodyPr>
          <a:lstStyle/>
          <a:p>
            <a:r>
              <a:rPr lang="en-GB" sz="3600" dirty="0"/>
              <a:t>WV Absorption: what does it mean in </a:t>
            </a:r>
            <a:r>
              <a:rPr lang="en-GB" sz="3600" dirty="0">
                <a:solidFill>
                  <a:schemeClr val="accent1"/>
                </a:solidFill>
              </a:rPr>
              <a:t>NIR0.9</a:t>
            </a:r>
            <a:r>
              <a:rPr lang="en-GB" sz="3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3600" dirty="0"/>
              <a:t>region?</a:t>
            </a:r>
          </a:p>
        </p:txBody>
      </p:sp>
      <p:sp>
        <p:nvSpPr>
          <p:cNvPr id="4" name="Rectangle 3"/>
          <p:cNvSpPr/>
          <p:nvPr/>
        </p:nvSpPr>
        <p:spPr>
          <a:xfrm>
            <a:off x="200109" y="6007356"/>
            <a:ext cx="2844752" cy="27564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0109" y="2838643"/>
            <a:ext cx="2844752" cy="316871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DRY Atmosphere</a:t>
            </a:r>
          </a:p>
        </p:txBody>
      </p:sp>
      <p:sp>
        <p:nvSpPr>
          <p:cNvPr id="7" name="Sun 6"/>
          <p:cNvSpPr/>
          <p:nvPr/>
        </p:nvSpPr>
        <p:spPr>
          <a:xfrm>
            <a:off x="874537" y="1233887"/>
            <a:ext cx="572877" cy="550843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4537" y="194235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9" name="Down Arrow 8"/>
          <p:cNvSpPr/>
          <p:nvPr/>
        </p:nvSpPr>
        <p:spPr>
          <a:xfrm>
            <a:off x="1006740" y="2311686"/>
            <a:ext cx="275422" cy="431514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33047" y="2967135"/>
            <a:ext cx="418704" cy="958550"/>
            <a:chOff x="2063579" y="2967135"/>
            <a:chExt cx="418704" cy="958550"/>
          </a:xfrm>
        </p:grpSpPr>
        <p:sp>
          <p:nvSpPr>
            <p:cNvPr id="10" name="Down Arrow 9"/>
            <p:cNvSpPr/>
            <p:nvPr/>
          </p:nvSpPr>
          <p:spPr>
            <a:xfrm>
              <a:off x="2135220" y="2967135"/>
              <a:ext cx="275422" cy="581911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063579" y="355635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98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33047" y="4021128"/>
            <a:ext cx="418704" cy="958550"/>
            <a:chOff x="2063579" y="2967135"/>
            <a:chExt cx="418704" cy="958550"/>
          </a:xfrm>
        </p:grpSpPr>
        <p:sp>
          <p:nvSpPr>
            <p:cNvPr id="14" name="Down Arrow 13"/>
            <p:cNvSpPr/>
            <p:nvPr/>
          </p:nvSpPr>
          <p:spPr>
            <a:xfrm>
              <a:off x="2135220" y="2967135"/>
              <a:ext cx="275422" cy="581911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63579" y="355635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94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33047" y="5001085"/>
            <a:ext cx="418704" cy="958550"/>
            <a:chOff x="2063579" y="2967135"/>
            <a:chExt cx="418704" cy="958550"/>
          </a:xfrm>
        </p:grpSpPr>
        <p:sp>
          <p:nvSpPr>
            <p:cNvPr id="17" name="Down Arrow 16"/>
            <p:cNvSpPr/>
            <p:nvPr/>
          </p:nvSpPr>
          <p:spPr>
            <a:xfrm>
              <a:off x="2135220" y="2967135"/>
              <a:ext cx="275422" cy="581911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063579" y="355635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88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004688" y="5966942"/>
            <a:ext cx="1844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Reflectivity = 50%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717382" y="4926402"/>
            <a:ext cx="418704" cy="943035"/>
            <a:chOff x="2847914" y="4926402"/>
            <a:chExt cx="418704" cy="943035"/>
          </a:xfrm>
        </p:grpSpPr>
        <p:sp>
          <p:nvSpPr>
            <p:cNvPr id="21" name="Down Arrow 20"/>
            <p:cNvSpPr/>
            <p:nvPr/>
          </p:nvSpPr>
          <p:spPr>
            <a:xfrm rot="10800000">
              <a:off x="2919556" y="5287526"/>
              <a:ext cx="275422" cy="581911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847914" y="4926402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44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737626" y="3692412"/>
            <a:ext cx="418704" cy="943035"/>
            <a:chOff x="2847914" y="4926402"/>
            <a:chExt cx="418704" cy="943035"/>
          </a:xfrm>
        </p:grpSpPr>
        <p:sp>
          <p:nvSpPr>
            <p:cNvPr id="26" name="Down Arrow 25"/>
            <p:cNvSpPr/>
            <p:nvPr/>
          </p:nvSpPr>
          <p:spPr>
            <a:xfrm rot="10800000">
              <a:off x="2919556" y="5287526"/>
              <a:ext cx="275422" cy="581911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847914" y="4926402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735922" y="2535789"/>
            <a:ext cx="418704" cy="943035"/>
            <a:chOff x="2847914" y="4926402"/>
            <a:chExt cx="418704" cy="943035"/>
          </a:xfrm>
        </p:grpSpPr>
        <p:sp>
          <p:nvSpPr>
            <p:cNvPr id="29" name="Down Arrow 28"/>
            <p:cNvSpPr/>
            <p:nvPr/>
          </p:nvSpPr>
          <p:spPr>
            <a:xfrm rot="10800000">
              <a:off x="2919556" y="5287526"/>
              <a:ext cx="275422" cy="581911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847914" y="4926402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38</a:t>
              </a:r>
            </a:p>
          </p:txBody>
        </p:sp>
      </p:grpSp>
      <p:sp>
        <p:nvSpPr>
          <p:cNvPr id="32" name="Sun 31"/>
          <p:cNvSpPr/>
          <p:nvPr/>
        </p:nvSpPr>
        <p:spPr>
          <a:xfrm>
            <a:off x="3960483" y="1233887"/>
            <a:ext cx="572877" cy="550843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3960483" y="1942354"/>
            <a:ext cx="535724" cy="4017281"/>
            <a:chOff x="5091015" y="1942354"/>
            <a:chExt cx="535724" cy="4017281"/>
          </a:xfrm>
        </p:grpSpPr>
        <p:sp>
          <p:nvSpPr>
            <p:cNvPr id="33" name="TextBox 32"/>
            <p:cNvSpPr txBox="1"/>
            <p:nvPr/>
          </p:nvSpPr>
          <p:spPr>
            <a:xfrm>
              <a:off x="5091015" y="1942354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</a:p>
          </p:txBody>
        </p:sp>
        <p:sp>
          <p:nvSpPr>
            <p:cNvPr id="34" name="Down Arrow 33"/>
            <p:cNvSpPr/>
            <p:nvPr/>
          </p:nvSpPr>
          <p:spPr>
            <a:xfrm>
              <a:off x="5223218" y="2311686"/>
              <a:ext cx="275422" cy="431514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5149525" y="2967135"/>
              <a:ext cx="418704" cy="958550"/>
              <a:chOff x="2063579" y="2967135"/>
              <a:chExt cx="418704" cy="958550"/>
            </a:xfrm>
          </p:grpSpPr>
          <p:sp>
            <p:nvSpPr>
              <p:cNvPr id="36" name="Down Arrow 35"/>
              <p:cNvSpPr/>
              <p:nvPr/>
            </p:nvSpPr>
            <p:spPr>
              <a:xfrm>
                <a:off x="2135220" y="2967135"/>
                <a:ext cx="275422" cy="581911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063579" y="3556353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96</a:t>
                </a: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5149525" y="4021128"/>
              <a:ext cx="418704" cy="958550"/>
              <a:chOff x="2063579" y="2967135"/>
              <a:chExt cx="418704" cy="958550"/>
            </a:xfrm>
          </p:grpSpPr>
          <p:sp>
            <p:nvSpPr>
              <p:cNvPr id="39" name="Down Arrow 38"/>
              <p:cNvSpPr/>
              <p:nvPr/>
            </p:nvSpPr>
            <p:spPr>
              <a:xfrm>
                <a:off x="2135220" y="2967135"/>
                <a:ext cx="275422" cy="581911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063579" y="3556353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92</a:t>
                </a: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5149525" y="5001085"/>
              <a:ext cx="418704" cy="958550"/>
              <a:chOff x="2063579" y="2967135"/>
              <a:chExt cx="418704" cy="958550"/>
            </a:xfrm>
          </p:grpSpPr>
          <p:sp>
            <p:nvSpPr>
              <p:cNvPr id="42" name="Down Arrow 41"/>
              <p:cNvSpPr/>
              <p:nvPr/>
            </p:nvSpPr>
            <p:spPr>
              <a:xfrm>
                <a:off x="2135220" y="2967135"/>
                <a:ext cx="275422" cy="581911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2063579" y="3556353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80</a:t>
                </a:r>
              </a:p>
            </p:txBody>
          </p:sp>
        </p:grpSp>
      </p:grpSp>
      <p:grpSp>
        <p:nvGrpSpPr>
          <p:cNvPr id="82" name="Group 81"/>
          <p:cNvGrpSpPr/>
          <p:nvPr/>
        </p:nvGrpSpPr>
        <p:grpSpPr>
          <a:xfrm>
            <a:off x="4803328" y="2535789"/>
            <a:ext cx="438948" cy="3333648"/>
            <a:chOff x="5933860" y="2535789"/>
            <a:chExt cx="438948" cy="3333648"/>
          </a:xfrm>
        </p:grpSpPr>
        <p:grpSp>
          <p:nvGrpSpPr>
            <p:cNvPr id="45" name="Group 44"/>
            <p:cNvGrpSpPr/>
            <p:nvPr/>
          </p:nvGrpSpPr>
          <p:grpSpPr>
            <a:xfrm>
              <a:off x="5933860" y="4926402"/>
              <a:ext cx="418704" cy="943035"/>
              <a:chOff x="2847914" y="4926402"/>
              <a:chExt cx="418704" cy="943035"/>
            </a:xfrm>
          </p:grpSpPr>
          <p:sp>
            <p:nvSpPr>
              <p:cNvPr id="46" name="Down Arrow 45"/>
              <p:cNvSpPr/>
              <p:nvPr/>
            </p:nvSpPr>
            <p:spPr>
              <a:xfrm rot="10800000">
                <a:off x="2919556" y="5287526"/>
                <a:ext cx="275422" cy="581911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2847914" y="4926402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40</a:t>
                </a: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5954104" y="3692412"/>
              <a:ext cx="418704" cy="943035"/>
              <a:chOff x="2847914" y="4926402"/>
              <a:chExt cx="418704" cy="943035"/>
            </a:xfrm>
          </p:grpSpPr>
          <p:sp>
            <p:nvSpPr>
              <p:cNvPr id="49" name="Down Arrow 48"/>
              <p:cNvSpPr/>
              <p:nvPr/>
            </p:nvSpPr>
            <p:spPr>
              <a:xfrm rot="10800000">
                <a:off x="2919556" y="5287526"/>
                <a:ext cx="275422" cy="581911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847914" y="4926402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36</a:t>
                </a: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5952400" y="2535789"/>
              <a:ext cx="418704" cy="943035"/>
              <a:chOff x="2847914" y="4926402"/>
              <a:chExt cx="418704" cy="943035"/>
            </a:xfrm>
          </p:grpSpPr>
          <p:sp>
            <p:nvSpPr>
              <p:cNvPr id="52" name="Down Arrow 51"/>
              <p:cNvSpPr/>
              <p:nvPr/>
            </p:nvSpPr>
            <p:spPr>
              <a:xfrm rot="10800000">
                <a:off x="2919556" y="5287526"/>
                <a:ext cx="275422" cy="581911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2847914" y="4926402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32</a:t>
                </a:r>
              </a:p>
            </p:txBody>
          </p:sp>
        </p:grpSp>
      </p:grpSp>
      <p:sp>
        <p:nvSpPr>
          <p:cNvPr id="55" name="Sun 54"/>
          <p:cNvSpPr/>
          <p:nvPr/>
        </p:nvSpPr>
        <p:spPr>
          <a:xfrm>
            <a:off x="7081953" y="1233887"/>
            <a:ext cx="572877" cy="550843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7081953" y="1942354"/>
            <a:ext cx="535724" cy="4017281"/>
            <a:chOff x="8212485" y="1942354"/>
            <a:chExt cx="535724" cy="4017281"/>
          </a:xfrm>
        </p:grpSpPr>
        <p:sp>
          <p:nvSpPr>
            <p:cNvPr id="56" name="TextBox 55"/>
            <p:cNvSpPr txBox="1"/>
            <p:nvPr/>
          </p:nvSpPr>
          <p:spPr>
            <a:xfrm>
              <a:off x="8212485" y="1942354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</a:p>
          </p:txBody>
        </p:sp>
        <p:sp>
          <p:nvSpPr>
            <p:cNvPr id="57" name="Down Arrow 56"/>
            <p:cNvSpPr/>
            <p:nvPr/>
          </p:nvSpPr>
          <p:spPr>
            <a:xfrm>
              <a:off x="8344688" y="2311686"/>
              <a:ext cx="275422" cy="431514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8270995" y="2967135"/>
              <a:ext cx="418704" cy="958550"/>
              <a:chOff x="2063579" y="2967135"/>
              <a:chExt cx="418704" cy="958550"/>
            </a:xfrm>
          </p:grpSpPr>
          <p:sp>
            <p:nvSpPr>
              <p:cNvPr id="59" name="Down Arrow 58"/>
              <p:cNvSpPr/>
              <p:nvPr/>
            </p:nvSpPr>
            <p:spPr>
              <a:xfrm>
                <a:off x="2135220" y="2967135"/>
                <a:ext cx="275422" cy="581911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2063579" y="3556353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96</a:t>
                </a: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8270995" y="4021128"/>
              <a:ext cx="418704" cy="958550"/>
              <a:chOff x="2063579" y="2967135"/>
              <a:chExt cx="418704" cy="958550"/>
            </a:xfrm>
          </p:grpSpPr>
          <p:sp>
            <p:nvSpPr>
              <p:cNvPr id="62" name="Down Arrow 61"/>
              <p:cNvSpPr/>
              <p:nvPr/>
            </p:nvSpPr>
            <p:spPr>
              <a:xfrm>
                <a:off x="2135220" y="2967135"/>
                <a:ext cx="275422" cy="581911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2063579" y="3556353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92</a:t>
                </a:r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8270995" y="5001085"/>
              <a:ext cx="418704" cy="958550"/>
              <a:chOff x="2063579" y="2967135"/>
              <a:chExt cx="418704" cy="958550"/>
            </a:xfrm>
          </p:grpSpPr>
          <p:sp>
            <p:nvSpPr>
              <p:cNvPr id="65" name="Down Arrow 64"/>
              <p:cNvSpPr/>
              <p:nvPr/>
            </p:nvSpPr>
            <p:spPr>
              <a:xfrm>
                <a:off x="2135220" y="2967135"/>
                <a:ext cx="275422" cy="581911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2063579" y="3556353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80</a:t>
                </a:r>
              </a:p>
            </p:txBody>
          </p:sp>
        </p:grpSp>
      </p:grpSp>
      <p:grpSp>
        <p:nvGrpSpPr>
          <p:cNvPr id="84" name="Group 83"/>
          <p:cNvGrpSpPr/>
          <p:nvPr/>
        </p:nvGrpSpPr>
        <p:grpSpPr>
          <a:xfrm>
            <a:off x="7924798" y="2535789"/>
            <a:ext cx="438948" cy="3333648"/>
            <a:chOff x="9055330" y="2535789"/>
            <a:chExt cx="438948" cy="3333648"/>
          </a:xfrm>
        </p:grpSpPr>
        <p:grpSp>
          <p:nvGrpSpPr>
            <p:cNvPr id="68" name="Group 67"/>
            <p:cNvGrpSpPr/>
            <p:nvPr/>
          </p:nvGrpSpPr>
          <p:grpSpPr>
            <a:xfrm>
              <a:off x="9055330" y="4926402"/>
              <a:ext cx="418704" cy="943035"/>
              <a:chOff x="2847914" y="4926402"/>
              <a:chExt cx="418704" cy="943035"/>
            </a:xfrm>
          </p:grpSpPr>
          <p:sp>
            <p:nvSpPr>
              <p:cNvPr id="69" name="Down Arrow 68"/>
              <p:cNvSpPr/>
              <p:nvPr/>
            </p:nvSpPr>
            <p:spPr>
              <a:xfrm rot="10800000">
                <a:off x="2919556" y="5287526"/>
                <a:ext cx="275422" cy="581911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2847914" y="4926402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</a:t>
                </a: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9075574" y="3692412"/>
              <a:ext cx="418704" cy="943035"/>
              <a:chOff x="2847914" y="4926402"/>
              <a:chExt cx="418704" cy="943035"/>
            </a:xfrm>
          </p:grpSpPr>
          <p:sp>
            <p:nvSpPr>
              <p:cNvPr id="72" name="Down Arrow 71"/>
              <p:cNvSpPr/>
              <p:nvPr/>
            </p:nvSpPr>
            <p:spPr>
              <a:xfrm rot="10800000">
                <a:off x="2919556" y="5287526"/>
                <a:ext cx="275422" cy="581911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2847914" y="4926402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18</a:t>
                </a: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9073870" y="2535789"/>
              <a:ext cx="418704" cy="943035"/>
              <a:chOff x="2847914" y="4926402"/>
              <a:chExt cx="418704" cy="943035"/>
            </a:xfrm>
          </p:grpSpPr>
          <p:sp>
            <p:nvSpPr>
              <p:cNvPr id="75" name="Down Arrow 74"/>
              <p:cNvSpPr/>
              <p:nvPr/>
            </p:nvSpPr>
            <p:spPr>
              <a:xfrm rot="10800000">
                <a:off x="2919556" y="5287526"/>
                <a:ext cx="275422" cy="581911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2847914" y="4926402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16</a:t>
                </a:r>
              </a:p>
            </p:txBody>
          </p:sp>
        </p:grpSp>
      </p:grpSp>
      <p:pic>
        <p:nvPicPr>
          <p:cNvPr id="104" name="Picture 10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31513" y="2400124"/>
            <a:ext cx="5143148" cy="2637214"/>
          </a:xfrm>
          <a:prstGeom prst="rect">
            <a:avLst/>
          </a:prstGeom>
        </p:spPr>
      </p:pic>
      <p:sp>
        <p:nvSpPr>
          <p:cNvPr id="105" name="Rectangle 104"/>
          <p:cNvSpPr/>
          <p:nvPr/>
        </p:nvSpPr>
        <p:spPr>
          <a:xfrm>
            <a:off x="9384480" y="1229178"/>
            <a:ext cx="263721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95000"/>
                  </a:schemeClr>
                </a:solidFill>
              </a:rPr>
              <a:t>Aqua MODIS 0.935 µm single channel</a:t>
            </a:r>
          </a:p>
        </p:txBody>
      </p:sp>
    </p:spTree>
    <p:extLst>
      <p:ext uri="{BB962C8B-B14F-4D97-AF65-F5344CB8AC3E}">
        <p14:creationId xmlns:p14="http://schemas.microsoft.com/office/powerpoint/2010/main" val="66828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2" grpId="0" animBg="1"/>
      <p:bldP spid="5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MOISTURE in the atmosphere – can we see it? 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881" y="640080"/>
            <a:ext cx="8290560" cy="62179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7DC49B-23B7-1A2A-B637-055B6E2024AA}"/>
              </a:ext>
            </a:extLst>
          </p:cNvPr>
          <p:cNvSpPr txBox="1"/>
          <p:nvPr/>
        </p:nvSpPr>
        <p:spPr>
          <a:xfrm>
            <a:off x="9066415" y="6342609"/>
            <a:ext cx="187313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Arial"/>
                <a:cs typeface="Arial"/>
              </a:rPr>
              <a:t>c. Ivan Smiljanic</a:t>
            </a:r>
            <a:endParaRPr lang="en-GB" dirty="0">
              <a:solidFill>
                <a:schemeClr val="tx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672240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19713" y="1693569"/>
            <a:ext cx="5463956" cy="5164431"/>
          </a:xfrm>
        </p:spPr>
        <p:txBody>
          <a:bodyPr/>
          <a:lstStyle/>
          <a:p>
            <a:pPr marL="0" lvl="0" indent="0">
              <a:buNone/>
            </a:pPr>
            <a:r>
              <a:rPr lang="en-GB" sz="2800" dirty="0">
                <a:solidFill>
                  <a:schemeClr val="tx1">
                    <a:lumMod val="85000"/>
                  </a:schemeClr>
                </a:solidFill>
                <a:latin typeface="Bahnschrift Light"/>
              </a:rPr>
              <a:t>Low level moisture</a:t>
            </a:r>
          </a:p>
          <a:p>
            <a:pPr marL="0" lvl="0" indent="0">
              <a:buNone/>
            </a:pPr>
            <a:r>
              <a:rPr lang="en-GB" sz="2000" dirty="0">
                <a:solidFill>
                  <a:schemeClr val="tx1">
                    <a:lumMod val="85000"/>
                  </a:schemeClr>
                </a:solidFill>
                <a:latin typeface="Bahnschrift Light"/>
                <a:ea typeface="Roboto Light" panose="02000000000000000000" pitchFamily="2" charset="0"/>
              </a:rPr>
              <a:t>Importance of moisture information</a:t>
            </a:r>
          </a:p>
          <a:p>
            <a:pPr marL="0" lvl="0" indent="0">
              <a:buNone/>
            </a:pPr>
            <a:endParaRPr lang="en-GB" sz="2000" dirty="0">
              <a:solidFill>
                <a:srgbClr val="38484E"/>
              </a:solidFill>
              <a:latin typeface="Bahnschrift Light"/>
              <a:ea typeface="Roboto Light" panose="02000000000000000000" pitchFamily="2" charset="0"/>
            </a:endParaRPr>
          </a:p>
          <a:p>
            <a:pPr marL="0" lvl="0" indent="0">
              <a:buNone/>
            </a:pPr>
            <a:r>
              <a:rPr lang="en-GB" sz="2800" dirty="0">
                <a:solidFill>
                  <a:srgbClr val="D6D2C4"/>
                </a:solidFill>
                <a:latin typeface="Bahnschrift Light"/>
              </a:rPr>
              <a:t>(FCI) moisture channels</a:t>
            </a:r>
          </a:p>
          <a:p>
            <a:pPr marL="0" lvl="0" indent="0">
              <a:buNone/>
            </a:pPr>
            <a:r>
              <a:rPr lang="en-GB" sz="2000" dirty="0">
                <a:solidFill>
                  <a:srgbClr val="D6D2C4"/>
                </a:solidFill>
                <a:latin typeface="Bahnschrift Light"/>
                <a:ea typeface="Roboto Light" panose="02000000000000000000" pitchFamily="2" charset="0"/>
              </a:rPr>
              <a:t>Ways to detect moisture</a:t>
            </a:r>
          </a:p>
          <a:p>
            <a:pPr marL="0" lvl="0" indent="0">
              <a:buNone/>
            </a:pPr>
            <a:endParaRPr lang="en-GB" sz="2000" dirty="0">
              <a:solidFill>
                <a:srgbClr val="38484E"/>
              </a:solidFill>
              <a:latin typeface="Bahnschrift Light"/>
              <a:ea typeface="Roboto Light" panose="02000000000000000000" pitchFamily="2" charset="0"/>
            </a:endParaRPr>
          </a:p>
          <a:p>
            <a:pPr marL="0" lvl="0" indent="0">
              <a:buNone/>
            </a:pPr>
            <a:r>
              <a:rPr lang="en-GB" sz="2800" dirty="0">
                <a:solidFill>
                  <a:schemeClr val="accent6">
                    <a:lumMod val="10000"/>
                  </a:schemeClr>
                </a:solidFill>
                <a:latin typeface="Bahnschrift Light"/>
              </a:rPr>
              <a:t>View on low-level moisture </a:t>
            </a:r>
          </a:p>
          <a:p>
            <a:pPr marL="0" lvl="0" indent="0">
              <a:buNone/>
            </a:pPr>
            <a:r>
              <a:rPr lang="en-GB" sz="2000" dirty="0">
                <a:solidFill>
                  <a:schemeClr val="accent6">
                    <a:lumMod val="10000"/>
                  </a:schemeClr>
                </a:solidFill>
                <a:latin typeface="Bahnschrift Light"/>
                <a:ea typeface="Roboto Light" panose="02000000000000000000" pitchFamily="2" charset="0"/>
              </a:rPr>
              <a:t>Examples of FCI proxy imagery</a:t>
            </a:r>
          </a:p>
        </p:txBody>
      </p:sp>
    </p:spTree>
    <p:extLst>
      <p:ext uri="{BB962C8B-B14F-4D97-AF65-F5344CB8AC3E}">
        <p14:creationId xmlns:p14="http://schemas.microsoft.com/office/powerpoint/2010/main" val="127540684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20980"/>
            <a:r>
              <a:rPr lang="en-GB" sz="3400">
                <a:latin typeface="Arial"/>
                <a:cs typeface="Arial"/>
              </a:rPr>
              <a:t>How to ignite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4841" y="1269242"/>
            <a:ext cx="7024352" cy="474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7359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Higher level moisture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1048483"/>
            <a:ext cx="2649072" cy="5838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42286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altLang="de-DE" sz="2400">
                <a:solidFill>
                  <a:prstClr val="black"/>
                </a:solidFill>
                <a:latin typeface="Calibri" panose="020F0502020204030204"/>
              </a:rPr>
              <a:t>Mid-level </a:t>
            </a:r>
            <a:r>
              <a:rPr lang="en-GB" altLang="de-DE" sz="2400" b="0">
                <a:solidFill>
                  <a:prstClr val="black"/>
                </a:solidFill>
                <a:latin typeface="Calibri" panose="020F0502020204030204"/>
              </a:rPr>
              <a:t>moisture</a:t>
            </a:r>
          </a:p>
          <a:p>
            <a:pPr marL="0" indent="-42286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altLang="de-DE" sz="2400" b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0" indent="-42286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altLang="de-DE" sz="2400" b="0">
                <a:solidFill>
                  <a:prstClr val="black"/>
                </a:solidFill>
                <a:latin typeface="Calibri" panose="020F0502020204030204"/>
              </a:rPr>
              <a:t>MODIS</a:t>
            </a:r>
          </a:p>
          <a:p>
            <a:pPr marL="0" indent="-42286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altLang="de-DE" sz="2400">
                <a:solidFill>
                  <a:prstClr val="black"/>
                </a:solidFill>
                <a:latin typeface="Calibri" panose="020F0502020204030204"/>
              </a:rPr>
              <a:t>WV7.3</a:t>
            </a:r>
            <a:r>
              <a:rPr lang="en-GB" altLang="de-DE" sz="2400" b="0">
                <a:solidFill>
                  <a:prstClr val="black"/>
                </a:solidFill>
                <a:latin typeface="Calibri" panose="020F0502020204030204"/>
              </a:rPr>
              <a:t> channel  </a:t>
            </a:r>
          </a:p>
          <a:p>
            <a:pPr marL="309880" indent="-309880" fontAlgn="auto">
              <a:spcAft>
                <a:spcPts val="0"/>
              </a:spcAft>
            </a:pPr>
            <a:endParaRPr lang="en-GB" sz="2400" b="0">
              <a:solidFill>
                <a:prstClr val="black"/>
              </a:solidFill>
              <a:latin typeface="Calibri" panose="020F0502020204030204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sz="3600" b="0">
                <a:solidFill>
                  <a:prstClr val="black"/>
                </a:solidFill>
                <a:latin typeface="Calibri" panose="020F0502020204030204"/>
              </a:rPr>
              <a:t>Locate moisture boundaries!</a:t>
            </a:r>
            <a:endParaRPr lang="en-GB" sz="3600" b="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733" y="1019908"/>
            <a:ext cx="8056661" cy="549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057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Higher level moisture vs low level moisture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733" y="1019908"/>
            <a:ext cx="8049938" cy="549369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0" y="1019908"/>
            <a:ext cx="2669241" cy="5838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10162" indent="-310162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443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-42286">
              <a:buFont typeface="Arial" pitchFamily="34" charset="0"/>
              <a:buNone/>
            </a:pPr>
            <a:r>
              <a:rPr lang="en-GB" altLang="de-DE" sz="2400" kern="0" dirty="0"/>
              <a:t>Low-level</a:t>
            </a:r>
            <a:r>
              <a:rPr lang="en-GB" altLang="de-DE" sz="2400" b="0" kern="0" dirty="0"/>
              <a:t> moisture</a:t>
            </a:r>
          </a:p>
          <a:p>
            <a:pPr marL="0" indent="-42286">
              <a:buFont typeface="Arial" pitchFamily="34" charset="0"/>
              <a:buNone/>
            </a:pPr>
            <a:endParaRPr lang="en-GB" altLang="de-DE" sz="2400" b="0" kern="0" dirty="0"/>
          </a:p>
          <a:p>
            <a:pPr marL="0" indent="-42286">
              <a:buNone/>
            </a:pPr>
            <a:r>
              <a:rPr lang="en-GB" altLang="de-DE" sz="2400" b="0" dirty="0"/>
              <a:t>MODIS</a:t>
            </a:r>
            <a:r>
              <a:rPr lang="en-GB" altLang="de-DE" sz="2400" b="0" kern="0" dirty="0"/>
              <a:t> </a:t>
            </a:r>
          </a:p>
          <a:p>
            <a:pPr marL="0" indent="-42286">
              <a:buFont typeface="Arial" pitchFamily="34" charset="0"/>
              <a:buNone/>
            </a:pPr>
            <a:r>
              <a:rPr lang="en-GB" altLang="de-DE" sz="2400" kern="0" dirty="0"/>
              <a:t>BTD12-11 </a:t>
            </a:r>
            <a:r>
              <a:rPr lang="en-GB" altLang="de-DE" sz="2400" b="0" kern="0" dirty="0"/>
              <a:t>channel</a:t>
            </a:r>
            <a:endParaRPr lang="en-GB" altLang="de-DE" sz="2400" kern="0" dirty="0"/>
          </a:p>
          <a:p>
            <a:pPr marL="309880" indent="-309880"/>
            <a:endParaRPr lang="en-GB" sz="3200" b="0" kern="0" dirty="0"/>
          </a:p>
        </p:txBody>
      </p:sp>
      <p:sp>
        <p:nvSpPr>
          <p:cNvPr id="3" name="Oval 2"/>
          <p:cNvSpPr/>
          <p:nvPr/>
        </p:nvSpPr>
        <p:spPr bwMode="auto">
          <a:xfrm rot="1730718">
            <a:off x="8028593" y="1390344"/>
            <a:ext cx="2959366" cy="1155256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 rot="914514">
            <a:off x="8173850" y="3156635"/>
            <a:ext cx="1477492" cy="1039521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47098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ustRGB_2023-09-19_09_00-2023-09-26_15_00__8fp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79486"/>
            <a:ext cx="12192000" cy="54054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Examples of LL moisture</a:t>
            </a:r>
            <a:endParaRPr lang="en-GB" sz="2800" dirty="0"/>
          </a:p>
        </p:txBody>
      </p:sp>
      <p:sp>
        <p:nvSpPr>
          <p:cNvPr id="6" name="Rectangle 5"/>
          <p:cNvSpPr/>
          <p:nvPr/>
        </p:nvSpPr>
        <p:spPr>
          <a:xfrm>
            <a:off x="7818683" y="6551928"/>
            <a:ext cx="405271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https://www.eumetsat.int/diurnal-development-sea-breeze-front</a:t>
            </a:r>
          </a:p>
        </p:txBody>
      </p:sp>
      <p:sp>
        <p:nvSpPr>
          <p:cNvPr id="3" name="Rectangle 2"/>
          <p:cNvSpPr/>
          <p:nvPr/>
        </p:nvSpPr>
        <p:spPr>
          <a:xfrm>
            <a:off x="8908758" y="1161562"/>
            <a:ext cx="27718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chemeClr val="tx1">
                    <a:lumMod val="95000"/>
                  </a:schemeClr>
                </a:solidFill>
              </a:rPr>
              <a:t>Limitations: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b="0" dirty="0">
                <a:solidFill>
                  <a:schemeClr val="tx1">
                    <a:lumMod val="95000"/>
                  </a:schemeClr>
                </a:solidFill>
              </a:rPr>
              <a:t>cloud-free areas only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b="0" dirty="0">
                <a:solidFill>
                  <a:schemeClr val="tx1">
                    <a:lumMod val="95000"/>
                  </a:schemeClr>
                </a:solidFill>
              </a:rPr>
              <a:t>relatively weak signal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b="0" dirty="0">
                <a:solidFill>
                  <a:schemeClr val="tx1">
                    <a:lumMod val="95000"/>
                  </a:schemeClr>
                </a:solidFill>
              </a:rPr>
              <a:t>diurnal circles</a:t>
            </a:r>
          </a:p>
        </p:txBody>
      </p:sp>
    </p:spTree>
    <p:extLst>
      <p:ext uri="{BB962C8B-B14F-4D97-AF65-F5344CB8AC3E}">
        <p14:creationId xmlns:p14="http://schemas.microsoft.com/office/powerpoint/2010/main" val="20735691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Examples of LL moisture</a:t>
            </a:r>
            <a:endParaRPr lang="en-GB" sz="2800" dirty="0"/>
          </a:p>
        </p:txBody>
      </p:sp>
      <p:sp>
        <p:nvSpPr>
          <p:cNvPr id="6" name="Rectangle 5"/>
          <p:cNvSpPr/>
          <p:nvPr/>
        </p:nvSpPr>
        <p:spPr>
          <a:xfrm>
            <a:off x="7818683" y="6551928"/>
            <a:ext cx="405271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https://www.eumetsat.int/diurnal-development-sea-breeze-front</a:t>
            </a:r>
          </a:p>
        </p:txBody>
      </p:sp>
      <p:pic>
        <p:nvPicPr>
          <p:cNvPr id="3" name="2023-09-25_16_00-2023-09-26_04_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2480" y="855185"/>
            <a:ext cx="11078916" cy="55856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306365" y="5881411"/>
            <a:ext cx="138371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 b="0" i="1" kern="0" dirty="0">
                <a:solidFill>
                  <a:schemeClr val="tx1"/>
                </a:solidFill>
              </a:rPr>
              <a:t>c. Jochen </a:t>
            </a:r>
            <a:r>
              <a:rPr lang="en-GB" sz="1050" b="0" i="1" kern="0" dirty="0" err="1">
                <a:solidFill>
                  <a:schemeClr val="tx1"/>
                </a:solidFill>
              </a:rPr>
              <a:t>Kerkmann</a:t>
            </a:r>
            <a:endParaRPr lang="en-GB" sz="1050" i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11341" y="2415931"/>
            <a:ext cx="23278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</a:rPr>
              <a:t>Where did the moisture go?</a:t>
            </a:r>
          </a:p>
        </p:txBody>
      </p:sp>
    </p:spTree>
    <p:extLst>
      <p:ext uri="{BB962C8B-B14F-4D97-AF65-F5344CB8AC3E}">
        <p14:creationId xmlns:p14="http://schemas.microsoft.com/office/powerpoint/2010/main" val="41679566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Examples of LL moisture/ cloud detection</a:t>
            </a:r>
            <a:endParaRPr lang="en-GB" sz="2800" dirty="0"/>
          </a:p>
        </p:txBody>
      </p:sp>
      <p:pic>
        <p:nvPicPr>
          <p:cNvPr id="13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9908"/>
            <a:ext cx="9175151" cy="54821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06128" y="1131775"/>
            <a:ext cx="11959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Dust RGB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27 March 2018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19375" t="30371" r="64375" b="44482"/>
          <a:stretch/>
        </p:blipFill>
        <p:spPr>
          <a:xfrm>
            <a:off x="9175152" y="1019909"/>
            <a:ext cx="2155096" cy="1875968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 bwMode="auto">
          <a:xfrm>
            <a:off x="1549400" y="2969134"/>
            <a:ext cx="5245100" cy="1767966"/>
          </a:xfrm>
          <a:custGeom>
            <a:avLst/>
            <a:gdLst>
              <a:gd name="connsiteX0" fmla="*/ 0 w 5245100"/>
              <a:gd name="connsiteY0" fmla="*/ 1767966 h 1767966"/>
              <a:gd name="connsiteX1" fmla="*/ 558800 w 5245100"/>
              <a:gd name="connsiteY1" fmla="*/ 1666366 h 1767966"/>
              <a:gd name="connsiteX2" fmla="*/ 1168400 w 5245100"/>
              <a:gd name="connsiteY2" fmla="*/ 1552066 h 1767966"/>
              <a:gd name="connsiteX3" fmla="*/ 1727200 w 5245100"/>
              <a:gd name="connsiteY3" fmla="*/ 1437766 h 1767966"/>
              <a:gd name="connsiteX4" fmla="*/ 2349500 w 5245100"/>
              <a:gd name="connsiteY4" fmla="*/ 1196466 h 1767966"/>
              <a:gd name="connsiteX5" fmla="*/ 2908300 w 5245100"/>
              <a:gd name="connsiteY5" fmla="*/ 891666 h 1767966"/>
              <a:gd name="connsiteX6" fmla="*/ 3302000 w 5245100"/>
              <a:gd name="connsiteY6" fmla="*/ 574166 h 1767966"/>
              <a:gd name="connsiteX7" fmla="*/ 4064000 w 5245100"/>
              <a:gd name="connsiteY7" fmla="*/ 243966 h 1767966"/>
              <a:gd name="connsiteX8" fmla="*/ 4521200 w 5245100"/>
              <a:gd name="connsiteY8" fmla="*/ 28066 h 1767966"/>
              <a:gd name="connsiteX9" fmla="*/ 5245100 w 5245100"/>
              <a:gd name="connsiteY9" fmla="*/ 2666 h 1767966"/>
              <a:gd name="connsiteX10" fmla="*/ 5245100 w 5245100"/>
              <a:gd name="connsiteY10" fmla="*/ 2666 h 1767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45100" h="1767966">
                <a:moveTo>
                  <a:pt x="0" y="1767966"/>
                </a:moveTo>
                <a:lnTo>
                  <a:pt x="558800" y="1666366"/>
                </a:lnTo>
                <a:lnTo>
                  <a:pt x="1168400" y="1552066"/>
                </a:lnTo>
                <a:cubicBezTo>
                  <a:pt x="1363133" y="1513966"/>
                  <a:pt x="1530350" y="1497033"/>
                  <a:pt x="1727200" y="1437766"/>
                </a:cubicBezTo>
                <a:cubicBezTo>
                  <a:pt x="1924050" y="1378499"/>
                  <a:pt x="2152650" y="1287483"/>
                  <a:pt x="2349500" y="1196466"/>
                </a:cubicBezTo>
                <a:cubicBezTo>
                  <a:pt x="2546350" y="1105449"/>
                  <a:pt x="2749550" y="995383"/>
                  <a:pt x="2908300" y="891666"/>
                </a:cubicBezTo>
                <a:cubicBezTo>
                  <a:pt x="3067050" y="787949"/>
                  <a:pt x="3109383" y="682116"/>
                  <a:pt x="3302000" y="574166"/>
                </a:cubicBezTo>
                <a:cubicBezTo>
                  <a:pt x="3494617" y="466216"/>
                  <a:pt x="3860800" y="334983"/>
                  <a:pt x="4064000" y="243966"/>
                </a:cubicBezTo>
                <a:cubicBezTo>
                  <a:pt x="4267200" y="152949"/>
                  <a:pt x="4324350" y="68283"/>
                  <a:pt x="4521200" y="28066"/>
                </a:cubicBezTo>
                <a:cubicBezTo>
                  <a:pt x="4718050" y="-12151"/>
                  <a:pt x="5245100" y="2666"/>
                  <a:pt x="5245100" y="2666"/>
                </a:cubicBezTo>
                <a:lnTo>
                  <a:pt x="5245100" y="2666"/>
                </a:lnTo>
              </a:path>
            </a:pathLst>
          </a:custGeom>
          <a:ln>
            <a:solidFill>
              <a:schemeClr val="accent3">
                <a:lumMod val="20000"/>
                <a:lumOff val="8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3773838" y="4277533"/>
            <a:ext cx="472698" cy="219344"/>
          </a:xfrm>
          <a:prstGeom prst="rightArrow">
            <a:avLst/>
          </a:prstGeom>
          <a:solidFill>
            <a:schemeClr val="tx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4"/>
          <a:srcRect l="59813" t="22152" r="1947" b="37058"/>
          <a:stretch/>
        </p:blipFill>
        <p:spPr bwMode="auto">
          <a:xfrm>
            <a:off x="4438588" y="4387205"/>
            <a:ext cx="3332136" cy="1999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5"/>
          <a:srcRect l="46118" t="24049" r="15553" b="34846"/>
          <a:stretch/>
        </p:blipFill>
        <p:spPr bwMode="auto">
          <a:xfrm>
            <a:off x="573176" y="1661302"/>
            <a:ext cx="3339885" cy="2014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ight Arrow 10"/>
          <p:cNvSpPr/>
          <p:nvPr/>
        </p:nvSpPr>
        <p:spPr bwMode="auto">
          <a:xfrm rot="10800000">
            <a:off x="2921431" y="3742122"/>
            <a:ext cx="472698" cy="221989"/>
          </a:xfrm>
          <a:prstGeom prst="right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68927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Examples of LL moisture/ cloud detection</a:t>
            </a:r>
            <a:endParaRPr lang="en-GB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676014" y="992522"/>
            <a:ext cx="2435630" cy="5262675"/>
          </a:xfrm>
        </p:spPr>
        <p:txBody>
          <a:bodyPr>
            <a:normAutofit/>
          </a:bodyPr>
          <a:lstStyle/>
          <a:p>
            <a:endParaRPr lang="en-GB" sz="2400" dirty="0"/>
          </a:p>
        </p:txBody>
      </p:sp>
      <p:pic>
        <p:nvPicPr>
          <p:cNvPr id="13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9908"/>
            <a:ext cx="9175151" cy="54821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06128" y="1131775"/>
            <a:ext cx="11959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Dust RGB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27 March 2018</a:t>
            </a:r>
          </a:p>
        </p:txBody>
      </p:sp>
      <p:sp>
        <p:nvSpPr>
          <p:cNvPr id="8" name="Rectangle 7"/>
          <p:cNvSpPr/>
          <p:nvPr/>
        </p:nvSpPr>
        <p:spPr>
          <a:xfrm>
            <a:off x="401347" y="1201025"/>
            <a:ext cx="49712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chemeClr val="tx1"/>
                </a:solidFill>
                <a:latin typeface="+mn-lt"/>
              </a:rPr>
              <a:t>Take a look - where do the clouds reside?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19375" t="30371" r="64375" b="44482"/>
          <a:stretch/>
        </p:blipFill>
        <p:spPr>
          <a:xfrm>
            <a:off x="9175152" y="1019909"/>
            <a:ext cx="2155096" cy="187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88023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Examples of LL moisture/ cloud detection</a:t>
            </a:r>
            <a:endParaRPr lang="en-GB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528858" y="974088"/>
            <a:ext cx="3433157" cy="5243832"/>
          </a:xfrm>
        </p:spPr>
        <p:txBody>
          <a:bodyPr>
            <a:normAutofit/>
          </a:bodyPr>
          <a:lstStyle/>
          <a:p>
            <a:r>
              <a:rPr lang="en-GB" sz="2400" b="1" dirty="0"/>
              <a:t>Diurnal development of the sea breeze front all along the coast(s)</a:t>
            </a:r>
          </a:p>
          <a:p>
            <a:r>
              <a:rPr lang="en-GB" sz="2400" b="1" dirty="0"/>
              <a:t>Strong moisture advection – area of local convection development (if other conditions met!)</a:t>
            </a:r>
          </a:p>
        </p:txBody>
      </p:sp>
      <p:sp>
        <p:nvSpPr>
          <p:cNvPr id="6" name="Rectangle 5"/>
          <p:cNvSpPr/>
          <p:nvPr/>
        </p:nvSpPr>
        <p:spPr>
          <a:xfrm>
            <a:off x="7818683" y="6551928"/>
            <a:ext cx="405271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https://www.eumetsat.int/diurnal-development-sea-breeze-front</a:t>
            </a:r>
          </a:p>
        </p:txBody>
      </p:sp>
      <p:pic>
        <p:nvPicPr>
          <p:cNvPr id="4" name="arabpen_zoom_cs_vid_il_12_05_2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2479" y="974087"/>
            <a:ext cx="7155011" cy="477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004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19664-722F-7204-5F9A-BC797795C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927169-DFA6-AC20-58A8-2A874F8C8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" y="640080"/>
            <a:ext cx="8719129" cy="60404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8030DB-6F1F-A7E6-AD23-CAB3DDD3C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NIR0.9 (SMT) 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84003-24CD-83BD-13C4-4E0E90BF07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11609" y="640080"/>
            <a:ext cx="2398060" cy="5262675"/>
          </a:xfrm>
        </p:spPr>
        <p:txBody>
          <a:bodyPr/>
          <a:lstStyle/>
          <a:p>
            <a:r>
              <a:rPr lang="en-GB" dirty="0"/>
              <a:t>To ESSL viewer for loop</a:t>
            </a:r>
          </a:p>
        </p:txBody>
      </p:sp>
    </p:spTree>
    <p:extLst>
      <p:ext uri="{BB962C8B-B14F-4D97-AF65-F5344CB8AC3E}">
        <p14:creationId xmlns:p14="http://schemas.microsoft.com/office/powerpoint/2010/main" val="296620204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19713" y="1693569"/>
            <a:ext cx="5463956" cy="5164431"/>
          </a:xfrm>
        </p:spPr>
        <p:txBody>
          <a:bodyPr/>
          <a:lstStyle/>
          <a:p>
            <a:pPr marL="0" lvl="0" indent="0">
              <a:buNone/>
            </a:pPr>
            <a:r>
              <a:rPr lang="en-GB" sz="2800" dirty="0">
                <a:solidFill>
                  <a:schemeClr val="accent6">
                    <a:lumMod val="10000"/>
                  </a:schemeClr>
                </a:solidFill>
                <a:latin typeface="Bahnschrift Light"/>
              </a:rPr>
              <a:t>Low level moisture</a:t>
            </a:r>
          </a:p>
          <a:p>
            <a:pPr marL="0" lvl="0" indent="0">
              <a:buNone/>
            </a:pPr>
            <a:r>
              <a:rPr lang="en-GB" sz="2000" dirty="0">
                <a:solidFill>
                  <a:schemeClr val="accent6">
                    <a:lumMod val="10000"/>
                  </a:schemeClr>
                </a:solidFill>
                <a:latin typeface="Bahnschrift Light"/>
                <a:ea typeface="Roboto Light" panose="02000000000000000000" pitchFamily="2" charset="0"/>
              </a:rPr>
              <a:t>Importance of moisture information</a:t>
            </a:r>
          </a:p>
          <a:p>
            <a:pPr marL="0" lvl="0" indent="0">
              <a:buNone/>
            </a:pPr>
            <a:endParaRPr lang="en-GB" sz="2000" dirty="0">
              <a:solidFill>
                <a:srgbClr val="38484E"/>
              </a:solidFill>
              <a:latin typeface="Bahnschrift Light"/>
              <a:ea typeface="Roboto Light" panose="02000000000000000000" pitchFamily="2" charset="0"/>
            </a:endParaRPr>
          </a:p>
          <a:p>
            <a:pPr marL="0" lvl="0" indent="0">
              <a:buNone/>
            </a:pPr>
            <a:r>
              <a:rPr lang="en-GB" sz="2800" dirty="0">
                <a:solidFill>
                  <a:srgbClr val="D6D2C4"/>
                </a:solidFill>
                <a:latin typeface="Bahnschrift Light"/>
              </a:rPr>
              <a:t>(FCI) moisture channels</a:t>
            </a:r>
          </a:p>
          <a:p>
            <a:pPr marL="0" lvl="0" indent="0">
              <a:buNone/>
            </a:pPr>
            <a:r>
              <a:rPr lang="en-GB" sz="2000" dirty="0">
                <a:solidFill>
                  <a:srgbClr val="D6D2C4"/>
                </a:solidFill>
                <a:latin typeface="Bahnschrift Light"/>
                <a:ea typeface="Roboto Light" panose="02000000000000000000" pitchFamily="2" charset="0"/>
              </a:rPr>
              <a:t>Ways to detect moisture</a:t>
            </a:r>
          </a:p>
          <a:p>
            <a:pPr marL="0" lvl="0" indent="0">
              <a:buNone/>
            </a:pPr>
            <a:endParaRPr lang="en-GB" sz="2000" dirty="0">
              <a:solidFill>
                <a:srgbClr val="38484E"/>
              </a:solidFill>
              <a:latin typeface="Bahnschrift Light"/>
              <a:ea typeface="Roboto Light" panose="02000000000000000000" pitchFamily="2" charset="0"/>
            </a:endParaRPr>
          </a:p>
          <a:p>
            <a:pPr marL="0" lvl="0" indent="0">
              <a:buNone/>
            </a:pPr>
            <a:r>
              <a:rPr lang="en-GB" sz="2800" dirty="0">
                <a:solidFill>
                  <a:srgbClr val="D6D2C4"/>
                </a:solidFill>
                <a:latin typeface="Bahnschrift Light"/>
              </a:rPr>
              <a:t>View on low-level moisture </a:t>
            </a:r>
          </a:p>
          <a:p>
            <a:pPr marL="0" lvl="0" indent="0">
              <a:buNone/>
            </a:pPr>
            <a:r>
              <a:rPr lang="en-GB" sz="2000" dirty="0">
                <a:solidFill>
                  <a:srgbClr val="D6D2C4"/>
                </a:solidFill>
                <a:latin typeface="Bahnschrift Light"/>
                <a:ea typeface="Roboto Light" panose="02000000000000000000" pitchFamily="2" charset="0"/>
              </a:rPr>
              <a:t>Examples of FCI proxy imagery</a:t>
            </a:r>
          </a:p>
        </p:txBody>
      </p:sp>
    </p:spTree>
    <p:extLst>
      <p:ext uri="{BB962C8B-B14F-4D97-AF65-F5344CB8AC3E}">
        <p14:creationId xmlns:p14="http://schemas.microsoft.com/office/powerpoint/2010/main" val="2646147813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191425C-0C37-84B0-E693-F7D503D68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" y="640080"/>
            <a:ext cx="8719129" cy="60597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8218B5-38F3-083E-562D-CD8AB4DF8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NIR0.9 (SMT) vs Dust RGB (BTD12.3-10.5)</a:t>
            </a:r>
          </a:p>
        </p:txBody>
      </p:sp>
    </p:spTree>
    <p:extLst>
      <p:ext uri="{BB962C8B-B14F-4D97-AF65-F5344CB8AC3E}">
        <p14:creationId xmlns:p14="http://schemas.microsoft.com/office/powerpoint/2010/main" val="2227107517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6893E-9C45-7489-DFAF-5F043DADB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atellite view of a colorful world&#10;&#10;AI-generated content may be incorrect.">
            <a:extLst>
              <a:ext uri="{FF2B5EF4-FFF2-40B4-BE49-F238E27FC236}">
                <a16:creationId xmlns:a16="http://schemas.microsoft.com/office/drawing/2014/main" id="{DC04EF00-F848-DF50-A05B-73870ACC4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099"/>
            <a:ext cx="12192000" cy="6184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4EA221-AED5-A710-7C7B-34B1D1E6E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FCI vs SEVIRI Dust RGB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99580E-F4D9-D9E3-77EA-7D77EA8A8AED}"/>
              </a:ext>
            </a:extLst>
          </p:cNvPr>
          <p:cNvSpPr txBox="1"/>
          <p:nvPr/>
        </p:nvSpPr>
        <p:spPr>
          <a:xfrm>
            <a:off x="214053" y="5984846"/>
            <a:ext cx="61638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FCI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8219805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F0CA3-C07A-F5B9-0731-CA8E81EB3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view of a colorful planet&#10;&#10;AI-generated content may be incorrect.">
            <a:extLst>
              <a:ext uri="{FF2B5EF4-FFF2-40B4-BE49-F238E27FC236}">
                <a16:creationId xmlns:a16="http://schemas.microsoft.com/office/drawing/2014/main" id="{696DC0A6-CC25-FE48-B0ED-3E19C6F5D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100"/>
            <a:ext cx="12192000" cy="6184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DE058E-D745-D6B1-AE00-2786B1DDC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FCI vs SEVIRI Dust RGB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8D1E7D-2CEE-692D-48C6-5B1C2EE86E6E}"/>
              </a:ext>
            </a:extLst>
          </p:cNvPr>
          <p:cNvSpPr txBox="1"/>
          <p:nvPr/>
        </p:nvSpPr>
        <p:spPr>
          <a:xfrm>
            <a:off x="214053" y="5984846"/>
            <a:ext cx="61638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SEVIRI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5589113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IR temperature dependence</a:t>
            </a:r>
            <a:endParaRPr lang="en-GB" sz="2800" dirty="0"/>
          </a:p>
        </p:txBody>
      </p:sp>
      <p:sp>
        <p:nvSpPr>
          <p:cNvPr id="6" name="Rectangle 5"/>
          <p:cNvSpPr/>
          <p:nvPr/>
        </p:nvSpPr>
        <p:spPr>
          <a:xfrm>
            <a:off x="7818683" y="6551928"/>
            <a:ext cx="405271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https://www.eumetsat.int/diurnal-development-sea-breeze-front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26" y="855185"/>
            <a:ext cx="11672070" cy="517340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5222631" y="1055077"/>
            <a:ext cx="4566138" cy="3675184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10341535" y="3763108"/>
            <a:ext cx="1529861" cy="855785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038856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26" y="855185"/>
            <a:ext cx="11672070" cy="5170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IR temperature dependence</a:t>
            </a:r>
            <a:endParaRPr lang="en-GB" sz="2800" dirty="0"/>
          </a:p>
        </p:txBody>
      </p:sp>
      <p:sp>
        <p:nvSpPr>
          <p:cNvPr id="6" name="Rectangle 5"/>
          <p:cNvSpPr/>
          <p:nvPr/>
        </p:nvSpPr>
        <p:spPr>
          <a:xfrm>
            <a:off x="7818683" y="6551928"/>
            <a:ext cx="405271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https://www.eumetsat.int/diurnal-development-sea-breeze-front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5638800" y="1482970"/>
            <a:ext cx="4566138" cy="3675184"/>
          </a:xfrm>
          <a:prstGeom prst="ellipse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10540827" y="3921370"/>
            <a:ext cx="1529861" cy="855785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540132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951916" y="6278850"/>
            <a:ext cx="66075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" b="0" i="1" dirty="0">
                <a:solidFill>
                  <a:schemeClr val="bg1">
                    <a:lumMod val="75000"/>
                  </a:schemeClr>
                </a:solidFill>
              </a:rPr>
              <a:t>Ivan Smiljanic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47956" y="6278850"/>
            <a:ext cx="1516762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" b="0" i="1" dirty="0">
                <a:solidFill>
                  <a:schemeClr val="bg1">
                    <a:lumMod val="75000"/>
                  </a:schemeClr>
                </a:solidFill>
              </a:rPr>
              <a:t>Khartoum, Sudan,20191010 14:18 UTC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956" y="1019908"/>
            <a:ext cx="5096088" cy="5508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5150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MOISTURE in the atmosphere – where is it? 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BEC680-B0E6-4080-9991-4B2601DF44AE}"/>
              </a:ext>
            </a:extLst>
          </p:cNvPr>
          <p:cNvSpPr txBox="1"/>
          <p:nvPr/>
        </p:nvSpPr>
        <p:spPr>
          <a:xfrm>
            <a:off x="7777322" y="6149866"/>
            <a:ext cx="418180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Arial"/>
              </a:rPr>
              <a:t>Credit: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/>
                <a:cs typeface="Arial"/>
                <a:hlinkClick r:id="rId2"/>
              </a:rPr>
              <a:t>COMET Program</a:t>
            </a:r>
            <a:endParaRPr lang="en-US" dirty="0">
              <a:solidFill>
                <a:schemeClr val="bg1">
                  <a:lumMod val="50000"/>
                </a:schemeClr>
              </a:solidFill>
              <a:ea typeface="Tahoma"/>
              <a:cs typeface="Tahom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995" y="941179"/>
            <a:ext cx="7365077" cy="508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7157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do we want to know about low-level MOISTURE?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22224" y="1095359"/>
            <a:ext cx="6103215" cy="5262675"/>
          </a:xfrm>
        </p:spPr>
        <p:txBody>
          <a:bodyPr>
            <a:normAutofit/>
          </a:bodyPr>
          <a:lstStyle/>
          <a:p>
            <a:endParaRPr lang="en-GB" sz="2400" dirty="0"/>
          </a:p>
          <a:p>
            <a:endParaRPr lang="en-GB" sz="2400" dirty="0"/>
          </a:p>
          <a:p>
            <a:pPr marL="0" indent="0">
              <a:buNone/>
            </a:pPr>
            <a:r>
              <a:rPr lang="en-GB" sz="2400" b="1" dirty="0">
                <a:solidFill>
                  <a:srgbClr val="FFC000"/>
                </a:solidFill>
              </a:rPr>
              <a:t>Unstable atmosphere </a:t>
            </a:r>
            <a:r>
              <a:rPr lang="en-GB" sz="2400" dirty="0"/>
              <a:t>supports upward motion – rising moist air can lead to </a:t>
            </a:r>
            <a:r>
              <a:rPr lang="en-GB" sz="2400" b="1" dirty="0"/>
              <a:t>severe weather</a:t>
            </a:r>
          </a:p>
          <a:p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endParaRPr lang="en-GB" sz="2400" dirty="0"/>
          </a:p>
          <a:p>
            <a:pPr marL="0" indent="0">
              <a:buNone/>
            </a:pPr>
            <a:r>
              <a:rPr lang="en-GB" sz="2400" b="1" dirty="0">
                <a:solidFill>
                  <a:schemeClr val="accent3">
                    <a:lumMod val="75000"/>
                  </a:schemeClr>
                </a:solidFill>
              </a:rPr>
              <a:t>Stable atmosphere</a:t>
            </a:r>
            <a:r>
              <a:rPr lang="en-GB" sz="2400" b="1" dirty="0"/>
              <a:t> </a:t>
            </a:r>
            <a:r>
              <a:rPr lang="en-GB" sz="2400" dirty="0"/>
              <a:t>resists rising motion </a:t>
            </a:r>
          </a:p>
          <a:p>
            <a:pPr marL="0" indent="0">
              <a:buNone/>
            </a:pPr>
            <a:r>
              <a:rPr lang="en-GB" sz="2400" dirty="0"/>
              <a:t>– usually </a:t>
            </a:r>
            <a:r>
              <a:rPr lang="en-GB" sz="2400" b="1" dirty="0"/>
              <a:t>low clouds or fog</a:t>
            </a:r>
            <a:r>
              <a:rPr lang="en-GB" sz="2400" dirty="0"/>
              <a:t> are produced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044" y="3891488"/>
            <a:ext cx="4636928" cy="2641288"/>
          </a:xfrm>
          <a:prstGeom prst="rect">
            <a:avLst/>
          </a:prstGeom>
        </p:spPr>
      </p:pic>
      <p:pic>
        <p:nvPicPr>
          <p:cNvPr id="1026" name="Picture 2" descr="Daniel Pavlinovic/WMO Archive of Weather and Climate Extrem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2"/>
          <a:stretch/>
        </p:blipFill>
        <p:spPr bwMode="auto">
          <a:xfrm>
            <a:off x="6931044" y="920617"/>
            <a:ext cx="4636928" cy="279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34490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19713" y="1693569"/>
            <a:ext cx="5463956" cy="5164431"/>
          </a:xfrm>
        </p:spPr>
        <p:txBody>
          <a:bodyPr/>
          <a:lstStyle/>
          <a:p>
            <a:pPr marL="0" lvl="0" indent="0">
              <a:buNone/>
            </a:pPr>
            <a:r>
              <a:rPr lang="en-GB" sz="2800" dirty="0">
                <a:solidFill>
                  <a:schemeClr val="tx1">
                    <a:lumMod val="85000"/>
                  </a:schemeClr>
                </a:solidFill>
                <a:latin typeface="Bahnschrift Light"/>
              </a:rPr>
              <a:t>Low level moisture</a:t>
            </a:r>
          </a:p>
          <a:p>
            <a:pPr marL="0" lvl="0" indent="0">
              <a:buNone/>
            </a:pPr>
            <a:r>
              <a:rPr lang="en-GB" sz="2000" dirty="0">
                <a:solidFill>
                  <a:schemeClr val="tx1">
                    <a:lumMod val="85000"/>
                  </a:schemeClr>
                </a:solidFill>
                <a:latin typeface="Bahnschrift Light"/>
                <a:ea typeface="Roboto Light" panose="02000000000000000000" pitchFamily="2" charset="0"/>
              </a:rPr>
              <a:t>Importance of moisture information</a:t>
            </a:r>
          </a:p>
          <a:p>
            <a:pPr marL="0" lvl="0" indent="0">
              <a:buNone/>
            </a:pPr>
            <a:endParaRPr lang="en-GB" sz="2000" dirty="0">
              <a:solidFill>
                <a:srgbClr val="38484E"/>
              </a:solidFill>
              <a:latin typeface="Bahnschrift Light"/>
              <a:ea typeface="Roboto Light" panose="02000000000000000000" pitchFamily="2" charset="0"/>
            </a:endParaRPr>
          </a:p>
          <a:p>
            <a:pPr marL="0" lvl="0" indent="0">
              <a:buNone/>
            </a:pPr>
            <a:r>
              <a:rPr lang="en-GB" sz="2800" dirty="0">
                <a:solidFill>
                  <a:srgbClr val="38484E"/>
                </a:solidFill>
                <a:latin typeface="Bahnschrift Light"/>
              </a:rPr>
              <a:t>(FCI) moisture channels</a:t>
            </a:r>
          </a:p>
          <a:p>
            <a:pPr marL="0" lvl="0" indent="0">
              <a:buNone/>
            </a:pPr>
            <a:r>
              <a:rPr lang="en-GB" sz="2000" dirty="0">
                <a:solidFill>
                  <a:srgbClr val="38484E"/>
                </a:solidFill>
                <a:latin typeface="Bahnschrift Light"/>
                <a:ea typeface="Roboto Light" panose="02000000000000000000" pitchFamily="2" charset="0"/>
              </a:rPr>
              <a:t>Ways to detect moisture</a:t>
            </a:r>
          </a:p>
          <a:p>
            <a:pPr marL="0" lvl="0" indent="0">
              <a:buNone/>
            </a:pPr>
            <a:endParaRPr lang="en-GB" sz="2000" dirty="0">
              <a:solidFill>
                <a:srgbClr val="38484E"/>
              </a:solidFill>
              <a:latin typeface="Bahnschrift Light"/>
              <a:ea typeface="Roboto Light" panose="02000000000000000000" pitchFamily="2" charset="0"/>
            </a:endParaRPr>
          </a:p>
          <a:p>
            <a:pPr marL="0" lvl="0" indent="0">
              <a:buNone/>
            </a:pPr>
            <a:r>
              <a:rPr lang="en-GB" sz="2800" dirty="0">
                <a:solidFill>
                  <a:schemeClr val="tx1">
                    <a:lumMod val="85000"/>
                  </a:schemeClr>
                </a:solidFill>
                <a:latin typeface="Bahnschrift Light"/>
              </a:rPr>
              <a:t>View on low-level moisture </a:t>
            </a:r>
          </a:p>
          <a:p>
            <a:pPr marL="0" lvl="0" indent="0">
              <a:buNone/>
            </a:pPr>
            <a:r>
              <a:rPr lang="en-GB" sz="2000" dirty="0">
                <a:solidFill>
                  <a:schemeClr val="tx1">
                    <a:lumMod val="85000"/>
                  </a:schemeClr>
                </a:solidFill>
                <a:latin typeface="Bahnschrift Light"/>
                <a:ea typeface="Roboto Light" panose="02000000000000000000" pitchFamily="2" charset="0"/>
              </a:rPr>
              <a:t>Examples of FCI proxy imagery</a:t>
            </a:r>
          </a:p>
        </p:txBody>
      </p:sp>
    </p:spTree>
    <p:extLst>
      <p:ext uri="{BB962C8B-B14F-4D97-AF65-F5344CB8AC3E}">
        <p14:creationId xmlns:p14="http://schemas.microsoft.com/office/powerpoint/2010/main" val="18134287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dirty="0"/>
              <a:t>FCI vs SEVIRI</a:t>
            </a:r>
          </a:p>
        </p:txBody>
      </p: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4247565" y="1556498"/>
            <a:ext cx="1298575" cy="1189037"/>
            <a:chOff x="2579" y="853"/>
            <a:chExt cx="755" cy="749"/>
          </a:xfrm>
        </p:grpSpPr>
        <p:pic>
          <p:nvPicPr>
            <p:cNvPr id="9" name="Picture 4" descr="BAND0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50"/>
            <a:stretch>
              <a:fillRect/>
            </a:stretch>
          </p:blipFill>
          <p:spPr bwMode="auto">
            <a:xfrm>
              <a:off x="2579" y="853"/>
              <a:ext cx="755" cy="749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pic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2608" y="1389"/>
              <a:ext cx="473" cy="173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</a:rPr>
                <a:t>3=VIS0.6</a:t>
              </a:r>
            </a:p>
          </p:txBody>
        </p:sp>
      </p:grpSp>
      <p:grpSp>
        <p:nvGrpSpPr>
          <p:cNvPr id="11" name="Group 6"/>
          <p:cNvGrpSpPr>
            <a:grpSpLocks/>
          </p:cNvGrpSpPr>
          <p:nvPr/>
        </p:nvGrpSpPr>
        <p:grpSpPr bwMode="auto">
          <a:xfrm>
            <a:off x="5652502" y="1551736"/>
            <a:ext cx="1298575" cy="1193800"/>
            <a:chOff x="3365" y="854"/>
            <a:chExt cx="755" cy="752"/>
          </a:xfrm>
        </p:grpSpPr>
        <p:pic>
          <p:nvPicPr>
            <p:cNvPr id="12" name="Picture 7" descr="BAND0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"/>
            <a:stretch>
              <a:fillRect/>
            </a:stretch>
          </p:blipFill>
          <p:spPr bwMode="auto">
            <a:xfrm>
              <a:off x="3365" y="854"/>
              <a:ext cx="755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3411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</a:rPr>
                <a:t>4=VIS0.8</a:t>
              </a:r>
            </a:p>
          </p:txBody>
        </p:sp>
      </p:grpSp>
      <p:grpSp>
        <p:nvGrpSpPr>
          <p:cNvPr id="14" name="Group 9"/>
          <p:cNvGrpSpPr>
            <a:grpSpLocks/>
          </p:cNvGrpSpPr>
          <p:nvPr/>
        </p:nvGrpSpPr>
        <p:grpSpPr bwMode="auto">
          <a:xfrm>
            <a:off x="6197015" y="2810623"/>
            <a:ext cx="1298575" cy="1193800"/>
            <a:chOff x="4151" y="854"/>
            <a:chExt cx="755" cy="752"/>
          </a:xfrm>
        </p:grpSpPr>
        <p:pic>
          <p:nvPicPr>
            <p:cNvPr id="15" name="Picture 10" descr="BAND0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"/>
            <a:stretch>
              <a:fillRect/>
            </a:stretch>
          </p:blipFill>
          <p:spPr bwMode="auto">
            <a:xfrm>
              <a:off x="4151" y="854"/>
              <a:ext cx="755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 Box 11"/>
            <p:cNvSpPr txBox="1">
              <a:spLocks noChangeArrowheads="1"/>
            </p:cNvSpPr>
            <p:nvPr/>
          </p:nvSpPr>
          <p:spPr bwMode="auto">
            <a:xfrm>
              <a:off x="4206" y="1389"/>
              <a:ext cx="48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</a:rPr>
                <a:t>7=NIR1.6</a:t>
              </a: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4263440" y="4148886"/>
            <a:ext cx="1311275" cy="1225550"/>
            <a:chOff x="3357" y="2016"/>
            <a:chExt cx="763" cy="772"/>
          </a:xfrm>
        </p:grpSpPr>
        <p:pic>
          <p:nvPicPr>
            <p:cNvPr id="18" name="Picture 16" descr="BAND0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602"/>
            <a:stretch>
              <a:fillRect/>
            </a:stretch>
          </p:blipFill>
          <p:spPr bwMode="auto">
            <a:xfrm>
              <a:off x="3357" y="2016"/>
              <a:ext cx="76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 Box 17"/>
            <p:cNvSpPr txBox="1">
              <a:spLocks noChangeArrowheads="1"/>
            </p:cNvSpPr>
            <p:nvPr/>
          </p:nvSpPr>
          <p:spPr bwMode="auto">
            <a:xfrm>
              <a:off x="3411" y="2614"/>
              <a:ext cx="52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10=WV6.2</a:t>
              </a:r>
            </a:p>
          </p:txBody>
        </p:sp>
      </p:grpSp>
      <p:grpSp>
        <p:nvGrpSpPr>
          <p:cNvPr id="20" name="Group 18"/>
          <p:cNvGrpSpPr>
            <a:grpSpLocks/>
          </p:cNvGrpSpPr>
          <p:nvPr/>
        </p:nvGrpSpPr>
        <p:grpSpPr bwMode="auto">
          <a:xfrm>
            <a:off x="5744577" y="4148886"/>
            <a:ext cx="1312863" cy="1223962"/>
            <a:chOff x="4143" y="2016"/>
            <a:chExt cx="763" cy="771"/>
          </a:xfrm>
        </p:grpSpPr>
        <p:pic>
          <p:nvPicPr>
            <p:cNvPr id="21" name="Picture 19" descr="BAND0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428"/>
            <a:stretch>
              <a:fillRect/>
            </a:stretch>
          </p:blipFill>
          <p:spPr bwMode="auto">
            <a:xfrm>
              <a:off x="4143" y="2016"/>
              <a:ext cx="763" cy="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 Box 20"/>
            <p:cNvSpPr txBox="1">
              <a:spLocks noChangeArrowheads="1"/>
            </p:cNvSpPr>
            <p:nvPr/>
          </p:nvSpPr>
          <p:spPr bwMode="auto">
            <a:xfrm>
              <a:off x="4206" y="2614"/>
              <a:ext cx="52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11=WV7.3</a:t>
              </a:r>
            </a:p>
          </p:txBody>
        </p:sp>
      </p:grpSp>
      <p:grpSp>
        <p:nvGrpSpPr>
          <p:cNvPr id="23" name="Group 21"/>
          <p:cNvGrpSpPr>
            <a:grpSpLocks/>
          </p:cNvGrpSpPr>
          <p:nvPr/>
        </p:nvGrpSpPr>
        <p:grpSpPr bwMode="auto">
          <a:xfrm>
            <a:off x="7227302" y="4148886"/>
            <a:ext cx="1311275" cy="1220787"/>
            <a:chOff x="4930" y="2018"/>
            <a:chExt cx="762" cy="769"/>
          </a:xfrm>
        </p:grpSpPr>
        <p:pic>
          <p:nvPicPr>
            <p:cNvPr id="24" name="Picture 22" descr="BAND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255"/>
            <a:stretch>
              <a:fillRect/>
            </a:stretch>
          </p:blipFill>
          <p:spPr bwMode="auto">
            <a:xfrm>
              <a:off x="4930" y="2018"/>
              <a:ext cx="762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 Box 23"/>
            <p:cNvSpPr txBox="1">
              <a:spLocks noChangeArrowheads="1"/>
            </p:cNvSpPr>
            <p:nvPr/>
          </p:nvSpPr>
          <p:spPr bwMode="auto">
            <a:xfrm>
              <a:off x="5012" y="2614"/>
              <a:ext cx="4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12=IR8.7</a:t>
              </a:r>
            </a:p>
          </p:txBody>
        </p:sp>
      </p:grpSp>
      <p:grpSp>
        <p:nvGrpSpPr>
          <p:cNvPr id="26" name="Group 24"/>
          <p:cNvGrpSpPr>
            <a:grpSpLocks/>
          </p:cNvGrpSpPr>
          <p:nvPr/>
        </p:nvGrpSpPr>
        <p:grpSpPr bwMode="auto">
          <a:xfrm>
            <a:off x="2764840" y="5588748"/>
            <a:ext cx="1295400" cy="1190625"/>
            <a:chOff x="2581" y="3180"/>
            <a:chExt cx="753" cy="750"/>
          </a:xfrm>
        </p:grpSpPr>
        <p:pic>
          <p:nvPicPr>
            <p:cNvPr id="27" name="Picture 25" descr="BAND0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2080" b="2600"/>
            <a:stretch>
              <a:fillRect/>
            </a:stretch>
          </p:blipFill>
          <p:spPr bwMode="auto">
            <a:xfrm>
              <a:off x="2581" y="3180"/>
              <a:ext cx="75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 Box 26"/>
            <p:cNvSpPr txBox="1">
              <a:spLocks noChangeArrowheads="1"/>
            </p:cNvSpPr>
            <p:nvPr/>
          </p:nvSpPr>
          <p:spPr bwMode="auto">
            <a:xfrm>
              <a:off x="2675" y="3750"/>
              <a:ext cx="4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13=IR9.7</a:t>
              </a:r>
            </a:p>
          </p:txBody>
        </p:sp>
      </p:grpSp>
      <p:grpSp>
        <p:nvGrpSpPr>
          <p:cNvPr id="29" name="Group 27"/>
          <p:cNvGrpSpPr>
            <a:grpSpLocks/>
          </p:cNvGrpSpPr>
          <p:nvPr/>
        </p:nvGrpSpPr>
        <p:grpSpPr bwMode="auto">
          <a:xfrm>
            <a:off x="4247565" y="5588748"/>
            <a:ext cx="1311275" cy="1192212"/>
            <a:chOff x="3357" y="3173"/>
            <a:chExt cx="763" cy="751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30" name="Picture 28" descr="BAND09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428"/>
            <a:stretch>
              <a:fillRect/>
            </a:stretch>
          </p:blipFill>
          <p:spPr bwMode="auto">
            <a:xfrm>
              <a:off x="3357" y="3173"/>
              <a:ext cx="763" cy="751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pic>
        <p:sp>
          <p:nvSpPr>
            <p:cNvPr id="31" name="Text Box 29"/>
            <p:cNvSpPr txBox="1">
              <a:spLocks noChangeArrowheads="1"/>
            </p:cNvSpPr>
            <p:nvPr/>
          </p:nvSpPr>
          <p:spPr bwMode="auto">
            <a:xfrm>
              <a:off x="3417" y="3750"/>
              <a:ext cx="517" cy="173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 dirty="0">
                  <a:solidFill>
                    <a:srgbClr val="C00000"/>
                  </a:solidFill>
                  <a:latin typeface="Arial" panose="020B0604020202020204" pitchFamily="34" charset="0"/>
                </a:rPr>
                <a:t>14=IR10.5</a:t>
              </a:r>
            </a:p>
          </p:txBody>
        </p:sp>
      </p:grpSp>
      <p:grpSp>
        <p:nvGrpSpPr>
          <p:cNvPr id="32" name="Group 30"/>
          <p:cNvGrpSpPr>
            <a:grpSpLocks/>
          </p:cNvGrpSpPr>
          <p:nvPr/>
        </p:nvGrpSpPr>
        <p:grpSpPr bwMode="auto">
          <a:xfrm>
            <a:off x="5806490" y="5588748"/>
            <a:ext cx="1312863" cy="1190625"/>
            <a:chOff x="4143" y="3180"/>
            <a:chExt cx="763" cy="750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33" name="Picture 31" descr="BAND0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602"/>
            <a:stretch>
              <a:fillRect/>
            </a:stretch>
          </p:blipFill>
          <p:spPr bwMode="auto">
            <a:xfrm>
              <a:off x="4143" y="3180"/>
              <a:ext cx="76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 Box 32"/>
            <p:cNvSpPr txBox="1">
              <a:spLocks noChangeArrowheads="1"/>
            </p:cNvSpPr>
            <p:nvPr/>
          </p:nvSpPr>
          <p:spPr bwMode="auto">
            <a:xfrm>
              <a:off x="4159" y="3750"/>
              <a:ext cx="51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 dirty="0">
                  <a:solidFill>
                    <a:srgbClr val="C00000"/>
                  </a:solidFill>
                  <a:latin typeface="Arial" panose="020B0604020202020204" pitchFamily="34" charset="0"/>
                </a:rPr>
                <a:t>15=IR12.3</a:t>
              </a:r>
            </a:p>
          </p:txBody>
        </p:sp>
      </p:grpSp>
      <p:grpSp>
        <p:nvGrpSpPr>
          <p:cNvPr id="35" name="Group 33"/>
          <p:cNvGrpSpPr>
            <a:grpSpLocks/>
          </p:cNvGrpSpPr>
          <p:nvPr/>
        </p:nvGrpSpPr>
        <p:grpSpPr bwMode="auto">
          <a:xfrm>
            <a:off x="7213015" y="5588748"/>
            <a:ext cx="1350963" cy="1196975"/>
            <a:chOff x="4906" y="3182"/>
            <a:chExt cx="786" cy="754"/>
          </a:xfrm>
        </p:grpSpPr>
        <p:pic>
          <p:nvPicPr>
            <p:cNvPr id="36" name="Picture 34" descr="BAND1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081"/>
            <a:stretch>
              <a:fillRect/>
            </a:stretch>
          </p:blipFill>
          <p:spPr bwMode="auto">
            <a:xfrm>
              <a:off x="4929" y="3182"/>
              <a:ext cx="763" cy="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 Box 35"/>
            <p:cNvSpPr txBox="1">
              <a:spLocks noChangeArrowheads="1"/>
            </p:cNvSpPr>
            <p:nvPr/>
          </p:nvSpPr>
          <p:spPr bwMode="auto">
            <a:xfrm>
              <a:off x="4906" y="3750"/>
              <a:ext cx="5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16=IR13.3</a:t>
              </a:r>
            </a:p>
          </p:txBody>
        </p:sp>
      </p:grpSp>
      <p:grpSp>
        <p:nvGrpSpPr>
          <p:cNvPr id="38" name="Group 36"/>
          <p:cNvGrpSpPr>
            <a:grpSpLocks/>
          </p:cNvGrpSpPr>
          <p:nvPr/>
        </p:nvGrpSpPr>
        <p:grpSpPr bwMode="auto">
          <a:xfrm>
            <a:off x="1439277" y="1556498"/>
            <a:ext cx="1325563" cy="1189037"/>
            <a:chOff x="839" y="845"/>
            <a:chExt cx="756" cy="749"/>
          </a:xfrm>
        </p:grpSpPr>
        <p:pic>
          <p:nvPicPr>
            <p:cNvPr id="39" name="Picture 37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845"/>
              <a:ext cx="75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Text Box 38"/>
            <p:cNvSpPr txBox="1">
              <a:spLocks noChangeArrowheads="1"/>
            </p:cNvSpPr>
            <p:nvPr/>
          </p:nvSpPr>
          <p:spPr bwMode="auto">
            <a:xfrm>
              <a:off x="858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 dirty="0">
                  <a:solidFill>
                    <a:srgbClr val="FF0000"/>
                  </a:solidFill>
                  <a:latin typeface="Arial" panose="020B0604020202020204" pitchFamily="34" charset="0"/>
                </a:rPr>
                <a:t>1=VIS0.4</a:t>
              </a:r>
            </a:p>
          </p:txBody>
        </p:sp>
      </p:grpSp>
      <p:grpSp>
        <p:nvGrpSpPr>
          <p:cNvPr id="41" name="Group 39"/>
          <p:cNvGrpSpPr>
            <a:grpSpLocks/>
          </p:cNvGrpSpPr>
          <p:nvPr/>
        </p:nvGrpSpPr>
        <p:grpSpPr bwMode="auto">
          <a:xfrm>
            <a:off x="2844215" y="1556498"/>
            <a:ext cx="1330325" cy="1208088"/>
            <a:chOff x="1701" y="845"/>
            <a:chExt cx="756" cy="749"/>
          </a:xfrm>
        </p:grpSpPr>
        <p:pic>
          <p:nvPicPr>
            <p:cNvPr id="42" name="Picture 40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" y="845"/>
              <a:ext cx="75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 Box 41"/>
            <p:cNvSpPr txBox="1">
              <a:spLocks noChangeArrowheads="1"/>
            </p:cNvSpPr>
            <p:nvPr/>
          </p:nvSpPr>
          <p:spPr bwMode="auto">
            <a:xfrm>
              <a:off x="1720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0000"/>
                  </a:solidFill>
                  <a:latin typeface="Arial" panose="020B0604020202020204" pitchFamily="34" charset="0"/>
                </a:rPr>
                <a:t>2=VIS0.5</a:t>
              </a:r>
            </a:p>
          </p:txBody>
        </p:sp>
      </p:grpSp>
      <p:grpSp>
        <p:nvGrpSpPr>
          <p:cNvPr id="44" name="Group 42"/>
          <p:cNvGrpSpPr>
            <a:grpSpLocks/>
          </p:cNvGrpSpPr>
          <p:nvPr/>
        </p:nvGrpSpPr>
        <p:grpSpPr bwMode="auto">
          <a:xfrm>
            <a:off x="7055852" y="1556498"/>
            <a:ext cx="1236443" cy="1189037"/>
            <a:chOff x="3787" y="1570"/>
            <a:chExt cx="756" cy="749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45" name="Picture 43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7" y="1570"/>
              <a:ext cx="75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 Box 44"/>
            <p:cNvSpPr txBox="1">
              <a:spLocks noChangeArrowheads="1"/>
            </p:cNvSpPr>
            <p:nvPr/>
          </p:nvSpPr>
          <p:spPr bwMode="auto">
            <a:xfrm>
              <a:off x="3849" y="2115"/>
              <a:ext cx="48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0000"/>
                  </a:solidFill>
                  <a:latin typeface="Arial" panose="020B0604020202020204" pitchFamily="34" charset="0"/>
                </a:rPr>
                <a:t>5=NIR0.9</a:t>
              </a:r>
            </a:p>
          </p:txBody>
        </p:sp>
      </p:grpSp>
      <p:grpSp>
        <p:nvGrpSpPr>
          <p:cNvPr id="47" name="Group 45"/>
          <p:cNvGrpSpPr>
            <a:grpSpLocks/>
          </p:cNvGrpSpPr>
          <p:nvPr/>
        </p:nvGrpSpPr>
        <p:grpSpPr bwMode="auto">
          <a:xfrm>
            <a:off x="8391602" y="1556498"/>
            <a:ext cx="1326488" cy="1189037"/>
            <a:chOff x="4583" y="1616"/>
            <a:chExt cx="777" cy="749"/>
          </a:xfrm>
          <a:effectLst/>
        </p:grpSpPr>
        <p:pic>
          <p:nvPicPr>
            <p:cNvPr id="48" name="Picture 46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3" y="1616"/>
              <a:ext cx="777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Text Box 47"/>
            <p:cNvSpPr txBox="1">
              <a:spLocks noChangeArrowheads="1"/>
            </p:cNvSpPr>
            <p:nvPr/>
          </p:nvSpPr>
          <p:spPr bwMode="auto">
            <a:xfrm>
              <a:off x="4666" y="2161"/>
              <a:ext cx="48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 dirty="0">
                  <a:solidFill>
                    <a:srgbClr val="FF0000"/>
                  </a:solidFill>
                  <a:latin typeface="Arial" panose="020B0604020202020204" pitchFamily="34" charset="0"/>
                </a:rPr>
                <a:t>6=NIR1.3</a:t>
              </a:r>
            </a:p>
          </p:txBody>
        </p:sp>
      </p:grpSp>
      <p:grpSp>
        <p:nvGrpSpPr>
          <p:cNvPr id="50" name="Group 48"/>
          <p:cNvGrpSpPr>
            <a:grpSpLocks/>
          </p:cNvGrpSpPr>
          <p:nvPr/>
        </p:nvGrpSpPr>
        <p:grpSpPr bwMode="auto">
          <a:xfrm>
            <a:off x="7601952" y="2815386"/>
            <a:ext cx="1323975" cy="1189037"/>
            <a:chOff x="4604" y="1616"/>
            <a:chExt cx="756" cy="749"/>
          </a:xfrm>
        </p:grpSpPr>
        <p:pic>
          <p:nvPicPr>
            <p:cNvPr id="51" name="Picture 49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4" y="1616"/>
              <a:ext cx="756" cy="749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pic>
        <p:sp>
          <p:nvSpPr>
            <p:cNvPr id="52" name="Text Box 50"/>
            <p:cNvSpPr txBox="1">
              <a:spLocks noChangeArrowheads="1"/>
            </p:cNvSpPr>
            <p:nvPr/>
          </p:nvSpPr>
          <p:spPr bwMode="auto">
            <a:xfrm>
              <a:off x="4666" y="2161"/>
              <a:ext cx="536" cy="174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 dirty="0">
                  <a:solidFill>
                    <a:srgbClr val="FF0000"/>
                  </a:solidFill>
                  <a:latin typeface="Arial" panose="020B0604020202020204" pitchFamily="34" charset="0"/>
                </a:rPr>
                <a:t>8=NIR2.25</a:t>
              </a:r>
            </a:p>
          </p:txBody>
        </p:sp>
      </p:grpSp>
      <p:sp>
        <p:nvSpPr>
          <p:cNvPr id="53" name="Rectangle 51"/>
          <p:cNvSpPr>
            <a:spLocks noChangeArrowheads="1"/>
          </p:cNvSpPr>
          <p:nvPr/>
        </p:nvSpPr>
        <p:spPr bwMode="auto">
          <a:xfrm>
            <a:off x="7022515" y="1580311"/>
            <a:ext cx="1269781" cy="1185862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4" name="Rectangle 52"/>
          <p:cNvSpPr>
            <a:spLocks noChangeArrowheads="1"/>
          </p:cNvSpPr>
          <p:nvPr/>
        </p:nvSpPr>
        <p:spPr bwMode="auto">
          <a:xfrm>
            <a:off x="8390940" y="1580311"/>
            <a:ext cx="1327150" cy="1184275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55" name="Rectangle 53"/>
          <p:cNvSpPr>
            <a:spLocks noChangeArrowheads="1"/>
          </p:cNvSpPr>
          <p:nvPr/>
        </p:nvSpPr>
        <p:spPr bwMode="auto">
          <a:xfrm>
            <a:off x="1442452" y="1580311"/>
            <a:ext cx="1327150" cy="1184275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6" name="Rectangle 54"/>
          <p:cNvSpPr>
            <a:spLocks noChangeArrowheads="1"/>
          </p:cNvSpPr>
          <p:nvPr/>
        </p:nvSpPr>
        <p:spPr bwMode="auto">
          <a:xfrm>
            <a:off x="2847390" y="1580311"/>
            <a:ext cx="1327150" cy="1184275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7" name="Rectangle 52"/>
          <p:cNvSpPr>
            <a:spLocks noChangeArrowheads="1"/>
          </p:cNvSpPr>
          <p:nvPr/>
        </p:nvSpPr>
        <p:spPr bwMode="auto">
          <a:xfrm>
            <a:off x="7598777" y="2805861"/>
            <a:ext cx="1327150" cy="1184275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58" name="Straight Connector 57"/>
          <p:cNvCxnSpPr>
            <a:cxnSpLocks noChangeShapeType="1"/>
          </p:cNvCxnSpPr>
          <p:nvPr/>
        </p:nvCxnSpPr>
        <p:spPr bwMode="auto">
          <a:xfrm flipV="1">
            <a:off x="1010652" y="4089226"/>
            <a:ext cx="9906000" cy="9525"/>
          </a:xfrm>
          <a:prstGeom prst="line">
            <a:avLst/>
          </a:prstGeom>
          <a:noFill/>
          <a:ln w="28575" algn="ctr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296745" y="3181285"/>
            <a:ext cx="184537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600" dirty="0">
                <a:solidFill>
                  <a:schemeClr val="bg1"/>
                </a:solidFill>
              </a:rPr>
              <a:t>Solar</a:t>
            </a:r>
          </a:p>
          <a:p>
            <a:pPr>
              <a:spcBef>
                <a:spcPct val="0"/>
              </a:spcBef>
            </a:pPr>
            <a:r>
              <a:rPr lang="en-GB" altLang="en-US" sz="1600" dirty="0">
                <a:solidFill>
                  <a:schemeClr val="bg1"/>
                </a:solidFill>
              </a:rPr>
              <a:t>1.0 km (0.5 km)</a:t>
            </a:r>
          </a:p>
          <a:p>
            <a:pPr>
              <a:spcBef>
                <a:spcPct val="0"/>
              </a:spcBef>
            </a:pPr>
            <a:endParaRPr lang="en-GB" altLang="en-US" sz="16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</a:pPr>
            <a:endParaRPr lang="en-GB" altLang="en-US" sz="16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</a:pPr>
            <a:endParaRPr lang="en-GB" altLang="en-US" sz="16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</a:pPr>
            <a:r>
              <a:rPr lang="en-GB" altLang="en-US" sz="1600" dirty="0">
                <a:solidFill>
                  <a:schemeClr val="bg1"/>
                </a:solidFill>
              </a:rPr>
              <a:t>Thermal</a:t>
            </a:r>
          </a:p>
          <a:p>
            <a:pPr>
              <a:spcBef>
                <a:spcPct val="0"/>
              </a:spcBef>
            </a:pPr>
            <a:r>
              <a:rPr lang="en-GB" altLang="en-US" sz="1600" dirty="0">
                <a:solidFill>
                  <a:schemeClr val="bg1"/>
                </a:solidFill>
              </a:rPr>
              <a:t>2.0 km (1.0 km)</a:t>
            </a:r>
          </a:p>
        </p:txBody>
      </p:sp>
      <p:grpSp>
        <p:nvGrpSpPr>
          <p:cNvPr id="60" name="Group 12"/>
          <p:cNvGrpSpPr>
            <a:grpSpLocks/>
          </p:cNvGrpSpPr>
          <p:nvPr/>
        </p:nvGrpSpPr>
        <p:grpSpPr bwMode="auto">
          <a:xfrm>
            <a:off x="2754566" y="4202860"/>
            <a:ext cx="1295400" cy="1211263"/>
            <a:chOff x="2562" y="2024"/>
            <a:chExt cx="753" cy="763"/>
          </a:xfrm>
        </p:grpSpPr>
        <p:pic>
          <p:nvPicPr>
            <p:cNvPr id="61" name="Picture 13" descr="BAND0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2080" b="2600"/>
            <a:stretch>
              <a:fillRect/>
            </a:stretch>
          </p:blipFill>
          <p:spPr bwMode="auto">
            <a:xfrm>
              <a:off x="2562" y="2024"/>
              <a:ext cx="753" cy="750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pic>
        <p:sp>
          <p:nvSpPr>
            <p:cNvPr id="62" name="Text Box 14"/>
            <p:cNvSpPr txBox="1">
              <a:spLocks noChangeArrowheads="1"/>
            </p:cNvSpPr>
            <p:nvPr/>
          </p:nvSpPr>
          <p:spPr bwMode="auto">
            <a:xfrm>
              <a:off x="2656" y="2614"/>
              <a:ext cx="419" cy="173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 dirty="0">
                  <a:solidFill>
                    <a:srgbClr val="C00000"/>
                  </a:solidFill>
                  <a:latin typeface="Arial" panose="020B0604020202020204" pitchFamily="34" charset="0"/>
                </a:rPr>
                <a:t>9=IR3.8</a:t>
              </a:r>
            </a:p>
          </p:txBody>
        </p:sp>
      </p:grpSp>
      <p:sp>
        <p:nvSpPr>
          <p:cNvPr id="63" name="Rectangle 52"/>
          <p:cNvSpPr>
            <a:spLocks noChangeArrowheads="1"/>
          </p:cNvSpPr>
          <p:nvPr/>
        </p:nvSpPr>
        <p:spPr bwMode="auto">
          <a:xfrm>
            <a:off x="2744910" y="4182222"/>
            <a:ext cx="1327150" cy="1184275"/>
          </a:xfrm>
          <a:prstGeom prst="rect">
            <a:avLst/>
          </a:prstGeom>
          <a:noFill/>
          <a:ln w="38100" algn="ctr">
            <a:solidFill>
              <a:srgbClr val="00B05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4" name="Group 15"/>
          <p:cNvGrpSpPr>
            <a:grpSpLocks/>
          </p:cNvGrpSpPr>
          <p:nvPr/>
        </p:nvGrpSpPr>
        <p:grpSpPr bwMode="auto">
          <a:xfrm>
            <a:off x="4254568" y="4148886"/>
            <a:ext cx="1311275" cy="1225550"/>
            <a:chOff x="3357" y="2016"/>
            <a:chExt cx="763" cy="772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grpSpPr>
        <p:pic>
          <p:nvPicPr>
            <p:cNvPr id="65" name="Picture 16" descr="BAND0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602"/>
            <a:stretch>
              <a:fillRect/>
            </a:stretch>
          </p:blipFill>
          <p:spPr bwMode="auto">
            <a:xfrm>
              <a:off x="3357" y="2016"/>
              <a:ext cx="76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Text Box 17"/>
            <p:cNvSpPr txBox="1">
              <a:spLocks noChangeArrowheads="1"/>
            </p:cNvSpPr>
            <p:nvPr/>
          </p:nvSpPr>
          <p:spPr bwMode="auto">
            <a:xfrm>
              <a:off x="3411" y="2614"/>
              <a:ext cx="52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10=WV6.2</a:t>
              </a:r>
            </a:p>
          </p:txBody>
        </p:sp>
      </p:grpSp>
      <p:grpSp>
        <p:nvGrpSpPr>
          <p:cNvPr id="67" name="Group 18"/>
          <p:cNvGrpSpPr>
            <a:grpSpLocks/>
          </p:cNvGrpSpPr>
          <p:nvPr/>
        </p:nvGrpSpPr>
        <p:grpSpPr bwMode="auto">
          <a:xfrm>
            <a:off x="5735705" y="4148886"/>
            <a:ext cx="1312863" cy="1223962"/>
            <a:chOff x="4143" y="2016"/>
            <a:chExt cx="763" cy="771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grpSpPr>
        <p:pic>
          <p:nvPicPr>
            <p:cNvPr id="68" name="Picture 19" descr="BAND0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428"/>
            <a:stretch>
              <a:fillRect/>
            </a:stretch>
          </p:blipFill>
          <p:spPr bwMode="auto">
            <a:xfrm>
              <a:off x="4143" y="2016"/>
              <a:ext cx="763" cy="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" name="Text Box 20"/>
            <p:cNvSpPr txBox="1">
              <a:spLocks noChangeArrowheads="1"/>
            </p:cNvSpPr>
            <p:nvPr/>
          </p:nvSpPr>
          <p:spPr bwMode="auto">
            <a:xfrm>
              <a:off x="4206" y="2614"/>
              <a:ext cx="52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11=WV7.3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4174540" y="166400"/>
            <a:ext cx="7609478" cy="988324"/>
            <a:chOff x="1524000" y="3063698"/>
            <a:chExt cx="9144000" cy="1555750"/>
          </a:xfrm>
        </p:grpSpPr>
        <p:pic>
          <p:nvPicPr>
            <p:cNvPr id="71" name="Picture 70" descr="absorption_spectr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618"/>
            <a:stretch>
              <a:fillRect/>
            </a:stretch>
          </p:blipFill>
          <p:spPr bwMode="auto">
            <a:xfrm>
              <a:off x="1524000" y="3063698"/>
              <a:ext cx="9144000" cy="15557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73" name="Line 9"/>
            <p:cNvSpPr>
              <a:spLocks noChangeShapeType="1"/>
            </p:cNvSpPr>
            <p:nvPr/>
          </p:nvSpPr>
          <p:spPr bwMode="auto">
            <a:xfrm>
              <a:off x="8788755" y="3701870"/>
              <a:ext cx="7583" cy="657228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9" name="Line 9"/>
          <p:cNvSpPr>
            <a:spLocks noChangeShapeType="1"/>
          </p:cNvSpPr>
          <p:nvPr/>
        </p:nvSpPr>
        <p:spPr bwMode="auto">
          <a:xfrm>
            <a:off x="9592958" y="571170"/>
            <a:ext cx="6310" cy="417518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0" name="Line 9"/>
          <p:cNvSpPr>
            <a:spLocks noChangeShapeType="1"/>
          </p:cNvSpPr>
          <p:nvPr/>
        </p:nvSpPr>
        <p:spPr bwMode="auto">
          <a:xfrm>
            <a:off x="7882939" y="559742"/>
            <a:ext cx="6310" cy="417518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" name="Line 9"/>
          <p:cNvSpPr>
            <a:spLocks noChangeShapeType="1"/>
          </p:cNvSpPr>
          <p:nvPr/>
        </p:nvSpPr>
        <p:spPr bwMode="auto">
          <a:xfrm>
            <a:off x="7312820" y="559742"/>
            <a:ext cx="6310" cy="417518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" name="Line 9"/>
          <p:cNvSpPr>
            <a:spLocks noChangeShapeType="1"/>
          </p:cNvSpPr>
          <p:nvPr/>
        </p:nvSpPr>
        <p:spPr bwMode="auto">
          <a:xfrm>
            <a:off x="4915922" y="567374"/>
            <a:ext cx="6310" cy="417518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3" name="Line 9"/>
          <p:cNvSpPr>
            <a:spLocks noChangeShapeType="1"/>
          </p:cNvSpPr>
          <p:nvPr/>
        </p:nvSpPr>
        <p:spPr bwMode="auto">
          <a:xfrm>
            <a:off x="4666543" y="575799"/>
            <a:ext cx="6310" cy="417518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22075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1524000" y="1158698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Clr>
                <a:schemeClr val="tx1"/>
              </a:buClr>
            </a:pPr>
            <a:r>
              <a:rPr lang="en-GB" altLang="en-US" dirty="0">
                <a:solidFill>
                  <a:srgbClr val="0070C0"/>
                </a:solidFill>
                <a:latin typeface="Arial" panose="020B0604020202020204" pitchFamily="34" charset="0"/>
              </a:rPr>
              <a:t>WV Absorption Bands in the IR ‘window’ region</a:t>
            </a:r>
          </a:p>
        </p:txBody>
      </p:sp>
      <p:pic>
        <p:nvPicPr>
          <p:cNvPr id="12291" name="Picture 4" descr="absorption_spect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18"/>
          <a:stretch>
            <a:fillRect/>
          </a:stretch>
        </p:blipFill>
        <p:spPr bwMode="auto">
          <a:xfrm>
            <a:off x="1524000" y="3063698"/>
            <a:ext cx="91440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Line 6"/>
          <p:cNvSpPr>
            <a:spLocks noChangeShapeType="1"/>
          </p:cNvSpPr>
          <p:nvPr/>
        </p:nvSpPr>
        <p:spPr bwMode="auto">
          <a:xfrm flipV="1">
            <a:off x="3886200" y="4359098"/>
            <a:ext cx="0" cy="68580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>
              <a:solidFill>
                <a:srgbClr val="0070C0"/>
              </a:solidFill>
            </a:endParaRPr>
          </a:p>
        </p:txBody>
      </p:sp>
      <p:sp>
        <p:nvSpPr>
          <p:cNvPr id="12294" name="Line 8"/>
          <p:cNvSpPr>
            <a:spLocks noChangeShapeType="1"/>
          </p:cNvSpPr>
          <p:nvPr/>
        </p:nvSpPr>
        <p:spPr bwMode="auto">
          <a:xfrm flipV="1">
            <a:off x="8116888" y="4359098"/>
            <a:ext cx="0" cy="68580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>
              <a:solidFill>
                <a:srgbClr val="0070C0"/>
              </a:solidFill>
            </a:endParaRPr>
          </a:p>
        </p:txBody>
      </p:sp>
      <p:sp>
        <p:nvSpPr>
          <p:cNvPr id="12295" name="Line 9"/>
          <p:cNvSpPr>
            <a:spLocks noChangeShapeType="1"/>
          </p:cNvSpPr>
          <p:nvPr/>
        </p:nvSpPr>
        <p:spPr bwMode="auto">
          <a:xfrm flipV="1">
            <a:off x="8796338" y="4359098"/>
            <a:ext cx="0" cy="68580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>
              <a:solidFill>
                <a:srgbClr val="0070C0"/>
              </a:solidFill>
            </a:endParaRPr>
          </a:p>
        </p:txBody>
      </p:sp>
      <p:sp>
        <p:nvSpPr>
          <p:cNvPr id="12296" name="Text Box 10"/>
          <p:cNvSpPr txBox="1">
            <a:spLocks noChangeArrowheads="1"/>
          </p:cNvSpPr>
          <p:nvPr/>
        </p:nvSpPr>
        <p:spPr bwMode="auto">
          <a:xfrm>
            <a:off x="3505201" y="5121099"/>
            <a:ext cx="62504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dirty="0">
                <a:solidFill>
                  <a:srgbClr val="0070C0"/>
                </a:solidFill>
              </a:rPr>
              <a:t>IR3.9                             	     IR10.8  IR12.0</a:t>
            </a:r>
          </a:p>
        </p:txBody>
      </p:sp>
    </p:spTree>
    <p:extLst>
      <p:ext uri="{BB962C8B-B14F-4D97-AF65-F5344CB8AC3E}">
        <p14:creationId xmlns:p14="http://schemas.microsoft.com/office/powerpoint/2010/main" val="355684241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Misty Hills | Pank Seelen | Flick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821" y="1026634"/>
            <a:ext cx="8194340" cy="548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660822" y="1296057"/>
            <a:ext cx="534661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dirty="0">
                <a:solidFill>
                  <a:srgbClr val="FED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this affect the IR Channels ?</a:t>
            </a:r>
            <a:endParaRPr lang="en-US" altLang="en-US" sz="2800" baseline="-25000" dirty="0">
              <a:solidFill>
                <a:srgbClr val="FEDB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53"/>
          <p:cNvGrpSpPr>
            <a:grpSpLocks/>
          </p:cNvGrpSpPr>
          <p:nvPr/>
        </p:nvGrpSpPr>
        <p:grpSpPr bwMode="auto">
          <a:xfrm>
            <a:off x="1898821" y="2468076"/>
            <a:ext cx="971665" cy="3225162"/>
            <a:chOff x="240" y="498"/>
            <a:chExt cx="790" cy="2542"/>
          </a:xfrm>
        </p:grpSpPr>
        <p:sp>
          <p:nvSpPr>
            <p:cNvPr id="13340" name="Text Box 7"/>
            <p:cNvSpPr txBox="1">
              <a:spLocks noChangeArrowheads="1"/>
            </p:cNvSpPr>
            <p:nvPr/>
          </p:nvSpPr>
          <p:spPr bwMode="auto">
            <a:xfrm>
              <a:off x="240" y="498"/>
              <a:ext cx="790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dirty="0">
                  <a:solidFill>
                    <a:srgbClr val="FEDB00"/>
                  </a:solidFill>
                  <a:latin typeface="Symbol" panose="05050102010706020507" pitchFamily="18" charset="2"/>
                </a:rPr>
                <a:t>l</a:t>
              </a:r>
              <a:r>
                <a:rPr lang="en-US" altLang="en-US" sz="2000" dirty="0">
                  <a:solidFill>
                    <a:srgbClr val="FEDB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3.9</a:t>
              </a:r>
            </a:p>
          </p:txBody>
        </p:sp>
        <p:sp>
          <p:nvSpPr>
            <p:cNvPr id="13341" name="AutoShape 9"/>
            <p:cNvSpPr>
              <a:spLocks noChangeArrowheads="1"/>
            </p:cNvSpPr>
            <p:nvPr/>
          </p:nvSpPr>
          <p:spPr bwMode="auto">
            <a:xfrm rot="-5400000">
              <a:off x="-500" y="1700"/>
              <a:ext cx="1814" cy="45"/>
            </a:xfrm>
            <a:prstGeom prst="homePlate">
              <a:avLst>
                <a:gd name="adj" fmla="val 1007778"/>
              </a:avLst>
            </a:prstGeom>
            <a:solidFill>
              <a:srgbClr val="FF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42" name="AutoShape 11"/>
            <p:cNvSpPr>
              <a:spLocks noChangeArrowheads="1"/>
            </p:cNvSpPr>
            <p:nvPr/>
          </p:nvSpPr>
          <p:spPr bwMode="auto">
            <a:xfrm rot="-5400000">
              <a:off x="514" y="736"/>
              <a:ext cx="453" cy="521"/>
            </a:xfrm>
            <a:prstGeom prst="homePlate">
              <a:avLst>
                <a:gd name="adj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43" name="AutoShape 12"/>
            <p:cNvSpPr>
              <a:spLocks noChangeArrowheads="1"/>
            </p:cNvSpPr>
            <p:nvPr/>
          </p:nvSpPr>
          <p:spPr bwMode="auto">
            <a:xfrm rot="-5400000">
              <a:off x="294" y="2901"/>
              <a:ext cx="227" cy="45"/>
            </a:xfrm>
            <a:prstGeom prst="homePlate">
              <a:avLst>
                <a:gd name="adj" fmla="val 126111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44" name="Rectangle 13"/>
            <p:cNvSpPr>
              <a:spLocks noChangeArrowheads="1"/>
            </p:cNvSpPr>
            <p:nvPr/>
          </p:nvSpPr>
          <p:spPr bwMode="auto">
            <a:xfrm>
              <a:off x="480" y="1022"/>
              <a:ext cx="521" cy="20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318" name="Line 41"/>
          <p:cNvSpPr>
            <a:spLocks noChangeShapeType="1"/>
          </p:cNvSpPr>
          <p:nvPr/>
        </p:nvSpPr>
        <p:spPr bwMode="auto">
          <a:xfrm>
            <a:off x="1517821" y="5667837"/>
            <a:ext cx="7911071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800">
              <a:solidFill>
                <a:srgbClr val="00B5E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9" name="Line 42"/>
          <p:cNvSpPr>
            <a:spLocks noChangeShapeType="1"/>
          </p:cNvSpPr>
          <p:nvPr/>
        </p:nvSpPr>
        <p:spPr bwMode="auto">
          <a:xfrm>
            <a:off x="1517821" y="4753437"/>
            <a:ext cx="7911071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800">
              <a:solidFill>
                <a:srgbClr val="00B5E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9227" name="Text Box 43"/>
          <p:cNvSpPr txBox="1">
            <a:spLocks noChangeArrowheads="1"/>
          </p:cNvSpPr>
          <p:nvPr/>
        </p:nvSpPr>
        <p:spPr bwMode="auto">
          <a:xfrm>
            <a:off x="7942019" y="5643754"/>
            <a:ext cx="19372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1800" dirty="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T(surf) = 300 K</a:t>
            </a:r>
          </a:p>
        </p:txBody>
      </p:sp>
      <p:sp>
        <p:nvSpPr>
          <p:cNvPr id="349228" name="Text Box 44"/>
          <p:cNvSpPr txBox="1">
            <a:spLocks noChangeArrowheads="1"/>
          </p:cNvSpPr>
          <p:nvPr/>
        </p:nvSpPr>
        <p:spPr bwMode="auto">
          <a:xfrm>
            <a:off x="7994822" y="4767652"/>
            <a:ext cx="20515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1800" dirty="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T(BL) = 290 K</a:t>
            </a:r>
          </a:p>
        </p:txBody>
      </p:sp>
      <p:grpSp>
        <p:nvGrpSpPr>
          <p:cNvPr id="3" name="Group 54"/>
          <p:cNvGrpSpPr>
            <a:grpSpLocks/>
          </p:cNvGrpSpPr>
          <p:nvPr/>
        </p:nvGrpSpPr>
        <p:grpSpPr bwMode="auto">
          <a:xfrm>
            <a:off x="4288009" y="2467437"/>
            <a:ext cx="1114339" cy="3222625"/>
            <a:chOff x="1745" y="498"/>
            <a:chExt cx="906" cy="2540"/>
          </a:xfrm>
        </p:grpSpPr>
        <p:sp>
          <p:nvSpPr>
            <p:cNvPr id="13335" name="Text Box 15"/>
            <p:cNvSpPr txBox="1">
              <a:spLocks noChangeArrowheads="1"/>
            </p:cNvSpPr>
            <p:nvPr/>
          </p:nvSpPr>
          <p:spPr bwMode="auto">
            <a:xfrm>
              <a:off x="1745" y="498"/>
              <a:ext cx="906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dirty="0">
                  <a:solidFill>
                    <a:srgbClr val="FEDB00"/>
                  </a:solidFill>
                  <a:latin typeface="Symbol" panose="05050102010706020507" pitchFamily="18" charset="2"/>
                </a:rPr>
                <a:t>l</a:t>
              </a:r>
              <a:r>
                <a:rPr lang="en-US" altLang="en-US" sz="2000" dirty="0">
                  <a:solidFill>
                    <a:srgbClr val="FEDB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10.8</a:t>
              </a:r>
            </a:p>
          </p:txBody>
        </p:sp>
        <p:sp>
          <p:nvSpPr>
            <p:cNvPr id="13336" name="AutoShape 19"/>
            <p:cNvSpPr>
              <a:spLocks noChangeArrowheads="1"/>
            </p:cNvSpPr>
            <p:nvPr/>
          </p:nvSpPr>
          <p:spPr bwMode="auto">
            <a:xfrm rot="-5400000">
              <a:off x="2016" y="767"/>
              <a:ext cx="453" cy="453"/>
            </a:xfrm>
            <a:prstGeom prst="homePlate">
              <a:avLst>
                <a:gd name="adj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37" name="Rectangle 22"/>
            <p:cNvSpPr>
              <a:spLocks noChangeArrowheads="1"/>
            </p:cNvSpPr>
            <p:nvPr/>
          </p:nvSpPr>
          <p:spPr bwMode="auto">
            <a:xfrm>
              <a:off x="2016" y="1020"/>
              <a:ext cx="453" cy="20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38" name="AutoShape 47"/>
            <p:cNvSpPr>
              <a:spLocks noChangeArrowheads="1"/>
            </p:cNvSpPr>
            <p:nvPr/>
          </p:nvSpPr>
          <p:spPr bwMode="auto">
            <a:xfrm rot="-5400000">
              <a:off x="1022" y="1666"/>
              <a:ext cx="1814" cy="113"/>
            </a:xfrm>
            <a:prstGeom prst="homePlate">
              <a:avLst>
                <a:gd name="adj" fmla="val 401327"/>
              </a:avLst>
            </a:prstGeom>
            <a:solidFill>
              <a:srgbClr val="FF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39" name="AutoShape 50"/>
            <p:cNvSpPr>
              <a:spLocks noChangeArrowheads="1"/>
            </p:cNvSpPr>
            <p:nvPr/>
          </p:nvSpPr>
          <p:spPr bwMode="auto">
            <a:xfrm rot="-5400000">
              <a:off x="1815" y="2856"/>
              <a:ext cx="227" cy="113"/>
            </a:xfrm>
            <a:prstGeom prst="homePlate">
              <a:avLst>
                <a:gd name="adj" fmla="val 50221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55"/>
          <p:cNvGrpSpPr>
            <a:grpSpLocks/>
          </p:cNvGrpSpPr>
          <p:nvPr/>
        </p:nvGrpSpPr>
        <p:grpSpPr bwMode="auto">
          <a:xfrm>
            <a:off x="6735934" y="2467437"/>
            <a:ext cx="1114339" cy="3222625"/>
            <a:chOff x="3287" y="498"/>
            <a:chExt cx="906" cy="2540"/>
          </a:xfrm>
        </p:grpSpPr>
        <p:sp>
          <p:nvSpPr>
            <p:cNvPr id="13330" name="AutoShape 33"/>
            <p:cNvSpPr>
              <a:spLocks noChangeArrowheads="1"/>
            </p:cNvSpPr>
            <p:nvPr/>
          </p:nvSpPr>
          <p:spPr bwMode="auto">
            <a:xfrm rot="-5400000">
              <a:off x="3614" y="801"/>
              <a:ext cx="453" cy="385"/>
            </a:xfrm>
            <a:prstGeom prst="homePlate">
              <a:avLst>
                <a:gd name="adj" fmla="val 29416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31" name="Text Box 34"/>
            <p:cNvSpPr txBox="1">
              <a:spLocks noChangeArrowheads="1"/>
            </p:cNvSpPr>
            <p:nvPr/>
          </p:nvSpPr>
          <p:spPr bwMode="auto">
            <a:xfrm>
              <a:off x="3287" y="498"/>
              <a:ext cx="906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dirty="0">
                  <a:solidFill>
                    <a:srgbClr val="FEDB00"/>
                  </a:solidFill>
                  <a:latin typeface="Symbol" panose="05050102010706020507" pitchFamily="18" charset="2"/>
                </a:rPr>
                <a:t>l</a:t>
              </a:r>
              <a:r>
                <a:rPr lang="en-US" altLang="en-US" sz="2000" dirty="0">
                  <a:solidFill>
                    <a:srgbClr val="FEDB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12.0</a:t>
              </a:r>
            </a:p>
          </p:txBody>
        </p:sp>
        <p:sp>
          <p:nvSpPr>
            <p:cNvPr id="13332" name="Rectangle 40"/>
            <p:cNvSpPr>
              <a:spLocks noChangeArrowheads="1"/>
            </p:cNvSpPr>
            <p:nvPr/>
          </p:nvSpPr>
          <p:spPr bwMode="auto">
            <a:xfrm>
              <a:off x="3648" y="1020"/>
              <a:ext cx="385" cy="20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33" name="AutoShape 48"/>
            <p:cNvSpPr>
              <a:spLocks noChangeArrowheads="1"/>
            </p:cNvSpPr>
            <p:nvPr/>
          </p:nvSpPr>
          <p:spPr bwMode="auto">
            <a:xfrm rot="-5400000">
              <a:off x="2613" y="1584"/>
              <a:ext cx="1814" cy="181"/>
            </a:xfrm>
            <a:prstGeom prst="homePlate">
              <a:avLst>
                <a:gd name="adj" fmla="val 250552"/>
              </a:avLst>
            </a:prstGeom>
            <a:solidFill>
              <a:srgbClr val="FF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34" name="AutoShape 51"/>
            <p:cNvSpPr>
              <a:spLocks noChangeArrowheads="1"/>
            </p:cNvSpPr>
            <p:nvPr/>
          </p:nvSpPr>
          <p:spPr bwMode="auto">
            <a:xfrm rot="-5400000">
              <a:off x="3409" y="2829"/>
              <a:ext cx="227" cy="181"/>
            </a:xfrm>
            <a:prstGeom prst="homePlate">
              <a:avLst>
                <a:gd name="adj" fmla="val 31354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>
                <a:solidFill>
                  <a:srgbClr val="00B5E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233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49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49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227" grpId="0"/>
      <p:bldP spid="349228" grpId="0"/>
    </p:bldLst>
  </p:timing>
</p:sld>
</file>

<file path=ppt/theme/theme1.xml><?xml version="1.0" encoding="utf-8"?>
<a:theme xmlns:a="http://schemas.openxmlformats.org/drawingml/2006/main" name="3_Programmes Template">
  <a:themeElements>
    <a:clrScheme name="EUMETSAT 2021 Colours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EUMETSAT">
      <a:majorFont>
        <a:latin typeface="Bahnschrift SemiLight"/>
        <a:ea typeface=""/>
        <a:cs typeface=""/>
      </a:majorFont>
      <a:minorFont>
        <a:latin typeface="Bahnschrif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b="0" kern="100" spc="-100" dirty="0" err="1" smtClean="0">
            <a:solidFill>
              <a:schemeClr val="tx2"/>
            </a:solidFill>
            <a:latin typeface="Bahnschrift Light" panose="020B0502040204020203" pitchFamily="34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Landscape Template (Programmes)" id="{96745099-B8B5-493A-960A-EEAE97F9475A}" vid="{CE508AB9-3B00-4A2D-AF5F-5B8FF2D6E7E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Landscape Template (Programmes)</Template>
  <TotalTime>11546</TotalTime>
  <Words>783</Words>
  <Application>Microsoft Office PowerPoint</Application>
  <PresentationFormat>Widescreen</PresentationFormat>
  <Paragraphs>210</Paragraphs>
  <Slides>35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Arial</vt:lpstr>
      <vt:lpstr>Bahnschrift Light</vt:lpstr>
      <vt:lpstr>Bahnschrift SemiBold</vt:lpstr>
      <vt:lpstr>Bahnschrift SemiLight</vt:lpstr>
      <vt:lpstr>Calibri</vt:lpstr>
      <vt:lpstr>Century Gothic</vt:lpstr>
      <vt:lpstr>Comic Sans MS</vt:lpstr>
      <vt:lpstr>Helvetica</vt:lpstr>
      <vt:lpstr>Roboto</vt:lpstr>
      <vt:lpstr>Symbol</vt:lpstr>
      <vt:lpstr>Tahoma</vt:lpstr>
      <vt:lpstr>Times New Roman</vt:lpstr>
      <vt:lpstr>3_Programmes Template</vt:lpstr>
      <vt:lpstr>PowerPoint Presentation</vt:lpstr>
      <vt:lpstr>MOISTURE in the atmosphere – can we see it? </vt:lpstr>
      <vt:lpstr>Agenda</vt:lpstr>
      <vt:lpstr>MOISTURE in the atmosphere – where is it? </vt:lpstr>
      <vt:lpstr>Why do we want to know about low-level MOISTURE?</vt:lpstr>
      <vt:lpstr>Agenda</vt:lpstr>
      <vt:lpstr>FCI vs SEVIRI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WV absorption (solar region)</vt:lpstr>
      <vt:lpstr>WV Absorption: what does it mean in NIR0.9 region?</vt:lpstr>
      <vt:lpstr>Agenda</vt:lpstr>
      <vt:lpstr>How to ignite</vt:lpstr>
      <vt:lpstr>Higher level moisture</vt:lpstr>
      <vt:lpstr>Higher level moisture vs low level moisture</vt:lpstr>
      <vt:lpstr>Examples of LL moisture</vt:lpstr>
      <vt:lpstr>Examples of LL moisture</vt:lpstr>
      <vt:lpstr>Examples of LL moisture/ cloud detection</vt:lpstr>
      <vt:lpstr>Examples of LL moisture/ cloud detection</vt:lpstr>
      <vt:lpstr>Examples of LL moisture/ cloud detection</vt:lpstr>
      <vt:lpstr>NIR0.9 (SMT) example</vt:lpstr>
      <vt:lpstr>NIR0.9 (SMT) vs Dust RGB (BTD12.3-10.5)</vt:lpstr>
      <vt:lpstr>FCI vs SEVIRI Dust RGB </vt:lpstr>
      <vt:lpstr>FCI vs SEVIRI Dust RGB </vt:lpstr>
      <vt:lpstr>IR temperature dependence</vt:lpstr>
      <vt:lpstr>IR temperature dependence</vt:lpstr>
      <vt:lpstr>Thank you.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Ivan Smiljanic</dc:creator>
  <cp:lastModifiedBy>Ivan Smiljanic</cp:lastModifiedBy>
  <cp:revision>210</cp:revision>
  <cp:lastPrinted>2006-03-06T14:11:17Z</cp:lastPrinted>
  <dcterms:created xsi:type="dcterms:W3CDTF">2022-09-21T10:37:43Z</dcterms:created>
  <dcterms:modified xsi:type="dcterms:W3CDTF">2025-06-27T11:03:42Z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M_DOCNUM">
    <vt:lpwstr>1250548</vt:lpwstr>
  </property>
  <property fmtid="{D5CDD505-2E9C-101B-9397-08002B2CF9AE}" pid="3" name="DM_DOCNAME">
    <vt:lpwstr>Presentation Landscape Template (Programmes)</vt:lpwstr>
  </property>
  <property fmtid="{D5CDD505-2E9C-101B-9397-08002B2CF9AE}" pid="4" name="DM_AUTHOR">
    <vt:lpwstr>Anne-Flore Laloe</vt:lpwstr>
  </property>
  <property fmtid="{D5CDD505-2E9C-101B-9397-08002B2CF9AE}" pid="5" name="DM_E_DOC_NO">
    <vt:lpwstr>EUM/IM/TEM/21/1250548</vt:lpwstr>
  </property>
  <property fmtid="{D5CDD505-2E9C-101B-9397-08002B2CF9AE}" pid="6" name="DM_E_VER_NO">
    <vt:lpwstr>1B</vt:lpwstr>
  </property>
  <property fmtid="{D5CDD505-2E9C-101B-9397-08002B2CF9AE}" pid="7" name="DM_E_ISS_DATE">
    <vt:lpwstr>28 March 2022</vt:lpwstr>
  </property>
  <property fmtid="{D5CDD505-2E9C-101B-9397-08002B2CF9AE}" pid="8" name="DM_E_FROM_PERS2">
    <vt:lpwstr/>
  </property>
  <property fmtid="{D5CDD505-2E9C-101B-9397-08002B2CF9AE}" pid="9" name="DM_E_CONFID">
    <vt:lpwstr/>
  </property>
  <property fmtid="{D5CDD505-2E9C-101B-9397-08002B2CF9AE}" pid="10" name="DM_E_WBS_CODE">
    <vt:lpwstr/>
  </property>
  <property fmtid="{D5CDD505-2E9C-101B-9397-08002B2CF9AE}" pid="11" name="DM_E_DISTRIB">
    <vt:lpwstr/>
  </property>
  <property fmtid="{D5CDD505-2E9C-101B-9397-08002B2CF9AE}" pid="12" name="DIGITAL_SIGNATURE">
    <vt:lpwstr/>
  </property>
</Properties>
</file>