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7711" r:id="rId1"/>
  </p:sldMasterIdLst>
  <p:notesMasterIdLst>
    <p:notesMasterId r:id="rId39"/>
  </p:notesMasterIdLst>
  <p:handoutMasterIdLst>
    <p:handoutMasterId r:id="rId40"/>
  </p:handoutMasterIdLst>
  <p:sldIdLst>
    <p:sldId id="610" r:id="rId2"/>
    <p:sldId id="834" r:id="rId3"/>
    <p:sldId id="845" r:id="rId4"/>
    <p:sldId id="776" r:id="rId5"/>
    <p:sldId id="843" r:id="rId6"/>
    <p:sldId id="833" r:id="rId7"/>
    <p:sldId id="826" r:id="rId8"/>
    <p:sldId id="846" r:id="rId9"/>
    <p:sldId id="836" r:id="rId10"/>
    <p:sldId id="837" r:id="rId11"/>
    <p:sldId id="838" r:id="rId12"/>
    <p:sldId id="839" r:id="rId13"/>
    <p:sldId id="790" r:id="rId14"/>
    <p:sldId id="791" r:id="rId15"/>
    <p:sldId id="794" r:id="rId16"/>
    <p:sldId id="795" r:id="rId17"/>
    <p:sldId id="796" r:id="rId18"/>
    <p:sldId id="797" r:id="rId19"/>
    <p:sldId id="798" r:id="rId20"/>
    <p:sldId id="799" r:id="rId21"/>
    <p:sldId id="800" r:id="rId22"/>
    <p:sldId id="801" r:id="rId23"/>
    <p:sldId id="802" r:id="rId24"/>
    <p:sldId id="804" r:id="rId25"/>
    <p:sldId id="803" r:id="rId26"/>
    <p:sldId id="807" r:id="rId27"/>
    <p:sldId id="806" r:id="rId28"/>
    <p:sldId id="685" r:id="rId29"/>
    <p:sldId id="808" r:id="rId30"/>
    <p:sldId id="1139" r:id="rId31"/>
    <p:sldId id="819" r:id="rId32"/>
    <p:sldId id="820" r:id="rId33"/>
    <p:sldId id="821" r:id="rId34"/>
    <p:sldId id="822" r:id="rId35"/>
    <p:sldId id="823" r:id="rId36"/>
    <p:sldId id="824" r:id="rId37"/>
    <p:sldId id="825" r:id="rId38"/>
  </p:sldIdLst>
  <p:sldSz cx="12192000" cy="6858000"/>
  <p:notesSz cx="9931400" cy="143637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900" b="1" kern="1200">
        <a:solidFill>
          <a:schemeClr val="bg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sz="900" b="1" kern="1200">
        <a:solidFill>
          <a:schemeClr val="bg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sz="900" b="1" kern="1200">
        <a:solidFill>
          <a:schemeClr val="bg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sz="900" b="1" kern="1200">
        <a:solidFill>
          <a:schemeClr val="bg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C5B9AC"/>
    <a:srgbClr val="00205B"/>
    <a:srgbClr val="D6D2C4"/>
    <a:srgbClr val="E8E8E8"/>
    <a:srgbClr val="E0E0E0"/>
    <a:srgbClr val="F1F1F1"/>
    <a:srgbClr val="00B5E2"/>
    <a:srgbClr val="FED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0299" autoAdjust="0"/>
  </p:normalViewPr>
  <p:slideViewPr>
    <p:cSldViewPr snapToGrid="0">
      <p:cViewPr varScale="1">
        <p:scale>
          <a:sx n="180" d="100"/>
          <a:sy n="180" d="100"/>
        </p:scale>
        <p:origin x="768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image" Target="../media/image79.png"/><Relationship Id="rId4" Type="http://schemas.openxmlformats.org/officeDocument/2006/relationships/image" Target="../media/image8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82.png"/><Relationship Id="rId1" Type="http://schemas.openxmlformats.org/officeDocument/2006/relationships/image" Target="../media/image79.png"/><Relationship Id="rId4" Type="http://schemas.openxmlformats.org/officeDocument/2006/relationships/image" Target="../media/image8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9D50ED-3580-4B80-909F-ED5204251630}" type="doc">
      <dgm:prSet loTypeId="urn:microsoft.com/office/officeart/2005/8/layout/lProcess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BC9F9C56-9A00-48B5-92A5-A9F809F87945}">
      <dgm:prSet phldrT="[Text]" custT="1"/>
      <dgm:spPr/>
      <dgm:t>
        <a:bodyPr/>
        <a:lstStyle/>
        <a:p>
          <a:r>
            <a:rPr lang="en-US" sz="1600" b="1" dirty="0"/>
            <a:t>True </a:t>
          </a:r>
          <a:r>
            <a:rPr lang="en-US" sz="1600" b="1" dirty="0" err="1"/>
            <a:t>Colour</a:t>
          </a:r>
          <a:r>
            <a:rPr lang="en-US" sz="1600" b="1" dirty="0"/>
            <a:t> RGB</a:t>
          </a:r>
        </a:p>
      </dgm:t>
    </dgm:pt>
    <dgm:pt modelId="{E57640E6-FC56-40F4-8D8E-A59EAFCD94BF}" type="parTrans" cxnId="{45AF5B16-DE94-4745-BDDD-AA118D93CD79}">
      <dgm:prSet/>
      <dgm:spPr/>
      <dgm:t>
        <a:bodyPr/>
        <a:lstStyle/>
        <a:p>
          <a:endParaRPr lang="en-US"/>
        </a:p>
      </dgm:t>
    </dgm:pt>
    <dgm:pt modelId="{7A346F83-703E-4BB8-A87A-7EC851FBA4A3}" type="sibTrans" cxnId="{45AF5B16-DE94-4745-BDDD-AA118D93CD79}">
      <dgm:prSet/>
      <dgm:spPr/>
      <dgm:t>
        <a:bodyPr/>
        <a:lstStyle/>
        <a:p>
          <a:endParaRPr lang="en-US"/>
        </a:p>
      </dgm:t>
    </dgm:pt>
    <dgm:pt modelId="{A7B39BBD-AB03-410A-A4BA-4990AC6D5BFB}">
      <dgm:prSet phldrT="[Text]"/>
      <dgm:spPr/>
      <dgm:t>
        <a:bodyPr/>
        <a:lstStyle/>
        <a:p>
          <a:r>
            <a:rPr lang="en-IE" altLang="en-US"/>
            <a:t>R VIS0.6</a:t>
          </a:r>
        </a:p>
        <a:p>
          <a:r>
            <a:rPr lang="en-IE" altLang="en-US"/>
            <a:t>G VIS0.5</a:t>
          </a:r>
        </a:p>
        <a:p>
          <a:r>
            <a:rPr lang="en-IE" altLang="en-US"/>
            <a:t>B VIS0.4</a:t>
          </a:r>
          <a:endParaRPr lang="en-US" dirty="0"/>
        </a:p>
      </dgm:t>
    </dgm:pt>
    <dgm:pt modelId="{D70A8012-D34A-40B4-9187-56EA0EAE7FEA}" type="parTrans" cxnId="{0E1228EC-9BCE-4D3E-AFBE-063C9C1B22B5}">
      <dgm:prSet/>
      <dgm:spPr/>
      <dgm:t>
        <a:bodyPr/>
        <a:lstStyle/>
        <a:p>
          <a:endParaRPr lang="en-US"/>
        </a:p>
      </dgm:t>
    </dgm:pt>
    <dgm:pt modelId="{38DD25CA-E232-4DA1-9D73-DF6120D2539A}" type="sibTrans" cxnId="{0E1228EC-9BCE-4D3E-AFBE-063C9C1B22B5}">
      <dgm:prSet/>
      <dgm:spPr/>
      <dgm:t>
        <a:bodyPr/>
        <a:lstStyle/>
        <a:p>
          <a:endParaRPr lang="en-US"/>
        </a:p>
      </dgm:t>
    </dgm:pt>
    <dgm:pt modelId="{77D8A604-B43E-4CB2-8FC9-C0F30889EA6E}">
      <dgm:prSet phldrT="[Text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1D91FC9E-855C-4F12-A953-F86E4C003F24}" type="parTrans" cxnId="{02C20AFC-AFD5-4775-87D3-AD70EAEB68AD}">
      <dgm:prSet/>
      <dgm:spPr/>
      <dgm:t>
        <a:bodyPr/>
        <a:lstStyle/>
        <a:p>
          <a:endParaRPr lang="en-US"/>
        </a:p>
      </dgm:t>
    </dgm:pt>
    <dgm:pt modelId="{FDA895EF-0722-43BC-A4F6-0115B782EEF8}" type="sibTrans" cxnId="{02C20AFC-AFD5-4775-87D3-AD70EAEB68AD}">
      <dgm:prSet/>
      <dgm:spPr/>
      <dgm:t>
        <a:bodyPr/>
        <a:lstStyle/>
        <a:p>
          <a:endParaRPr lang="en-US"/>
        </a:p>
      </dgm:t>
    </dgm:pt>
    <dgm:pt modelId="{7B5A1403-F5C0-42BD-B79F-BA57FA592C8D}">
      <dgm:prSet phldrT="[Text]" custT="1"/>
      <dgm:spPr/>
      <dgm:t>
        <a:bodyPr/>
        <a:lstStyle/>
        <a:p>
          <a:r>
            <a:rPr lang="en-US" sz="1600" b="1" dirty="0"/>
            <a:t>Cloud Phase RGB</a:t>
          </a:r>
        </a:p>
      </dgm:t>
    </dgm:pt>
    <dgm:pt modelId="{B57831CB-3289-4696-A9A1-EFA76FF9B803}" type="parTrans" cxnId="{F570EF45-16AB-4E7C-BCCD-FFDB6CB4E907}">
      <dgm:prSet/>
      <dgm:spPr/>
      <dgm:t>
        <a:bodyPr/>
        <a:lstStyle/>
        <a:p>
          <a:endParaRPr lang="en-US"/>
        </a:p>
      </dgm:t>
    </dgm:pt>
    <dgm:pt modelId="{7D0DF347-BFFC-4FDE-BE35-185ED56B3CBD}" type="sibTrans" cxnId="{F570EF45-16AB-4E7C-BCCD-FFDB6CB4E907}">
      <dgm:prSet/>
      <dgm:spPr/>
      <dgm:t>
        <a:bodyPr/>
        <a:lstStyle/>
        <a:p>
          <a:endParaRPr lang="en-US"/>
        </a:p>
      </dgm:t>
    </dgm:pt>
    <dgm:pt modelId="{F2D80F2E-3450-4189-925E-88F0CAC7AE42}">
      <dgm:prSet phldrT="[Text]"/>
      <dgm:spPr/>
      <dgm:t>
        <a:bodyPr/>
        <a:lstStyle/>
        <a:p>
          <a:pPr algn="l"/>
          <a:r>
            <a:rPr lang="en-IE" altLang="en-US" dirty="0"/>
            <a:t>	R NIR1.6</a:t>
          </a:r>
        </a:p>
        <a:p>
          <a:pPr algn="l"/>
          <a:r>
            <a:rPr lang="en-IE" altLang="en-US" dirty="0"/>
            <a:t>	G NIR2.3</a:t>
          </a:r>
        </a:p>
        <a:p>
          <a:pPr algn="l"/>
          <a:r>
            <a:rPr lang="en-IE" altLang="en-US" dirty="0"/>
            <a:t>	B VIS0.5/VIS0.6</a:t>
          </a:r>
          <a:endParaRPr lang="en-US" dirty="0"/>
        </a:p>
      </dgm:t>
    </dgm:pt>
    <dgm:pt modelId="{5F8E73A4-0B28-48D2-82D2-760BDC259CEF}" type="parTrans" cxnId="{0B797C44-3544-44ED-BF36-F254E7D1ADCC}">
      <dgm:prSet/>
      <dgm:spPr/>
      <dgm:t>
        <a:bodyPr/>
        <a:lstStyle/>
        <a:p>
          <a:endParaRPr lang="en-US"/>
        </a:p>
      </dgm:t>
    </dgm:pt>
    <dgm:pt modelId="{1C22FF6C-44F7-4F13-9F1C-ED89D9E0BF5F}" type="sibTrans" cxnId="{0B797C44-3544-44ED-BF36-F254E7D1ADCC}">
      <dgm:prSet/>
      <dgm:spPr/>
      <dgm:t>
        <a:bodyPr/>
        <a:lstStyle/>
        <a:p>
          <a:endParaRPr lang="en-US"/>
        </a:p>
      </dgm:t>
    </dgm:pt>
    <dgm:pt modelId="{71106AB6-70A4-4F65-9AB4-1790961ED7B2}">
      <dgm:prSet phldrT="[Text]" custT="1"/>
      <dgm:spPr/>
      <dgm:t>
        <a:bodyPr/>
        <a:lstStyle/>
        <a:p>
          <a:r>
            <a:rPr lang="en-US" sz="1600" b="1" dirty="0"/>
            <a:t>Fire Temp. RGB</a:t>
          </a:r>
        </a:p>
      </dgm:t>
    </dgm:pt>
    <dgm:pt modelId="{B8A8162A-3C4F-4A4F-9B71-592216E90C78}" type="parTrans" cxnId="{F1DCFF5F-5556-4F60-AAA5-6DF12A395E91}">
      <dgm:prSet/>
      <dgm:spPr/>
      <dgm:t>
        <a:bodyPr/>
        <a:lstStyle/>
        <a:p>
          <a:endParaRPr lang="en-US"/>
        </a:p>
      </dgm:t>
    </dgm:pt>
    <dgm:pt modelId="{08F6A2C8-3755-4DA0-AB8D-27CC22B7FA9E}" type="sibTrans" cxnId="{F1DCFF5F-5556-4F60-AAA5-6DF12A395E91}">
      <dgm:prSet/>
      <dgm:spPr/>
      <dgm:t>
        <a:bodyPr/>
        <a:lstStyle/>
        <a:p>
          <a:endParaRPr lang="en-US"/>
        </a:p>
      </dgm:t>
    </dgm:pt>
    <dgm:pt modelId="{C8F45A4D-3EC4-453D-B71A-998EC6312E57}">
      <dgm:prSet phldrT="[Text]"/>
      <dgm:spPr/>
      <dgm:t>
        <a:bodyPr/>
        <a:lstStyle/>
        <a:p>
          <a:r>
            <a:rPr lang="en-IE" altLang="en-US"/>
            <a:t>R IR3.9</a:t>
          </a:r>
        </a:p>
        <a:p>
          <a:r>
            <a:rPr lang="en-IE" altLang="en-US"/>
            <a:t>G NIR2.3</a:t>
          </a:r>
        </a:p>
        <a:p>
          <a:r>
            <a:rPr lang="en-IE" altLang="en-US"/>
            <a:t>B NIR1.6</a:t>
          </a:r>
          <a:endParaRPr lang="en-US" dirty="0"/>
        </a:p>
      </dgm:t>
    </dgm:pt>
    <dgm:pt modelId="{C9180B4D-440E-4BB1-A923-A8A09ACEDE42}" type="parTrans" cxnId="{3444E2FB-EF91-494B-9AF5-8FDB5D152E44}">
      <dgm:prSet/>
      <dgm:spPr/>
      <dgm:t>
        <a:bodyPr/>
        <a:lstStyle/>
        <a:p>
          <a:endParaRPr lang="en-US"/>
        </a:p>
      </dgm:t>
    </dgm:pt>
    <dgm:pt modelId="{02685C34-E73F-4BD3-9940-2422B65EE65E}" type="sibTrans" cxnId="{3444E2FB-EF91-494B-9AF5-8FDB5D152E44}">
      <dgm:prSet/>
      <dgm:spPr/>
      <dgm:t>
        <a:bodyPr/>
        <a:lstStyle/>
        <a:p>
          <a:endParaRPr lang="en-US"/>
        </a:p>
      </dgm:t>
    </dgm:pt>
    <dgm:pt modelId="{67F52544-A3E3-492A-B8FB-62A9678950A3}">
      <dgm:prSet phldrT="[Text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C3061325-042F-4D1A-968B-4CEAE12B5040}" type="parTrans" cxnId="{6CBB858C-FAFE-456D-991E-7C10E8C8CA25}">
      <dgm:prSet/>
      <dgm:spPr/>
      <dgm:t>
        <a:bodyPr/>
        <a:lstStyle/>
        <a:p>
          <a:endParaRPr lang="en-US"/>
        </a:p>
      </dgm:t>
    </dgm:pt>
    <dgm:pt modelId="{F4084718-A005-4FFD-85A5-BB88E4413348}" type="sibTrans" cxnId="{6CBB858C-FAFE-456D-991E-7C10E8C8CA25}">
      <dgm:prSet/>
      <dgm:spPr/>
      <dgm:t>
        <a:bodyPr/>
        <a:lstStyle/>
        <a:p>
          <a:endParaRPr lang="en-US"/>
        </a:p>
      </dgm:t>
    </dgm:pt>
    <dgm:pt modelId="{36453390-0140-4ECE-8049-1EF9DB7516C3}">
      <dgm:prSet phldrT="[Text]"/>
      <dgm:spPr/>
      <dgm:t>
        <a:bodyPr/>
        <a:lstStyle/>
        <a:p>
          <a:r>
            <a:rPr lang="en-IE" altLang="en-US"/>
            <a:t>R NIR1.3</a:t>
          </a:r>
        </a:p>
        <a:p>
          <a:r>
            <a:rPr lang="en-IE" altLang="en-US"/>
            <a:t>G VIS0.8</a:t>
          </a:r>
        </a:p>
        <a:p>
          <a:r>
            <a:rPr lang="en-IE" altLang="en-US"/>
            <a:t>B VIS1.6</a:t>
          </a:r>
          <a:endParaRPr lang="en-US" dirty="0"/>
        </a:p>
      </dgm:t>
    </dgm:pt>
    <dgm:pt modelId="{836406A4-EB8C-488B-BD70-0FE053127750}" type="parTrans" cxnId="{A99B6F34-4AA8-4A89-A052-71854CB3F8B6}">
      <dgm:prSet/>
      <dgm:spPr/>
      <dgm:t>
        <a:bodyPr/>
        <a:lstStyle/>
        <a:p>
          <a:endParaRPr lang="en-US"/>
        </a:p>
      </dgm:t>
    </dgm:pt>
    <dgm:pt modelId="{38BBD93C-0AE0-4B00-BD9B-0C665850136A}" type="sibTrans" cxnId="{A99B6F34-4AA8-4A89-A052-71854CB3F8B6}">
      <dgm:prSet/>
      <dgm:spPr/>
      <dgm:t>
        <a:bodyPr/>
        <a:lstStyle/>
        <a:p>
          <a:endParaRPr lang="en-US"/>
        </a:p>
      </dgm:t>
    </dgm:pt>
    <dgm:pt modelId="{54898AC8-40BE-4B06-A4CA-96E4A8A3F9EA}">
      <dgm:prSet phldrT="[Text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297D33E6-4A4D-4402-AD03-438AB5D0039A}" type="parTrans" cxnId="{A144782B-D096-4A35-ACDB-4EAF69FEE2A1}">
      <dgm:prSet/>
      <dgm:spPr/>
      <dgm:t>
        <a:bodyPr/>
        <a:lstStyle/>
        <a:p>
          <a:endParaRPr lang="en-US"/>
        </a:p>
      </dgm:t>
    </dgm:pt>
    <dgm:pt modelId="{28961F9F-834D-438A-B18C-C56A708C120A}" type="sibTrans" cxnId="{A144782B-D096-4A35-ACDB-4EAF69FEE2A1}">
      <dgm:prSet/>
      <dgm:spPr/>
      <dgm:t>
        <a:bodyPr/>
        <a:lstStyle/>
        <a:p>
          <a:endParaRPr lang="en-US"/>
        </a:p>
      </dgm:t>
    </dgm:pt>
    <dgm:pt modelId="{5F2FFF82-F7E4-416B-A3C3-9C2F3F55E529}">
      <dgm:prSet phldrT="[Text]" phldr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625EBE0E-9804-4D79-9B0B-6B6F8C04676C}" type="sibTrans" cxnId="{EDDBCD77-DD47-4056-BB5F-13F562AC1FE3}">
      <dgm:prSet/>
      <dgm:spPr/>
      <dgm:t>
        <a:bodyPr/>
        <a:lstStyle/>
        <a:p>
          <a:endParaRPr lang="en-US"/>
        </a:p>
      </dgm:t>
    </dgm:pt>
    <dgm:pt modelId="{5D97D827-038B-45BD-BF98-42CD0C9EC637}" type="parTrans" cxnId="{EDDBCD77-DD47-4056-BB5F-13F562AC1FE3}">
      <dgm:prSet/>
      <dgm:spPr/>
      <dgm:t>
        <a:bodyPr/>
        <a:lstStyle/>
        <a:p>
          <a:endParaRPr lang="en-US"/>
        </a:p>
      </dgm:t>
    </dgm:pt>
    <dgm:pt modelId="{AAD31A42-F19B-4DF5-AED2-246B3DE873E5}">
      <dgm:prSet phldrT="[Text]" custT="1"/>
      <dgm:spPr/>
      <dgm:t>
        <a:bodyPr/>
        <a:lstStyle/>
        <a:p>
          <a:r>
            <a:rPr lang="en-US" sz="1600" b="1" dirty="0"/>
            <a:t>Cloud Type RGB</a:t>
          </a:r>
        </a:p>
      </dgm:t>
    </dgm:pt>
    <dgm:pt modelId="{24B0BA83-97BA-4405-A8F8-F7FC9B8F5583}" type="sibTrans" cxnId="{27952FFB-4618-4ECA-80DA-A8419B32B69C}">
      <dgm:prSet/>
      <dgm:spPr/>
      <dgm:t>
        <a:bodyPr/>
        <a:lstStyle/>
        <a:p>
          <a:endParaRPr lang="en-US"/>
        </a:p>
      </dgm:t>
    </dgm:pt>
    <dgm:pt modelId="{2A896F96-7FE8-4213-A75C-3380BE020E89}" type="parTrans" cxnId="{27952FFB-4618-4ECA-80DA-A8419B32B69C}">
      <dgm:prSet/>
      <dgm:spPr/>
      <dgm:t>
        <a:bodyPr/>
        <a:lstStyle/>
        <a:p>
          <a:endParaRPr lang="en-US"/>
        </a:p>
      </dgm:t>
    </dgm:pt>
    <dgm:pt modelId="{2533758B-4C0D-4493-95C4-8AD0AF3FB773}" type="pres">
      <dgm:prSet presAssocID="{A39D50ED-3580-4B80-909F-ED5204251630}" presName="theList" presStyleCnt="0">
        <dgm:presLayoutVars>
          <dgm:dir/>
          <dgm:animLvl val="lvl"/>
          <dgm:resizeHandles val="exact"/>
        </dgm:presLayoutVars>
      </dgm:prSet>
      <dgm:spPr/>
    </dgm:pt>
    <dgm:pt modelId="{5E2EC1DE-3BA8-485F-B8C7-E831418049C0}" type="pres">
      <dgm:prSet presAssocID="{BC9F9C56-9A00-48B5-92A5-A9F809F87945}" presName="compNode" presStyleCnt="0"/>
      <dgm:spPr/>
    </dgm:pt>
    <dgm:pt modelId="{53E29862-3289-4A6B-9212-8F169043E9F0}" type="pres">
      <dgm:prSet presAssocID="{BC9F9C56-9A00-48B5-92A5-A9F809F87945}" presName="aNode" presStyleLbl="bgShp" presStyleIdx="0" presStyleCnt="4" custLinFactNeighborX="3048"/>
      <dgm:spPr/>
    </dgm:pt>
    <dgm:pt modelId="{EBABF2CE-091C-4DEF-9795-63404DF27594}" type="pres">
      <dgm:prSet presAssocID="{BC9F9C56-9A00-48B5-92A5-A9F809F87945}" presName="textNode" presStyleLbl="bgShp" presStyleIdx="0" presStyleCnt="4"/>
      <dgm:spPr/>
    </dgm:pt>
    <dgm:pt modelId="{BBA25117-81B6-49FA-B73E-EFF5F8504DE4}" type="pres">
      <dgm:prSet presAssocID="{BC9F9C56-9A00-48B5-92A5-A9F809F87945}" presName="compChildNode" presStyleCnt="0"/>
      <dgm:spPr/>
    </dgm:pt>
    <dgm:pt modelId="{265EAE65-E61B-468B-8AD5-DD74E68B748E}" type="pres">
      <dgm:prSet presAssocID="{BC9F9C56-9A00-48B5-92A5-A9F809F87945}" presName="theInnerList" presStyleCnt="0"/>
      <dgm:spPr/>
    </dgm:pt>
    <dgm:pt modelId="{9A947976-8D6E-4661-B32A-D2FE99AA07BD}" type="pres">
      <dgm:prSet presAssocID="{A7B39BBD-AB03-410A-A4BA-4990AC6D5BFB}" presName="childNode" presStyleLbl="node1" presStyleIdx="0" presStyleCnt="8" custScaleY="155349" custLinFactY="-15470" custLinFactNeighborX="1508" custLinFactNeighborY="-100000">
        <dgm:presLayoutVars>
          <dgm:bulletEnabled val="1"/>
        </dgm:presLayoutVars>
      </dgm:prSet>
      <dgm:spPr/>
    </dgm:pt>
    <dgm:pt modelId="{A15C02AE-2F25-47FE-A84A-DCEF1012B5B5}" type="pres">
      <dgm:prSet presAssocID="{A7B39BBD-AB03-410A-A4BA-4990AC6D5BFB}" presName="aSpace2" presStyleCnt="0"/>
      <dgm:spPr/>
    </dgm:pt>
    <dgm:pt modelId="{EE7A63D1-DFE9-41A3-8124-BB4CCCB36552}" type="pres">
      <dgm:prSet presAssocID="{77D8A604-B43E-4CB2-8FC9-C0F30889EA6E}" presName="childNode" presStyleLbl="node1" presStyleIdx="1" presStyleCnt="8" custScaleX="115660" custScaleY="358112" custLinFactNeighborX="4392" custLinFactNeighborY="14702">
        <dgm:presLayoutVars>
          <dgm:bulletEnabled val="1"/>
        </dgm:presLayoutVars>
      </dgm:prSet>
      <dgm:spPr/>
    </dgm:pt>
    <dgm:pt modelId="{2D7F9AC1-E409-4812-A950-D034BEE25F44}" type="pres">
      <dgm:prSet presAssocID="{BC9F9C56-9A00-48B5-92A5-A9F809F87945}" presName="aSpace" presStyleCnt="0"/>
      <dgm:spPr/>
    </dgm:pt>
    <dgm:pt modelId="{17898739-2F76-42CB-9B7B-E19511CA95B6}" type="pres">
      <dgm:prSet presAssocID="{7B5A1403-F5C0-42BD-B79F-BA57FA592C8D}" presName="compNode" presStyleCnt="0"/>
      <dgm:spPr/>
    </dgm:pt>
    <dgm:pt modelId="{E48EAEEE-ABE5-46B9-B3AE-80FFD01C2EEC}" type="pres">
      <dgm:prSet presAssocID="{7B5A1403-F5C0-42BD-B79F-BA57FA592C8D}" presName="aNode" presStyleLbl="bgShp" presStyleIdx="1" presStyleCnt="4" custLinFactNeighborX="-174"/>
      <dgm:spPr/>
    </dgm:pt>
    <dgm:pt modelId="{418EE88A-04D3-42BA-A05C-FC6E3563D038}" type="pres">
      <dgm:prSet presAssocID="{7B5A1403-F5C0-42BD-B79F-BA57FA592C8D}" presName="textNode" presStyleLbl="bgShp" presStyleIdx="1" presStyleCnt="4"/>
      <dgm:spPr/>
    </dgm:pt>
    <dgm:pt modelId="{39A12A01-D163-4124-9082-188BA05D5279}" type="pres">
      <dgm:prSet presAssocID="{7B5A1403-F5C0-42BD-B79F-BA57FA592C8D}" presName="compChildNode" presStyleCnt="0"/>
      <dgm:spPr/>
    </dgm:pt>
    <dgm:pt modelId="{00539BE3-B2E3-439D-92E0-068EFE560526}" type="pres">
      <dgm:prSet presAssocID="{7B5A1403-F5C0-42BD-B79F-BA57FA592C8D}" presName="theInnerList" presStyleCnt="0"/>
      <dgm:spPr/>
    </dgm:pt>
    <dgm:pt modelId="{04FBA298-57E7-44EE-AF77-BF50DA86F652}" type="pres">
      <dgm:prSet presAssocID="{F2D80F2E-3450-4189-925E-88F0CAC7AE42}" presName="childNode" presStyleLbl="node1" presStyleIdx="2" presStyleCnt="8" custScaleY="155349" custLinFactY="-15470" custLinFactNeighborX="945" custLinFactNeighborY="-100000">
        <dgm:presLayoutVars>
          <dgm:bulletEnabled val="1"/>
        </dgm:presLayoutVars>
      </dgm:prSet>
      <dgm:spPr/>
    </dgm:pt>
    <dgm:pt modelId="{43312A21-A577-4DD7-A3D5-36FD8614C2DE}" type="pres">
      <dgm:prSet presAssocID="{F2D80F2E-3450-4189-925E-88F0CAC7AE42}" presName="aSpace2" presStyleCnt="0"/>
      <dgm:spPr/>
    </dgm:pt>
    <dgm:pt modelId="{3273585D-124A-41EB-B245-510BFDE79287}" type="pres">
      <dgm:prSet presAssocID="{5F2FFF82-F7E4-416B-A3C3-9C2F3F55E529}" presName="childNode" presStyleLbl="node1" presStyleIdx="3" presStyleCnt="8" custScaleX="115660" custScaleY="358112" custLinFactNeighborX="-984">
        <dgm:presLayoutVars>
          <dgm:bulletEnabled val="1"/>
        </dgm:presLayoutVars>
      </dgm:prSet>
      <dgm:spPr/>
    </dgm:pt>
    <dgm:pt modelId="{22BF9CA0-0107-4AE1-A974-027670D7C19A}" type="pres">
      <dgm:prSet presAssocID="{7B5A1403-F5C0-42BD-B79F-BA57FA592C8D}" presName="aSpace" presStyleCnt="0"/>
      <dgm:spPr/>
    </dgm:pt>
    <dgm:pt modelId="{4BEF9AD9-E733-4B21-B1B2-CA2136B94A08}" type="pres">
      <dgm:prSet presAssocID="{71106AB6-70A4-4F65-9AB4-1790961ED7B2}" presName="compNode" presStyleCnt="0"/>
      <dgm:spPr/>
    </dgm:pt>
    <dgm:pt modelId="{D4110350-DCF4-414E-B819-6CB89CC04270}" type="pres">
      <dgm:prSet presAssocID="{71106AB6-70A4-4F65-9AB4-1790961ED7B2}" presName="aNode" presStyleLbl="bgShp" presStyleIdx="2" presStyleCnt="4" custLinFactX="4296" custLinFactNeighborX="100000"/>
      <dgm:spPr/>
    </dgm:pt>
    <dgm:pt modelId="{5B101F27-9F38-4AF1-AAD3-04F44131985D}" type="pres">
      <dgm:prSet presAssocID="{71106AB6-70A4-4F65-9AB4-1790961ED7B2}" presName="textNode" presStyleLbl="bgShp" presStyleIdx="2" presStyleCnt="4"/>
      <dgm:spPr/>
    </dgm:pt>
    <dgm:pt modelId="{8119DCDC-A14A-47C5-9F46-FF1044EE9B49}" type="pres">
      <dgm:prSet presAssocID="{71106AB6-70A4-4F65-9AB4-1790961ED7B2}" presName="compChildNode" presStyleCnt="0"/>
      <dgm:spPr/>
    </dgm:pt>
    <dgm:pt modelId="{8FB464E7-BF1A-429D-B454-131B02874C8C}" type="pres">
      <dgm:prSet presAssocID="{71106AB6-70A4-4F65-9AB4-1790961ED7B2}" presName="theInnerList" presStyleCnt="0"/>
      <dgm:spPr/>
    </dgm:pt>
    <dgm:pt modelId="{953C0E3C-B0F5-4F60-AB8F-63400CA986D6}" type="pres">
      <dgm:prSet presAssocID="{C8F45A4D-3EC4-453D-B71A-998EC6312E57}" presName="childNode" presStyleLbl="node1" presStyleIdx="4" presStyleCnt="8" custScaleY="155349" custLinFactX="30409" custLinFactNeighborX="100000" custLinFactNeighborY="-99368">
        <dgm:presLayoutVars>
          <dgm:bulletEnabled val="1"/>
        </dgm:presLayoutVars>
      </dgm:prSet>
      <dgm:spPr/>
    </dgm:pt>
    <dgm:pt modelId="{D28990E4-F475-4842-B1A7-5EBCFE4DE080}" type="pres">
      <dgm:prSet presAssocID="{C8F45A4D-3EC4-453D-B71A-998EC6312E57}" presName="aSpace2" presStyleCnt="0"/>
      <dgm:spPr/>
    </dgm:pt>
    <dgm:pt modelId="{192B75C8-07B0-402B-9503-DAB0D9FC79D7}" type="pres">
      <dgm:prSet presAssocID="{67F52544-A3E3-492A-B8FB-62A9678950A3}" presName="childNode" presStyleLbl="node1" presStyleIdx="5" presStyleCnt="8" custScaleX="114035" custScaleY="358112" custLinFactX="30051" custLinFactY="183" custLinFactNeighborX="100000" custLinFactNeighborY="100000">
        <dgm:presLayoutVars>
          <dgm:bulletEnabled val="1"/>
        </dgm:presLayoutVars>
      </dgm:prSet>
      <dgm:spPr/>
    </dgm:pt>
    <dgm:pt modelId="{A7E15EBD-F793-46B4-9965-1D1EAD81224F}" type="pres">
      <dgm:prSet presAssocID="{71106AB6-70A4-4F65-9AB4-1790961ED7B2}" presName="aSpace" presStyleCnt="0"/>
      <dgm:spPr/>
    </dgm:pt>
    <dgm:pt modelId="{99BD0565-7830-484B-A130-89663CF34CCA}" type="pres">
      <dgm:prSet presAssocID="{AAD31A42-F19B-4DF5-AED2-246B3DE873E5}" presName="compNode" presStyleCnt="0"/>
      <dgm:spPr/>
    </dgm:pt>
    <dgm:pt modelId="{C8D1B6FD-2B09-4581-B1C6-669E3CB83A36}" type="pres">
      <dgm:prSet presAssocID="{AAD31A42-F19B-4DF5-AED2-246B3DE873E5}" presName="aNode" presStyleLbl="bgShp" presStyleIdx="3" presStyleCnt="4" custLinFactX="-9686" custLinFactNeighborX="-100000"/>
      <dgm:spPr/>
    </dgm:pt>
    <dgm:pt modelId="{36BF1ADB-DECB-41EB-835F-D362D6947908}" type="pres">
      <dgm:prSet presAssocID="{AAD31A42-F19B-4DF5-AED2-246B3DE873E5}" presName="textNode" presStyleLbl="bgShp" presStyleIdx="3" presStyleCnt="4"/>
      <dgm:spPr/>
    </dgm:pt>
    <dgm:pt modelId="{BC2997A9-4987-4FAE-9167-C8FEA26FD825}" type="pres">
      <dgm:prSet presAssocID="{AAD31A42-F19B-4DF5-AED2-246B3DE873E5}" presName="compChildNode" presStyleCnt="0"/>
      <dgm:spPr/>
    </dgm:pt>
    <dgm:pt modelId="{15E2C554-93FC-449E-B162-417920AB9ED8}" type="pres">
      <dgm:prSet presAssocID="{AAD31A42-F19B-4DF5-AED2-246B3DE873E5}" presName="theInnerList" presStyleCnt="0"/>
      <dgm:spPr/>
    </dgm:pt>
    <dgm:pt modelId="{EC598828-F877-4518-8928-FBA5E5579E7C}" type="pres">
      <dgm:prSet presAssocID="{36453390-0140-4ECE-8049-1EF9DB7516C3}" presName="childNode" presStyleLbl="node1" presStyleIdx="6" presStyleCnt="8" custScaleY="155349" custLinFactX="-37071" custLinFactY="-10280" custLinFactNeighborX="-100000" custLinFactNeighborY="-100000">
        <dgm:presLayoutVars>
          <dgm:bulletEnabled val="1"/>
        </dgm:presLayoutVars>
      </dgm:prSet>
      <dgm:spPr/>
    </dgm:pt>
    <dgm:pt modelId="{D3A852FD-A686-406E-83A9-D9CF47FAF086}" type="pres">
      <dgm:prSet presAssocID="{36453390-0140-4ECE-8049-1EF9DB7516C3}" presName="aSpace2" presStyleCnt="0"/>
      <dgm:spPr/>
    </dgm:pt>
    <dgm:pt modelId="{407018CE-BEA9-494D-9185-6964EED12FBD}" type="pres">
      <dgm:prSet presAssocID="{54898AC8-40BE-4B06-A4CA-96E4A8A3F9EA}" presName="childNode" presStyleLbl="node1" presStyleIdx="7" presStyleCnt="8" custScaleX="114030" custScaleY="358112" custLinFactX="-37116" custLinFactNeighborX="-100000" custLinFactNeighborY="33729">
        <dgm:presLayoutVars>
          <dgm:bulletEnabled val="1"/>
        </dgm:presLayoutVars>
      </dgm:prSet>
      <dgm:spPr/>
    </dgm:pt>
  </dgm:ptLst>
  <dgm:cxnLst>
    <dgm:cxn modelId="{BF961304-EE7B-463D-86EB-91F1C509E6F5}" type="presOf" srcId="{67F52544-A3E3-492A-B8FB-62A9678950A3}" destId="{192B75C8-07B0-402B-9503-DAB0D9FC79D7}" srcOrd="0" destOrd="0" presId="urn:microsoft.com/office/officeart/2005/8/layout/lProcess2"/>
    <dgm:cxn modelId="{ED3E3504-BE55-445A-A746-5058B07AE78E}" type="presOf" srcId="{BC9F9C56-9A00-48B5-92A5-A9F809F87945}" destId="{53E29862-3289-4A6B-9212-8F169043E9F0}" srcOrd="0" destOrd="0" presId="urn:microsoft.com/office/officeart/2005/8/layout/lProcess2"/>
    <dgm:cxn modelId="{45AF5B16-DE94-4745-BDDD-AA118D93CD79}" srcId="{A39D50ED-3580-4B80-909F-ED5204251630}" destId="{BC9F9C56-9A00-48B5-92A5-A9F809F87945}" srcOrd="0" destOrd="0" parTransId="{E57640E6-FC56-40F4-8D8E-A59EAFCD94BF}" sibTransId="{7A346F83-703E-4BB8-A87A-7EC851FBA4A3}"/>
    <dgm:cxn modelId="{18410819-36D1-427E-898A-C5F8C5FD038D}" type="presOf" srcId="{54898AC8-40BE-4B06-A4CA-96E4A8A3F9EA}" destId="{407018CE-BEA9-494D-9185-6964EED12FBD}" srcOrd="0" destOrd="0" presId="urn:microsoft.com/office/officeart/2005/8/layout/lProcess2"/>
    <dgm:cxn modelId="{6490141D-409C-4ABF-BE75-2AE57101EE5D}" type="presOf" srcId="{BC9F9C56-9A00-48B5-92A5-A9F809F87945}" destId="{EBABF2CE-091C-4DEF-9795-63404DF27594}" srcOrd="1" destOrd="0" presId="urn:microsoft.com/office/officeart/2005/8/layout/lProcess2"/>
    <dgm:cxn modelId="{00B5C027-E00F-4BDD-8A6C-C034A3D40C98}" type="presOf" srcId="{36453390-0140-4ECE-8049-1EF9DB7516C3}" destId="{EC598828-F877-4518-8928-FBA5E5579E7C}" srcOrd="0" destOrd="0" presId="urn:microsoft.com/office/officeart/2005/8/layout/lProcess2"/>
    <dgm:cxn modelId="{4074A829-696C-4109-8DCD-8E8CFE34A830}" type="presOf" srcId="{C8F45A4D-3EC4-453D-B71A-998EC6312E57}" destId="{953C0E3C-B0F5-4F60-AB8F-63400CA986D6}" srcOrd="0" destOrd="0" presId="urn:microsoft.com/office/officeart/2005/8/layout/lProcess2"/>
    <dgm:cxn modelId="{2119002A-C548-4F10-8580-48B62FF02437}" type="presOf" srcId="{71106AB6-70A4-4F65-9AB4-1790961ED7B2}" destId="{D4110350-DCF4-414E-B819-6CB89CC04270}" srcOrd="0" destOrd="0" presId="urn:microsoft.com/office/officeart/2005/8/layout/lProcess2"/>
    <dgm:cxn modelId="{A144782B-D096-4A35-ACDB-4EAF69FEE2A1}" srcId="{AAD31A42-F19B-4DF5-AED2-246B3DE873E5}" destId="{54898AC8-40BE-4B06-A4CA-96E4A8A3F9EA}" srcOrd="1" destOrd="0" parTransId="{297D33E6-4A4D-4402-AD03-438AB5D0039A}" sibTransId="{28961F9F-834D-438A-B18C-C56A708C120A}"/>
    <dgm:cxn modelId="{A99B6F34-4AA8-4A89-A052-71854CB3F8B6}" srcId="{AAD31A42-F19B-4DF5-AED2-246B3DE873E5}" destId="{36453390-0140-4ECE-8049-1EF9DB7516C3}" srcOrd="0" destOrd="0" parTransId="{836406A4-EB8C-488B-BD70-0FE053127750}" sibTransId="{38BBD93C-0AE0-4B00-BD9B-0C665850136A}"/>
    <dgm:cxn modelId="{BFE25A34-95C5-46CE-AB89-F421CCD519F9}" type="presOf" srcId="{7B5A1403-F5C0-42BD-B79F-BA57FA592C8D}" destId="{418EE88A-04D3-42BA-A05C-FC6E3563D038}" srcOrd="1" destOrd="0" presId="urn:microsoft.com/office/officeart/2005/8/layout/lProcess2"/>
    <dgm:cxn modelId="{F1DCFF5F-5556-4F60-AAA5-6DF12A395E91}" srcId="{A39D50ED-3580-4B80-909F-ED5204251630}" destId="{71106AB6-70A4-4F65-9AB4-1790961ED7B2}" srcOrd="2" destOrd="0" parTransId="{B8A8162A-3C4F-4A4F-9B71-592216E90C78}" sibTransId="{08F6A2C8-3755-4DA0-AB8D-27CC22B7FA9E}"/>
    <dgm:cxn modelId="{0B797C44-3544-44ED-BF36-F254E7D1ADCC}" srcId="{7B5A1403-F5C0-42BD-B79F-BA57FA592C8D}" destId="{F2D80F2E-3450-4189-925E-88F0CAC7AE42}" srcOrd="0" destOrd="0" parTransId="{5F8E73A4-0B28-48D2-82D2-760BDC259CEF}" sibTransId="{1C22FF6C-44F7-4F13-9F1C-ED89D9E0BF5F}"/>
    <dgm:cxn modelId="{F570EF45-16AB-4E7C-BCCD-FFDB6CB4E907}" srcId="{A39D50ED-3580-4B80-909F-ED5204251630}" destId="{7B5A1403-F5C0-42BD-B79F-BA57FA592C8D}" srcOrd="1" destOrd="0" parTransId="{B57831CB-3289-4696-A9A1-EFA76FF9B803}" sibTransId="{7D0DF347-BFFC-4FDE-BE35-185ED56B3CBD}"/>
    <dgm:cxn modelId="{CD2EEB50-E738-4E78-AF01-FCEB46828634}" type="presOf" srcId="{7B5A1403-F5C0-42BD-B79F-BA57FA592C8D}" destId="{E48EAEEE-ABE5-46B9-B3AE-80FFD01C2EEC}" srcOrd="0" destOrd="0" presId="urn:microsoft.com/office/officeart/2005/8/layout/lProcess2"/>
    <dgm:cxn modelId="{EDDBCD77-DD47-4056-BB5F-13F562AC1FE3}" srcId="{7B5A1403-F5C0-42BD-B79F-BA57FA592C8D}" destId="{5F2FFF82-F7E4-416B-A3C3-9C2F3F55E529}" srcOrd="1" destOrd="0" parTransId="{5D97D827-038B-45BD-BF98-42CD0C9EC637}" sibTransId="{625EBE0E-9804-4D79-9B0B-6B6F8C04676C}"/>
    <dgm:cxn modelId="{8A175F7A-6DA2-49AB-9E1A-5730E4F79230}" type="presOf" srcId="{A7B39BBD-AB03-410A-A4BA-4990AC6D5BFB}" destId="{9A947976-8D6E-4661-B32A-D2FE99AA07BD}" srcOrd="0" destOrd="0" presId="urn:microsoft.com/office/officeart/2005/8/layout/lProcess2"/>
    <dgm:cxn modelId="{C7AD8D7B-01D1-4E11-BD6A-A6739F2452ED}" type="presOf" srcId="{5F2FFF82-F7E4-416B-A3C3-9C2F3F55E529}" destId="{3273585D-124A-41EB-B245-510BFDE79287}" srcOrd="0" destOrd="0" presId="urn:microsoft.com/office/officeart/2005/8/layout/lProcess2"/>
    <dgm:cxn modelId="{6CBB858C-FAFE-456D-991E-7C10E8C8CA25}" srcId="{71106AB6-70A4-4F65-9AB4-1790961ED7B2}" destId="{67F52544-A3E3-492A-B8FB-62A9678950A3}" srcOrd="1" destOrd="0" parTransId="{C3061325-042F-4D1A-968B-4CEAE12B5040}" sibTransId="{F4084718-A005-4FFD-85A5-BB88E4413348}"/>
    <dgm:cxn modelId="{14E85890-14EB-425E-BF81-7B65264120F5}" type="presOf" srcId="{71106AB6-70A4-4F65-9AB4-1790961ED7B2}" destId="{5B101F27-9F38-4AF1-AAD3-04F44131985D}" srcOrd="1" destOrd="0" presId="urn:microsoft.com/office/officeart/2005/8/layout/lProcess2"/>
    <dgm:cxn modelId="{AE326C93-F435-4D3E-921B-FD615FC8BFE2}" type="presOf" srcId="{AAD31A42-F19B-4DF5-AED2-246B3DE873E5}" destId="{C8D1B6FD-2B09-4581-B1C6-669E3CB83A36}" srcOrd="0" destOrd="0" presId="urn:microsoft.com/office/officeart/2005/8/layout/lProcess2"/>
    <dgm:cxn modelId="{B29CD695-2BC8-42F3-B4B3-B35E617B949C}" type="presOf" srcId="{F2D80F2E-3450-4189-925E-88F0CAC7AE42}" destId="{04FBA298-57E7-44EE-AF77-BF50DA86F652}" srcOrd="0" destOrd="0" presId="urn:microsoft.com/office/officeart/2005/8/layout/lProcess2"/>
    <dgm:cxn modelId="{837CE9A0-11B1-4C1E-8C63-F137B99A030E}" type="presOf" srcId="{77D8A604-B43E-4CB2-8FC9-C0F30889EA6E}" destId="{EE7A63D1-DFE9-41A3-8124-BB4CCCB36552}" srcOrd="0" destOrd="0" presId="urn:microsoft.com/office/officeart/2005/8/layout/lProcess2"/>
    <dgm:cxn modelId="{FB635CE0-BFE6-4E5B-92BB-4CA39BF4EDFE}" type="presOf" srcId="{AAD31A42-F19B-4DF5-AED2-246B3DE873E5}" destId="{36BF1ADB-DECB-41EB-835F-D362D6947908}" srcOrd="1" destOrd="0" presId="urn:microsoft.com/office/officeart/2005/8/layout/lProcess2"/>
    <dgm:cxn modelId="{B92BD9E9-E88A-4AAC-9956-DF74B2101DA7}" type="presOf" srcId="{A39D50ED-3580-4B80-909F-ED5204251630}" destId="{2533758B-4C0D-4493-95C4-8AD0AF3FB773}" srcOrd="0" destOrd="0" presId="urn:microsoft.com/office/officeart/2005/8/layout/lProcess2"/>
    <dgm:cxn modelId="{0E1228EC-9BCE-4D3E-AFBE-063C9C1B22B5}" srcId="{BC9F9C56-9A00-48B5-92A5-A9F809F87945}" destId="{A7B39BBD-AB03-410A-A4BA-4990AC6D5BFB}" srcOrd="0" destOrd="0" parTransId="{D70A8012-D34A-40B4-9187-56EA0EAE7FEA}" sibTransId="{38DD25CA-E232-4DA1-9D73-DF6120D2539A}"/>
    <dgm:cxn modelId="{27952FFB-4618-4ECA-80DA-A8419B32B69C}" srcId="{A39D50ED-3580-4B80-909F-ED5204251630}" destId="{AAD31A42-F19B-4DF5-AED2-246B3DE873E5}" srcOrd="3" destOrd="0" parTransId="{2A896F96-7FE8-4213-A75C-3380BE020E89}" sibTransId="{24B0BA83-97BA-4405-A8F8-F7FC9B8F5583}"/>
    <dgm:cxn modelId="{3444E2FB-EF91-494B-9AF5-8FDB5D152E44}" srcId="{71106AB6-70A4-4F65-9AB4-1790961ED7B2}" destId="{C8F45A4D-3EC4-453D-B71A-998EC6312E57}" srcOrd="0" destOrd="0" parTransId="{C9180B4D-440E-4BB1-A923-A8A09ACEDE42}" sibTransId="{02685C34-E73F-4BD3-9940-2422B65EE65E}"/>
    <dgm:cxn modelId="{02C20AFC-AFD5-4775-87D3-AD70EAEB68AD}" srcId="{BC9F9C56-9A00-48B5-92A5-A9F809F87945}" destId="{77D8A604-B43E-4CB2-8FC9-C0F30889EA6E}" srcOrd="1" destOrd="0" parTransId="{1D91FC9E-855C-4F12-A953-F86E4C003F24}" sibTransId="{FDA895EF-0722-43BC-A4F6-0115B782EEF8}"/>
    <dgm:cxn modelId="{D5A76F28-DDC0-4F50-8675-60D5A2A79DAE}" type="presParOf" srcId="{2533758B-4C0D-4493-95C4-8AD0AF3FB773}" destId="{5E2EC1DE-3BA8-485F-B8C7-E831418049C0}" srcOrd="0" destOrd="0" presId="urn:microsoft.com/office/officeart/2005/8/layout/lProcess2"/>
    <dgm:cxn modelId="{E91E3364-5530-4403-836C-50963B8D4B3D}" type="presParOf" srcId="{5E2EC1DE-3BA8-485F-B8C7-E831418049C0}" destId="{53E29862-3289-4A6B-9212-8F169043E9F0}" srcOrd="0" destOrd="0" presId="urn:microsoft.com/office/officeart/2005/8/layout/lProcess2"/>
    <dgm:cxn modelId="{02430C03-3030-4D14-A399-FBC6F7C6AA3B}" type="presParOf" srcId="{5E2EC1DE-3BA8-485F-B8C7-E831418049C0}" destId="{EBABF2CE-091C-4DEF-9795-63404DF27594}" srcOrd="1" destOrd="0" presId="urn:microsoft.com/office/officeart/2005/8/layout/lProcess2"/>
    <dgm:cxn modelId="{02496586-268E-4EB6-90A4-B38B66F81292}" type="presParOf" srcId="{5E2EC1DE-3BA8-485F-B8C7-E831418049C0}" destId="{BBA25117-81B6-49FA-B73E-EFF5F8504DE4}" srcOrd="2" destOrd="0" presId="urn:microsoft.com/office/officeart/2005/8/layout/lProcess2"/>
    <dgm:cxn modelId="{90130579-738F-4940-8769-3396283DA149}" type="presParOf" srcId="{BBA25117-81B6-49FA-B73E-EFF5F8504DE4}" destId="{265EAE65-E61B-468B-8AD5-DD74E68B748E}" srcOrd="0" destOrd="0" presId="urn:microsoft.com/office/officeart/2005/8/layout/lProcess2"/>
    <dgm:cxn modelId="{3CC4C2AC-CD52-4F0C-87F8-893D9B7A4A9D}" type="presParOf" srcId="{265EAE65-E61B-468B-8AD5-DD74E68B748E}" destId="{9A947976-8D6E-4661-B32A-D2FE99AA07BD}" srcOrd="0" destOrd="0" presId="urn:microsoft.com/office/officeart/2005/8/layout/lProcess2"/>
    <dgm:cxn modelId="{5B77B88F-B528-4121-BA3C-7AE0AEDEFEA9}" type="presParOf" srcId="{265EAE65-E61B-468B-8AD5-DD74E68B748E}" destId="{A15C02AE-2F25-47FE-A84A-DCEF1012B5B5}" srcOrd="1" destOrd="0" presId="urn:microsoft.com/office/officeart/2005/8/layout/lProcess2"/>
    <dgm:cxn modelId="{EDFB73BF-6997-4FF0-9A2C-0A2A8C7A190C}" type="presParOf" srcId="{265EAE65-E61B-468B-8AD5-DD74E68B748E}" destId="{EE7A63D1-DFE9-41A3-8124-BB4CCCB36552}" srcOrd="2" destOrd="0" presId="urn:microsoft.com/office/officeart/2005/8/layout/lProcess2"/>
    <dgm:cxn modelId="{C49461FE-CD6C-454F-B8F4-B9FD2DA6345F}" type="presParOf" srcId="{2533758B-4C0D-4493-95C4-8AD0AF3FB773}" destId="{2D7F9AC1-E409-4812-A950-D034BEE25F44}" srcOrd="1" destOrd="0" presId="urn:microsoft.com/office/officeart/2005/8/layout/lProcess2"/>
    <dgm:cxn modelId="{5A985012-65CE-468D-A8A6-A1211E0DF236}" type="presParOf" srcId="{2533758B-4C0D-4493-95C4-8AD0AF3FB773}" destId="{17898739-2F76-42CB-9B7B-E19511CA95B6}" srcOrd="2" destOrd="0" presId="urn:microsoft.com/office/officeart/2005/8/layout/lProcess2"/>
    <dgm:cxn modelId="{6449B316-5EF6-4A45-B564-6A874E97D78F}" type="presParOf" srcId="{17898739-2F76-42CB-9B7B-E19511CA95B6}" destId="{E48EAEEE-ABE5-46B9-B3AE-80FFD01C2EEC}" srcOrd="0" destOrd="0" presId="urn:microsoft.com/office/officeart/2005/8/layout/lProcess2"/>
    <dgm:cxn modelId="{16ED6C8C-E99B-4AD6-B6E6-78565F92B597}" type="presParOf" srcId="{17898739-2F76-42CB-9B7B-E19511CA95B6}" destId="{418EE88A-04D3-42BA-A05C-FC6E3563D038}" srcOrd="1" destOrd="0" presId="urn:microsoft.com/office/officeart/2005/8/layout/lProcess2"/>
    <dgm:cxn modelId="{E1302861-F91B-4431-A6D4-4C3E65291E13}" type="presParOf" srcId="{17898739-2F76-42CB-9B7B-E19511CA95B6}" destId="{39A12A01-D163-4124-9082-188BA05D5279}" srcOrd="2" destOrd="0" presId="urn:microsoft.com/office/officeart/2005/8/layout/lProcess2"/>
    <dgm:cxn modelId="{A66A0FA2-9A97-43AB-849B-E20C59C0136A}" type="presParOf" srcId="{39A12A01-D163-4124-9082-188BA05D5279}" destId="{00539BE3-B2E3-439D-92E0-068EFE560526}" srcOrd="0" destOrd="0" presId="urn:microsoft.com/office/officeart/2005/8/layout/lProcess2"/>
    <dgm:cxn modelId="{DBD482C3-740E-4914-B742-FEDD67799CCC}" type="presParOf" srcId="{00539BE3-B2E3-439D-92E0-068EFE560526}" destId="{04FBA298-57E7-44EE-AF77-BF50DA86F652}" srcOrd="0" destOrd="0" presId="urn:microsoft.com/office/officeart/2005/8/layout/lProcess2"/>
    <dgm:cxn modelId="{20B7A147-CDD6-487E-90E9-49F1E1F5C5D3}" type="presParOf" srcId="{00539BE3-B2E3-439D-92E0-068EFE560526}" destId="{43312A21-A577-4DD7-A3D5-36FD8614C2DE}" srcOrd="1" destOrd="0" presId="urn:microsoft.com/office/officeart/2005/8/layout/lProcess2"/>
    <dgm:cxn modelId="{BC4E8E74-5A23-4C40-9F8A-44E72D8E5A4B}" type="presParOf" srcId="{00539BE3-B2E3-439D-92E0-068EFE560526}" destId="{3273585D-124A-41EB-B245-510BFDE79287}" srcOrd="2" destOrd="0" presId="urn:microsoft.com/office/officeart/2005/8/layout/lProcess2"/>
    <dgm:cxn modelId="{41562FE6-B5AF-4B77-8DDA-EF609C09D176}" type="presParOf" srcId="{2533758B-4C0D-4493-95C4-8AD0AF3FB773}" destId="{22BF9CA0-0107-4AE1-A974-027670D7C19A}" srcOrd="3" destOrd="0" presId="urn:microsoft.com/office/officeart/2005/8/layout/lProcess2"/>
    <dgm:cxn modelId="{B6AE424E-C50B-4706-BEAE-3522A742FB86}" type="presParOf" srcId="{2533758B-4C0D-4493-95C4-8AD0AF3FB773}" destId="{4BEF9AD9-E733-4B21-B1B2-CA2136B94A08}" srcOrd="4" destOrd="0" presId="urn:microsoft.com/office/officeart/2005/8/layout/lProcess2"/>
    <dgm:cxn modelId="{61945AFF-CE8E-44F6-8F59-C9FC7E48062F}" type="presParOf" srcId="{4BEF9AD9-E733-4B21-B1B2-CA2136B94A08}" destId="{D4110350-DCF4-414E-B819-6CB89CC04270}" srcOrd="0" destOrd="0" presId="urn:microsoft.com/office/officeart/2005/8/layout/lProcess2"/>
    <dgm:cxn modelId="{0B5C7F24-0B09-4A31-AB8E-4EF3A4CC556C}" type="presParOf" srcId="{4BEF9AD9-E733-4B21-B1B2-CA2136B94A08}" destId="{5B101F27-9F38-4AF1-AAD3-04F44131985D}" srcOrd="1" destOrd="0" presId="urn:microsoft.com/office/officeart/2005/8/layout/lProcess2"/>
    <dgm:cxn modelId="{0A12F94F-5B4D-47C7-B24E-CF802F7B8180}" type="presParOf" srcId="{4BEF9AD9-E733-4B21-B1B2-CA2136B94A08}" destId="{8119DCDC-A14A-47C5-9F46-FF1044EE9B49}" srcOrd="2" destOrd="0" presId="urn:microsoft.com/office/officeart/2005/8/layout/lProcess2"/>
    <dgm:cxn modelId="{F2C1B5FD-526F-4684-BC65-765EF51BC220}" type="presParOf" srcId="{8119DCDC-A14A-47C5-9F46-FF1044EE9B49}" destId="{8FB464E7-BF1A-429D-B454-131B02874C8C}" srcOrd="0" destOrd="0" presId="urn:microsoft.com/office/officeart/2005/8/layout/lProcess2"/>
    <dgm:cxn modelId="{0424FBCD-E396-402C-9FFE-AE2F9D496B84}" type="presParOf" srcId="{8FB464E7-BF1A-429D-B454-131B02874C8C}" destId="{953C0E3C-B0F5-4F60-AB8F-63400CA986D6}" srcOrd="0" destOrd="0" presId="urn:microsoft.com/office/officeart/2005/8/layout/lProcess2"/>
    <dgm:cxn modelId="{75741EF8-0978-4244-AF69-D9C0CF0FC0C9}" type="presParOf" srcId="{8FB464E7-BF1A-429D-B454-131B02874C8C}" destId="{D28990E4-F475-4842-B1A7-5EBCFE4DE080}" srcOrd="1" destOrd="0" presId="urn:microsoft.com/office/officeart/2005/8/layout/lProcess2"/>
    <dgm:cxn modelId="{47B23F7B-ED5A-4BB9-BDA5-8EBB134E57AF}" type="presParOf" srcId="{8FB464E7-BF1A-429D-B454-131B02874C8C}" destId="{192B75C8-07B0-402B-9503-DAB0D9FC79D7}" srcOrd="2" destOrd="0" presId="urn:microsoft.com/office/officeart/2005/8/layout/lProcess2"/>
    <dgm:cxn modelId="{45E147A3-A2EB-4697-A283-1115911EE147}" type="presParOf" srcId="{2533758B-4C0D-4493-95C4-8AD0AF3FB773}" destId="{A7E15EBD-F793-46B4-9965-1D1EAD81224F}" srcOrd="5" destOrd="0" presId="urn:microsoft.com/office/officeart/2005/8/layout/lProcess2"/>
    <dgm:cxn modelId="{6781FE60-9FAB-4EBF-9F2C-42853C26799A}" type="presParOf" srcId="{2533758B-4C0D-4493-95C4-8AD0AF3FB773}" destId="{99BD0565-7830-484B-A130-89663CF34CCA}" srcOrd="6" destOrd="0" presId="urn:microsoft.com/office/officeart/2005/8/layout/lProcess2"/>
    <dgm:cxn modelId="{B16CC818-4DDB-44DC-BF84-9C4F7C129ADA}" type="presParOf" srcId="{99BD0565-7830-484B-A130-89663CF34CCA}" destId="{C8D1B6FD-2B09-4581-B1C6-669E3CB83A36}" srcOrd="0" destOrd="0" presId="urn:microsoft.com/office/officeart/2005/8/layout/lProcess2"/>
    <dgm:cxn modelId="{89CB0D9A-268D-4585-9AA6-DC33183E261B}" type="presParOf" srcId="{99BD0565-7830-484B-A130-89663CF34CCA}" destId="{36BF1ADB-DECB-41EB-835F-D362D6947908}" srcOrd="1" destOrd="0" presId="urn:microsoft.com/office/officeart/2005/8/layout/lProcess2"/>
    <dgm:cxn modelId="{31DFD4F1-2A98-483C-9F84-F8CD5ACFC2BB}" type="presParOf" srcId="{99BD0565-7830-484B-A130-89663CF34CCA}" destId="{BC2997A9-4987-4FAE-9167-C8FEA26FD825}" srcOrd="2" destOrd="0" presId="urn:microsoft.com/office/officeart/2005/8/layout/lProcess2"/>
    <dgm:cxn modelId="{1E056E98-F525-4E1E-9A48-5F693039AFE3}" type="presParOf" srcId="{BC2997A9-4987-4FAE-9167-C8FEA26FD825}" destId="{15E2C554-93FC-449E-B162-417920AB9ED8}" srcOrd="0" destOrd="0" presId="urn:microsoft.com/office/officeart/2005/8/layout/lProcess2"/>
    <dgm:cxn modelId="{6C56D621-2C29-4C57-A492-FC943EB33EDA}" type="presParOf" srcId="{15E2C554-93FC-449E-B162-417920AB9ED8}" destId="{EC598828-F877-4518-8928-FBA5E5579E7C}" srcOrd="0" destOrd="0" presId="urn:microsoft.com/office/officeart/2005/8/layout/lProcess2"/>
    <dgm:cxn modelId="{D8E5BE41-92BC-4F9E-8144-5A6217A4AD3D}" type="presParOf" srcId="{15E2C554-93FC-449E-B162-417920AB9ED8}" destId="{D3A852FD-A686-406E-83A9-D9CF47FAF086}" srcOrd="1" destOrd="0" presId="urn:microsoft.com/office/officeart/2005/8/layout/lProcess2"/>
    <dgm:cxn modelId="{8F9F7C77-1D3E-4E55-A097-35E4DAB9732B}" type="presParOf" srcId="{15E2C554-93FC-449E-B162-417920AB9ED8}" destId="{407018CE-BEA9-494D-9185-6964EED12FBD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E29862-3289-4A6B-9212-8F169043E9F0}">
      <dsp:nvSpPr>
        <dsp:cNvPr id="0" name=""/>
        <dsp:cNvSpPr/>
      </dsp:nvSpPr>
      <dsp:spPr>
        <a:xfrm>
          <a:off x="74445" y="0"/>
          <a:ext cx="2363407" cy="3324607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True </a:t>
          </a:r>
          <a:r>
            <a:rPr lang="en-US" sz="1600" b="1" kern="1200" dirty="0" err="1"/>
            <a:t>Colour</a:t>
          </a:r>
          <a:r>
            <a:rPr lang="en-US" sz="1600" b="1" kern="1200" dirty="0"/>
            <a:t> RGB</a:t>
          </a:r>
        </a:p>
      </dsp:txBody>
      <dsp:txXfrm>
        <a:off x="74445" y="0"/>
        <a:ext cx="2363407" cy="997382"/>
      </dsp:txXfrm>
    </dsp:sp>
    <dsp:sp modelId="{9A947976-8D6E-4661-B32A-D2FE99AA07BD}">
      <dsp:nvSpPr>
        <dsp:cNvPr id="0" name=""/>
        <dsp:cNvSpPr/>
      </dsp:nvSpPr>
      <dsp:spPr>
        <a:xfrm>
          <a:off x="267261" y="872108"/>
          <a:ext cx="1890726" cy="63437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altLang="en-US" sz="1000" kern="1200"/>
            <a:t>R VIS0.6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altLang="en-US" sz="1000" kern="1200"/>
            <a:t>G VIS0.5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altLang="en-US" sz="1000" kern="1200"/>
            <a:t>B VIS0.4</a:t>
          </a:r>
          <a:endParaRPr lang="en-US" sz="1000" kern="1200" dirty="0"/>
        </a:p>
      </dsp:txBody>
      <dsp:txXfrm>
        <a:off x="285841" y="890688"/>
        <a:ext cx="1853566" cy="597210"/>
      </dsp:txXfrm>
    </dsp:sp>
    <dsp:sp modelId="{EE7A63D1-DFE9-41A3-8124-BB4CCCB36552}">
      <dsp:nvSpPr>
        <dsp:cNvPr id="0" name=""/>
        <dsp:cNvSpPr/>
      </dsp:nvSpPr>
      <dsp:spPr>
        <a:xfrm>
          <a:off x="173746" y="1704533"/>
          <a:ext cx="2186813" cy="146235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216577" y="1747364"/>
        <a:ext cx="2101151" cy="1376695"/>
      </dsp:txXfrm>
    </dsp:sp>
    <dsp:sp modelId="{E48EAEEE-ABE5-46B9-B3AE-80FFD01C2EEC}">
      <dsp:nvSpPr>
        <dsp:cNvPr id="0" name=""/>
        <dsp:cNvSpPr/>
      </dsp:nvSpPr>
      <dsp:spPr>
        <a:xfrm>
          <a:off x="2538959" y="0"/>
          <a:ext cx="2363407" cy="3324607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Cloud Phase RGB</a:t>
          </a:r>
        </a:p>
      </dsp:txBody>
      <dsp:txXfrm>
        <a:off x="2538959" y="0"/>
        <a:ext cx="2363407" cy="997382"/>
      </dsp:txXfrm>
    </dsp:sp>
    <dsp:sp modelId="{04FBA298-57E7-44EE-AF77-BF50DA86F652}">
      <dsp:nvSpPr>
        <dsp:cNvPr id="0" name=""/>
        <dsp:cNvSpPr/>
      </dsp:nvSpPr>
      <dsp:spPr>
        <a:xfrm>
          <a:off x="2797279" y="872108"/>
          <a:ext cx="1890726" cy="634370"/>
        </a:xfrm>
        <a:prstGeom prst="roundRect">
          <a:avLst>
            <a:gd name="adj" fmla="val 10000"/>
          </a:avLst>
        </a:prstGeom>
        <a:solidFill>
          <a:schemeClr val="accent4">
            <a:hueOff val="3724699"/>
            <a:satOff val="-22326"/>
            <a:lumOff val="229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altLang="en-US" sz="1000" kern="1200" dirty="0"/>
            <a:t>	R NIR1.6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altLang="en-US" sz="1000" kern="1200" dirty="0"/>
            <a:t>	G NIR2.3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altLang="en-US" sz="1000" kern="1200" dirty="0"/>
            <a:t>	B VIS0.5/VIS0.6</a:t>
          </a:r>
          <a:endParaRPr lang="en-US" sz="1000" kern="1200" dirty="0"/>
        </a:p>
      </dsp:txBody>
      <dsp:txXfrm>
        <a:off x="2815859" y="890688"/>
        <a:ext cx="1853566" cy="597210"/>
      </dsp:txXfrm>
    </dsp:sp>
    <dsp:sp modelId="{3273585D-124A-41EB-B245-510BFDE79287}">
      <dsp:nvSpPr>
        <dsp:cNvPr id="0" name=""/>
        <dsp:cNvSpPr/>
      </dsp:nvSpPr>
      <dsp:spPr>
        <a:xfrm>
          <a:off x="2612763" y="1695297"/>
          <a:ext cx="2186813" cy="146235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2655594" y="1738128"/>
        <a:ext cx="2101151" cy="1376695"/>
      </dsp:txXfrm>
    </dsp:sp>
    <dsp:sp modelId="{D4110350-DCF4-414E-B819-6CB89CC04270}">
      <dsp:nvSpPr>
        <dsp:cNvPr id="0" name=""/>
        <dsp:cNvSpPr/>
      </dsp:nvSpPr>
      <dsp:spPr>
        <a:xfrm>
          <a:off x="7548674" y="0"/>
          <a:ext cx="2363407" cy="3324607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Fire Temp. RGB</a:t>
          </a:r>
        </a:p>
      </dsp:txBody>
      <dsp:txXfrm>
        <a:off x="7548674" y="0"/>
        <a:ext cx="2363407" cy="997382"/>
      </dsp:txXfrm>
    </dsp:sp>
    <dsp:sp modelId="{953C0E3C-B0F5-4F60-AB8F-63400CA986D6}">
      <dsp:nvSpPr>
        <dsp:cNvPr id="0" name=""/>
        <dsp:cNvSpPr/>
      </dsp:nvSpPr>
      <dsp:spPr>
        <a:xfrm>
          <a:off x="7785752" y="935677"/>
          <a:ext cx="1890726" cy="634370"/>
        </a:xfrm>
        <a:prstGeom prst="roundRect">
          <a:avLst>
            <a:gd name="adj" fmla="val 10000"/>
          </a:avLst>
        </a:prstGeom>
        <a:solidFill>
          <a:schemeClr val="accent4">
            <a:hueOff val="7449397"/>
            <a:satOff val="-44651"/>
            <a:lumOff val="459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altLang="en-US" sz="1000" kern="1200"/>
            <a:t>R IR3.9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altLang="en-US" sz="1000" kern="1200"/>
            <a:t>G NIR2.3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altLang="en-US" sz="1000" kern="1200"/>
            <a:t>B NIR1.6</a:t>
          </a:r>
          <a:endParaRPr lang="en-US" sz="1000" kern="1200" dirty="0"/>
        </a:p>
      </dsp:txBody>
      <dsp:txXfrm>
        <a:off x="7804332" y="954257"/>
        <a:ext cx="1853566" cy="597210"/>
      </dsp:txXfrm>
    </dsp:sp>
    <dsp:sp modelId="{192B75C8-07B0-402B-9503-DAB0D9FC79D7}">
      <dsp:nvSpPr>
        <dsp:cNvPr id="0" name=""/>
        <dsp:cNvSpPr/>
      </dsp:nvSpPr>
      <dsp:spPr>
        <a:xfrm>
          <a:off x="7646301" y="1758868"/>
          <a:ext cx="2156089" cy="146235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7689132" y="1801699"/>
        <a:ext cx="2070427" cy="1376695"/>
      </dsp:txXfrm>
    </dsp:sp>
    <dsp:sp modelId="{C8D1B6FD-2B09-4581-B1C6-669E3CB83A36}">
      <dsp:nvSpPr>
        <dsp:cNvPr id="0" name=""/>
        <dsp:cNvSpPr/>
      </dsp:nvSpPr>
      <dsp:spPr>
        <a:xfrm>
          <a:off x="5032070" y="0"/>
          <a:ext cx="2363407" cy="3324607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Cloud Type RGB</a:t>
          </a:r>
        </a:p>
      </dsp:txBody>
      <dsp:txXfrm>
        <a:off x="5032070" y="0"/>
        <a:ext cx="2363407" cy="997382"/>
      </dsp:txXfrm>
    </dsp:sp>
    <dsp:sp modelId="{EC598828-F877-4518-8928-FBA5E5579E7C}">
      <dsp:nvSpPr>
        <dsp:cNvPr id="0" name=""/>
        <dsp:cNvSpPr/>
      </dsp:nvSpPr>
      <dsp:spPr>
        <a:xfrm>
          <a:off x="5269101" y="893301"/>
          <a:ext cx="1890726" cy="634370"/>
        </a:xfrm>
        <a:prstGeom prst="roundRect">
          <a:avLst>
            <a:gd name="adj" fmla="val 10000"/>
          </a:avLst>
        </a:prstGeom>
        <a:solidFill>
          <a:schemeClr val="accent4">
            <a:hueOff val="11174095"/>
            <a:satOff val="-66977"/>
            <a:lumOff val="689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altLang="en-US" sz="1000" kern="1200"/>
            <a:t>R NIR1.3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altLang="en-US" sz="1000" kern="1200"/>
            <a:t>G VIS0.8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altLang="en-US" sz="1000" kern="1200"/>
            <a:t>B VIS1.6</a:t>
          </a:r>
          <a:endParaRPr lang="en-US" sz="1000" kern="1200" dirty="0"/>
        </a:p>
      </dsp:txBody>
      <dsp:txXfrm>
        <a:off x="5287681" y="911881"/>
        <a:ext cx="1853566" cy="597210"/>
      </dsp:txXfrm>
    </dsp:sp>
    <dsp:sp modelId="{407018CE-BEA9-494D-9185-6964EED12FBD}">
      <dsp:nvSpPr>
        <dsp:cNvPr id="0" name=""/>
        <dsp:cNvSpPr/>
      </dsp:nvSpPr>
      <dsp:spPr>
        <a:xfrm>
          <a:off x="5135616" y="1716487"/>
          <a:ext cx="2155994" cy="146235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5178447" y="1759318"/>
        <a:ext cx="2070332" cy="13766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9982200" y="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1409065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9707563" y="14085888"/>
            <a:ext cx="274637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fld id="{9BF608B5-EAE5-4394-A4A1-BC9DFDA9903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9275" y="0"/>
            <a:ext cx="43021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77800" y="1074738"/>
            <a:ext cx="9575800" cy="5386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22388" y="6819900"/>
            <a:ext cx="7286625" cy="646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13644563"/>
            <a:ext cx="43021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9275" y="13644563"/>
            <a:ext cx="43021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F1D1A7D0-5C13-44D2-83D4-756349DCB84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3335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marL="742950" indent="-285750" defTabSz="13335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marL="1143000" indent="-228600" defTabSz="13335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marL="1600200" indent="-228600" defTabSz="13335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marL="2057400" indent="-228600" defTabSz="13335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defTabSz="13335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defTabSz="13335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defTabSz="13335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defTabSz="13335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fld id="{2AC90FA9-3DE3-409A-AC1D-6673FD0E0F59}" type="slidenum">
              <a:rPr lang="de-DE" altLang="en-US" sz="1700" b="0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1</a:t>
            </a:fld>
            <a:endParaRPr lang="de-DE" altLang="en-US" sz="17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Title slide template 2 of 2 with presentation title/information on the right. Please choose between slide 1 or 2 for the title slide and delete the other.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7497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- Side</a:t>
            </a:r>
            <a:r>
              <a:rPr lang="en-GB" baseline="0" dirty="0"/>
              <a:t> view on the storm (that is sometimes doable J)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1703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etop/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788" y="1209675"/>
            <a:ext cx="9466262" cy="536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eform 13"/>
          <p:cNvSpPr>
            <a:spLocks/>
          </p:cNvSpPr>
          <p:nvPr/>
        </p:nvSpPr>
        <p:spPr bwMode="auto">
          <a:xfrm>
            <a:off x="36513" y="1154113"/>
            <a:ext cx="3306762" cy="5375275"/>
          </a:xfrm>
          <a:custGeom>
            <a:avLst/>
            <a:gdLst>
              <a:gd name="T0" fmla="*/ 46182 w 3306619"/>
              <a:gd name="T1" fmla="*/ 0 h 5375564"/>
              <a:gd name="T2" fmla="*/ 3306619 w 3306619"/>
              <a:gd name="T3" fmla="*/ 0 h 5375564"/>
              <a:gd name="T4" fmla="*/ 2050473 w 3306619"/>
              <a:gd name="T5" fmla="*/ 5375564 h 5375564"/>
              <a:gd name="T6" fmla="*/ 0 w 3306619"/>
              <a:gd name="T7" fmla="*/ 5375564 h 5375564"/>
              <a:gd name="T8" fmla="*/ 46182 w 3306619"/>
              <a:gd name="T9" fmla="*/ 0 h 53755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36000" tIns="36000" rIns="36000" bIns="36000"/>
          <a:lstStyle/>
          <a:p>
            <a:endParaRPr lang="en-GB"/>
          </a:p>
        </p:txBody>
      </p:sp>
      <p:pic>
        <p:nvPicPr>
          <p:cNvPr id="4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 bwMode="auto">
          <a:xfrm>
            <a:off x="0" y="0"/>
            <a:ext cx="12192000" cy="659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144463" y="-7938"/>
            <a:ext cx="2108200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36000" rIns="36000" bIns="36000"/>
          <a:lstStyle>
            <a:lvl1pPr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marL="742950" indent="-28575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marL="11430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marL="16002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marL="20574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cxnSp>
        <p:nvCxnSpPr>
          <p:cNvPr id="6" name="Straight Connector 19"/>
          <p:cNvCxnSpPr>
            <a:cxnSpLocks noChangeShapeType="1"/>
          </p:cNvCxnSpPr>
          <p:nvPr/>
        </p:nvCxnSpPr>
        <p:spPr bwMode="auto">
          <a:xfrm>
            <a:off x="144463" y="638175"/>
            <a:ext cx="12047537" cy="0"/>
          </a:xfrm>
          <a:prstGeom prst="line">
            <a:avLst/>
          </a:prstGeom>
          <a:noFill/>
          <a:ln w="6350" algn="ctr">
            <a:solidFill>
              <a:schemeClr val="tx2">
                <a:alpha val="20000"/>
              </a:schemeClr>
            </a:solidFill>
            <a:round/>
            <a:headEnd/>
            <a:tailEnd/>
          </a:ln>
        </p:spPr>
      </p:cxnSp>
      <p:pic>
        <p:nvPicPr>
          <p:cNvPr id="7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9"/>
          <a:stretch>
            <a:fillRect/>
          </a:stretch>
        </p:blipFill>
        <p:spPr bwMode="auto">
          <a:xfrm>
            <a:off x="371475" y="114300"/>
            <a:ext cx="1703388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9656855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44463" y="-7938"/>
            <a:ext cx="11903075" cy="646113"/>
          </a:xfrm>
          <a:prstGeom prst="rect">
            <a:avLst/>
          </a:prstGeom>
          <a:solidFill>
            <a:srgbClr val="D6D2C4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36000" rIns="36000" bIns="36000"/>
          <a:lstStyle>
            <a:lvl1pPr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marL="742950" indent="-28575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marL="11430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marL="16002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marL="20574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pic>
        <p:nvPicPr>
          <p:cNvPr id="5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3" t="28964" r="31087" b="35710"/>
          <a:stretch>
            <a:fillRect/>
          </a:stretch>
        </p:blipFill>
        <p:spPr bwMode="auto">
          <a:xfrm>
            <a:off x="-42863" y="-42863"/>
            <a:ext cx="12228513" cy="691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144463" y="-7938"/>
            <a:ext cx="647700" cy="64611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36000" rIns="36000" bIns="36000"/>
          <a:lstStyle>
            <a:lvl1pPr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marL="742950" indent="-28575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marL="11430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marL="16002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marL="20574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pic>
        <p:nvPicPr>
          <p:cNvPr id="8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 bwMode="auto">
          <a:xfrm>
            <a:off x="207963" y="84138"/>
            <a:ext cx="48577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742674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314325" y="-1679575"/>
            <a:ext cx="11288713" cy="11288713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36000" rIns="36000" bIns="36000"/>
          <a:lstStyle>
            <a:lvl1pPr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marL="742950" indent="-28575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marL="11430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marL="16002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marL="20574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5" name="Rectangle 13"/>
          <p:cNvSpPr>
            <a:spLocks noChangeArrowheads="1"/>
          </p:cNvSpPr>
          <p:nvPr/>
        </p:nvSpPr>
        <p:spPr bwMode="auto">
          <a:xfrm>
            <a:off x="144463" y="-7938"/>
            <a:ext cx="11903075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36000" rIns="36000" bIns="36000"/>
          <a:lstStyle>
            <a:lvl1pPr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marL="742950" indent="-28575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marL="11430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marL="16002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marL="20574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144463" y="-7938"/>
            <a:ext cx="647700" cy="64611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36000" rIns="36000" bIns="36000"/>
          <a:lstStyle>
            <a:lvl1pPr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marL="742950" indent="-28575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marL="11430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marL="16002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marL="20574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pic>
        <p:nvPicPr>
          <p:cNvPr id="8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 bwMode="auto">
          <a:xfrm>
            <a:off x="207963" y="84138"/>
            <a:ext cx="48577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526237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0" y="1139825"/>
            <a:ext cx="8183563" cy="544671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36000" rIns="36000" bIns="36000"/>
          <a:lstStyle>
            <a:lvl1pPr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marL="742950" indent="-28575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marL="11430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marL="16002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marL="20574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pic>
        <p:nvPicPr>
          <p:cNvPr id="5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4" b="3435"/>
          <a:stretch>
            <a:fillRect/>
          </a:stretch>
        </p:blipFill>
        <p:spPr bwMode="auto">
          <a:xfrm>
            <a:off x="0" y="858838"/>
            <a:ext cx="12192000" cy="576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144463" y="-7938"/>
            <a:ext cx="647700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36000" rIns="36000" bIns="36000"/>
          <a:lstStyle>
            <a:lvl1pPr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marL="742950" indent="-28575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marL="11430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marL="16002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marL="20574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pic>
        <p:nvPicPr>
          <p:cNvPr id="8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 bwMode="auto">
          <a:xfrm>
            <a:off x="207963" y="84138"/>
            <a:ext cx="48577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8" y="2427288"/>
            <a:ext cx="2640012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/>
            </a:lvl1pPr>
            <a:lvl2pPr marL="562722" indent="0">
              <a:buNone/>
              <a:defRPr sz="2800"/>
            </a:lvl2pPr>
            <a:lvl3pPr marL="1125443" indent="0">
              <a:buNone/>
              <a:defRPr sz="2400"/>
            </a:lvl3pPr>
            <a:lvl4pPr marL="1688165" indent="0">
              <a:buNone/>
              <a:defRPr sz="2000"/>
            </a:lvl4pPr>
            <a:lvl5pPr marL="2250887" indent="0"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9797643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1031515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dpi="0" rotWithShape="1">
          <a:blip r:embed="rId2">
            <a:lum/>
          </a:blip>
          <a:srcRect/>
          <a:stretch>
            <a:fillRect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19907"/>
          </a:xfrm>
        </p:spPr>
        <p:txBody>
          <a:bodyPr/>
          <a:lstStyle>
            <a:lvl1pPr marL="221544"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249" y="1237127"/>
            <a:ext cx="8714152" cy="5262675"/>
          </a:xfrm>
        </p:spPr>
        <p:txBody>
          <a:bodyPr>
            <a:normAutofit/>
          </a:bodyPr>
          <a:lstStyle>
            <a:lvl1pPr marL="310162" indent="-310162">
              <a:spcBef>
                <a:spcPts val="0"/>
              </a:spcBef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067427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EPS-S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833438"/>
            <a:ext cx="10169525" cy="576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eform 13"/>
          <p:cNvSpPr>
            <a:spLocks/>
          </p:cNvSpPr>
          <p:nvPr/>
        </p:nvSpPr>
        <p:spPr bwMode="auto">
          <a:xfrm flipH="1">
            <a:off x="8872538" y="1154113"/>
            <a:ext cx="3305175" cy="5375275"/>
          </a:xfrm>
          <a:custGeom>
            <a:avLst/>
            <a:gdLst>
              <a:gd name="T0" fmla="*/ 46182 w 3306619"/>
              <a:gd name="T1" fmla="*/ 0 h 5375564"/>
              <a:gd name="T2" fmla="*/ 3306619 w 3306619"/>
              <a:gd name="T3" fmla="*/ 0 h 5375564"/>
              <a:gd name="T4" fmla="*/ 2050473 w 3306619"/>
              <a:gd name="T5" fmla="*/ 5375564 h 5375564"/>
              <a:gd name="T6" fmla="*/ 0 w 3306619"/>
              <a:gd name="T7" fmla="*/ 5375564 h 5375564"/>
              <a:gd name="T8" fmla="*/ 46182 w 3306619"/>
              <a:gd name="T9" fmla="*/ 0 h 53755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36000" tIns="36000" rIns="36000" bIns="36000"/>
          <a:lstStyle/>
          <a:p>
            <a:endParaRPr lang="en-GB"/>
          </a:p>
        </p:txBody>
      </p:sp>
      <p:pic>
        <p:nvPicPr>
          <p:cNvPr id="4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 bwMode="auto">
          <a:xfrm>
            <a:off x="0" y="0"/>
            <a:ext cx="12192000" cy="659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144463" y="-7938"/>
            <a:ext cx="2108200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36000" rIns="36000" bIns="36000"/>
          <a:lstStyle>
            <a:lvl1pPr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marL="742950" indent="-28575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marL="11430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marL="16002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marL="20574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cxnSp>
        <p:nvCxnSpPr>
          <p:cNvPr id="6" name="Straight Connector 19"/>
          <p:cNvCxnSpPr>
            <a:cxnSpLocks noChangeShapeType="1"/>
          </p:cNvCxnSpPr>
          <p:nvPr/>
        </p:nvCxnSpPr>
        <p:spPr bwMode="auto">
          <a:xfrm>
            <a:off x="144463" y="638175"/>
            <a:ext cx="12047537" cy="0"/>
          </a:xfrm>
          <a:prstGeom prst="line">
            <a:avLst/>
          </a:prstGeom>
          <a:noFill/>
          <a:ln w="6350" algn="ctr">
            <a:solidFill>
              <a:schemeClr val="tx2">
                <a:alpha val="20000"/>
              </a:schemeClr>
            </a:solidFill>
            <a:round/>
            <a:headEnd/>
            <a:tailEnd/>
          </a:ln>
        </p:spPr>
      </p:cxnSp>
      <p:pic>
        <p:nvPicPr>
          <p:cNvPr id="7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9"/>
          <a:stretch>
            <a:fillRect/>
          </a:stretch>
        </p:blipFill>
        <p:spPr bwMode="auto">
          <a:xfrm>
            <a:off x="371475" y="114300"/>
            <a:ext cx="1703388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195354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S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1122363"/>
            <a:ext cx="9620250" cy="545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eform 13"/>
          <p:cNvSpPr>
            <a:spLocks/>
          </p:cNvSpPr>
          <p:nvPr/>
        </p:nvSpPr>
        <p:spPr bwMode="auto">
          <a:xfrm>
            <a:off x="36513" y="1154113"/>
            <a:ext cx="3306762" cy="5375275"/>
          </a:xfrm>
          <a:custGeom>
            <a:avLst/>
            <a:gdLst>
              <a:gd name="T0" fmla="*/ 46182 w 3306619"/>
              <a:gd name="T1" fmla="*/ 0 h 5375564"/>
              <a:gd name="T2" fmla="*/ 3306619 w 3306619"/>
              <a:gd name="T3" fmla="*/ 0 h 5375564"/>
              <a:gd name="T4" fmla="*/ 2050473 w 3306619"/>
              <a:gd name="T5" fmla="*/ 5375564 h 5375564"/>
              <a:gd name="T6" fmla="*/ 0 w 3306619"/>
              <a:gd name="T7" fmla="*/ 5375564 h 5375564"/>
              <a:gd name="T8" fmla="*/ 46182 w 3306619"/>
              <a:gd name="T9" fmla="*/ 0 h 53755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36000" tIns="36000" rIns="36000" bIns="36000"/>
          <a:lstStyle/>
          <a:p>
            <a:endParaRPr lang="en-GB"/>
          </a:p>
        </p:txBody>
      </p:sp>
      <p:pic>
        <p:nvPicPr>
          <p:cNvPr id="4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 bwMode="auto">
          <a:xfrm>
            <a:off x="0" y="-7938"/>
            <a:ext cx="12192000" cy="6594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144463" y="-7938"/>
            <a:ext cx="2108200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36000" rIns="36000" bIns="36000"/>
          <a:lstStyle>
            <a:lvl1pPr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marL="742950" indent="-28575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marL="11430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marL="16002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marL="20574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cxnSp>
        <p:nvCxnSpPr>
          <p:cNvPr id="6" name="Straight Connector 19"/>
          <p:cNvCxnSpPr>
            <a:cxnSpLocks noChangeShapeType="1"/>
          </p:cNvCxnSpPr>
          <p:nvPr/>
        </p:nvCxnSpPr>
        <p:spPr bwMode="auto">
          <a:xfrm>
            <a:off x="144463" y="638175"/>
            <a:ext cx="12047537" cy="0"/>
          </a:xfrm>
          <a:prstGeom prst="line">
            <a:avLst/>
          </a:prstGeom>
          <a:noFill/>
          <a:ln w="6350" algn="ctr">
            <a:solidFill>
              <a:schemeClr val="tx2">
                <a:alpha val="20000"/>
              </a:schemeClr>
            </a:solidFill>
            <a:round/>
            <a:headEnd/>
            <a:tailEnd/>
          </a:ln>
        </p:spPr>
      </p:cxnSp>
      <p:pic>
        <p:nvPicPr>
          <p:cNvPr id="7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9"/>
          <a:stretch>
            <a:fillRect/>
          </a:stretch>
        </p:blipFill>
        <p:spPr bwMode="auto">
          <a:xfrm>
            <a:off x="371475" y="114300"/>
            <a:ext cx="1703388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874229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T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146175"/>
            <a:ext cx="9617075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eform 13"/>
          <p:cNvSpPr>
            <a:spLocks/>
          </p:cNvSpPr>
          <p:nvPr/>
        </p:nvSpPr>
        <p:spPr bwMode="auto">
          <a:xfrm flipH="1">
            <a:off x="8872538" y="1154113"/>
            <a:ext cx="3305175" cy="5375275"/>
          </a:xfrm>
          <a:custGeom>
            <a:avLst/>
            <a:gdLst>
              <a:gd name="T0" fmla="*/ 46182 w 3306619"/>
              <a:gd name="T1" fmla="*/ 0 h 5375564"/>
              <a:gd name="T2" fmla="*/ 3306619 w 3306619"/>
              <a:gd name="T3" fmla="*/ 0 h 5375564"/>
              <a:gd name="T4" fmla="*/ 2050473 w 3306619"/>
              <a:gd name="T5" fmla="*/ 5375564 h 5375564"/>
              <a:gd name="T6" fmla="*/ 0 w 3306619"/>
              <a:gd name="T7" fmla="*/ 5375564 h 5375564"/>
              <a:gd name="T8" fmla="*/ 46182 w 3306619"/>
              <a:gd name="T9" fmla="*/ 0 h 53755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36000" tIns="36000" rIns="36000" bIns="36000"/>
          <a:lstStyle/>
          <a:p>
            <a:endParaRPr lang="en-GB"/>
          </a:p>
        </p:txBody>
      </p:sp>
      <p:pic>
        <p:nvPicPr>
          <p:cNvPr id="4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 bwMode="auto">
          <a:xfrm>
            <a:off x="0" y="0"/>
            <a:ext cx="12192000" cy="659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144463" y="-7938"/>
            <a:ext cx="2108200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36000" rIns="36000" bIns="36000"/>
          <a:lstStyle>
            <a:lvl1pPr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marL="742950" indent="-28575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marL="11430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marL="16002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marL="20574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cxnSp>
        <p:nvCxnSpPr>
          <p:cNvPr id="6" name="Straight Connector 19"/>
          <p:cNvCxnSpPr>
            <a:cxnSpLocks noChangeShapeType="1"/>
          </p:cNvCxnSpPr>
          <p:nvPr/>
        </p:nvCxnSpPr>
        <p:spPr bwMode="auto">
          <a:xfrm>
            <a:off x="144463" y="638175"/>
            <a:ext cx="12047537" cy="0"/>
          </a:xfrm>
          <a:prstGeom prst="line">
            <a:avLst/>
          </a:prstGeom>
          <a:noFill/>
          <a:ln w="6350" algn="ctr">
            <a:solidFill>
              <a:schemeClr val="tx2">
                <a:alpha val="20000"/>
              </a:schemeClr>
            </a:solidFill>
            <a:round/>
            <a:headEnd/>
            <a:tailEnd/>
          </a:ln>
        </p:spPr>
      </p:cxnSp>
      <p:pic>
        <p:nvPicPr>
          <p:cNvPr id="7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9"/>
          <a:stretch>
            <a:fillRect/>
          </a:stretch>
        </p:blipFill>
        <p:spPr bwMode="auto">
          <a:xfrm>
            <a:off x="371475" y="114300"/>
            <a:ext cx="1703388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569808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Destination Ear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6" b="1959"/>
          <a:stretch>
            <a:fillRect/>
          </a:stretch>
        </p:blipFill>
        <p:spPr bwMode="auto">
          <a:xfrm>
            <a:off x="2366963" y="1231900"/>
            <a:ext cx="9766300" cy="534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eform 13"/>
          <p:cNvSpPr>
            <a:spLocks/>
          </p:cNvSpPr>
          <p:nvPr/>
        </p:nvSpPr>
        <p:spPr bwMode="auto">
          <a:xfrm>
            <a:off x="36513" y="1154113"/>
            <a:ext cx="3306762" cy="5375275"/>
          </a:xfrm>
          <a:custGeom>
            <a:avLst/>
            <a:gdLst>
              <a:gd name="T0" fmla="*/ 46182 w 3306619"/>
              <a:gd name="T1" fmla="*/ 0 h 5375564"/>
              <a:gd name="T2" fmla="*/ 3306619 w 3306619"/>
              <a:gd name="T3" fmla="*/ 0 h 5375564"/>
              <a:gd name="T4" fmla="*/ 2050473 w 3306619"/>
              <a:gd name="T5" fmla="*/ 5375564 h 5375564"/>
              <a:gd name="T6" fmla="*/ 0 w 3306619"/>
              <a:gd name="T7" fmla="*/ 5375564 h 5375564"/>
              <a:gd name="T8" fmla="*/ 46182 w 3306619"/>
              <a:gd name="T9" fmla="*/ 0 h 53755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36000" tIns="36000" rIns="36000" bIns="36000"/>
          <a:lstStyle/>
          <a:p>
            <a:endParaRPr lang="en-GB"/>
          </a:p>
        </p:txBody>
      </p:sp>
      <p:pic>
        <p:nvPicPr>
          <p:cNvPr id="4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 bwMode="auto">
          <a:xfrm>
            <a:off x="0" y="-7938"/>
            <a:ext cx="12192000" cy="6594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144463" y="-7938"/>
            <a:ext cx="2108200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36000" rIns="36000" bIns="36000"/>
          <a:lstStyle>
            <a:lvl1pPr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marL="742950" indent="-28575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marL="11430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marL="16002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marL="20574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cxnSp>
        <p:nvCxnSpPr>
          <p:cNvPr id="6" name="Straight Connector 19"/>
          <p:cNvCxnSpPr>
            <a:cxnSpLocks noChangeShapeType="1"/>
          </p:cNvCxnSpPr>
          <p:nvPr/>
        </p:nvCxnSpPr>
        <p:spPr bwMode="auto">
          <a:xfrm>
            <a:off x="144463" y="638175"/>
            <a:ext cx="12047537" cy="0"/>
          </a:xfrm>
          <a:prstGeom prst="line">
            <a:avLst/>
          </a:prstGeom>
          <a:noFill/>
          <a:ln w="6350" algn="ctr">
            <a:solidFill>
              <a:schemeClr val="tx2">
                <a:alpha val="20000"/>
              </a:schemeClr>
            </a:solidFill>
            <a:round/>
            <a:headEnd/>
            <a:tailEnd/>
          </a:ln>
        </p:spPr>
      </p:cxnSp>
      <p:pic>
        <p:nvPicPr>
          <p:cNvPr id="7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9"/>
          <a:stretch>
            <a:fillRect/>
          </a:stretch>
        </p:blipFill>
        <p:spPr bwMode="auto">
          <a:xfrm>
            <a:off x="371475" y="114300"/>
            <a:ext cx="1703388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177333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CO2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231900"/>
            <a:ext cx="9496425" cy="534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eform 13"/>
          <p:cNvSpPr>
            <a:spLocks/>
          </p:cNvSpPr>
          <p:nvPr/>
        </p:nvSpPr>
        <p:spPr bwMode="auto">
          <a:xfrm flipH="1">
            <a:off x="8872538" y="1154113"/>
            <a:ext cx="3305175" cy="5375275"/>
          </a:xfrm>
          <a:custGeom>
            <a:avLst/>
            <a:gdLst>
              <a:gd name="T0" fmla="*/ 46182 w 3306619"/>
              <a:gd name="T1" fmla="*/ 0 h 5375564"/>
              <a:gd name="T2" fmla="*/ 3306619 w 3306619"/>
              <a:gd name="T3" fmla="*/ 0 h 5375564"/>
              <a:gd name="T4" fmla="*/ 2050473 w 3306619"/>
              <a:gd name="T5" fmla="*/ 5375564 h 5375564"/>
              <a:gd name="T6" fmla="*/ 0 w 3306619"/>
              <a:gd name="T7" fmla="*/ 5375564 h 5375564"/>
              <a:gd name="T8" fmla="*/ 46182 w 3306619"/>
              <a:gd name="T9" fmla="*/ 0 h 53755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36000" tIns="36000" rIns="36000" bIns="36000"/>
          <a:lstStyle/>
          <a:p>
            <a:endParaRPr lang="en-GB"/>
          </a:p>
        </p:txBody>
      </p:sp>
      <p:pic>
        <p:nvPicPr>
          <p:cNvPr id="4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 bwMode="auto">
          <a:xfrm>
            <a:off x="0" y="0"/>
            <a:ext cx="12192000" cy="659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144463" y="-7938"/>
            <a:ext cx="2108200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36000" rIns="36000" bIns="36000"/>
          <a:lstStyle>
            <a:lvl1pPr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marL="742950" indent="-28575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marL="11430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marL="16002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marL="20574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cxnSp>
        <p:nvCxnSpPr>
          <p:cNvPr id="6" name="Straight Connector 19"/>
          <p:cNvCxnSpPr>
            <a:cxnSpLocks noChangeShapeType="1"/>
          </p:cNvCxnSpPr>
          <p:nvPr/>
        </p:nvCxnSpPr>
        <p:spPr bwMode="auto">
          <a:xfrm>
            <a:off x="144463" y="638175"/>
            <a:ext cx="12047537" cy="0"/>
          </a:xfrm>
          <a:prstGeom prst="line">
            <a:avLst/>
          </a:prstGeom>
          <a:noFill/>
          <a:ln w="6350" algn="ctr">
            <a:solidFill>
              <a:schemeClr val="tx2">
                <a:alpha val="20000"/>
              </a:schemeClr>
            </a:solidFill>
            <a:round/>
            <a:headEnd/>
            <a:tailEnd/>
          </a:ln>
        </p:spPr>
      </p:cxnSp>
      <p:pic>
        <p:nvPicPr>
          <p:cNvPr id="7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9"/>
          <a:stretch>
            <a:fillRect/>
          </a:stretch>
        </p:blipFill>
        <p:spPr bwMode="auto">
          <a:xfrm>
            <a:off x="371475" y="114300"/>
            <a:ext cx="1703388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495750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0" y="1139825"/>
            <a:ext cx="8183563" cy="544671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36000" rIns="36000" bIns="36000"/>
          <a:lstStyle>
            <a:lvl1pPr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marL="742950" indent="-28575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marL="11430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marL="16002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marL="20574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pic>
        <p:nvPicPr>
          <p:cNvPr id="5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>
            <a:fillRect/>
          </a:stretch>
        </p:blipFill>
        <p:spPr bwMode="auto">
          <a:xfrm>
            <a:off x="0" y="877888"/>
            <a:ext cx="12192000" cy="576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144463" y="-7938"/>
            <a:ext cx="647700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36000" rIns="36000" bIns="36000"/>
          <a:lstStyle>
            <a:lvl1pPr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marL="742950" indent="-28575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marL="11430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marL="16002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marL="20574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pic>
        <p:nvPicPr>
          <p:cNvPr id="8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 bwMode="auto">
          <a:xfrm>
            <a:off x="207963" y="84138"/>
            <a:ext cx="48577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3062288"/>
            <a:ext cx="1246188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060519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47638" y="-7938"/>
            <a:ext cx="11896725" cy="646113"/>
          </a:xfrm>
          <a:prstGeom prst="rect">
            <a:avLst/>
          </a:prstGeom>
          <a:solidFill>
            <a:srgbClr val="0020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36000" rIns="36000" bIns="36000"/>
          <a:lstStyle>
            <a:lvl1pPr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marL="742950" indent="-28575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marL="11430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marL="16002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marL="20574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5" name="Rectangle 13"/>
          <p:cNvSpPr>
            <a:spLocks noChangeArrowheads="1"/>
          </p:cNvSpPr>
          <p:nvPr/>
        </p:nvSpPr>
        <p:spPr bwMode="auto">
          <a:xfrm>
            <a:off x="144463" y="-7938"/>
            <a:ext cx="647700" cy="64611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36000" rIns="36000" bIns="36000"/>
          <a:lstStyle>
            <a:lvl1pPr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marL="742950" indent="-28575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marL="11430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marL="16002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marL="20574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pic>
        <p:nvPicPr>
          <p:cNvPr id="7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 bwMode="auto">
          <a:xfrm>
            <a:off x="207963" y="84138"/>
            <a:ext cx="48577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150413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44463" y="-7938"/>
            <a:ext cx="11903075" cy="646113"/>
          </a:xfrm>
          <a:prstGeom prst="rect">
            <a:avLst/>
          </a:prstGeom>
          <a:solidFill>
            <a:srgbClr val="D6D2C4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36000" rIns="36000" bIns="36000"/>
          <a:lstStyle>
            <a:lvl1pPr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marL="742950" indent="-28575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marL="11430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marL="16002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marL="20574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5" name="Rectangle 13"/>
          <p:cNvSpPr>
            <a:spLocks noChangeArrowheads="1"/>
          </p:cNvSpPr>
          <p:nvPr/>
        </p:nvSpPr>
        <p:spPr bwMode="auto">
          <a:xfrm>
            <a:off x="144463" y="-7938"/>
            <a:ext cx="647700" cy="64611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36000" rIns="36000" bIns="36000"/>
          <a:lstStyle>
            <a:lvl1pPr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marL="742950" indent="-28575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marL="11430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marL="16002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marL="20574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pic>
        <p:nvPicPr>
          <p:cNvPr id="7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 bwMode="auto">
          <a:xfrm>
            <a:off x="207963" y="84138"/>
            <a:ext cx="48577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86732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92163" y="0"/>
            <a:ext cx="11399837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36000" rIns="36000" bIns="36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29700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4463" y="1139825"/>
            <a:ext cx="11628437" cy="526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1028" name="Straight Connector 8"/>
          <p:cNvCxnSpPr>
            <a:cxnSpLocks noChangeShapeType="1"/>
          </p:cNvCxnSpPr>
          <p:nvPr/>
        </p:nvCxnSpPr>
        <p:spPr bwMode="auto">
          <a:xfrm>
            <a:off x="144463" y="638175"/>
            <a:ext cx="12047537" cy="0"/>
          </a:xfrm>
          <a:prstGeom prst="line">
            <a:avLst/>
          </a:prstGeom>
          <a:noFill/>
          <a:ln w="6350" algn="ctr">
            <a:solidFill>
              <a:schemeClr val="tx2">
                <a:alpha val="20000"/>
              </a:schemeClr>
            </a:solidFill>
            <a:round/>
            <a:headEnd/>
            <a:tailEnd/>
          </a:ln>
        </p:spPr>
      </p:cxnSp>
      <p:sp>
        <p:nvSpPr>
          <p:cNvPr id="1029" name="TextBox 15"/>
          <p:cNvSpPr txBox="1">
            <a:spLocks noChangeArrowheads="1"/>
          </p:cNvSpPr>
          <p:nvPr/>
        </p:nvSpPr>
        <p:spPr bwMode="auto">
          <a:xfrm>
            <a:off x="10901363" y="641350"/>
            <a:ext cx="122713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marL="742950" indent="-28575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marL="11430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marL="16002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marL="20574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 algn="r" eaLnBrk="1" hangingPunct="1"/>
            <a:r>
              <a:rPr lang="en-GB" altLang="en-US" sz="1000" b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www.eumetsat.int</a:t>
            </a:r>
          </a:p>
        </p:txBody>
      </p:sp>
      <p:sp>
        <p:nvSpPr>
          <p:cNvPr id="12" name="Rectangle 61" title="[DM_E_CONFID]"/>
          <p:cNvSpPr>
            <a:spLocks noChangeArrowheads="1"/>
          </p:cNvSpPr>
          <p:nvPr/>
        </p:nvSpPr>
        <p:spPr bwMode="auto">
          <a:xfrm>
            <a:off x="4576763" y="6648450"/>
            <a:ext cx="3113087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defRPr/>
            </a:pPr>
            <a:endParaRPr lang="de-DE" sz="1000" b="0" dirty="0">
              <a:solidFill>
                <a:srgbClr val="00B5E2"/>
              </a:solidFill>
              <a:latin typeface="Roboto" panose="02000000000000000000" pitchFamily="2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13" name="Rectangle 61" title="[DM_E_DOC_NO], v[DM_E_VER_NO], [DM_E_ISS_DATE]"/>
          <p:cNvSpPr>
            <a:spLocks noChangeArrowheads="1"/>
          </p:cNvSpPr>
          <p:nvPr/>
        </p:nvSpPr>
        <p:spPr bwMode="auto">
          <a:xfrm>
            <a:off x="160338" y="6648450"/>
            <a:ext cx="4629150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pt-BR" sz="1000" b="0">
                <a:solidFill>
                  <a:srgbClr val="00B5E2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rPr>
              <a:t>EUM/EPSSGUP/VWG/22/1292638, v1 Draft, 19 March 2022</a:t>
            </a:r>
            <a:endParaRPr lang="de-DE" sz="1000" b="0" dirty="0">
              <a:solidFill>
                <a:srgbClr val="00B5E2"/>
              </a:solidFill>
              <a:latin typeface="Roboto" panose="02000000000000000000" pitchFamily="2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518900" y="6592888"/>
            <a:ext cx="609600" cy="2635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eaLnBrk="1" hangingPunct="1">
              <a:defRPr/>
            </a:pPr>
            <a:fld id="{37A9AF0A-FBAB-4709-92C2-31E32371B91B}" type="slidenum">
              <a:rPr lang="de-DE" sz="1050" b="0">
                <a:solidFill>
                  <a:srgbClr val="00B5E2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rPr>
              <a:pPr algn="r" eaLnBrk="1" hangingPunct="1">
                <a:defRPr/>
              </a:pPr>
              <a:t>‹#›</a:t>
            </a:fld>
            <a:endParaRPr lang="en-GB" sz="105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4F845BB-8AFE-4674-B50E-070D678250C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736" r:id="rId1"/>
    <p:sldLayoutId id="2147487737" r:id="rId2"/>
    <p:sldLayoutId id="2147487738" r:id="rId3"/>
    <p:sldLayoutId id="2147487739" r:id="rId4"/>
    <p:sldLayoutId id="2147487740" r:id="rId5"/>
    <p:sldLayoutId id="2147487741" r:id="rId6"/>
    <p:sldLayoutId id="2147487742" r:id="rId7"/>
    <p:sldLayoutId id="2147487743" r:id="rId8"/>
    <p:sldLayoutId id="2147487744" r:id="rId9"/>
    <p:sldLayoutId id="2147487745" r:id="rId10"/>
    <p:sldLayoutId id="2147487746" r:id="rId11"/>
    <p:sldLayoutId id="2147487747" r:id="rId12"/>
    <p:sldLayoutId id="2147487757" r:id="rId13"/>
    <p:sldLayoutId id="2147487758" r:id="rId14"/>
  </p:sldLayoutIdLst>
  <p:transition/>
  <p:txStyles>
    <p:titleStyle>
      <a:lvl1pPr marL="220663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Dosis" panose="02010503020202060003" pitchFamily="2" charset="0"/>
          <a:ea typeface="+mj-ea"/>
          <a:cs typeface="Arial" pitchFamily="34" charset="0"/>
        </a:defRPr>
      </a:lvl1pPr>
      <a:lvl2pPr marL="220663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Dosis" panose="02010303020202060003" pitchFamily="2" charset="0"/>
          <a:cs typeface="Arial" pitchFamily="34" charset="0"/>
        </a:defRPr>
      </a:lvl2pPr>
      <a:lvl3pPr marL="220663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Dosis" panose="02010303020202060003" pitchFamily="2" charset="0"/>
          <a:cs typeface="Arial" pitchFamily="34" charset="0"/>
        </a:defRPr>
      </a:lvl3pPr>
      <a:lvl4pPr marL="220663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Dosis" panose="02010303020202060003" pitchFamily="2" charset="0"/>
          <a:cs typeface="Arial" pitchFamily="34" charset="0"/>
        </a:defRPr>
      </a:lvl4pPr>
      <a:lvl5pPr marL="220663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Dosis" panose="02010303020202060003" pitchFamily="2" charset="0"/>
          <a:cs typeface="Arial" pitchFamily="34" charset="0"/>
        </a:defRPr>
      </a:lvl5pPr>
      <a:lvl6pPr marL="562722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6pPr>
      <a:lvl7pPr marL="1125444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7pPr>
      <a:lvl8pPr marL="1688165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8pPr>
      <a:lvl9pPr marL="2250887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9pPr>
    </p:titleStyle>
    <p:bodyStyle>
      <a:lvl1pPr marL="327025" indent="-327025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400">
          <a:solidFill>
            <a:schemeClr val="tx2"/>
          </a:solidFill>
          <a:latin typeface="Roboto" panose="02000000000000000000" pitchFamily="2" charset="0"/>
          <a:ea typeface="Roboto" panose="02000000000000000000" pitchFamily="2" charset="0"/>
          <a:cs typeface="Arial" pitchFamily="34" charset="0"/>
        </a:defRPr>
      </a:lvl1pPr>
      <a:lvl2pPr marL="914400" indent="-35083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900">
          <a:solidFill>
            <a:schemeClr val="tx2"/>
          </a:solidFill>
          <a:latin typeface="Roboto" panose="02000000000000000000" pitchFamily="2" charset="0"/>
          <a:ea typeface="Roboto" panose="02000000000000000000" pitchFamily="2" charset="0"/>
          <a:cs typeface="Arial" pitchFamily="34" charset="0"/>
        </a:defRPr>
      </a:lvl2pPr>
      <a:lvl3pPr marL="1406525" indent="-28098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400">
          <a:solidFill>
            <a:schemeClr val="tx2"/>
          </a:solidFill>
          <a:latin typeface="Roboto" panose="02000000000000000000" pitchFamily="2" charset="0"/>
          <a:ea typeface="Roboto" panose="02000000000000000000" pitchFamily="2" charset="0"/>
          <a:cs typeface="Arial" pitchFamily="34" charset="0"/>
        </a:defRPr>
      </a:lvl3pPr>
      <a:lvl4pPr marL="1968500" indent="-28098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900">
          <a:solidFill>
            <a:schemeClr val="tx2"/>
          </a:solidFill>
          <a:latin typeface="Roboto" panose="02000000000000000000" pitchFamily="2" charset="0"/>
          <a:ea typeface="Roboto" panose="02000000000000000000" pitchFamily="2" charset="0"/>
          <a:cs typeface="Arial" pitchFamily="34" charset="0"/>
        </a:defRPr>
      </a:lvl4pPr>
      <a:lvl5pPr marL="2532063" indent="-28098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2"/>
          </a:solidFill>
          <a:latin typeface="Roboto" panose="02000000000000000000" pitchFamily="2" charset="0"/>
          <a:ea typeface="Roboto" panose="02000000000000000000" pitchFamily="2" charset="0"/>
          <a:cs typeface="Arial" pitchFamily="34" charset="0"/>
        </a:defRPr>
      </a:lvl5pPr>
      <a:lvl6pPr marL="3094970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6pPr>
      <a:lvl7pPr marL="3657691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7pPr>
      <a:lvl8pPr marL="4220413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8pPr>
      <a:lvl9pPr marL="4783135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2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44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165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0887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609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331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05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77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jpeg"/><Relationship Id="rId17" Type="http://schemas.openxmlformats.org/officeDocument/2006/relationships/image" Target="../media/image42.jpg"/><Relationship Id="rId2" Type="http://schemas.openxmlformats.org/officeDocument/2006/relationships/image" Target="../media/image27.png"/><Relationship Id="rId16" Type="http://schemas.openxmlformats.org/officeDocument/2006/relationships/image" Target="../media/image41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jpeg"/><Relationship Id="rId10" Type="http://schemas.openxmlformats.org/officeDocument/2006/relationships/image" Target="../media/image35.png"/><Relationship Id="rId19" Type="http://schemas.openxmlformats.org/officeDocument/2006/relationships/image" Target="../media/image44.jpe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39.jpe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jpeg"/><Relationship Id="rId17" Type="http://schemas.openxmlformats.org/officeDocument/2006/relationships/image" Target="../media/image43.png"/><Relationship Id="rId2" Type="http://schemas.openxmlformats.org/officeDocument/2006/relationships/image" Target="../media/image27.png"/><Relationship Id="rId16" Type="http://schemas.openxmlformats.org/officeDocument/2006/relationships/image" Target="../media/image46.jpe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5.jpeg"/><Relationship Id="rId10" Type="http://schemas.openxmlformats.org/officeDocument/2006/relationships/image" Target="../media/image35.png"/><Relationship Id="rId19" Type="http://schemas.openxmlformats.org/officeDocument/2006/relationships/image" Target="../media/image47.jpe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50.jpeg"/><Relationship Id="rId3" Type="http://schemas.openxmlformats.org/officeDocument/2006/relationships/image" Target="../media/image28.png"/><Relationship Id="rId21" Type="http://schemas.openxmlformats.org/officeDocument/2006/relationships/image" Target="../media/image53.jpeg"/><Relationship Id="rId7" Type="http://schemas.openxmlformats.org/officeDocument/2006/relationships/image" Target="../media/image32.png"/><Relationship Id="rId12" Type="http://schemas.openxmlformats.org/officeDocument/2006/relationships/image" Target="../media/image37.jpeg"/><Relationship Id="rId17" Type="http://schemas.openxmlformats.org/officeDocument/2006/relationships/image" Target="../media/image43.png"/><Relationship Id="rId2" Type="http://schemas.openxmlformats.org/officeDocument/2006/relationships/image" Target="../media/image27.png"/><Relationship Id="rId16" Type="http://schemas.openxmlformats.org/officeDocument/2006/relationships/image" Target="../media/image49.jpeg"/><Relationship Id="rId20" Type="http://schemas.openxmlformats.org/officeDocument/2006/relationships/image" Target="../media/image5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jpeg"/><Relationship Id="rId10" Type="http://schemas.openxmlformats.org/officeDocument/2006/relationships/image" Target="../media/image35.png"/><Relationship Id="rId19" Type="http://schemas.openxmlformats.org/officeDocument/2006/relationships/image" Target="../media/image51.jpe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78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7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33.png"/><Relationship Id="rId18" Type="http://schemas.openxmlformats.org/officeDocument/2006/relationships/image" Target="../media/image49.jpeg"/><Relationship Id="rId3" Type="http://schemas.openxmlformats.org/officeDocument/2006/relationships/image" Target="../media/image27.png"/><Relationship Id="rId21" Type="http://schemas.openxmlformats.org/officeDocument/2006/relationships/image" Target="../media/image52.jpeg"/><Relationship Id="rId7" Type="http://schemas.openxmlformats.org/officeDocument/2006/relationships/image" Target="../media/image43.png"/><Relationship Id="rId12" Type="http://schemas.openxmlformats.org/officeDocument/2006/relationships/image" Target="../media/image32.png"/><Relationship Id="rId17" Type="http://schemas.openxmlformats.org/officeDocument/2006/relationships/image" Target="../media/image38.png"/><Relationship Id="rId2" Type="http://schemas.openxmlformats.org/officeDocument/2006/relationships/image" Target="../media/image48.png"/><Relationship Id="rId16" Type="http://schemas.openxmlformats.org/officeDocument/2006/relationships/image" Target="../media/image36.png"/><Relationship Id="rId20" Type="http://schemas.openxmlformats.org/officeDocument/2006/relationships/image" Target="../media/image5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jpeg"/><Relationship Id="rId11" Type="http://schemas.openxmlformats.org/officeDocument/2006/relationships/image" Target="../media/image31.png"/><Relationship Id="rId5" Type="http://schemas.openxmlformats.org/officeDocument/2006/relationships/image" Target="../media/image29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19" Type="http://schemas.openxmlformats.org/officeDocument/2006/relationships/image" Target="../media/image50.jpeg"/><Relationship Id="rId4" Type="http://schemas.openxmlformats.org/officeDocument/2006/relationships/image" Target="../media/image28.png"/><Relationship Id="rId9" Type="http://schemas.openxmlformats.org/officeDocument/2006/relationships/image" Target="../media/image40.jpeg"/><Relationship Id="rId14" Type="http://schemas.openxmlformats.org/officeDocument/2006/relationships/image" Target="../media/image34.png"/><Relationship Id="rId22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7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5.png"/><Relationship Id="rId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gif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jp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title="[DM_DOCNAME]"/>
          <p:cNvSpPr txBox="1"/>
          <p:nvPr/>
        </p:nvSpPr>
        <p:spPr>
          <a:xfrm>
            <a:off x="5213684" y="2142058"/>
            <a:ext cx="6814832" cy="2333286"/>
          </a:xfrm>
          <a:prstGeom prst="rect">
            <a:avLst/>
          </a:prstGeom>
          <a:solidFill>
            <a:schemeClr val="bg1"/>
          </a:solidFill>
        </p:spPr>
        <p:txBody>
          <a:bodyPr wrap="square" lIns="288000" tIns="180000" rIns="288000" bIns="180000">
            <a:spAutoFit/>
          </a:bodyPr>
          <a:lstStyle/>
          <a:p>
            <a:pPr eaLnBrk="1" hangingPunct="1">
              <a:defRPr/>
            </a:pPr>
            <a:r>
              <a:rPr lang="en-GB" sz="3200" b="0" kern="0" dirty="0">
                <a:solidFill>
                  <a:schemeClr val="tx1"/>
                </a:solidFill>
                <a:latin typeface="Dosis" panose="02010503020202060003" pitchFamily="2" charset="0"/>
                <a:cs typeface="Arial" panose="020B0604020202020204" pitchFamily="34" charset="0"/>
              </a:rPr>
              <a:t>RGB Products overview </a:t>
            </a:r>
          </a:p>
          <a:p>
            <a:pPr eaLnBrk="1" hangingPunct="1">
              <a:defRPr/>
            </a:pPr>
            <a:endParaRPr lang="en-GB" sz="3200" b="0" kern="0" dirty="0">
              <a:solidFill>
                <a:schemeClr val="tx1"/>
              </a:solidFill>
              <a:latin typeface="Dosis" panose="02010503020202060003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GB" sz="1600" b="0" kern="0" dirty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Ivan Smiljanić	</a:t>
            </a:r>
          </a:p>
          <a:p>
            <a:pPr eaLnBrk="1" hangingPunct="1">
              <a:defRPr/>
            </a:pPr>
            <a:r>
              <a:rPr lang="en-GB" sz="1600" b="0" i="1" kern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Satellite applications and training expert </a:t>
            </a:r>
          </a:p>
          <a:p>
            <a:pPr eaLnBrk="1" hangingPunct="1">
              <a:defRPr/>
            </a:pPr>
            <a:endParaRPr lang="en-GB" sz="1600" b="0" i="1" kern="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en-GB" sz="1600" b="0" i="1" dirty="0">
                <a:solidFill>
                  <a:srgbClr val="FFFFFF"/>
                </a:solidFill>
                <a:latin typeface="Bahnschrift Light" panose="020B0502040204020203" pitchFamily="34" charset="0"/>
                <a:ea typeface="Roboto Light" panose="02000000000000000000" pitchFamily="2" charset="0"/>
                <a:cs typeface="Calibri Light" panose="020F0302020204030204" pitchFamily="34" charset="0"/>
              </a:rPr>
              <a:t>Summer School, Bracciano 2025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Spectral utility</a:t>
            </a:r>
          </a:p>
        </p:txBody>
      </p:sp>
      <p:grpSp>
        <p:nvGrpSpPr>
          <p:cNvPr id="63" name="Group 3"/>
          <p:cNvGrpSpPr>
            <a:grpSpLocks/>
          </p:cNvGrpSpPr>
          <p:nvPr/>
        </p:nvGrpSpPr>
        <p:grpSpPr bwMode="auto">
          <a:xfrm>
            <a:off x="4587541" y="1140321"/>
            <a:ext cx="1298575" cy="1189037"/>
            <a:chOff x="2579" y="853"/>
            <a:chExt cx="755" cy="749"/>
          </a:xfrm>
          <a:effectLst>
            <a:glow rad="457200">
              <a:srgbClr val="002569">
                <a:lumMod val="60000"/>
                <a:lumOff val="40000"/>
                <a:alpha val="25000"/>
              </a:srgbClr>
            </a:glow>
          </a:effectLst>
        </p:grpSpPr>
        <p:pic>
          <p:nvPicPr>
            <p:cNvPr id="64" name="Picture 4" descr="BAND0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50"/>
            <a:stretch>
              <a:fillRect/>
            </a:stretch>
          </p:blipFill>
          <p:spPr bwMode="auto">
            <a:xfrm>
              <a:off x="2579" y="853"/>
              <a:ext cx="755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Text Box 5"/>
            <p:cNvSpPr txBox="1">
              <a:spLocks noChangeArrowheads="1"/>
            </p:cNvSpPr>
            <p:nvPr/>
          </p:nvSpPr>
          <p:spPr bwMode="auto">
            <a:xfrm>
              <a:off x="2608" y="1389"/>
              <a:ext cx="47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3=VIS0.6</a:t>
              </a:r>
            </a:p>
          </p:txBody>
        </p:sp>
      </p:grpSp>
      <p:grpSp>
        <p:nvGrpSpPr>
          <p:cNvPr id="66" name="Group 6"/>
          <p:cNvGrpSpPr>
            <a:grpSpLocks/>
          </p:cNvGrpSpPr>
          <p:nvPr/>
        </p:nvGrpSpPr>
        <p:grpSpPr bwMode="auto">
          <a:xfrm>
            <a:off x="5992478" y="1135559"/>
            <a:ext cx="1298575" cy="1193800"/>
            <a:chOff x="3365" y="854"/>
            <a:chExt cx="755" cy="752"/>
          </a:xfrm>
        </p:grpSpPr>
        <p:pic>
          <p:nvPicPr>
            <p:cNvPr id="67" name="Picture 7" descr="BAND0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96"/>
            <a:stretch>
              <a:fillRect/>
            </a:stretch>
          </p:blipFill>
          <p:spPr bwMode="auto">
            <a:xfrm>
              <a:off x="3365" y="854"/>
              <a:ext cx="755" cy="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" name="Text Box 8"/>
            <p:cNvSpPr txBox="1">
              <a:spLocks noChangeArrowheads="1"/>
            </p:cNvSpPr>
            <p:nvPr/>
          </p:nvSpPr>
          <p:spPr bwMode="auto">
            <a:xfrm>
              <a:off x="3411" y="1389"/>
              <a:ext cx="47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4=VIS0.8</a:t>
              </a:r>
            </a:p>
          </p:txBody>
        </p:sp>
      </p:grpSp>
      <p:grpSp>
        <p:nvGrpSpPr>
          <p:cNvPr id="69" name="Group 9"/>
          <p:cNvGrpSpPr>
            <a:grpSpLocks/>
          </p:cNvGrpSpPr>
          <p:nvPr/>
        </p:nvGrpSpPr>
        <p:grpSpPr bwMode="auto">
          <a:xfrm>
            <a:off x="6536991" y="2394446"/>
            <a:ext cx="1298575" cy="1193800"/>
            <a:chOff x="4151" y="854"/>
            <a:chExt cx="755" cy="752"/>
          </a:xfrm>
        </p:grpSpPr>
        <p:pic>
          <p:nvPicPr>
            <p:cNvPr id="70" name="Picture 10" descr="BAND0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96"/>
            <a:stretch>
              <a:fillRect/>
            </a:stretch>
          </p:blipFill>
          <p:spPr bwMode="auto">
            <a:xfrm>
              <a:off x="4151" y="854"/>
              <a:ext cx="755" cy="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" name="Text Box 11"/>
            <p:cNvSpPr txBox="1">
              <a:spLocks noChangeArrowheads="1"/>
            </p:cNvSpPr>
            <p:nvPr/>
          </p:nvSpPr>
          <p:spPr bwMode="auto">
            <a:xfrm>
              <a:off x="4206" y="1389"/>
              <a:ext cx="48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7=NIR1.6</a:t>
              </a:r>
            </a:p>
          </p:txBody>
        </p:sp>
      </p:grpSp>
      <p:grpSp>
        <p:nvGrpSpPr>
          <p:cNvPr id="72" name="Group 15"/>
          <p:cNvGrpSpPr>
            <a:grpSpLocks/>
          </p:cNvGrpSpPr>
          <p:nvPr/>
        </p:nvGrpSpPr>
        <p:grpSpPr bwMode="auto">
          <a:xfrm>
            <a:off x="4603416" y="3732709"/>
            <a:ext cx="1311275" cy="1225550"/>
            <a:chOff x="3357" y="2016"/>
            <a:chExt cx="763" cy="772"/>
          </a:xfrm>
        </p:grpSpPr>
        <p:pic>
          <p:nvPicPr>
            <p:cNvPr id="73" name="Picture 16" descr="BAND0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602"/>
            <a:stretch>
              <a:fillRect/>
            </a:stretch>
          </p:blipFill>
          <p:spPr bwMode="auto">
            <a:xfrm>
              <a:off x="3357" y="2016"/>
              <a:ext cx="763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4" name="Text Box 17"/>
            <p:cNvSpPr txBox="1">
              <a:spLocks noChangeArrowheads="1"/>
            </p:cNvSpPr>
            <p:nvPr/>
          </p:nvSpPr>
          <p:spPr bwMode="auto">
            <a:xfrm>
              <a:off x="3411" y="2614"/>
              <a:ext cx="527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10=WV6.2</a:t>
              </a:r>
            </a:p>
          </p:txBody>
        </p:sp>
      </p:grpSp>
      <p:grpSp>
        <p:nvGrpSpPr>
          <p:cNvPr id="75" name="Group 18"/>
          <p:cNvGrpSpPr>
            <a:grpSpLocks/>
          </p:cNvGrpSpPr>
          <p:nvPr/>
        </p:nvGrpSpPr>
        <p:grpSpPr bwMode="auto">
          <a:xfrm>
            <a:off x="6084553" y="3732709"/>
            <a:ext cx="1312863" cy="1223962"/>
            <a:chOff x="4143" y="2016"/>
            <a:chExt cx="763" cy="771"/>
          </a:xfrm>
        </p:grpSpPr>
        <p:pic>
          <p:nvPicPr>
            <p:cNvPr id="76" name="Picture 19" descr="BAND0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428"/>
            <a:stretch>
              <a:fillRect/>
            </a:stretch>
          </p:blipFill>
          <p:spPr bwMode="auto">
            <a:xfrm>
              <a:off x="4143" y="2016"/>
              <a:ext cx="763" cy="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" name="Text Box 20"/>
            <p:cNvSpPr txBox="1">
              <a:spLocks noChangeArrowheads="1"/>
            </p:cNvSpPr>
            <p:nvPr/>
          </p:nvSpPr>
          <p:spPr bwMode="auto">
            <a:xfrm>
              <a:off x="4206" y="2614"/>
              <a:ext cx="52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11=WV7.3</a:t>
              </a:r>
            </a:p>
          </p:txBody>
        </p:sp>
      </p:grpSp>
      <p:grpSp>
        <p:nvGrpSpPr>
          <p:cNvPr id="78" name="Group 21"/>
          <p:cNvGrpSpPr>
            <a:grpSpLocks/>
          </p:cNvGrpSpPr>
          <p:nvPr/>
        </p:nvGrpSpPr>
        <p:grpSpPr bwMode="auto">
          <a:xfrm>
            <a:off x="7567278" y="3732709"/>
            <a:ext cx="1311275" cy="1220787"/>
            <a:chOff x="4930" y="2018"/>
            <a:chExt cx="762" cy="769"/>
          </a:xfrm>
        </p:grpSpPr>
        <p:pic>
          <p:nvPicPr>
            <p:cNvPr id="79" name="Picture 22" descr="BAND10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255"/>
            <a:stretch>
              <a:fillRect/>
            </a:stretch>
          </p:blipFill>
          <p:spPr bwMode="auto">
            <a:xfrm>
              <a:off x="4930" y="2018"/>
              <a:ext cx="762" cy="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0" name="Text Box 23"/>
            <p:cNvSpPr txBox="1">
              <a:spLocks noChangeArrowheads="1"/>
            </p:cNvSpPr>
            <p:nvPr/>
          </p:nvSpPr>
          <p:spPr bwMode="auto">
            <a:xfrm>
              <a:off x="5012" y="2614"/>
              <a:ext cx="46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12=IR8.7</a:t>
              </a:r>
            </a:p>
          </p:txBody>
        </p:sp>
      </p:grpSp>
      <p:grpSp>
        <p:nvGrpSpPr>
          <p:cNvPr id="81" name="Group 24"/>
          <p:cNvGrpSpPr>
            <a:grpSpLocks/>
          </p:cNvGrpSpPr>
          <p:nvPr/>
        </p:nvGrpSpPr>
        <p:grpSpPr bwMode="auto">
          <a:xfrm>
            <a:off x="3104816" y="5172571"/>
            <a:ext cx="1295400" cy="1190625"/>
            <a:chOff x="2581" y="3180"/>
            <a:chExt cx="753" cy="750"/>
          </a:xfrm>
          <a:effectLst/>
        </p:grpSpPr>
        <p:pic>
          <p:nvPicPr>
            <p:cNvPr id="82" name="Picture 25" descr="BAND0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2080" b="2600"/>
            <a:stretch>
              <a:fillRect/>
            </a:stretch>
          </p:blipFill>
          <p:spPr bwMode="auto">
            <a:xfrm>
              <a:off x="2581" y="3180"/>
              <a:ext cx="753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3" name="Text Box 26"/>
            <p:cNvSpPr txBox="1">
              <a:spLocks noChangeArrowheads="1"/>
            </p:cNvSpPr>
            <p:nvPr/>
          </p:nvSpPr>
          <p:spPr bwMode="auto">
            <a:xfrm>
              <a:off x="2675" y="3750"/>
              <a:ext cx="46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13=IR9.7</a:t>
              </a:r>
            </a:p>
          </p:txBody>
        </p:sp>
      </p:grpSp>
      <p:grpSp>
        <p:nvGrpSpPr>
          <p:cNvPr id="84" name="Group 27"/>
          <p:cNvGrpSpPr>
            <a:grpSpLocks/>
          </p:cNvGrpSpPr>
          <p:nvPr/>
        </p:nvGrpSpPr>
        <p:grpSpPr bwMode="auto">
          <a:xfrm>
            <a:off x="4587541" y="5172571"/>
            <a:ext cx="1311275" cy="1192212"/>
            <a:chOff x="3357" y="3173"/>
            <a:chExt cx="763" cy="751"/>
          </a:xfrm>
          <a:effectLst>
            <a:glow rad="508000">
              <a:srgbClr val="002569">
                <a:lumMod val="60000"/>
                <a:lumOff val="40000"/>
                <a:alpha val="26000"/>
              </a:srgbClr>
            </a:glow>
          </a:effectLst>
        </p:grpSpPr>
        <p:pic>
          <p:nvPicPr>
            <p:cNvPr id="85" name="Picture 28" descr="BAND09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428"/>
            <a:stretch>
              <a:fillRect/>
            </a:stretch>
          </p:blipFill>
          <p:spPr bwMode="auto">
            <a:xfrm>
              <a:off x="3357" y="3173"/>
              <a:ext cx="763" cy="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6" name="Text Box 29"/>
            <p:cNvSpPr txBox="1">
              <a:spLocks noChangeArrowheads="1"/>
            </p:cNvSpPr>
            <p:nvPr/>
          </p:nvSpPr>
          <p:spPr bwMode="auto">
            <a:xfrm>
              <a:off x="3417" y="3750"/>
              <a:ext cx="51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14=IR10.5</a:t>
              </a:r>
            </a:p>
          </p:txBody>
        </p:sp>
      </p:grpSp>
      <p:grpSp>
        <p:nvGrpSpPr>
          <p:cNvPr id="87" name="Group 30"/>
          <p:cNvGrpSpPr>
            <a:grpSpLocks/>
          </p:cNvGrpSpPr>
          <p:nvPr/>
        </p:nvGrpSpPr>
        <p:grpSpPr bwMode="auto">
          <a:xfrm>
            <a:off x="6146466" y="5172571"/>
            <a:ext cx="1312863" cy="1190625"/>
            <a:chOff x="4143" y="3180"/>
            <a:chExt cx="763" cy="750"/>
          </a:xfrm>
        </p:grpSpPr>
        <p:pic>
          <p:nvPicPr>
            <p:cNvPr id="88" name="Picture 31" descr="BAND07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602"/>
            <a:stretch>
              <a:fillRect/>
            </a:stretch>
          </p:blipFill>
          <p:spPr bwMode="auto">
            <a:xfrm>
              <a:off x="4143" y="3180"/>
              <a:ext cx="763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9" name="Text Box 32"/>
            <p:cNvSpPr txBox="1">
              <a:spLocks noChangeArrowheads="1"/>
            </p:cNvSpPr>
            <p:nvPr/>
          </p:nvSpPr>
          <p:spPr bwMode="auto">
            <a:xfrm>
              <a:off x="4159" y="3750"/>
              <a:ext cx="51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15=IR12.3</a:t>
              </a:r>
            </a:p>
          </p:txBody>
        </p:sp>
      </p:grpSp>
      <p:grpSp>
        <p:nvGrpSpPr>
          <p:cNvPr id="90" name="Group 33"/>
          <p:cNvGrpSpPr>
            <a:grpSpLocks/>
          </p:cNvGrpSpPr>
          <p:nvPr/>
        </p:nvGrpSpPr>
        <p:grpSpPr bwMode="auto">
          <a:xfrm>
            <a:off x="7552991" y="5172571"/>
            <a:ext cx="1350963" cy="1196975"/>
            <a:chOff x="4906" y="3182"/>
            <a:chExt cx="786" cy="754"/>
          </a:xfrm>
        </p:grpSpPr>
        <p:pic>
          <p:nvPicPr>
            <p:cNvPr id="91" name="Picture 34" descr="BAND11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081"/>
            <a:stretch>
              <a:fillRect/>
            </a:stretch>
          </p:blipFill>
          <p:spPr bwMode="auto">
            <a:xfrm>
              <a:off x="4929" y="3182"/>
              <a:ext cx="763" cy="7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" name="Text Box 35"/>
            <p:cNvSpPr txBox="1">
              <a:spLocks noChangeArrowheads="1"/>
            </p:cNvSpPr>
            <p:nvPr/>
          </p:nvSpPr>
          <p:spPr bwMode="auto">
            <a:xfrm>
              <a:off x="4906" y="3750"/>
              <a:ext cx="51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16=IR13.3</a:t>
              </a:r>
            </a:p>
          </p:txBody>
        </p:sp>
      </p:grpSp>
      <p:grpSp>
        <p:nvGrpSpPr>
          <p:cNvPr id="93" name="Group 36"/>
          <p:cNvGrpSpPr>
            <a:grpSpLocks/>
          </p:cNvGrpSpPr>
          <p:nvPr/>
        </p:nvGrpSpPr>
        <p:grpSpPr bwMode="auto">
          <a:xfrm>
            <a:off x="1779253" y="1140321"/>
            <a:ext cx="1300163" cy="1189037"/>
            <a:chOff x="839" y="845"/>
            <a:chExt cx="756" cy="749"/>
          </a:xfrm>
        </p:grpSpPr>
        <p:pic>
          <p:nvPicPr>
            <p:cNvPr id="94" name="Picture 37" descr="MSG_VIS0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" y="845"/>
              <a:ext cx="756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5" name="Text Box 38"/>
            <p:cNvSpPr txBox="1">
              <a:spLocks noChangeArrowheads="1"/>
            </p:cNvSpPr>
            <p:nvPr/>
          </p:nvSpPr>
          <p:spPr bwMode="auto">
            <a:xfrm>
              <a:off x="858" y="1389"/>
              <a:ext cx="47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1=VIS0.4</a:t>
              </a:r>
            </a:p>
          </p:txBody>
        </p:sp>
      </p:grpSp>
      <p:grpSp>
        <p:nvGrpSpPr>
          <p:cNvPr id="96" name="Group 39"/>
          <p:cNvGrpSpPr>
            <a:grpSpLocks/>
          </p:cNvGrpSpPr>
          <p:nvPr/>
        </p:nvGrpSpPr>
        <p:grpSpPr bwMode="auto">
          <a:xfrm>
            <a:off x="3184191" y="1140321"/>
            <a:ext cx="1300163" cy="1189037"/>
            <a:chOff x="1701" y="845"/>
            <a:chExt cx="756" cy="749"/>
          </a:xfrm>
        </p:grpSpPr>
        <p:pic>
          <p:nvPicPr>
            <p:cNvPr id="97" name="Picture 40" descr="MSG_VIS0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" y="845"/>
              <a:ext cx="756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8" name="Text Box 41"/>
            <p:cNvSpPr txBox="1">
              <a:spLocks noChangeArrowheads="1"/>
            </p:cNvSpPr>
            <p:nvPr/>
          </p:nvSpPr>
          <p:spPr bwMode="auto">
            <a:xfrm>
              <a:off x="1720" y="1389"/>
              <a:ext cx="47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2=VIS0.5</a:t>
              </a:r>
            </a:p>
          </p:txBody>
        </p:sp>
      </p:grpSp>
      <p:grpSp>
        <p:nvGrpSpPr>
          <p:cNvPr id="99" name="Group 42"/>
          <p:cNvGrpSpPr>
            <a:grpSpLocks/>
          </p:cNvGrpSpPr>
          <p:nvPr/>
        </p:nvGrpSpPr>
        <p:grpSpPr bwMode="auto">
          <a:xfrm>
            <a:off x="7395828" y="1140321"/>
            <a:ext cx="1236443" cy="1189037"/>
            <a:chOff x="3787" y="1570"/>
            <a:chExt cx="756" cy="749"/>
          </a:xfrm>
        </p:grpSpPr>
        <p:pic>
          <p:nvPicPr>
            <p:cNvPr id="100" name="Picture 43" descr="MSG_VIS0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7" y="1570"/>
              <a:ext cx="756" cy="749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1" name="Text Box 44"/>
            <p:cNvSpPr txBox="1">
              <a:spLocks noChangeArrowheads="1"/>
            </p:cNvSpPr>
            <p:nvPr/>
          </p:nvSpPr>
          <p:spPr bwMode="auto">
            <a:xfrm>
              <a:off x="3849" y="2115"/>
              <a:ext cx="483" cy="17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5=NIR0.9</a:t>
              </a:r>
            </a:p>
          </p:txBody>
        </p:sp>
      </p:grpSp>
      <p:grpSp>
        <p:nvGrpSpPr>
          <p:cNvPr id="102" name="Group 45"/>
          <p:cNvGrpSpPr>
            <a:grpSpLocks/>
          </p:cNvGrpSpPr>
          <p:nvPr/>
        </p:nvGrpSpPr>
        <p:grpSpPr bwMode="auto">
          <a:xfrm>
            <a:off x="8731578" y="1140321"/>
            <a:ext cx="1326488" cy="1189037"/>
            <a:chOff x="4583" y="1616"/>
            <a:chExt cx="777" cy="749"/>
          </a:xfrm>
        </p:grpSpPr>
        <p:pic>
          <p:nvPicPr>
            <p:cNvPr id="103" name="Picture 46" descr="MSG_VIS0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3" y="1616"/>
              <a:ext cx="777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4" name="Text Box 47"/>
            <p:cNvSpPr txBox="1">
              <a:spLocks noChangeArrowheads="1"/>
            </p:cNvSpPr>
            <p:nvPr/>
          </p:nvSpPr>
          <p:spPr bwMode="auto">
            <a:xfrm>
              <a:off x="4666" y="2161"/>
              <a:ext cx="48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6=NIR1.3</a:t>
              </a:r>
            </a:p>
          </p:txBody>
        </p:sp>
      </p:grpSp>
      <p:grpSp>
        <p:nvGrpSpPr>
          <p:cNvPr id="105" name="Group 48"/>
          <p:cNvGrpSpPr>
            <a:grpSpLocks/>
          </p:cNvGrpSpPr>
          <p:nvPr/>
        </p:nvGrpSpPr>
        <p:grpSpPr bwMode="auto">
          <a:xfrm>
            <a:off x="7941928" y="2399208"/>
            <a:ext cx="1300163" cy="1419224"/>
            <a:chOff x="4604" y="1616"/>
            <a:chExt cx="756" cy="894"/>
          </a:xfrm>
          <a:effectLst>
            <a:glow rad="457200">
              <a:srgbClr val="002569">
                <a:lumMod val="60000"/>
                <a:lumOff val="40000"/>
                <a:alpha val="25000"/>
              </a:srgbClr>
            </a:glow>
          </a:effectLst>
        </p:grpSpPr>
        <p:pic>
          <p:nvPicPr>
            <p:cNvPr id="106" name="Picture 49" descr="MSG_VIS0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4" y="1616"/>
              <a:ext cx="756" cy="749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7" name="Text Box 50"/>
            <p:cNvSpPr txBox="1">
              <a:spLocks noChangeArrowheads="1"/>
            </p:cNvSpPr>
            <p:nvPr/>
          </p:nvSpPr>
          <p:spPr bwMode="auto">
            <a:xfrm>
              <a:off x="4666" y="2161"/>
              <a:ext cx="536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8=NIR2.25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08" name="Rectangle 51"/>
          <p:cNvSpPr>
            <a:spLocks noChangeArrowheads="1"/>
          </p:cNvSpPr>
          <p:nvPr/>
        </p:nvSpPr>
        <p:spPr bwMode="auto">
          <a:xfrm>
            <a:off x="7362491" y="1164134"/>
            <a:ext cx="1269781" cy="1185862"/>
          </a:xfrm>
          <a:prstGeom prst="rect">
            <a:avLst/>
          </a:prstGeom>
          <a:noFill/>
          <a:ln w="38100" algn="ctr">
            <a:solidFill>
              <a:srgbClr val="001E59">
                <a:lumMod val="50000"/>
                <a:lumOff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09" name="Rectangle 52"/>
          <p:cNvSpPr>
            <a:spLocks noChangeArrowheads="1"/>
          </p:cNvSpPr>
          <p:nvPr/>
        </p:nvSpPr>
        <p:spPr bwMode="auto">
          <a:xfrm>
            <a:off x="8730916" y="1164134"/>
            <a:ext cx="1327150" cy="1184275"/>
          </a:xfrm>
          <a:prstGeom prst="rect">
            <a:avLst/>
          </a:prstGeom>
          <a:noFill/>
          <a:ln w="38100" algn="ctr">
            <a:solidFill>
              <a:srgbClr val="001E59">
                <a:lumMod val="50000"/>
                <a:lumOff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10" name="Rectangle 53"/>
          <p:cNvSpPr>
            <a:spLocks noChangeArrowheads="1"/>
          </p:cNvSpPr>
          <p:nvPr/>
        </p:nvSpPr>
        <p:spPr bwMode="auto">
          <a:xfrm>
            <a:off x="1782428" y="1164134"/>
            <a:ext cx="1327150" cy="1184275"/>
          </a:xfrm>
          <a:prstGeom prst="rect">
            <a:avLst/>
          </a:prstGeom>
          <a:noFill/>
          <a:ln w="38100" algn="ctr">
            <a:solidFill>
              <a:srgbClr val="001E59">
                <a:lumMod val="50000"/>
                <a:lumOff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11" name="Rectangle 54"/>
          <p:cNvSpPr>
            <a:spLocks noChangeArrowheads="1"/>
          </p:cNvSpPr>
          <p:nvPr/>
        </p:nvSpPr>
        <p:spPr bwMode="auto">
          <a:xfrm>
            <a:off x="3187366" y="1164134"/>
            <a:ext cx="1327150" cy="1184275"/>
          </a:xfrm>
          <a:prstGeom prst="rect">
            <a:avLst/>
          </a:prstGeom>
          <a:noFill/>
          <a:ln w="38100" algn="ctr">
            <a:solidFill>
              <a:srgbClr val="001E59">
                <a:lumMod val="50000"/>
                <a:lumOff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12" name="Rectangle 52"/>
          <p:cNvSpPr>
            <a:spLocks noChangeArrowheads="1"/>
          </p:cNvSpPr>
          <p:nvPr/>
        </p:nvSpPr>
        <p:spPr bwMode="auto">
          <a:xfrm>
            <a:off x="7938753" y="2389684"/>
            <a:ext cx="1327150" cy="1184275"/>
          </a:xfrm>
          <a:prstGeom prst="rect">
            <a:avLst/>
          </a:prstGeom>
          <a:noFill/>
          <a:ln w="38100" algn="ctr">
            <a:solidFill>
              <a:srgbClr val="001E59">
                <a:lumMod val="50000"/>
                <a:lumOff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cxnSp>
        <p:nvCxnSpPr>
          <p:cNvPr id="113" name="Straight Connector 57"/>
          <p:cNvCxnSpPr>
            <a:cxnSpLocks noChangeShapeType="1"/>
          </p:cNvCxnSpPr>
          <p:nvPr/>
        </p:nvCxnSpPr>
        <p:spPr bwMode="auto">
          <a:xfrm flipV="1">
            <a:off x="1350628" y="3623171"/>
            <a:ext cx="9906000" cy="9525"/>
          </a:xfrm>
          <a:prstGeom prst="line">
            <a:avLst/>
          </a:prstGeom>
          <a:noFill/>
          <a:ln w="38100" algn="ctr">
            <a:solidFill>
              <a:srgbClr val="001E59">
                <a:lumMod val="50000"/>
                <a:lumOff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14" name="Group 12"/>
          <p:cNvGrpSpPr>
            <a:grpSpLocks/>
          </p:cNvGrpSpPr>
          <p:nvPr/>
        </p:nvGrpSpPr>
        <p:grpSpPr bwMode="auto">
          <a:xfrm>
            <a:off x="3094542" y="3786683"/>
            <a:ext cx="1295400" cy="1211263"/>
            <a:chOff x="2562" y="2024"/>
            <a:chExt cx="753" cy="763"/>
          </a:xfrm>
          <a:effectLst>
            <a:glow rad="457200">
              <a:srgbClr val="002569">
                <a:lumMod val="60000"/>
                <a:lumOff val="40000"/>
                <a:alpha val="25000"/>
              </a:srgbClr>
            </a:glow>
          </a:effectLst>
        </p:grpSpPr>
        <p:pic>
          <p:nvPicPr>
            <p:cNvPr id="115" name="Picture 13" descr="BAND04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2080" b="2600"/>
            <a:stretch>
              <a:fillRect/>
            </a:stretch>
          </p:blipFill>
          <p:spPr bwMode="auto">
            <a:xfrm>
              <a:off x="2562" y="2024"/>
              <a:ext cx="753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6" name="Text Box 14"/>
            <p:cNvSpPr txBox="1">
              <a:spLocks noChangeArrowheads="1"/>
            </p:cNvSpPr>
            <p:nvPr/>
          </p:nvSpPr>
          <p:spPr bwMode="auto">
            <a:xfrm>
              <a:off x="2656" y="2614"/>
              <a:ext cx="41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9=IR3.8</a:t>
              </a:r>
            </a:p>
          </p:txBody>
        </p:sp>
      </p:grpSp>
      <p:sp>
        <p:nvSpPr>
          <p:cNvPr id="117" name="Rectangle 52"/>
          <p:cNvSpPr>
            <a:spLocks noChangeArrowheads="1"/>
          </p:cNvSpPr>
          <p:nvPr/>
        </p:nvSpPr>
        <p:spPr bwMode="auto">
          <a:xfrm>
            <a:off x="3084886" y="3766045"/>
            <a:ext cx="1327150" cy="1184275"/>
          </a:xfrm>
          <a:prstGeom prst="rect">
            <a:avLst/>
          </a:prstGeom>
          <a:noFill/>
          <a:ln w="38100" algn="ctr">
            <a:solidFill>
              <a:srgbClr val="001E59">
                <a:lumMod val="50000"/>
                <a:lumOff val="50000"/>
              </a:srgbClr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18" name="TextBox 58"/>
          <p:cNvSpPr txBox="1">
            <a:spLocks noChangeArrowheads="1"/>
          </p:cNvSpPr>
          <p:nvPr/>
        </p:nvSpPr>
        <p:spPr bwMode="auto">
          <a:xfrm>
            <a:off x="855423" y="2817088"/>
            <a:ext cx="2129109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1E59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Solar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1E59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3.0 (1.0/0.5) km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000" b="0" i="0" u="none" strike="noStrike" kern="0" cap="none" spc="0" normalizeH="0" baseline="0" noProof="0" dirty="0">
              <a:ln>
                <a:noFill/>
              </a:ln>
              <a:solidFill>
                <a:srgbClr val="001E59">
                  <a:lumMod val="50000"/>
                  <a:lumOff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1E59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Thermal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1E59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3.0 (2.0/1.0) km</a:t>
            </a: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020" y="1973215"/>
            <a:ext cx="2160000" cy="216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03" y="2317428"/>
            <a:ext cx="2160000" cy="216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9" name="Picture 1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020" y="4182020"/>
            <a:ext cx="2160000" cy="216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452" y="4418559"/>
            <a:ext cx="2330965" cy="216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931" y="3977759"/>
            <a:ext cx="2160000" cy="216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763" y="2208874"/>
            <a:ext cx="2160000" cy="23771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4400216" y="-24664"/>
            <a:ext cx="395311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/>
                <a:pattFill prst="dkUpDiag">
                  <a:fgClr>
                    <a:srgbClr val="00205B">
                      <a:lumMod val="50000"/>
                    </a:srgbClr>
                  </a:fgClr>
                  <a:bgClr>
                    <a:srgbClr val="FFFFFF">
                      <a:lumMod val="75000"/>
                      <a:lumOff val="25000"/>
                    </a:srgbClr>
                  </a:bgClr>
                </a:pattFill>
                <a:effectLst>
                  <a:outerShdw blurRad="38100" dist="19050" dir="2700000" algn="tl" rotWithShape="0">
                    <a:srgbClr val="FFFFFF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Experts</a:t>
            </a:r>
            <a:endParaRPr kumimoji="0" lang="en-GB" sz="1600" b="1" i="0" u="none" strike="noStrike" kern="1200" cap="none" spc="0" normalizeH="0" baseline="0" noProof="0" dirty="0">
              <a:ln w="12700">
                <a:solidFill>
                  <a:srgbClr val="00B5E2"/>
                </a:solidFill>
                <a:prstDash val="solid"/>
              </a:ln>
              <a:pattFill prst="pct50">
                <a:fgClr>
                  <a:srgbClr val="00B5E2"/>
                </a:fgClr>
                <a:bgClr>
                  <a:srgbClr val="00B5E2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00B5E2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466845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Spectral utility</a:t>
            </a:r>
          </a:p>
        </p:txBody>
      </p:sp>
      <p:grpSp>
        <p:nvGrpSpPr>
          <p:cNvPr id="63" name="Group 3"/>
          <p:cNvGrpSpPr>
            <a:grpSpLocks/>
          </p:cNvGrpSpPr>
          <p:nvPr/>
        </p:nvGrpSpPr>
        <p:grpSpPr bwMode="auto">
          <a:xfrm>
            <a:off x="6594302" y="1140321"/>
            <a:ext cx="1298575" cy="1189037"/>
            <a:chOff x="2579" y="853"/>
            <a:chExt cx="755" cy="749"/>
          </a:xfrm>
          <a:effectLst>
            <a:glow rad="457200">
              <a:srgbClr val="002569">
                <a:lumMod val="60000"/>
                <a:lumOff val="40000"/>
                <a:alpha val="25000"/>
              </a:srgbClr>
            </a:glow>
          </a:effectLst>
        </p:grpSpPr>
        <p:pic>
          <p:nvPicPr>
            <p:cNvPr id="64" name="Picture 4" descr="BAND0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50"/>
            <a:stretch>
              <a:fillRect/>
            </a:stretch>
          </p:blipFill>
          <p:spPr bwMode="auto">
            <a:xfrm>
              <a:off x="2579" y="853"/>
              <a:ext cx="755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Text Box 5"/>
            <p:cNvSpPr txBox="1">
              <a:spLocks noChangeArrowheads="1"/>
            </p:cNvSpPr>
            <p:nvPr/>
          </p:nvSpPr>
          <p:spPr bwMode="auto">
            <a:xfrm>
              <a:off x="2608" y="1389"/>
              <a:ext cx="47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3=VIS0.6</a:t>
              </a:r>
            </a:p>
          </p:txBody>
        </p:sp>
      </p:grpSp>
      <p:grpSp>
        <p:nvGrpSpPr>
          <p:cNvPr id="66" name="Group 6"/>
          <p:cNvGrpSpPr>
            <a:grpSpLocks/>
          </p:cNvGrpSpPr>
          <p:nvPr/>
        </p:nvGrpSpPr>
        <p:grpSpPr bwMode="auto">
          <a:xfrm>
            <a:off x="7999239" y="1135559"/>
            <a:ext cx="1298575" cy="1193800"/>
            <a:chOff x="3365" y="854"/>
            <a:chExt cx="755" cy="752"/>
          </a:xfrm>
        </p:grpSpPr>
        <p:pic>
          <p:nvPicPr>
            <p:cNvPr id="67" name="Picture 7" descr="BAND0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96"/>
            <a:stretch>
              <a:fillRect/>
            </a:stretch>
          </p:blipFill>
          <p:spPr bwMode="auto">
            <a:xfrm>
              <a:off x="3365" y="854"/>
              <a:ext cx="755" cy="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" name="Text Box 8"/>
            <p:cNvSpPr txBox="1">
              <a:spLocks noChangeArrowheads="1"/>
            </p:cNvSpPr>
            <p:nvPr/>
          </p:nvSpPr>
          <p:spPr bwMode="auto">
            <a:xfrm>
              <a:off x="3411" y="1389"/>
              <a:ext cx="47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4=VIS0.8</a:t>
              </a:r>
            </a:p>
          </p:txBody>
        </p:sp>
      </p:grpSp>
      <p:grpSp>
        <p:nvGrpSpPr>
          <p:cNvPr id="69" name="Group 9"/>
          <p:cNvGrpSpPr>
            <a:grpSpLocks/>
          </p:cNvGrpSpPr>
          <p:nvPr/>
        </p:nvGrpSpPr>
        <p:grpSpPr bwMode="auto">
          <a:xfrm>
            <a:off x="8543752" y="2394446"/>
            <a:ext cx="1298575" cy="1193800"/>
            <a:chOff x="4151" y="854"/>
            <a:chExt cx="755" cy="752"/>
          </a:xfrm>
        </p:grpSpPr>
        <p:pic>
          <p:nvPicPr>
            <p:cNvPr id="70" name="Picture 10" descr="BAND0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96"/>
            <a:stretch>
              <a:fillRect/>
            </a:stretch>
          </p:blipFill>
          <p:spPr bwMode="auto">
            <a:xfrm>
              <a:off x="4151" y="854"/>
              <a:ext cx="755" cy="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" name="Text Box 11"/>
            <p:cNvSpPr txBox="1">
              <a:spLocks noChangeArrowheads="1"/>
            </p:cNvSpPr>
            <p:nvPr/>
          </p:nvSpPr>
          <p:spPr bwMode="auto">
            <a:xfrm>
              <a:off x="4206" y="1389"/>
              <a:ext cx="48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7=NIR1.6</a:t>
              </a:r>
            </a:p>
          </p:txBody>
        </p:sp>
      </p:grpSp>
      <p:grpSp>
        <p:nvGrpSpPr>
          <p:cNvPr id="72" name="Group 15"/>
          <p:cNvGrpSpPr>
            <a:grpSpLocks/>
          </p:cNvGrpSpPr>
          <p:nvPr/>
        </p:nvGrpSpPr>
        <p:grpSpPr bwMode="auto">
          <a:xfrm>
            <a:off x="6610177" y="3732709"/>
            <a:ext cx="1311275" cy="1225550"/>
            <a:chOff x="3357" y="2016"/>
            <a:chExt cx="763" cy="772"/>
          </a:xfrm>
        </p:grpSpPr>
        <p:pic>
          <p:nvPicPr>
            <p:cNvPr id="73" name="Picture 16" descr="BAND0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602"/>
            <a:stretch>
              <a:fillRect/>
            </a:stretch>
          </p:blipFill>
          <p:spPr bwMode="auto">
            <a:xfrm>
              <a:off x="3357" y="2016"/>
              <a:ext cx="763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4" name="Text Box 17"/>
            <p:cNvSpPr txBox="1">
              <a:spLocks noChangeArrowheads="1"/>
            </p:cNvSpPr>
            <p:nvPr/>
          </p:nvSpPr>
          <p:spPr bwMode="auto">
            <a:xfrm>
              <a:off x="3411" y="2614"/>
              <a:ext cx="527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10=WV6.2</a:t>
              </a:r>
            </a:p>
          </p:txBody>
        </p:sp>
      </p:grpSp>
      <p:grpSp>
        <p:nvGrpSpPr>
          <p:cNvPr id="75" name="Group 18"/>
          <p:cNvGrpSpPr>
            <a:grpSpLocks/>
          </p:cNvGrpSpPr>
          <p:nvPr/>
        </p:nvGrpSpPr>
        <p:grpSpPr bwMode="auto">
          <a:xfrm>
            <a:off x="8091314" y="3732709"/>
            <a:ext cx="1312863" cy="1223962"/>
            <a:chOff x="4143" y="2016"/>
            <a:chExt cx="763" cy="771"/>
          </a:xfrm>
        </p:grpSpPr>
        <p:pic>
          <p:nvPicPr>
            <p:cNvPr id="76" name="Picture 19" descr="BAND0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428"/>
            <a:stretch>
              <a:fillRect/>
            </a:stretch>
          </p:blipFill>
          <p:spPr bwMode="auto">
            <a:xfrm>
              <a:off x="4143" y="2016"/>
              <a:ext cx="763" cy="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" name="Text Box 20"/>
            <p:cNvSpPr txBox="1">
              <a:spLocks noChangeArrowheads="1"/>
            </p:cNvSpPr>
            <p:nvPr/>
          </p:nvSpPr>
          <p:spPr bwMode="auto">
            <a:xfrm>
              <a:off x="4206" y="2614"/>
              <a:ext cx="52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11=WV7.3</a:t>
              </a:r>
            </a:p>
          </p:txBody>
        </p:sp>
      </p:grpSp>
      <p:grpSp>
        <p:nvGrpSpPr>
          <p:cNvPr id="78" name="Group 21"/>
          <p:cNvGrpSpPr>
            <a:grpSpLocks/>
          </p:cNvGrpSpPr>
          <p:nvPr/>
        </p:nvGrpSpPr>
        <p:grpSpPr bwMode="auto">
          <a:xfrm>
            <a:off x="9574039" y="3732709"/>
            <a:ext cx="1311275" cy="1220787"/>
            <a:chOff x="4930" y="2018"/>
            <a:chExt cx="762" cy="769"/>
          </a:xfrm>
        </p:grpSpPr>
        <p:pic>
          <p:nvPicPr>
            <p:cNvPr id="79" name="Picture 22" descr="BAND10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255"/>
            <a:stretch>
              <a:fillRect/>
            </a:stretch>
          </p:blipFill>
          <p:spPr bwMode="auto">
            <a:xfrm>
              <a:off x="4930" y="2018"/>
              <a:ext cx="762" cy="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0" name="Text Box 23"/>
            <p:cNvSpPr txBox="1">
              <a:spLocks noChangeArrowheads="1"/>
            </p:cNvSpPr>
            <p:nvPr/>
          </p:nvSpPr>
          <p:spPr bwMode="auto">
            <a:xfrm>
              <a:off x="5012" y="2614"/>
              <a:ext cx="46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12=IR8.7</a:t>
              </a:r>
            </a:p>
          </p:txBody>
        </p:sp>
      </p:grpSp>
      <p:grpSp>
        <p:nvGrpSpPr>
          <p:cNvPr id="81" name="Group 24"/>
          <p:cNvGrpSpPr>
            <a:grpSpLocks/>
          </p:cNvGrpSpPr>
          <p:nvPr/>
        </p:nvGrpSpPr>
        <p:grpSpPr bwMode="auto">
          <a:xfrm>
            <a:off x="5111577" y="5172571"/>
            <a:ext cx="1295400" cy="1190625"/>
            <a:chOff x="2581" y="3180"/>
            <a:chExt cx="753" cy="750"/>
          </a:xfrm>
          <a:effectLst/>
        </p:grpSpPr>
        <p:pic>
          <p:nvPicPr>
            <p:cNvPr id="82" name="Picture 25" descr="BAND0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2080" b="2600"/>
            <a:stretch>
              <a:fillRect/>
            </a:stretch>
          </p:blipFill>
          <p:spPr bwMode="auto">
            <a:xfrm>
              <a:off x="2581" y="3180"/>
              <a:ext cx="753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3" name="Text Box 26"/>
            <p:cNvSpPr txBox="1">
              <a:spLocks noChangeArrowheads="1"/>
            </p:cNvSpPr>
            <p:nvPr/>
          </p:nvSpPr>
          <p:spPr bwMode="auto">
            <a:xfrm>
              <a:off x="2675" y="3750"/>
              <a:ext cx="46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13=IR9.7</a:t>
              </a:r>
            </a:p>
          </p:txBody>
        </p:sp>
      </p:grpSp>
      <p:grpSp>
        <p:nvGrpSpPr>
          <p:cNvPr id="84" name="Group 27"/>
          <p:cNvGrpSpPr>
            <a:grpSpLocks/>
          </p:cNvGrpSpPr>
          <p:nvPr/>
        </p:nvGrpSpPr>
        <p:grpSpPr bwMode="auto">
          <a:xfrm>
            <a:off x="6594302" y="5172571"/>
            <a:ext cx="1311275" cy="1192212"/>
            <a:chOff x="3357" y="3173"/>
            <a:chExt cx="763" cy="751"/>
          </a:xfrm>
          <a:effectLst>
            <a:glow rad="508000">
              <a:srgbClr val="002569">
                <a:lumMod val="60000"/>
                <a:lumOff val="40000"/>
                <a:alpha val="26000"/>
              </a:srgbClr>
            </a:glow>
          </a:effectLst>
        </p:grpSpPr>
        <p:pic>
          <p:nvPicPr>
            <p:cNvPr id="85" name="Picture 28" descr="BAND09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428"/>
            <a:stretch>
              <a:fillRect/>
            </a:stretch>
          </p:blipFill>
          <p:spPr bwMode="auto">
            <a:xfrm>
              <a:off x="3357" y="3173"/>
              <a:ext cx="763" cy="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6" name="Text Box 29"/>
            <p:cNvSpPr txBox="1">
              <a:spLocks noChangeArrowheads="1"/>
            </p:cNvSpPr>
            <p:nvPr/>
          </p:nvSpPr>
          <p:spPr bwMode="auto">
            <a:xfrm>
              <a:off x="3417" y="3750"/>
              <a:ext cx="51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14=IR10.5</a:t>
              </a:r>
            </a:p>
          </p:txBody>
        </p:sp>
      </p:grpSp>
      <p:grpSp>
        <p:nvGrpSpPr>
          <p:cNvPr id="87" name="Group 30"/>
          <p:cNvGrpSpPr>
            <a:grpSpLocks/>
          </p:cNvGrpSpPr>
          <p:nvPr/>
        </p:nvGrpSpPr>
        <p:grpSpPr bwMode="auto">
          <a:xfrm>
            <a:off x="8153227" y="5172571"/>
            <a:ext cx="1312863" cy="1190625"/>
            <a:chOff x="4143" y="3180"/>
            <a:chExt cx="763" cy="750"/>
          </a:xfrm>
        </p:grpSpPr>
        <p:pic>
          <p:nvPicPr>
            <p:cNvPr id="88" name="Picture 31" descr="BAND07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602"/>
            <a:stretch>
              <a:fillRect/>
            </a:stretch>
          </p:blipFill>
          <p:spPr bwMode="auto">
            <a:xfrm>
              <a:off x="4143" y="3180"/>
              <a:ext cx="763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9" name="Text Box 32"/>
            <p:cNvSpPr txBox="1">
              <a:spLocks noChangeArrowheads="1"/>
            </p:cNvSpPr>
            <p:nvPr/>
          </p:nvSpPr>
          <p:spPr bwMode="auto">
            <a:xfrm>
              <a:off x="4159" y="3750"/>
              <a:ext cx="51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15=IR12.3</a:t>
              </a:r>
            </a:p>
          </p:txBody>
        </p:sp>
      </p:grpSp>
      <p:grpSp>
        <p:nvGrpSpPr>
          <p:cNvPr id="90" name="Group 33"/>
          <p:cNvGrpSpPr>
            <a:grpSpLocks/>
          </p:cNvGrpSpPr>
          <p:nvPr/>
        </p:nvGrpSpPr>
        <p:grpSpPr bwMode="auto">
          <a:xfrm>
            <a:off x="9559752" y="5172571"/>
            <a:ext cx="1350963" cy="1196975"/>
            <a:chOff x="4906" y="3182"/>
            <a:chExt cx="786" cy="754"/>
          </a:xfrm>
        </p:grpSpPr>
        <p:pic>
          <p:nvPicPr>
            <p:cNvPr id="91" name="Picture 34" descr="BAND11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081"/>
            <a:stretch>
              <a:fillRect/>
            </a:stretch>
          </p:blipFill>
          <p:spPr bwMode="auto">
            <a:xfrm>
              <a:off x="4929" y="3182"/>
              <a:ext cx="763" cy="7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" name="Text Box 35"/>
            <p:cNvSpPr txBox="1">
              <a:spLocks noChangeArrowheads="1"/>
            </p:cNvSpPr>
            <p:nvPr/>
          </p:nvSpPr>
          <p:spPr bwMode="auto">
            <a:xfrm>
              <a:off x="4906" y="3750"/>
              <a:ext cx="51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16=IR13.3</a:t>
              </a:r>
            </a:p>
          </p:txBody>
        </p:sp>
      </p:grpSp>
      <p:grpSp>
        <p:nvGrpSpPr>
          <p:cNvPr id="93" name="Group 36"/>
          <p:cNvGrpSpPr>
            <a:grpSpLocks/>
          </p:cNvGrpSpPr>
          <p:nvPr/>
        </p:nvGrpSpPr>
        <p:grpSpPr bwMode="auto">
          <a:xfrm>
            <a:off x="3786014" y="1140321"/>
            <a:ext cx="1300163" cy="1189037"/>
            <a:chOff x="839" y="845"/>
            <a:chExt cx="756" cy="749"/>
          </a:xfrm>
        </p:grpSpPr>
        <p:pic>
          <p:nvPicPr>
            <p:cNvPr id="94" name="Picture 37" descr="MSG_VIS0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" y="845"/>
              <a:ext cx="756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5" name="Text Box 38"/>
            <p:cNvSpPr txBox="1">
              <a:spLocks noChangeArrowheads="1"/>
            </p:cNvSpPr>
            <p:nvPr/>
          </p:nvSpPr>
          <p:spPr bwMode="auto">
            <a:xfrm>
              <a:off x="858" y="1389"/>
              <a:ext cx="47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1=VIS0.4</a:t>
              </a:r>
            </a:p>
          </p:txBody>
        </p:sp>
      </p:grpSp>
      <p:grpSp>
        <p:nvGrpSpPr>
          <p:cNvPr id="96" name="Group 39"/>
          <p:cNvGrpSpPr>
            <a:grpSpLocks/>
          </p:cNvGrpSpPr>
          <p:nvPr/>
        </p:nvGrpSpPr>
        <p:grpSpPr bwMode="auto">
          <a:xfrm>
            <a:off x="5190952" y="1140321"/>
            <a:ext cx="1300163" cy="1189037"/>
            <a:chOff x="1701" y="845"/>
            <a:chExt cx="756" cy="749"/>
          </a:xfrm>
        </p:grpSpPr>
        <p:pic>
          <p:nvPicPr>
            <p:cNvPr id="97" name="Picture 40" descr="MSG_VIS0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" y="845"/>
              <a:ext cx="756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8" name="Text Box 41"/>
            <p:cNvSpPr txBox="1">
              <a:spLocks noChangeArrowheads="1"/>
            </p:cNvSpPr>
            <p:nvPr/>
          </p:nvSpPr>
          <p:spPr bwMode="auto">
            <a:xfrm>
              <a:off x="1720" y="1389"/>
              <a:ext cx="47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2=VIS0.5</a:t>
              </a:r>
            </a:p>
          </p:txBody>
        </p:sp>
      </p:grpSp>
      <p:grpSp>
        <p:nvGrpSpPr>
          <p:cNvPr id="99" name="Group 42"/>
          <p:cNvGrpSpPr>
            <a:grpSpLocks/>
          </p:cNvGrpSpPr>
          <p:nvPr/>
        </p:nvGrpSpPr>
        <p:grpSpPr bwMode="auto">
          <a:xfrm>
            <a:off x="9402589" y="1140321"/>
            <a:ext cx="1236443" cy="1189037"/>
            <a:chOff x="3787" y="1570"/>
            <a:chExt cx="756" cy="749"/>
          </a:xfrm>
        </p:grpSpPr>
        <p:pic>
          <p:nvPicPr>
            <p:cNvPr id="100" name="Picture 43" descr="MSG_VIS0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7" y="1570"/>
              <a:ext cx="756" cy="749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1" name="Text Box 44"/>
            <p:cNvSpPr txBox="1">
              <a:spLocks noChangeArrowheads="1"/>
            </p:cNvSpPr>
            <p:nvPr/>
          </p:nvSpPr>
          <p:spPr bwMode="auto">
            <a:xfrm>
              <a:off x="3849" y="2115"/>
              <a:ext cx="483" cy="17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5=NIR0.9</a:t>
              </a:r>
            </a:p>
          </p:txBody>
        </p:sp>
      </p:grpSp>
      <p:grpSp>
        <p:nvGrpSpPr>
          <p:cNvPr id="102" name="Group 45"/>
          <p:cNvGrpSpPr>
            <a:grpSpLocks/>
          </p:cNvGrpSpPr>
          <p:nvPr/>
        </p:nvGrpSpPr>
        <p:grpSpPr bwMode="auto">
          <a:xfrm>
            <a:off x="10738339" y="1140321"/>
            <a:ext cx="1326488" cy="1189037"/>
            <a:chOff x="4583" y="1616"/>
            <a:chExt cx="777" cy="749"/>
          </a:xfrm>
        </p:grpSpPr>
        <p:pic>
          <p:nvPicPr>
            <p:cNvPr id="103" name="Picture 46" descr="MSG_VIS0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3" y="1616"/>
              <a:ext cx="777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4" name="Text Box 47"/>
            <p:cNvSpPr txBox="1">
              <a:spLocks noChangeArrowheads="1"/>
            </p:cNvSpPr>
            <p:nvPr/>
          </p:nvSpPr>
          <p:spPr bwMode="auto">
            <a:xfrm>
              <a:off x="4666" y="2161"/>
              <a:ext cx="48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6=NIR1.3</a:t>
              </a:r>
            </a:p>
          </p:txBody>
        </p:sp>
      </p:grpSp>
      <p:grpSp>
        <p:nvGrpSpPr>
          <p:cNvPr id="105" name="Group 48"/>
          <p:cNvGrpSpPr>
            <a:grpSpLocks/>
          </p:cNvGrpSpPr>
          <p:nvPr/>
        </p:nvGrpSpPr>
        <p:grpSpPr bwMode="auto">
          <a:xfrm>
            <a:off x="9948689" y="2399208"/>
            <a:ext cx="1300163" cy="1419224"/>
            <a:chOff x="4604" y="1616"/>
            <a:chExt cx="756" cy="894"/>
          </a:xfrm>
          <a:effectLst>
            <a:glow rad="457200">
              <a:srgbClr val="002569">
                <a:lumMod val="60000"/>
                <a:lumOff val="40000"/>
                <a:alpha val="25000"/>
              </a:srgbClr>
            </a:glow>
          </a:effectLst>
        </p:grpSpPr>
        <p:pic>
          <p:nvPicPr>
            <p:cNvPr id="106" name="Picture 49" descr="MSG_VIS0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4" y="1616"/>
              <a:ext cx="756" cy="749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7" name="Text Box 50"/>
            <p:cNvSpPr txBox="1">
              <a:spLocks noChangeArrowheads="1"/>
            </p:cNvSpPr>
            <p:nvPr/>
          </p:nvSpPr>
          <p:spPr bwMode="auto">
            <a:xfrm>
              <a:off x="4666" y="2161"/>
              <a:ext cx="536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8=NIR2.25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08" name="Rectangle 51"/>
          <p:cNvSpPr>
            <a:spLocks noChangeArrowheads="1"/>
          </p:cNvSpPr>
          <p:nvPr/>
        </p:nvSpPr>
        <p:spPr bwMode="auto">
          <a:xfrm>
            <a:off x="9369252" y="1164134"/>
            <a:ext cx="1269781" cy="1185862"/>
          </a:xfrm>
          <a:prstGeom prst="rect">
            <a:avLst/>
          </a:prstGeom>
          <a:noFill/>
          <a:ln w="38100" algn="ctr">
            <a:solidFill>
              <a:srgbClr val="001E59">
                <a:lumMod val="50000"/>
                <a:lumOff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09" name="Rectangle 52"/>
          <p:cNvSpPr>
            <a:spLocks noChangeArrowheads="1"/>
          </p:cNvSpPr>
          <p:nvPr/>
        </p:nvSpPr>
        <p:spPr bwMode="auto">
          <a:xfrm>
            <a:off x="10737677" y="1164134"/>
            <a:ext cx="1327150" cy="1184275"/>
          </a:xfrm>
          <a:prstGeom prst="rect">
            <a:avLst/>
          </a:prstGeom>
          <a:noFill/>
          <a:ln w="38100" algn="ctr">
            <a:solidFill>
              <a:srgbClr val="001E59">
                <a:lumMod val="50000"/>
                <a:lumOff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10" name="Rectangle 53"/>
          <p:cNvSpPr>
            <a:spLocks noChangeArrowheads="1"/>
          </p:cNvSpPr>
          <p:nvPr/>
        </p:nvSpPr>
        <p:spPr bwMode="auto">
          <a:xfrm>
            <a:off x="3789189" y="1164134"/>
            <a:ext cx="1327150" cy="1184275"/>
          </a:xfrm>
          <a:prstGeom prst="rect">
            <a:avLst/>
          </a:prstGeom>
          <a:noFill/>
          <a:ln w="38100" algn="ctr">
            <a:solidFill>
              <a:srgbClr val="001E59">
                <a:lumMod val="50000"/>
                <a:lumOff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11" name="Rectangle 54"/>
          <p:cNvSpPr>
            <a:spLocks noChangeArrowheads="1"/>
          </p:cNvSpPr>
          <p:nvPr/>
        </p:nvSpPr>
        <p:spPr bwMode="auto">
          <a:xfrm>
            <a:off x="5194127" y="1164134"/>
            <a:ext cx="1327150" cy="1184275"/>
          </a:xfrm>
          <a:prstGeom prst="rect">
            <a:avLst/>
          </a:prstGeom>
          <a:noFill/>
          <a:ln w="38100" algn="ctr">
            <a:solidFill>
              <a:srgbClr val="001E59">
                <a:lumMod val="50000"/>
                <a:lumOff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12" name="Rectangle 52"/>
          <p:cNvSpPr>
            <a:spLocks noChangeArrowheads="1"/>
          </p:cNvSpPr>
          <p:nvPr/>
        </p:nvSpPr>
        <p:spPr bwMode="auto">
          <a:xfrm>
            <a:off x="9945514" y="2389684"/>
            <a:ext cx="1327150" cy="1184275"/>
          </a:xfrm>
          <a:prstGeom prst="rect">
            <a:avLst/>
          </a:prstGeom>
          <a:noFill/>
          <a:ln w="38100" algn="ctr">
            <a:solidFill>
              <a:srgbClr val="001E59">
                <a:lumMod val="50000"/>
                <a:lumOff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cxnSp>
        <p:nvCxnSpPr>
          <p:cNvPr id="113" name="Straight Connector 57"/>
          <p:cNvCxnSpPr>
            <a:cxnSpLocks noChangeShapeType="1"/>
          </p:cNvCxnSpPr>
          <p:nvPr/>
        </p:nvCxnSpPr>
        <p:spPr bwMode="auto">
          <a:xfrm>
            <a:off x="3357389" y="3666565"/>
            <a:ext cx="8707438" cy="9787"/>
          </a:xfrm>
          <a:prstGeom prst="line">
            <a:avLst/>
          </a:prstGeom>
          <a:noFill/>
          <a:ln w="38100" algn="ctr">
            <a:solidFill>
              <a:srgbClr val="001E59">
                <a:lumMod val="50000"/>
                <a:lumOff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14" name="Group 12"/>
          <p:cNvGrpSpPr>
            <a:grpSpLocks/>
          </p:cNvGrpSpPr>
          <p:nvPr/>
        </p:nvGrpSpPr>
        <p:grpSpPr bwMode="auto">
          <a:xfrm>
            <a:off x="5101303" y="3786683"/>
            <a:ext cx="1295400" cy="1211263"/>
            <a:chOff x="2562" y="2024"/>
            <a:chExt cx="753" cy="763"/>
          </a:xfrm>
          <a:effectLst>
            <a:glow rad="457200">
              <a:srgbClr val="002569">
                <a:lumMod val="60000"/>
                <a:lumOff val="40000"/>
                <a:alpha val="25000"/>
              </a:srgbClr>
            </a:glow>
          </a:effectLst>
        </p:grpSpPr>
        <p:pic>
          <p:nvPicPr>
            <p:cNvPr id="115" name="Picture 13" descr="BAND04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2080" b="2600"/>
            <a:stretch>
              <a:fillRect/>
            </a:stretch>
          </p:blipFill>
          <p:spPr bwMode="auto">
            <a:xfrm>
              <a:off x="2562" y="2024"/>
              <a:ext cx="753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6" name="Text Box 14"/>
            <p:cNvSpPr txBox="1">
              <a:spLocks noChangeArrowheads="1"/>
            </p:cNvSpPr>
            <p:nvPr/>
          </p:nvSpPr>
          <p:spPr bwMode="auto">
            <a:xfrm>
              <a:off x="2656" y="2614"/>
              <a:ext cx="41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9=IR3.8</a:t>
              </a:r>
            </a:p>
          </p:txBody>
        </p:sp>
      </p:grpSp>
      <p:sp>
        <p:nvSpPr>
          <p:cNvPr id="117" name="Rectangle 52"/>
          <p:cNvSpPr>
            <a:spLocks noChangeArrowheads="1"/>
          </p:cNvSpPr>
          <p:nvPr/>
        </p:nvSpPr>
        <p:spPr bwMode="auto">
          <a:xfrm>
            <a:off x="5091647" y="3766045"/>
            <a:ext cx="1327150" cy="1184275"/>
          </a:xfrm>
          <a:prstGeom prst="rect">
            <a:avLst/>
          </a:prstGeom>
          <a:noFill/>
          <a:ln w="38100" algn="ctr">
            <a:solidFill>
              <a:srgbClr val="001E59">
                <a:lumMod val="50000"/>
                <a:lumOff val="50000"/>
              </a:srgbClr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67" y="1535576"/>
            <a:ext cx="1304171" cy="13041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9" name="Picture 1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576" y="3020640"/>
            <a:ext cx="1304171" cy="13041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736" y="3732709"/>
            <a:ext cx="1407397" cy="13041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959" y="2224985"/>
            <a:ext cx="1304171" cy="13041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24" y="2837776"/>
            <a:ext cx="1304171" cy="13041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22" y="4190518"/>
            <a:ext cx="1304171" cy="14352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Down Arrow 4"/>
          <p:cNvSpPr/>
          <p:nvPr/>
        </p:nvSpPr>
        <p:spPr bwMode="auto">
          <a:xfrm rot="16200000">
            <a:off x="4044116" y="3425415"/>
            <a:ext cx="1349955" cy="498515"/>
          </a:xfrm>
          <a:prstGeom prst="downArrow">
            <a:avLst/>
          </a:prstGeom>
          <a:solidFill>
            <a:schemeClr val="bg1">
              <a:lumMod val="50000"/>
              <a:lumOff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9766" y="1550120"/>
            <a:ext cx="3067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500628" y="2866751"/>
            <a:ext cx="3067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124" name="Rectangle 123"/>
          <p:cNvSpPr/>
          <p:nvPr/>
        </p:nvSpPr>
        <p:spPr>
          <a:xfrm>
            <a:off x="1801095" y="2187661"/>
            <a:ext cx="3067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d</a:t>
            </a:r>
          </a:p>
        </p:txBody>
      </p:sp>
      <p:sp>
        <p:nvSpPr>
          <p:cNvPr id="125" name="Rectangle 124"/>
          <p:cNvSpPr/>
          <p:nvPr/>
        </p:nvSpPr>
        <p:spPr>
          <a:xfrm>
            <a:off x="319766" y="4228106"/>
            <a:ext cx="3067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26" name="Rectangle 125"/>
          <p:cNvSpPr/>
          <p:nvPr/>
        </p:nvSpPr>
        <p:spPr>
          <a:xfrm>
            <a:off x="2767951" y="3700333"/>
            <a:ext cx="3067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27" name="Rectangle 126"/>
          <p:cNvSpPr/>
          <p:nvPr/>
        </p:nvSpPr>
        <p:spPr>
          <a:xfrm>
            <a:off x="4055385" y="3014128"/>
            <a:ext cx="3067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f</a:t>
            </a:r>
          </a:p>
        </p:txBody>
      </p:sp>
      <p:pic>
        <p:nvPicPr>
          <p:cNvPr id="129" name="Picture 12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21318842">
            <a:off x="10276541" y="195712"/>
            <a:ext cx="1446764" cy="91628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54788614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Spectral utility</a:t>
            </a:r>
          </a:p>
        </p:txBody>
      </p:sp>
      <p:grpSp>
        <p:nvGrpSpPr>
          <p:cNvPr id="63" name="Group 3"/>
          <p:cNvGrpSpPr>
            <a:grpSpLocks/>
          </p:cNvGrpSpPr>
          <p:nvPr/>
        </p:nvGrpSpPr>
        <p:grpSpPr bwMode="auto">
          <a:xfrm>
            <a:off x="4587541" y="1140321"/>
            <a:ext cx="1298575" cy="1189037"/>
            <a:chOff x="2579" y="853"/>
            <a:chExt cx="755" cy="749"/>
          </a:xfrm>
          <a:effectLst>
            <a:glow rad="457200">
              <a:srgbClr val="002569">
                <a:lumMod val="60000"/>
                <a:lumOff val="40000"/>
                <a:alpha val="25000"/>
              </a:srgbClr>
            </a:glow>
          </a:effectLst>
        </p:grpSpPr>
        <p:pic>
          <p:nvPicPr>
            <p:cNvPr id="64" name="Picture 4" descr="BAND0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50"/>
            <a:stretch>
              <a:fillRect/>
            </a:stretch>
          </p:blipFill>
          <p:spPr bwMode="auto">
            <a:xfrm>
              <a:off x="2579" y="853"/>
              <a:ext cx="755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Text Box 5"/>
            <p:cNvSpPr txBox="1">
              <a:spLocks noChangeArrowheads="1"/>
            </p:cNvSpPr>
            <p:nvPr/>
          </p:nvSpPr>
          <p:spPr bwMode="auto">
            <a:xfrm>
              <a:off x="2608" y="1389"/>
              <a:ext cx="47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3=VIS0.6</a:t>
              </a:r>
            </a:p>
          </p:txBody>
        </p:sp>
      </p:grpSp>
      <p:grpSp>
        <p:nvGrpSpPr>
          <p:cNvPr id="66" name="Group 6"/>
          <p:cNvGrpSpPr>
            <a:grpSpLocks/>
          </p:cNvGrpSpPr>
          <p:nvPr/>
        </p:nvGrpSpPr>
        <p:grpSpPr bwMode="auto">
          <a:xfrm>
            <a:off x="5992478" y="1135559"/>
            <a:ext cx="1298575" cy="1193800"/>
            <a:chOff x="3365" y="854"/>
            <a:chExt cx="755" cy="752"/>
          </a:xfrm>
        </p:grpSpPr>
        <p:pic>
          <p:nvPicPr>
            <p:cNvPr id="67" name="Picture 7" descr="BAND0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96"/>
            <a:stretch>
              <a:fillRect/>
            </a:stretch>
          </p:blipFill>
          <p:spPr bwMode="auto">
            <a:xfrm>
              <a:off x="3365" y="854"/>
              <a:ext cx="755" cy="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" name="Text Box 8"/>
            <p:cNvSpPr txBox="1">
              <a:spLocks noChangeArrowheads="1"/>
            </p:cNvSpPr>
            <p:nvPr/>
          </p:nvSpPr>
          <p:spPr bwMode="auto">
            <a:xfrm>
              <a:off x="3411" y="1389"/>
              <a:ext cx="47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4=VIS0.8</a:t>
              </a:r>
            </a:p>
          </p:txBody>
        </p:sp>
      </p:grpSp>
      <p:grpSp>
        <p:nvGrpSpPr>
          <p:cNvPr id="69" name="Group 9"/>
          <p:cNvGrpSpPr>
            <a:grpSpLocks/>
          </p:cNvGrpSpPr>
          <p:nvPr/>
        </p:nvGrpSpPr>
        <p:grpSpPr bwMode="auto">
          <a:xfrm>
            <a:off x="6536991" y="2394446"/>
            <a:ext cx="1298575" cy="1193800"/>
            <a:chOff x="4151" y="854"/>
            <a:chExt cx="755" cy="752"/>
          </a:xfrm>
        </p:grpSpPr>
        <p:pic>
          <p:nvPicPr>
            <p:cNvPr id="70" name="Picture 10" descr="BAND0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96"/>
            <a:stretch>
              <a:fillRect/>
            </a:stretch>
          </p:blipFill>
          <p:spPr bwMode="auto">
            <a:xfrm>
              <a:off x="4151" y="854"/>
              <a:ext cx="755" cy="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" name="Text Box 11"/>
            <p:cNvSpPr txBox="1">
              <a:spLocks noChangeArrowheads="1"/>
            </p:cNvSpPr>
            <p:nvPr/>
          </p:nvSpPr>
          <p:spPr bwMode="auto">
            <a:xfrm>
              <a:off x="4206" y="1389"/>
              <a:ext cx="48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7=NIR1.6</a:t>
              </a:r>
            </a:p>
          </p:txBody>
        </p:sp>
      </p:grpSp>
      <p:grpSp>
        <p:nvGrpSpPr>
          <p:cNvPr id="72" name="Group 15"/>
          <p:cNvGrpSpPr>
            <a:grpSpLocks/>
          </p:cNvGrpSpPr>
          <p:nvPr/>
        </p:nvGrpSpPr>
        <p:grpSpPr bwMode="auto">
          <a:xfrm>
            <a:off x="4603416" y="3732709"/>
            <a:ext cx="1311275" cy="1225550"/>
            <a:chOff x="3357" y="2016"/>
            <a:chExt cx="763" cy="772"/>
          </a:xfrm>
        </p:grpSpPr>
        <p:pic>
          <p:nvPicPr>
            <p:cNvPr id="73" name="Picture 16" descr="BAND0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602"/>
            <a:stretch>
              <a:fillRect/>
            </a:stretch>
          </p:blipFill>
          <p:spPr bwMode="auto">
            <a:xfrm>
              <a:off x="3357" y="2016"/>
              <a:ext cx="763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4" name="Text Box 17"/>
            <p:cNvSpPr txBox="1">
              <a:spLocks noChangeArrowheads="1"/>
            </p:cNvSpPr>
            <p:nvPr/>
          </p:nvSpPr>
          <p:spPr bwMode="auto">
            <a:xfrm>
              <a:off x="3411" y="2614"/>
              <a:ext cx="527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10=WV6.2</a:t>
              </a:r>
            </a:p>
          </p:txBody>
        </p:sp>
      </p:grpSp>
      <p:grpSp>
        <p:nvGrpSpPr>
          <p:cNvPr id="75" name="Group 18"/>
          <p:cNvGrpSpPr>
            <a:grpSpLocks/>
          </p:cNvGrpSpPr>
          <p:nvPr/>
        </p:nvGrpSpPr>
        <p:grpSpPr bwMode="auto">
          <a:xfrm>
            <a:off x="6084553" y="3732709"/>
            <a:ext cx="1312863" cy="1223962"/>
            <a:chOff x="4143" y="2016"/>
            <a:chExt cx="763" cy="771"/>
          </a:xfrm>
        </p:grpSpPr>
        <p:pic>
          <p:nvPicPr>
            <p:cNvPr id="76" name="Picture 19" descr="BAND0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428"/>
            <a:stretch>
              <a:fillRect/>
            </a:stretch>
          </p:blipFill>
          <p:spPr bwMode="auto">
            <a:xfrm>
              <a:off x="4143" y="2016"/>
              <a:ext cx="763" cy="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" name="Text Box 20"/>
            <p:cNvSpPr txBox="1">
              <a:spLocks noChangeArrowheads="1"/>
            </p:cNvSpPr>
            <p:nvPr/>
          </p:nvSpPr>
          <p:spPr bwMode="auto">
            <a:xfrm>
              <a:off x="4206" y="2614"/>
              <a:ext cx="52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11=WV7.3</a:t>
              </a:r>
            </a:p>
          </p:txBody>
        </p:sp>
      </p:grpSp>
      <p:grpSp>
        <p:nvGrpSpPr>
          <p:cNvPr id="78" name="Group 21"/>
          <p:cNvGrpSpPr>
            <a:grpSpLocks/>
          </p:cNvGrpSpPr>
          <p:nvPr/>
        </p:nvGrpSpPr>
        <p:grpSpPr bwMode="auto">
          <a:xfrm>
            <a:off x="7567278" y="3732709"/>
            <a:ext cx="1311275" cy="1220787"/>
            <a:chOff x="4930" y="2018"/>
            <a:chExt cx="762" cy="769"/>
          </a:xfrm>
        </p:grpSpPr>
        <p:pic>
          <p:nvPicPr>
            <p:cNvPr id="79" name="Picture 22" descr="BAND10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255"/>
            <a:stretch>
              <a:fillRect/>
            </a:stretch>
          </p:blipFill>
          <p:spPr bwMode="auto">
            <a:xfrm>
              <a:off x="4930" y="2018"/>
              <a:ext cx="762" cy="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0" name="Text Box 23"/>
            <p:cNvSpPr txBox="1">
              <a:spLocks noChangeArrowheads="1"/>
            </p:cNvSpPr>
            <p:nvPr/>
          </p:nvSpPr>
          <p:spPr bwMode="auto">
            <a:xfrm>
              <a:off x="5012" y="2614"/>
              <a:ext cx="46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12=IR8.7</a:t>
              </a:r>
            </a:p>
          </p:txBody>
        </p:sp>
      </p:grpSp>
      <p:grpSp>
        <p:nvGrpSpPr>
          <p:cNvPr id="81" name="Group 24"/>
          <p:cNvGrpSpPr>
            <a:grpSpLocks/>
          </p:cNvGrpSpPr>
          <p:nvPr/>
        </p:nvGrpSpPr>
        <p:grpSpPr bwMode="auto">
          <a:xfrm>
            <a:off x="3104816" y="5172571"/>
            <a:ext cx="1295400" cy="1190625"/>
            <a:chOff x="2581" y="3180"/>
            <a:chExt cx="753" cy="750"/>
          </a:xfrm>
          <a:effectLst/>
        </p:grpSpPr>
        <p:pic>
          <p:nvPicPr>
            <p:cNvPr id="82" name="Picture 25" descr="BAND0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2080" b="2600"/>
            <a:stretch>
              <a:fillRect/>
            </a:stretch>
          </p:blipFill>
          <p:spPr bwMode="auto">
            <a:xfrm>
              <a:off x="2581" y="3180"/>
              <a:ext cx="753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3" name="Text Box 26"/>
            <p:cNvSpPr txBox="1">
              <a:spLocks noChangeArrowheads="1"/>
            </p:cNvSpPr>
            <p:nvPr/>
          </p:nvSpPr>
          <p:spPr bwMode="auto">
            <a:xfrm>
              <a:off x="2675" y="3750"/>
              <a:ext cx="46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13=IR9.7</a:t>
              </a:r>
            </a:p>
          </p:txBody>
        </p:sp>
      </p:grpSp>
      <p:grpSp>
        <p:nvGrpSpPr>
          <p:cNvPr id="84" name="Group 27"/>
          <p:cNvGrpSpPr>
            <a:grpSpLocks/>
          </p:cNvGrpSpPr>
          <p:nvPr/>
        </p:nvGrpSpPr>
        <p:grpSpPr bwMode="auto">
          <a:xfrm>
            <a:off x="4587541" y="5172571"/>
            <a:ext cx="1311275" cy="1192212"/>
            <a:chOff x="3357" y="3173"/>
            <a:chExt cx="763" cy="751"/>
          </a:xfrm>
          <a:effectLst>
            <a:glow rad="508000">
              <a:srgbClr val="002569">
                <a:lumMod val="60000"/>
                <a:lumOff val="40000"/>
                <a:alpha val="26000"/>
              </a:srgbClr>
            </a:glow>
          </a:effectLst>
        </p:grpSpPr>
        <p:pic>
          <p:nvPicPr>
            <p:cNvPr id="85" name="Picture 28" descr="BAND09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428"/>
            <a:stretch>
              <a:fillRect/>
            </a:stretch>
          </p:blipFill>
          <p:spPr bwMode="auto">
            <a:xfrm>
              <a:off x="3357" y="3173"/>
              <a:ext cx="763" cy="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6" name="Text Box 29"/>
            <p:cNvSpPr txBox="1">
              <a:spLocks noChangeArrowheads="1"/>
            </p:cNvSpPr>
            <p:nvPr/>
          </p:nvSpPr>
          <p:spPr bwMode="auto">
            <a:xfrm>
              <a:off x="3417" y="3750"/>
              <a:ext cx="51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14=IR10.5</a:t>
              </a:r>
            </a:p>
          </p:txBody>
        </p:sp>
      </p:grpSp>
      <p:grpSp>
        <p:nvGrpSpPr>
          <p:cNvPr id="87" name="Group 30"/>
          <p:cNvGrpSpPr>
            <a:grpSpLocks/>
          </p:cNvGrpSpPr>
          <p:nvPr/>
        </p:nvGrpSpPr>
        <p:grpSpPr bwMode="auto">
          <a:xfrm>
            <a:off x="6146466" y="5172571"/>
            <a:ext cx="1312863" cy="1190625"/>
            <a:chOff x="4143" y="3180"/>
            <a:chExt cx="763" cy="750"/>
          </a:xfrm>
        </p:grpSpPr>
        <p:pic>
          <p:nvPicPr>
            <p:cNvPr id="88" name="Picture 31" descr="BAND07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602"/>
            <a:stretch>
              <a:fillRect/>
            </a:stretch>
          </p:blipFill>
          <p:spPr bwMode="auto">
            <a:xfrm>
              <a:off x="4143" y="3180"/>
              <a:ext cx="763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9" name="Text Box 32"/>
            <p:cNvSpPr txBox="1">
              <a:spLocks noChangeArrowheads="1"/>
            </p:cNvSpPr>
            <p:nvPr/>
          </p:nvSpPr>
          <p:spPr bwMode="auto">
            <a:xfrm>
              <a:off x="4159" y="3750"/>
              <a:ext cx="51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15=IR12.3</a:t>
              </a:r>
            </a:p>
          </p:txBody>
        </p:sp>
      </p:grpSp>
      <p:grpSp>
        <p:nvGrpSpPr>
          <p:cNvPr id="90" name="Group 33"/>
          <p:cNvGrpSpPr>
            <a:grpSpLocks/>
          </p:cNvGrpSpPr>
          <p:nvPr/>
        </p:nvGrpSpPr>
        <p:grpSpPr bwMode="auto">
          <a:xfrm>
            <a:off x="7552991" y="5172571"/>
            <a:ext cx="1350963" cy="1196975"/>
            <a:chOff x="4906" y="3182"/>
            <a:chExt cx="786" cy="754"/>
          </a:xfrm>
        </p:grpSpPr>
        <p:pic>
          <p:nvPicPr>
            <p:cNvPr id="91" name="Picture 34" descr="BAND11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081"/>
            <a:stretch>
              <a:fillRect/>
            </a:stretch>
          </p:blipFill>
          <p:spPr bwMode="auto">
            <a:xfrm>
              <a:off x="4929" y="3182"/>
              <a:ext cx="763" cy="7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" name="Text Box 35"/>
            <p:cNvSpPr txBox="1">
              <a:spLocks noChangeArrowheads="1"/>
            </p:cNvSpPr>
            <p:nvPr/>
          </p:nvSpPr>
          <p:spPr bwMode="auto">
            <a:xfrm>
              <a:off x="4906" y="3750"/>
              <a:ext cx="51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16=IR13.3</a:t>
              </a:r>
            </a:p>
          </p:txBody>
        </p:sp>
      </p:grpSp>
      <p:grpSp>
        <p:nvGrpSpPr>
          <p:cNvPr id="93" name="Group 36"/>
          <p:cNvGrpSpPr>
            <a:grpSpLocks/>
          </p:cNvGrpSpPr>
          <p:nvPr/>
        </p:nvGrpSpPr>
        <p:grpSpPr bwMode="auto">
          <a:xfrm>
            <a:off x="1779253" y="1140321"/>
            <a:ext cx="1300163" cy="1189037"/>
            <a:chOff x="839" y="845"/>
            <a:chExt cx="756" cy="749"/>
          </a:xfrm>
        </p:grpSpPr>
        <p:pic>
          <p:nvPicPr>
            <p:cNvPr id="94" name="Picture 37" descr="MSG_VIS0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" y="845"/>
              <a:ext cx="756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5" name="Text Box 38"/>
            <p:cNvSpPr txBox="1">
              <a:spLocks noChangeArrowheads="1"/>
            </p:cNvSpPr>
            <p:nvPr/>
          </p:nvSpPr>
          <p:spPr bwMode="auto">
            <a:xfrm>
              <a:off x="858" y="1389"/>
              <a:ext cx="47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1=VIS0.4</a:t>
              </a:r>
            </a:p>
          </p:txBody>
        </p:sp>
      </p:grpSp>
      <p:grpSp>
        <p:nvGrpSpPr>
          <p:cNvPr id="96" name="Group 39"/>
          <p:cNvGrpSpPr>
            <a:grpSpLocks/>
          </p:cNvGrpSpPr>
          <p:nvPr/>
        </p:nvGrpSpPr>
        <p:grpSpPr bwMode="auto">
          <a:xfrm>
            <a:off x="3184191" y="1140321"/>
            <a:ext cx="1300163" cy="1189037"/>
            <a:chOff x="1701" y="845"/>
            <a:chExt cx="756" cy="749"/>
          </a:xfrm>
        </p:grpSpPr>
        <p:pic>
          <p:nvPicPr>
            <p:cNvPr id="97" name="Picture 40" descr="MSG_VIS0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" y="845"/>
              <a:ext cx="756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8" name="Text Box 41"/>
            <p:cNvSpPr txBox="1">
              <a:spLocks noChangeArrowheads="1"/>
            </p:cNvSpPr>
            <p:nvPr/>
          </p:nvSpPr>
          <p:spPr bwMode="auto">
            <a:xfrm>
              <a:off x="1720" y="1389"/>
              <a:ext cx="47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2=VIS0.5</a:t>
              </a:r>
            </a:p>
          </p:txBody>
        </p:sp>
      </p:grpSp>
      <p:grpSp>
        <p:nvGrpSpPr>
          <p:cNvPr id="99" name="Group 42"/>
          <p:cNvGrpSpPr>
            <a:grpSpLocks/>
          </p:cNvGrpSpPr>
          <p:nvPr/>
        </p:nvGrpSpPr>
        <p:grpSpPr bwMode="auto">
          <a:xfrm>
            <a:off x="7395828" y="1140321"/>
            <a:ext cx="1236443" cy="1189037"/>
            <a:chOff x="3787" y="1570"/>
            <a:chExt cx="756" cy="749"/>
          </a:xfrm>
        </p:grpSpPr>
        <p:pic>
          <p:nvPicPr>
            <p:cNvPr id="100" name="Picture 43" descr="MSG_VIS0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7" y="1570"/>
              <a:ext cx="756" cy="749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1" name="Text Box 44"/>
            <p:cNvSpPr txBox="1">
              <a:spLocks noChangeArrowheads="1"/>
            </p:cNvSpPr>
            <p:nvPr/>
          </p:nvSpPr>
          <p:spPr bwMode="auto">
            <a:xfrm>
              <a:off x="3849" y="2115"/>
              <a:ext cx="48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5=NIR0.9</a:t>
              </a:r>
            </a:p>
          </p:txBody>
        </p:sp>
      </p:grpSp>
      <p:grpSp>
        <p:nvGrpSpPr>
          <p:cNvPr id="102" name="Group 45"/>
          <p:cNvGrpSpPr>
            <a:grpSpLocks/>
          </p:cNvGrpSpPr>
          <p:nvPr/>
        </p:nvGrpSpPr>
        <p:grpSpPr bwMode="auto">
          <a:xfrm>
            <a:off x="8731578" y="1140321"/>
            <a:ext cx="1326488" cy="1189037"/>
            <a:chOff x="4583" y="1616"/>
            <a:chExt cx="777" cy="749"/>
          </a:xfrm>
        </p:grpSpPr>
        <p:pic>
          <p:nvPicPr>
            <p:cNvPr id="103" name="Picture 46" descr="MSG_VIS0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3" y="1616"/>
              <a:ext cx="777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4" name="Text Box 47"/>
            <p:cNvSpPr txBox="1">
              <a:spLocks noChangeArrowheads="1"/>
            </p:cNvSpPr>
            <p:nvPr/>
          </p:nvSpPr>
          <p:spPr bwMode="auto">
            <a:xfrm>
              <a:off x="4666" y="2161"/>
              <a:ext cx="48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6=NIR1.3</a:t>
              </a:r>
            </a:p>
          </p:txBody>
        </p:sp>
      </p:grpSp>
      <p:grpSp>
        <p:nvGrpSpPr>
          <p:cNvPr id="105" name="Group 48"/>
          <p:cNvGrpSpPr>
            <a:grpSpLocks/>
          </p:cNvGrpSpPr>
          <p:nvPr/>
        </p:nvGrpSpPr>
        <p:grpSpPr bwMode="auto">
          <a:xfrm>
            <a:off x="7941928" y="2399208"/>
            <a:ext cx="1300163" cy="1419224"/>
            <a:chOff x="4604" y="1616"/>
            <a:chExt cx="756" cy="894"/>
          </a:xfrm>
          <a:effectLst>
            <a:glow rad="457200">
              <a:srgbClr val="002569">
                <a:lumMod val="60000"/>
                <a:lumOff val="40000"/>
                <a:alpha val="25000"/>
              </a:srgbClr>
            </a:glow>
          </a:effectLst>
        </p:grpSpPr>
        <p:pic>
          <p:nvPicPr>
            <p:cNvPr id="106" name="Picture 49" descr="MSG_VIS0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4" y="1616"/>
              <a:ext cx="756" cy="749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7" name="Text Box 50"/>
            <p:cNvSpPr txBox="1">
              <a:spLocks noChangeArrowheads="1"/>
            </p:cNvSpPr>
            <p:nvPr/>
          </p:nvSpPr>
          <p:spPr bwMode="auto">
            <a:xfrm>
              <a:off x="4666" y="2161"/>
              <a:ext cx="536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8=NIR2.25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08" name="Rectangle 51"/>
          <p:cNvSpPr>
            <a:spLocks noChangeArrowheads="1"/>
          </p:cNvSpPr>
          <p:nvPr/>
        </p:nvSpPr>
        <p:spPr bwMode="auto">
          <a:xfrm>
            <a:off x="7362491" y="1164134"/>
            <a:ext cx="1269781" cy="1185862"/>
          </a:xfrm>
          <a:prstGeom prst="rect">
            <a:avLst/>
          </a:prstGeom>
          <a:noFill/>
          <a:ln w="38100" algn="ctr">
            <a:solidFill>
              <a:srgbClr val="001E59">
                <a:lumMod val="50000"/>
                <a:lumOff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09" name="Rectangle 52"/>
          <p:cNvSpPr>
            <a:spLocks noChangeArrowheads="1"/>
          </p:cNvSpPr>
          <p:nvPr/>
        </p:nvSpPr>
        <p:spPr bwMode="auto">
          <a:xfrm>
            <a:off x="8730916" y="1164134"/>
            <a:ext cx="1327150" cy="1184275"/>
          </a:xfrm>
          <a:prstGeom prst="rect">
            <a:avLst/>
          </a:prstGeom>
          <a:noFill/>
          <a:ln w="38100" algn="ctr">
            <a:solidFill>
              <a:srgbClr val="001E59">
                <a:lumMod val="50000"/>
                <a:lumOff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10" name="Rectangle 53"/>
          <p:cNvSpPr>
            <a:spLocks noChangeArrowheads="1"/>
          </p:cNvSpPr>
          <p:nvPr/>
        </p:nvSpPr>
        <p:spPr bwMode="auto">
          <a:xfrm>
            <a:off x="1782428" y="1164134"/>
            <a:ext cx="1327150" cy="1184275"/>
          </a:xfrm>
          <a:prstGeom prst="rect">
            <a:avLst/>
          </a:prstGeom>
          <a:noFill/>
          <a:ln w="38100" algn="ctr">
            <a:solidFill>
              <a:srgbClr val="001E59">
                <a:lumMod val="50000"/>
                <a:lumOff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11" name="Rectangle 54"/>
          <p:cNvSpPr>
            <a:spLocks noChangeArrowheads="1"/>
          </p:cNvSpPr>
          <p:nvPr/>
        </p:nvSpPr>
        <p:spPr bwMode="auto">
          <a:xfrm>
            <a:off x="3187366" y="1164134"/>
            <a:ext cx="1327150" cy="1184275"/>
          </a:xfrm>
          <a:prstGeom prst="rect">
            <a:avLst/>
          </a:prstGeom>
          <a:noFill/>
          <a:ln w="38100" algn="ctr">
            <a:solidFill>
              <a:srgbClr val="001E59">
                <a:lumMod val="50000"/>
                <a:lumOff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12" name="Rectangle 52"/>
          <p:cNvSpPr>
            <a:spLocks noChangeArrowheads="1"/>
          </p:cNvSpPr>
          <p:nvPr/>
        </p:nvSpPr>
        <p:spPr bwMode="auto">
          <a:xfrm>
            <a:off x="7938753" y="2389684"/>
            <a:ext cx="1327150" cy="1184275"/>
          </a:xfrm>
          <a:prstGeom prst="rect">
            <a:avLst/>
          </a:prstGeom>
          <a:noFill/>
          <a:ln w="38100" algn="ctr">
            <a:solidFill>
              <a:srgbClr val="001E59">
                <a:lumMod val="50000"/>
                <a:lumOff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cxnSp>
        <p:nvCxnSpPr>
          <p:cNvPr id="113" name="Straight Connector 57"/>
          <p:cNvCxnSpPr>
            <a:cxnSpLocks noChangeShapeType="1"/>
          </p:cNvCxnSpPr>
          <p:nvPr/>
        </p:nvCxnSpPr>
        <p:spPr bwMode="auto">
          <a:xfrm flipV="1">
            <a:off x="1350628" y="3623171"/>
            <a:ext cx="9906000" cy="9525"/>
          </a:xfrm>
          <a:prstGeom prst="line">
            <a:avLst/>
          </a:prstGeom>
          <a:noFill/>
          <a:ln w="38100" algn="ctr">
            <a:solidFill>
              <a:srgbClr val="001E59">
                <a:lumMod val="50000"/>
                <a:lumOff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14" name="Group 12"/>
          <p:cNvGrpSpPr>
            <a:grpSpLocks/>
          </p:cNvGrpSpPr>
          <p:nvPr/>
        </p:nvGrpSpPr>
        <p:grpSpPr bwMode="auto">
          <a:xfrm>
            <a:off x="3094542" y="3786683"/>
            <a:ext cx="1295400" cy="1211263"/>
            <a:chOff x="2562" y="2024"/>
            <a:chExt cx="753" cy="763"/>
          </a:xfrm>
          <a:effectLst>
            <a:glow rad="457200">
              <a:srgbClr val="002569">
                <a:lumMod val="60000"/>
                <a:lumOff val="40000"/>
                <a:alpha val="25000"/>
              </a:srgbClr>
            </a:glow>
          </a:effectLst>
        </p:grpSpPr>
        <p:pic>
          <p:nvPicPr>
            <p:cNvPr id="115" name="Picture 13" descr="BAND04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2080" b="2600"/>
            <a:stretch>
              <a:fillRect/>
            </a:stretch>
          </p:blipFill>
          <p:spPr bwMode="auto">
            <a:xfrm>
              <a:off x="2562" y="2024"/>
              <a:ext cx="753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6" name="Text Box 14"/>
            <p:cNvSpPr txBox="1">
              <a:spLocks noChangeArrowheads="1"/>
            </p:cNvSpPr>
            <p:nvPr/>
          </p:nvSpPr>
          <p:spPr bwMode="auto">
            <a:xfrm>
              <a:off x="2656" y="2614"/>
              <a:ext cx="41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9=IR3.8</a:t>
              </a:r>
            </a:p>
          </p:txBody>
        </p:sp>
      </p:grpSp>
      <p:sp>
        <p:nvSpPr>
          <p:cNvPr id="117" name="Rectangle 52"/>
          <p:cNvSpPr>
            <a:spLocks noChangeArrowheads="1"/>
          </p:cNvSpPr>
          <p:nvPr/>
        </p:nvSpPr>
        <p:spPr bwMode="auto">
          <a:xfrm>
            <a:off x="3084886" y="3766045"/>
            <a:ext cx="1327150" cy="1184275"/>
          </a:xfrm>
          <a:prstGeom prst="rect">
            <a:avLst/>
          </a:prstGeom>
          <a:noFill/>
          <a:ln w="38100" algn="ctr">
            <a:solidFill>
              <a:srgbClr val="001E59">
                <a:lumMod val="50000"/>
                <a:lumOff val="50000"/>
              </a:srgbClr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18" name="TextBox 58"/>
          <p:cNvSpPr txBox="1">
            <a:spLocks noChangeArrowheads="1"/>
          </p:cNvSpPr>
          <p:nvPr/>
        </p:nvSpPr>
        <p:spPr bwMode="auto">
          <a:xfrm>
            <a:off x="855423" y="2817088"/>
            <a:ext cx="2129109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1E59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Solar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1E59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3.0 (1.0/0.5) km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000" b="0" i="0" u="none" strike="noStrike" kern="0" cap="none" spc="0" normalizeH="0" baseline="0" noProof="0" dirty="0">
              <a:ln>
                <a:noFill/>
              </a:ln>
              <a:solidFill>
                <a:srgbClr val="001E59">
                  <a:lumMod val="50000"/>
                  <a:lumOff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1E59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Thermal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1E59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3.0 (2.0/1.0) km</a:t>
            </a: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087" y="2402380"/>
            <a:ext cx="792000" cy="7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091" y="1149842"/>
            <a:ext cx="792000" cy="7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595" y="1149842"/>
            <a:ext cx="792000" cy="7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047" y="5223597"/>
            <a:ext cx="854689" cy="7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4" name="Picture 1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034" y="5237019"/>
            <a:ext cx="854689" cy="7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5" name="Picture 12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969" y="3807466"/>
            <a:ext cx="792000" cy="7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7" name="Picture 12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219" y="5245596"/>
            <a:ext cx="792000" cy="7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8" name="Picture 12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765" y="5246940"/>
            <a:ext cx="792000" cy="7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639" y="4032682"/>
            <a:ext cx="633455" cy="6334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159" y="3614811"/>
            <a:ext cx="707130" cy="7782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3" name="Picture 13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110" y="4134167"/>
            <a:ext cx="476607" cy="4766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970" y="3807466"/>
            <a:ext cx="792000" cy="7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4" name="Picture 13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005" y="4115894"/>
            <a:ext cx="477324" cy="4423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6" name="Picture 12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997" y="3830213"/>
            <a:ext cx="792000" cy="7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996BB4F-C6F7-9E35-42F2-11749640F60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723" y="1133533"/>
            <a:ext cx="792000" cy="7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A8DAED-C66C-AE53-5059-70DEC66F1C9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937" y="1156843"/>
            <a:ext cx="792000" cy="7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FF0FDB-0059-8E13-11B0-E9D83AAA731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275" y="1306671"/>
            <a:ext cx="521216" cy="5212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ED56A0-CFF7-9EE4-23BC-340D66A58BC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170" y="1142781"/>
            <a:ext cx="792000" cy="7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233CA8-7975-9829-8F83-8C874A606AF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064" y="2384921"/>
            <a:ext cx="792000" cy="7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372817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 descr="H:\ESS\Desktop\MSG-1 Case Studies\2003-11-05\River Valley Fog Germany\2003_11_05_0300_CH04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1533">
            <a:off x="7544792" y="961997"/>
            <a:ext cx="1663115" cy="17423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18906">
            <a:off x="9019661" y="1345781"/>
            <a:ext cx="1952067" cy="20457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 exploration</a:t>
            </a:r>
          </a:p>
        </p:txBody>
      </p:sp>
      <p:sp>
        <p:nvSpPr>
          <p:cNvPr id="34" name="Rectangle 2"/>
          <p:cNvSpPr txBox="1">
            <a:spLocks noChangeArrowheads="1"/>
          </p:cNvSpPr>
          <p:nvPr/>
        </p:nvSpPr>
        <p:spPr bwMode="auto">
          <a:xfrm>
            <a:off x="820132" y="1366347"/>
            <a:ext cx="6969638" cy="619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221544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562722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6pPr>
            <a:lvl7pPr marL="1125444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7pPr>
            <a:lvl8pPr marL="1688165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8pPr>
            <a:lvl9pPr marL="2250887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r>
              <a:rPr lang="en-GB" sz="3600" kern="0" dirty="0">
                <a:solidFill>
                  <a:schemeClr val="bg1">
                    <a:lumMod val="75000"/>
                  </a:schemeClr>
                </a:solidFill>
              </a:rPr>
              <a:t>How to use experts (data)?</a:t>
            </a:r>
            <a:endParaRPr lang="hr-HR" sz="3600" kern="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901248" y="2711973"/>
            <a:ext cx="9775596" cy="3552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10162" indent="-310162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•"/>
              <a:defRPr sz="4431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939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446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954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62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GB" sz="3200" b="0" kern="0" dirty="0"/>
              <a:t>Single channel??</a:t>
            </a:r>
          </a:p>
          <a:p>
            <a:r>
              <a:rPr lang="en-GB" sz="3200" b="0" kern="0" dirty="0"/>
              <a:t>…</a:t>
            </a:r>
          </a:p>
          <a:p>
            <a:r>
              <a:rPr lang="en-GB" sz="3200" b="0" kern="0" dirty="0"/>
              <a:t>..?</a:t>
            </a:r>
            <a:endParaRPr lang="hr-HR" sz="3200" b="0" kern="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18842">
            <a:off x="10276541" y="195712"/>
            <a:ext cx="1446764" cy="91628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85337997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 descr="H:\ESS\Desktop\MSG-1 Case Studies\2003-11-05\River Valley Fog Germany\2003_11_05_0300_CH04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1533">
            <a:off x="7544792" y="961997"/>
            <a:ext cx="1663115" cy="17423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18906">
            <a:off x="9019661" y="1345781"/>
            <a:ext cx="1952067" cy="20457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 exploration</a:t>
            </a:r>
          </a:p>
        </p:txBody>
      </p:sp>
      <p:sp>
        <p:nvSpPr>
          <p:cNvPr id="34" name="Rectangle 2"/>
          <p:cNvSpPr txBox="1">
            <a:spLocks noChangeArrowheads="1"/>
          </p:cNvSpPr>
          <p:nvPr/>
        </p:nvSpPr>
        <p:spPr bwMode="auto">
          <a:xfrm>
            <a:off x="820132" y="1366347"/>
            <a:ext cx="6969638" cy="619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221544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562722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6pPr>
            <a:lvl7pPr marL="1125444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7pPr>
            <a:lvl8pPr marL="1688165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8pPr>
            <a:lvl9pPr marL="2250887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r>
              <a:rPr lang="en-GB" sz="3600" kern="0" dirty="0">
                <a:solidFill>
                  <a:schemeClr val="bg1">
                    <a:lumMod val="75000"/>
                  </a:schemeClr>
                </a:solidFill>
              </a:rPr>
              <a:t>How to use experts?</a:t>
            </a:r>
            <a:endParaRPr lang="hr-HR" sz="3600" kern="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5" name="Rectangle 3"/>
          <p:cNvSpPr txBox="1">
            <a:spLocks noChangeArrowheads="1"/>
          </p:cNvSpPr>
          <p:nvPr/>
        </p:nvSpPr>
        <p:spPr bwMode="auto">
          <a:xfrm>
            <a:off x="901248" y="2711973"/>
            <a:ext cx="9775596" cy="3552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10162" indent="-310162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•"/>
              <a:defRPr sz="4431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939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446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954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62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GB" sz="3200" b="0" kern="0" dirty="0"/>
              <a:t>Single channel</a:t>
            </a:r>
            <a:endParaRPr lang="hr-HR" sz="3200" b="0" kern="0" dirty="0"/>
          </a:p>
          <a:p>
            <a:r>
              <a:rPr lang="en-GB" sz="3200" b="0" kern="0" dirty="0"/>
              <a:t>Channel difference/ratio</a:t>
            </a:r>
          </a:p>
          <a:p>
            <a:r>
              <a:rPr lang="en-GB" sz="3200" b="0" kern="0" dirty="0"/>
              <a:t>Sandwich products</a:t>
            </a:r>
            <a:endParaRPr lang="hr-HR" sz="3200" b="0" kern="0" dirty="0"/>
          </a:p>
          <a:p>
            <a:r>
              <a:rPr lang="en-GB" sz="3200" kern="0" dirty="0"/>
              <a:t>RGB products</a:t>
            </a:r>
          </a:p>
          <a:p>
            <a:r>
              <a:rPr lang="en-GB" sz="3200" b="0" kern="0" dirty="0"/>
              <a:t>...</a:t>
            </a:r>
          </a:p>
          <a:p>
            <a:pPr marL="0" indent="0">
              <a:buNone/>
            </a:pPr>
            <a:r>
              <a:rPr lang="en-GB" sz="3200" b="0" kern="0" dirty="0"/>
              <a:t>-</a:t>
            </a:r>
          </a:p>
          <a:p>
            <a:r>
              <a:rPr lang="en-GB" sz="3200" b="0" kern="0" dirty="0"/>
              <a:t>L2(+) / Geophysical products</a:t>
            </a:r>
            <a:endParaRPr lang="hr-HR" sz="3200" b="0" kern="0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62745">
            <a:off x="6631555" y="2591348"/>
            <a:ext cx="2706982" cy="17053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4823" y="3488645"/>
            <a:ext cx="2327324" cy="15686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11132">
            <a:off x="7856041" y="4709345"/>
            <a:ext cx="2799307" cy="15844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48411384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Single channel(s) – wind shear detection, storm dynamics</a:t>
            </a:r>
          </a:p>
        </p:txBody>
      </p:sp>
      <p:pic>
        <p:nvPicPr>
          <p:cNvPr id="10" name="shear_loo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64305" y="1019908"/>
            <a:ext cx="8141228" cy="54876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710" y="1019908"/>
            <a:ext cx="1838325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1321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Single channel(s) – convergence line detection</a:t>
            </a:r>
          </a:p>
        </p:txBody>
      </p:sp>
      <p:pic>
        <p:nvPicPr>
          <p:cNvPr id="5" name="Picture 2" descr="1000_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9" r="12599"/>
          <a:stretch>
            <a:fillRect/>
          </a:stretch>
        </p:blipFill>
        <p:spPr bwMode="auto">
          <a:xfrm>
            <a:off x="7706200" y="1701422"/>
            <a:ext cx="2951162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019900" y="1023705"/>
            <a:ext cx="91090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300">
                <a:solidFill>
                  <a:srgbClr val="000000"/>
                </a:solidFill>
                <a:latin typeface="Helvetica" panose="020B0604020202020204" pitchFamily="34" charset="0"/>
              </a:defRPr>
            </a:lvl1pPr>
            <a:lvl2pPr marL="742950" indent="-285750">
              <a:defRPr sz="1300">
                <a:solidFill>
                  <a:srgbClr val="000000"/>
                </a:solidFill>
                <a:latin typeface="Helvetica" panose="020B0604020202020204" pitchFamily="34" charset="0"/>
              </a:defRPr>
            </a:lvl2pPr>
            <a:lvl3pPr marL="1143000" indent="-228600">
              <a:defRPr sz="1300">
                <a:solidFill>
                  <a:srgbClr val="000000"/>
                </a:solidFill>
                <a:latin typeface="Helvetica" panose="020B0604020202020204" pitchFamily="34" charset="0"/>
              </a:defRPr>
            </a:lvl3pPr>
            <a:lvl4pPr marL="1600200" indent="-228600">
              <a:defRPr sz="1300">
                <a:solidFill>
                  <a:srgbClr val="000000"/>
                </a:solidFill>
                <a:latin typeface="Helvetica" panose="020B0604020202020204" pitchFamily="34" charset="0"/>
              </a:defRPr>
            </a:lvl4pPr>
            <a:lvl5pPr marL="2057400" indent="-228600">
              <a:defRPr sz="1300">
                <a:solidFill>
                  <a:srgbClr val="000000"/>
                </a:solidFill>
                <a:latin typeface="Helvetica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Helvetica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Helvetica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Helvetica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Seabreeze</a:t>
            </a: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Convergence, Southern Italy (Salento)</a:t>
            </a:r>
            <a:endParaRPr kumimoji="0" lang="en-GB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548287" y="5663821"/>
            <a:ext cx="91074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5082" tIns="57542" rIns="115082" bIns="57542" anchor="ctr"/>
          <a:lstStyle>
            <a:lvl1pPr defTabSz="1143000">
              <a:defRPr sz="1300">
                <a:solidFill>
                  <a:srgbClr val="000000"/>
                </a:solidFill>
                <a:latin typeface="Helvetica" panose="020B0604020202020204" pitchFamily="34" charset="0"/>
              </a:defRPr>
            </a:lvl1pPr>
            <a:lvl2pPr marL="742950" indent="-285750" defTabSz="1143000">
              <a:defRPr sz="1300">
                <a:solidFill>
                  <a:srgbClr val="000000"/>
                </a:solidFill>
                <a:latin typeface="Helvetica" panose="020B0604020202020204" pitchFamily="34" charset="0"/>
              </a:defRPr>
            </a:lvl2pPr>
            <a:lvl3pPr marL="1143000" indent="-228600" defTabSz="1143000">
              <a:defRPr sz="1300">
                <a:solidFill>
                  <a:srgbClr val="000000"/>
                </a:solidFill>
                <a:latin typeface="Helvetica" panose="020B0604020202020204" pitchFamily="34" charset="0"/>
              </a:defRPr>
            </a:lvl3pPr>
            <a:lvl4pPr marL="1600200" indent="-228600" defTabSz="1143000">
              <a:defRPr sz="1300">
                <a:solidFill>
                  <a:srgbClr val="000000"/>
                </a:solidFill>
                <a:latin typeface="Helvetica" panose="020B0604020202020204" pitchFamily="34" charset="0"/>
              </a:defRPr>
            </a:lvl4pPr>
            <a:lvl5pPr marL="2057400" indent="-228600" defTabSz="1143000">
              <a:defRPr sz="1300">
                <a:solidFill>
                  <a:srgbClr val="000000"/>
                </a:solidFill>
                <a:latin typeface="Helvetica" panose="020B0604020202020204" pitchFamily="34" charset="0"/>
              </a:defRPr>
            </a:lvl5pPr>
            <a:lvl6pPr marL="2514600" indent="-228600" algn="ctr" defTabSz="11430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Helvetica" panose="020B0604020202020204" pitchFamily="34" charset="0"/>
              </a:defRPr>
            </a:lvl6pPr>
            <a:lvl7pPr marL="2971800" indent="-228600" algn="ctr" defTabSz="11430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Helvetica" panose="020B0604020202020204" pitchFamily="34" charset="0"/>
              </a:defRPr>
            </a:lvl7pPr>
            <a:lvl8pPr marL="3429000" indent="-228600" algn="ctr" defTabSz="11430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Helvetica" panose="020B0604020202020204" pitchFamily="34" charset="0"/>
              </a:defRPr>
            </a:lvl8pPr>
            <a:lvl9pPr marL="3886200" indent="-228600" algn="ctr" defTabSz="11430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11430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09:05 UTC                               09:40 UTC                                 10:55 UTC</a:t>
            </a:r>
          </a:p>
        </p:txBody>
      </p:sp>
      <p:pic>
        <p:nvPicPr>
          <p:cNvPr id="8" name="Picture 6" descr="0900_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9" r="12599"/>
          <a:stretch>
            <a:fillRect/>
          </a:stretch>
        </p:blipFill>
        <p:spPr bwMode="auto">
          <a:xfrm>
            <a:off x="1548287" y="1701422"/>
            <a:ext cx="2946400" cy="395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0900_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9" r="12599"/>
          <a:stretch>
            <a:fillRect/>
          </a:stretch>
        </p:blipFill>
        <p:spPr bwMode="auto">
          <a:xfrm>
            <a:off x="4624863" y="1701422"/>
            <a:ext cx="2949575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3302024" y="6039267"/>
            <a:ext cx="91074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5082" tIns="57542" rIns="115082" bIns="57542" anchor="ctr"/>
          <a:lstStyle>
            <a:lvl1pPr defTabSz="1143000">
              <a:defRPr sz="1300">
                <a:solidFill>
                  <a:srgbClr val="000000"/>
                </a:solidFill>
                <a:latin typeface="Helvetica" panose="020B0604020202020204" pitchFamily="34" charset="0"/>
              </a:defRPr>
            </a:lvl1pPr>
            <a:lvl2pPr marL="742950" indent="-285750" defTabSz="1143000">
              <a:defRPr sz="1300">
                <a:solidFill>
                  <a:srgbClr val="000000"/>
                </a:solidFill>
                <a:latin typeface="Helvetica" panose="020B0604020202020204" pitchFamily="34" charset="0"/>
              </a:defRPr>
            </a:lvl2pPr>
            <a:lvl3pPr marL="1143000" indent="-228600" defTabSz="1143000">
              <a:defRPr sz="1300">
                <a:solidFill>
                  <a:srgbClr val="000000"/>
                </a:solidFill>
                <a:latin typeface="Helvetica" panose="020B0604020202020204" pitchFamily="34" charset="0"/>
              </a:defRPr>
            </a:lvl3pPr>
            <a:lvl4pPr marL="1600200" indent="-228600" defTabSz="1143000">
              <a:defRPr sz="1300">
                <a:solidFill>
                  <a:srgbClr val="000000"/>
                </a:solidFill>
                <a:latin typeface="Helvetica" panose="020B0604020202020204" pitchFamily="34" charset="0"/>
              </a:defRPr>
            </a:lvl4pPr>
            <a:lvl5pPr marL="2057400" indent="-228600" defTabSz="1143000">
              <a:defRPr sz="1300">
                <a:solidFill>
                  <a:srgbClr val="000000"/>
                </a:solidFill>
                <a:latin typeface="Helvetica" panose="020B0604020202020204" pitchFamily="34" charset="0"/>
              </a:defRPr>
            </a:lvl5pPr>
            <a:lvl6pPr marL="2514600" indent="-228600" algn="ctr" defTabSz="11430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Helvetica" panose="020B0604020202020204" pitchFamily="34" charset="0"/>
              </a:defRPr>
            </a:lvl6pPr>
            <a:lvl7pPr marL="2971800" indent="-228600" algn="ctr" defTabSz="11430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Helvetica" panose="020B0604020202020204" pitchFamily="34" charset="0"/>
              </a:defRPr>
            </a:lvl7pPr>
            <a:lvl8pPr marL="3429000" indent="-228600" algn="ctr" defTabSz="11430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Helvetica" panose="020B0604020202020204" pitchFamily="34" charset="0"/>
              </a:defRPr>
            </a:lvl8pPr>
            <a:lvl9pPr marL="3886200" indent="-228600" algn="ctr" defTabSz="11430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11430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 June 2007, HRV Channel (Met-8 Rapid Scans)</a:t>
            </a:r>
          </a:p>
        </p:txBody>
      </p:sp>
      <p:sp>
        <p:nvSpPr>
          <p:cNvPr id="13" name="Line 9"/>
          <p:cNvSpPr>
            <a:spLocks noChangeShapeType="1"/>
          </p:cNvSpPr>
          <p:nvPr/>
        </p:nvSpPr>
        <p:spPr bwMode="auto">
          <a:xfrm flipV="1">
            <a:off x="2915125" y="3225421"/>
            <a:ext cx="303212" cy="457200"/>
          </a:xfrm>
          <a:prstGeom prst="line">
            <a:avLst/>
          </a:prstGeom>
          <a:noFill/>
          <a:ln w="38100">
            <a:solidFill>
              <a:srgbClr val="FFFF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7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 flipV="1">
            <a:off x="3445350" y="3530221"/>
            <a:ext cx="304800" cy="457200"/>
          </a:xfrm>
          <a:prstGeom prst="line">
            <a:avLst/>
          </a:prstGeom>
          <a:noFill/>
          <a:ln w="38100">
            <a:solidFill>
              <a:srgbClr val="FFFF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7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Line 11"/>
          <p:cNvSpPr>
            <a:spLocks noChangeShapeType="1"/>
          </p:cNvSpPr>
          <p:nvPr/>
        </p:nvSpPr>
        <p:spPr bwMode="auto">
          <a:xfrm flipH="1">
            <a:off x="3370738" y="2539621"/>
            <a:ext cx="303213" cy="457200"/>
          </a:xfrm>
          <a:prstGeom prst="line">
            <a:avLst/>
          </a:prstGeom>
          <a:noFill/>
          <a:ln w="38100">
            <a:solidFill>
              <a:srgbClr val="FFFF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7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Line 12"/>
          <p:cNvSpPr>
            <a:spLocks noChangeShapeType="1"/>
          </p:cNvSpPr>
          <p:nvPr/>
        </p:nvSpPr>
        <p:spPr bwMode="auto">
          <a:xfrm flipH="1">
            <a:off x="3977163" y="2844421"/>
            <a:ext cx="303213" cy="457200"/>
          </a:xfrm>
          <a:prstGeom prst="line">
            <a:avLst/>
          </a:prstGeom>
          <a:noFill/>
          <a:ln w="38100">
            <a:solidFill>
              <a:srgbClr val="FFFF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7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446954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#Channel difference/ratio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9190182" y="1139429"/>
            <a:ext cx="2582210" cy="5262675"/>
          </a:xfrm>
        </p:spPr>
        <p:txBody>
          <a:bodyPr>
            <a:normAutofit/>
          </a:bodyPr>
          <a:lstStyle/>
          <a:p>
            <a:r>
              <a:rPr lang="en-GB" sz="2800" dirty="0"/>
              <a:t>Enhances the certain signal from single channels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80" y="1139428"/>
            <a:ext cx="8138157" cy="52626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92480" y="5878883"/>
            <a:ext cx="44839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chemeClr val="tx1">
                    <a:lumMod val="95000"/>
                  </a:schemeClr>
                </a:solidFill>
              </a:rPr>
              <a:t>Ratio 0.905/0.8585 – low level moisture signal</a:t>
            </a:r>
          </a:p>
          <a:p>
            <a:r>
              <a:rPr lang="en-GB" sz="1400" b="0" dirty="0">
                <a:solidFill>
                  <a:schemeClr val="tx1">
                    <a:lumMod val="95000"/>
                  </a:schemeClr>
                </a:solidFill>
              </a:rPr>
              <a:t>Aqua MODIS, 30 Jun, 11:10 UTC</a:t>
            </a:r>
          </a:p>
        </p:txBody>
      </p:sp>
    </p:spTree>
    <p:extLst>
      <p:ext uri="{BB962C8B-B14F-4D97-AF65-F5344CB8AC3E}">
        <p14:creationId xmlns:p14="http://schemas.microsoft.com/office/powerpoint/2010/main" val="2266761374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Channel </a:t>
            </a:r>
            <a:r>
              <a:rPr lang="en-GB" dirty="0" err="1"/>
              <a:t>differenc</a:t>
            </a:r>
            <a:r>
              <a:rPr lang="en-GB" dirty="0"/>
              <a:t>/ratio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249" y="1237127"/>
            <a:ext cx="7760905" cy="5072449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8272350" y="4562976"/>
            <a:ext cx="2811286" cy="1939424"/>
          </a:xfrm>
          <a:prstGeom prst="rect">
            <a:avLst/>
          </a:prstGeom>
        </p:spPr>
        <p:txBody>
          <a:bodyPr>
            <a:normAutofit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4431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939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446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954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62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GB" sz="2000" b="1" kern="0" dirty="0"/>
              <a:t>BTD 12.0-10.8</a:t>
            </a:r>
          </a:p>
          <a:p>
            <a:pPr marL="0" indent="0">
              <a:buFont typeface="Arial" pitchFamily="34" charset="0"/>
              <a:buNone/>
            </a:pPr>
            <a:r>
              <a:rPr lang="en-GB" sz="2000" b="0" kern="0" dirty="0"/>
              <a:t>28 June 2018</a:t>
            </a:r>
          </a:p>
          <a:p>
            <a:pPr marL="0" indent="0">
              <a:buFont typeface="Arial" pitchFamily="34" charset="0"/>
              <a:buNone/>
            </a:pPr>
            <a:r>
              <a:rPr lang="en-GB" sz="2000" b="0" kern="0" dirty="0"/>
              <a:t>16:27 UTC </a:t>
            </a:r>
          </a:p>
          <a:p>
            <a:pPr marL="0" indent="0">
              <a:buFont typeface="Arial" pitchFamily="34" charset="0"/>
              <a:buNone/>
            </a:pPr>
            <a:endParaRPr lang="en-GB" sz="2000" b="0" kern="0" dirty="0"/>
          </a:p>
          <a:p>
            <a:pPr marL="0" indent="0">
              <a:buFont typeface="Arial" pitchFamily="34" charset="0"/>
              <a:buNone/>
            </a:pPr>
            <a:r>
              <a:rPr lang="en-GB" sz="2000" b="0" kern="0" dirty="0"/>
              <a:t>North Dakota</a:t>
            </a:r>
          </a:p>
        </p:txBody>
      </p:sp>
      <p:sp>
        <p:nvSpPr>
          <p:cNvPr id="6" name="Text Placeholder 2"/>
          <p:cNvSpPr txBox="1">
            <a:spLocks/>
          </p:cNvSpPr>
          <p:nvPr/>
        </p:nvSpPr>
        <p:spPr bwMode="auto">
          <a:xfrm>
            <a:off x="9190182" y="1139429"/>
            <a:ext cx="2582210" cy="52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GB" sz="2800" b="0" kern="0"/>
              <a:t>Enhances the certain signal from single channels</a:t>
            </a:r>
            <a:endParaRPr lang="en-GB" sz="2800" b="0" kern="0" dirty="0"/>
          </a:p>
        </p:txBody>
      </p:sp>
    </p:spTree>
    <p:extLst>
      <p:ext uri="{BB962C8B-B14F-4D97-AF65-F5344CB8AC3E}">
        <p14:creationId xmlns:p14="http://schemas.microsoft.com/office/powerpoint/2010/main" val="442864661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Channel </a:t>
            </a:r>
            <a:r>
              <a:rPr lang="en-GB" dirty="0" err="1"/>
              <a:t>differenc</a:t>
            </a:r>
            <a:r>
              <a:rPr lang="en-GB" dirty="0"/>
              <a:t>/ratio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248" y="1237126"/>
            <a:ext cx="7760905" cy="5072449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8438479" y="1237127"/>
            <a:ext cx="3670598" cy="5262675"/>
          </a:xfrm>
          <a:prstGeom prst="rect">
            <a:avLst/>
          </a:prstGeom>
        </p:spPr>
        <p:txBody>
          <a:bodyPr>
            <a:normAutofit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4431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939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446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954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62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GB" sz="2800" b="0" kern="0" dirty="0"/>
              <a:t>Confirmation ca. 5h later from</a:t>
            </a:r>
          </a:p>
          <a:p>
            <a:pPr marL="0" indent="0">
              <a:buFont typeface="Arial" pitchFamily="34" charset="0"/>
              <a:buNone/>
            </a:pPr>
            <a:r>
              <a:rPr lang="en-GB" sz="2800" b="1" kern="0" dirty="0"/>
              <a:t>Radar refl.</a:t>
            </a:r>
          </a:p>
          <a:p>
            <a:pPr marL="0" indent="0">
              <a:buFont typeface="Arial" pitchFamily="34" charset="0"/>
              <a:buNone/>
            </a:pPr>
            <a:endParaRPr lang="en-GB" sz="2800" b="0" kern="0" dirty="0"/>
          </a:p>
          <a:p>
            <a:pPr marL="0" indent="0">
              <a:buFont typeface="Arial" pitchFamily="34" charset="0"/>
              <a:buNone/>
            </a:pPr>
            <a:endParaRPr lang="en-GB" sz="2800" b="0" kern="0" dirty="0"/>
          </a:p>
          <a:p>
            <a:pPr marL="0" indent="0">
              <a:buFont typeface="Arial" pitchFamily="34" charset="0"/>
              <a:buNone/>
            </a:pPr>
            <a:endParaRPr lang="en-GB" sz="2800" b="0" kern="0" dirty="0"/>
          </a:p>
          <a:p>
            <a:pPr marL="0" indent="0">
              <a:buFont typeface="Arial" pitchFamily="34" charset="0"/>
              <a:buNone/>
            </a:pPr>
            <a:endParaRPr lang="en-GB" sz="2800" b="0" kern="0" dirty="0"/>
          </a:p>
          <a:p>
            <a:pPr marL="0" indent="0">
              <a:buFont typeface="Arial" pitchFamily="34" charset="0"/>
              <a:buNone/>
            </a:pPr>
            <a:r>
              <a:rPr lang="en-GB" sz="2400" b="0" kern="0" dirty="0"/>
              <a:t>28 June 2018</a:t>
            </a:r>
          </a:p>
          <a:p>
            <a:pPr marL="0" indent="0">
              <a:buFont typeface="Arial" pitchFamily="34" charset="0"/>
              <a:buNone/>
            </a:pPr>
            <a:r>
              <a:rPr lang="en-GB" sz="2400" b="0" kern="0" dirty="0"/>
              <a:t>21:45 UTC </a:t>
            </a:r>
          </a:p>
          <a:p>
            <a:pPr marL="0" indent="0">
              <a:buFont typeface="Arial" pitchFamily="34" charset="0"/>
              <a:buNone/>
            </a:pPr>
            <a:endParaRPr lang="en-GB" sz="2400" b="0" kern="0" dirty="0"/>
          </a:p>
          <a:p>
            <a:pPr marL="0" indent="0">
              <a:buFont typeface="Arial" pitchFamily="34" charset="0"/>
              <a:buNone/>
            </a:pPr>
            <a:r>
              <a:rPr lang="en-GB" sz="2400" b="0" kern="0" dirty="0"/>
              <a:t>North Dakota</a:t>
            </a:r>
          </a:p>
        </p:txBody>
      </p:sp>
    </p:spTree>
    <p:extLst>
      <p:ext uri="{BB962C8B-B14F-4D97-AF65-F5344CB8AC3E}">
        <p14:creationId xmlns:p14="http://schemas.microsoft.com/office/powerpoint/2010/main" val="374254875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Agenda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308435" y="1237673"/>
            <a:ext cx="5738511" cy="5164431"/>
          </a:xfrm>
        </p:spPr>
        <p:txBody>
          <a:bodyPr/>
          <a:lstStyle/>
          <a:p>
            <a:pPr marL="0" lvl="0" indent="0">
              <a:buNone/>
            </a:pPr>
            <a:endParaRPr lang="en-GB" sz="2800" dirty="0">
              <a:solidFill>
                <a:srgbClr val="38484E"/>
              </a:solidFill>
              <a:latin typeface="Bahnschrift Light"/>
            </a:endParaRPr>
          </a:p>
          <a:p>
            <a:pPr marL="0" lvl="0" indent="0">
              <a:buNone/>
            </a:pPr>
            <a:endParaRPr lang="en-GB" sz="2800" dirty="0">
              <a:solidFill>
                <a:srgbClr val="38484E"/>
              </a:solidFill>
              <a:latin typeface="Bahnschrift Light"/>
            </a:endParaRPr>
          </a:p>
          <a:p>
            <a:pPr marL="0" lvl="0" indent="0">
              <a:buNone/>
            </a:pPr>
            <a:endParaRPr lang="en-GB" sz="2800" dirty="0">
              <a:solidFill>
                <a:srgbClr val="38484E"/>
              </a:solidFill>
              <a:latin typeface="Bahnschrift Light"/>
            </a:endParaRPr>
          </a:p>
          <a:p>
            <a:pPr marL="0" lvl="0" indent="0">
              <a:buNone/>
            </a:pPr>
            <a:endParaRPr lang="en-GB" sz="2800" dirty="0">
              <a:solidFill>
                <a:srgbClr val="38484E"/>
              </a:solidFill>
              <a:latin typeface="Bahnschrift Light"/>
            </a:endParaRPr>
          </a:p>
          <a:p>
            <a:pPr marL="0" lvl="0" indent="0">
              <a:buNone/>
            </a:pPr>
            <a:r>
              <a:rPr lang="en-GB" sz="2800" b="1" dirty="0">
                <a:solidFill>
                  <a:srgbClr val="38484E"/>
                </a:solidFill>
                <a:latin typeface="Bahnschrift Light"/>
              </a:rPr>
              <a:t>Why RGBs?</a:t>
            </a:r>
          </a:p>
        </p:txBody>
      </p:sp>
    </p:spTree>
    <p:extLst>
      <p:ext uri="{BB962C8B-B14F-4D97-AF65-F5344CB8AC3E}">
        <p14:creationId xmlns:p14="http://schemas.microsoft.com/office/powerpoint/2010/main" val="1849515612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79" y="786985"/>
            <a:ext cx="8894846" cy="56151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#Sandwich product</a:t>
            </a:r>
          </a:p>
        </p:txBody>
      </p:sp>
      <p:sp>
        <p:nvSpPr>
          <p:cNvPr id="8" name="Text Placeholder 2"/>
          <p:cNvSpPr txBox="1">
            <a:spLocks/>
          </p:cNvSpPr>
          <p:nvPr/>
        </p:nvSpPr>
        <p:spPr bwMode="auto">
          <a:xfrm>
            <a:off x="9800706" y="1139428"/>
            <a:ext cx="2236124" cy="52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GB" sz="2400" dirty="0"/>
              <a:t>Sandwich: </a:t>
            </a:r>
          </a:p>
          <a:p>
            <a:pPr marL="0" indent="0">
              <a:buNone/>
            </a:pPr>
            <a:r>
              <a:rPr lang="en-GB" sz="2400" u="sng" dirty="0"/>
              <a:t>IR temperature </a:t>
            </a:r>
          </a:p>
          <a:p>
            <a:pPr marL="0" indent="0">
              <a:buNone/>
            </a:pPr>
            <a:r>
              <a:rPr lang="en-GB" sz="2400" b="0" dirty="0"/>
              <a:t>+ </a:t>
            </a:r>
          </a:p>
          <a:p>
            <a:pPr marL="0" indent="0">
              <a:buNone/>
            </a:pPr>
            <a:r>
              <a:rPr lang="en-GB" sz="2400" b="0" dirty="0"/>
              <a:t>enhanced spatial resolution through </a:t>
            </a:r>
          </a:p>
          <a:p>
            <a:pPr marL="0" indent="0">
              <a:buNone/>
            </a:pPr>
            <a:r>
              <a:rPr lang="en-GB" sz="2400" dirty="0"/>
              <a:t>HRV</a:t>
            </a:r>
            <a:r>
              <a:rPr lang="en-GB" sz="2400" b="0" dirty="0"/>
              <a:t> channel</a:t>
            </a:r>
            <a:endParaRPr lang="en-GB" sz="1200" b="0" kern="0" dirty="0"/>
          </a:p>
        </p:txBody>
      </p:sp>
    </p:spTree>
    <p:extLst>
      <p:ext uri="{BB962C8B-B14F-4D97-AF65-F5344CB8AC3E}">
        <p14:creationId xmlns:p14="http://schemas.microsoft.com/office/powerpoint/2010/main" val="2466585290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79" y="791877"/>
            <a:ext cx="8924691" cy="56100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‘Sandwich’ product</a:t>
            </a:r>
          </a:p>
        </p:txBody>
      </p:sp>
      <p:sp>
        <p:nvSpPr>
          <p:cNvPr id="9" name="Text Placeholder 2"/>
          <p:cNvSpPr txBox="1">
            <a:spLocks/>
          </p:cNvSpPr>
          <p:nvPr/>
        </p:nvSpPr>
        <p:spPr bwMode="auto">
          <a:xfrm>
            <a:off x="9800706" y="1139428"/>
            <a:ext cx="2236124" cy="52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GB" sz="2400" dirty="0"/>
              <a:t>Sandwich: </a:t>
            </a:r>
          </a:p>
          <a:p>
            <a:pPr marL="0" indent="0">
              <a:buNone/>
            </a:pPr>
            <a:r>
              <a:rPr lang="en-GB" sz="2400" dirty="0"/>
              <a:t>IR</a:t>
            </a:r>
            <a:r>
              <a:rPr lang="en-GB" sz="2400" b="0" dirty="0"/>
              <a:t> temperature </a:t>
            </a:r>
          </a:p>
          <a:p>
            <a:pPr marL="0" indent="0">
              <a:buNone/>
            </a:pPr>
            <a:r>
              <a:rPr lang="en-GB" sz="2400" b="0" dirty="0"/>
              <a:t>+ </a:t>
            </a:r>
          </a:p>
          <a:p>
            <a:pPr marL="0" indent="0">
              <a:buNone/>
            </a:pPr>
            <a:r>
              <a:rPr lang="en-GB" sz="2400" b="0" dirty="0"/>
              <a:t>enhanced spatial resolution through </a:t>
            </a:r>
          </a:p>
          <a:p>
            <a:pPr marL="0" indent="0">
              <a:buNone/>
            </a:pPr>
            <a:r>
              <a:rPr lang="en-GB" sz="2400" u="sng" dirty="0"/>
              <a:t>HRV</a:t>
            </a:r>
            <a:r>
              <a:rPr lang="en-GB" sz="2400" b="0" u="sng" dirty="0"/>
              <a:t> channel</a:t>
            </a:r>
            <a:endParaRPr lang="en-GB" sz="1200" b="0" u="sng" kern="0" dirty="0"/>
          </a:p>
        </p:txBody>
      </p:sp>
    </p:spTree>
    <p:extLst>
      <p:ext uri="{BB962C8B-B14F-4D97-AF65-F5344CB8AC3E}">
        <p14:creationId xmlns:p14="http://schemas.microsoft.com/office/powerpoint/2010/main" val="1680432524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80" y="786985"/>
            <a:ext cx="8924690" cy="56151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‘Sandwich’ product</a:t>
            </a:r>
          </a:p>
        </p:txBody>
      </p:sp>
      <p:sp>
        <p:nvSpPr>
          <p:cNvPr id="4" name="Text Placeholder 2"/>
          <p:cNvSpPr txBox="1">
            <a:spLocks/>
          </p:cNvSpPr>
          <p:nvPr/>
        </p:nvSpPr>
        <p:spPr bwMode="auto">
          <a:xfrm>
            <a:off x="9800706" y="1139428"/>
            <a:ext cx="2236124" cy="52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GB" sz="2400" dirty="0"/>
              <a:t>Sandwich: </a:t>
            </a:r>
          </a:p>
          <a:p>
            <a:pPr marL="0" indent="0">
              <a:buNone/>
            </a:pPr>
            <a:r>
              <a:rPr lang="en-GB" sz="2400" dirty="0"/>
              <a:t>IR</a:t>
            </a:r>
            <a:r>
              <a:rPr lang="en-GB" sz="2400" b="0" dirty="0"/>
              <a:t> temperature </a:t>
            </a:r>
          </a:p>
          <a:p>
            <a:pPr marL="0" indent="0">
              <a:buNone/>
            </a:pPr>
            <a:r>
              <a:rPr lang="en-GB" sz="2400" b="0" dirty="0"/>
              <a:t>+ </a:t>
            </a:r>
          </a:p>
          <a:p>
            <a:pPr marL="0" indent="0">
              <a:buNone/>
            </a:pPr>
            <a:r>
              <a:rPr lang="en-GB" sz="2400" b="0" dirty="0"/>
              <a:t>enhanced spatial resolution through </a:t>
            </a:r>
            <a:r>
              <a:rPr lang="en-GB" sz="2400" dirty="0"/>
              <a:t>HRV</a:t>
            </a:r>
            <a:r>
              <a:rPr lang="en-GB" sz="2400" b="0" dirty="0"/>
              <a:t> channel</a:t>
            </a:r>
            <a:endParaRPr lang="en-GB" sz="1200" b="0" kern="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975" y="2794544"/>
            <a:ext cx="2539682" cy="1600000"/>
          </a:xfrm>
          <a:prstGeom prst="roundRect">
            <a:avLst>
              <a:gd name="adj" fmla="val 16667"/>
            </a:avLst>
          </a:prstGeom>
          <a:ln>
            <a:solidFill>
              <a:schemeClr val="tx1">
                <a:lumMod val="95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975" y="1103470"/>
            <a:ext cx="2539682" cy="1600000"/>
          </a:xfrm>
          <a:prstGeom prst="roundRect">
            <a:avLst>
              <a:gd name="adj" fmla="val 16667"/>
            </a:avLst>
          </a:prstGeom>
          <a:ln>
            <a:solidFill>
              <a:schemeClr val="tx1">
                <a:lumMod val="95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2" name="Rectangle 11"/>
          <p:cNvSpPr/>
          <p:nvPr/>
        </p:nvSpPr>
        <p:spPr>
          <a:xfrm>
            <a:off x="1521638" y="2626574"/>
            <a:ext cx="4780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chemeClr val="tx1">
                    <a:lumMod val="95000"/>
                  </a:schemeClr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982903961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4_pannel_loo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07375" y="1019908"/>
            <a:ext cx="6777249" cy="55118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‘Sandwich’ product</a:t>
            </a:r>
          </a:p>
        </p:txBody>
      </p:sp>
      <p:sp>
        <p:nvSpPr>
          <p:cNvPr id="4" name="Text Placeholder 2"/>
          <p:cNvSpPr txBox="1">
            <a:spLocks/>
          </p:cNvSpPr>
          <p:nvPr/>
        </p:nvSpPr>
        <p:spPr bwMode="auto">
          <a:xfrm>
            <a:off x="9800706" y="1139428"/>
            <a:ext cx="2236124" cy="52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GB" sz="2400" dirty="0"/>
              <a:t>Sandwich: </a:t>
            </a:r>
          </a:p>
          <a:p>
            <a:pPr marL="0" indent="0">
              <a:buNone/>
            </a:pPr>
            <a:r>
              <a:rPr lang="en-GB" sz="2400" dirty="0"/>
              <a:t>IR</a:t>
            </a:r>
            <a:r>
              <a:rPr lang="en-GB" sz="2400" b="0" dirty="0"/>
              <a:t> temperature </a:t>
            </a:r>
          </a:p>
          <a:p>
            <a:pPr marL="0" indent="0">
              <a:buNone/>
            </a:pPr>
            <a:r>
              <a:rPr lang="en-GB" sz="2400" b="0" dirty="0"/>
              <a:t>+ </a:t>
            </a:r>
          </a:p>
          <a:p>
            <a:pPr marL="0" indent="0">
              <a:buNone/>
            </a:pPr>
            <a:r>
              <a:rPr lang="en-GB" sz="2400" b="0" dirty="0"/>
              <a:t>enhanced spatial resolution through </a:t>
            </a:r>
            <a:r>
              <a:rPr lang="en-GB" sz="2400" dirty="0"/>
              <a:t>HRV</a:t>
            </a:r>
            <a:r>
              <a:rPr lang="en-GB" sz="2400" b="0" dirty="0"/>
              <a:t> channel</a:t>
            </a:r>
            <a:endParaRPr lang="en-GB" sz="1200" b="0" kern="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975" y="2794544"/>
            <a:ext cx="2539682" cy="1600000"/>
          </a:xfrm>
          <a:prstGeom prst="roundRect">
            <a:avLst>
              <a:gd name="adj" fmla="val 16667"/>
            </a:avLst>
          </a:prstGeom>
          <a:ln>
            <a:solidFill>
              <a:schemeClr val="tx1">
                <a:lumMod val="95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975" y="1103470"/>
            <a:ext cx="2539682" cy="1600000"/>
          </a:xfrm>
          <a:prstGeom prst="roundRect">
            <a:avLst>
              <a:gd name="adj" fmla="val 16667"/>
            </a:avLst>
          </a:prstGeom>
          <a:ln>
            <a:solidFill>
              <a:schemeClr val="tx1">
                <a:lumMod val="95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2" name="Rectangle 11"/>
          <p:cNvSpPr/>
          <p:nvPr/>
        </p:nvSpPr>
        <p:spPr>
          <a:xfrm>
            <a:off x="1521638" y="2626574"/>
            <a:ext cx="4780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chemeClr val="tx1">
                    <a:lumMod val="65000"/>
                  </a:schemeClr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026743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‘Sandwich’ product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Text Placeholder 2"/>
          <p:cNvSpPr txBox="1">
            <a:spLocks/>
          </p:cNvSpPr>
          <p:nvPr/>
        </p:nvSpPr>
        <p:spPr bwMode="auto">
          <a:xfrm>
            <a:off x="9800706" y="1139428"/>
            <a:ext cx="2236124" cy="52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GB" sz="2400" dirty="0"/>
              <a:t>Sandwich: </a:t>
            </a:r>
          </a:p>
          <a:p>
            <a:pPr marL="0" indent="0">
              <a:buNone/>
            </a:pPr>
            <a:r>
              <a:rPr lang="en-GB" sz="2400" dirty="0"/>
              <a:t>BTD12-10</a:t>
            </a:r>
          </a:p>
          <a:p>
            <a:pPr marL="0" indent="0">
              <a:buNone/>
            </a:pPr>
            <a:r>
              <a:rPr lang="en-GB" sz="2400" b="0" dirty="0"/>
              <a:t>+ </a:t>
            </a:r>
          </a:p>
          <a:p>
            <a:pPr marL="0" indent="0">
              <a:buNone/>
            </a:pPr>
            <a:r>
              <a:rPr lang="en-GB" sz="2400" b="0" dirty="0"/>
              <a:t>enhanced spatial resolution through </a:t>
            </a:r>
            <a:r>
              <a:rPr lang="en-GB" sz="2400" dirty="0"/>
              <a:t>HRV</a:t>
            </a:r>
            <a:r>
              <a:rPr lang="en-GB" sz="2400" b="0" dirty="0"/>
              <a:t> channel</a:t>
            </a:r>
            <a:endParaRPr lang="en-GB" sz="1200" b="0" kern="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8139984" y="5670883"/>
            <a:ext cx="1570575" cy="731220"/>
          </a:xfrm>
          <a:prstGeom prst="rect">
            <a:avLst/>
          </a:prstGeom>
        </p:spPr>
        <p:txBody>
          <a:bodyPr>
            <a:normAutofit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4431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939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446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954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62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GB" sz="1800" b="0" kern="0" dirty="0"/>
              <a:t>28 June 2018</a:t>
            </a:r>
          </a:p>
          <a:p>
            <a:pPr marL="0" indent="0">
              <a:buFont typeface="Arial" pitchFamily="34" charset="0"/>
              <a:buNone/>
            </a:pPr>
            <a:r>
              <a:rPr lang="en-GB" sz="1800" b="0" kern="0" dirty="0"/>
              <a:t>North Dakota</a:t>
            </a:r>
          </a:p>
        </p:txBody>
      </p:sp>
      <p:pic>
        <p:nvPicPr>
          <p:cNvPr id="9" name="G16 BTD123-104 2018_06_28_12-18Z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8249" y="1245594"/>
            <a:ext cx="7628539" cy="507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8377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‘Sandwich’ product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79" y="782860"/>
            <a:ext cx="8285019" cy="5619243"/>
          </a:xfrm>
          <a:prstGeom prst="rect">
            <a:avLst/>
          </a:prstGeom>
        </p:spPr>
      </p:pic>
      <p:sp>
        <p:nvSpPr>
          <p:cNvPr id="6" name="Text Placeholder 2"/>
          <p:cNvSpPr txBox="1">
            <a:spLocks/>
          </p:cNvSpPr>
          <p:nvPr/>
        </p:nvSpPr>
        <p:spPr bwMode="auto">
          <a:xfrm>
            <a:off x="9536268" y="782860"/>
            <a:ext cx="2236124" cy="52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GB" sz="2400" dirty="0"/>
              <a:t>Sandwich: </a:t>
            </a:r>
          </a:p>
          <a:p>
            <a:pPr marL="0" indent="0">
              <a:buNone/>
            </a:pPr>
            <a:r>
              <a:rPr lang="en-GB" sz="2400" b="0" dirty="0"/>
              <a:t>Convection</a:t>
            </a:r>
            <a:r>
              <a:rPr lang="en-GB" sz="2400" dirty="0"/>
              <a:t> RGB</a:t>
            </a:r>
            <a:endParaRPr lang="en-GB" sz="2400" b="0" dirty="0"/>
          </a:p>
          <a:p>
            <a:pPr marL="0" indent="0">
              <a:buNone/>
            </a:pPr>
            <a:r>
              <a:rPr lang="en-GB" b="0" dirty="0"/>
              <a:t>+ </a:t>
            </a:r>
          </a:p>
          <a:p>
            <a:pPr marL="0" indent="0">
              <a:buNone/>
            </a:pPr>
            <a:r>
              <a:rPr lang="en-GB" sz="2400" b="0" dirty="0"/>
              <a:t>enhanced spatial resolution through </a:t>
            </a:r>
            <a:r>
              <a:rPr lang="en-GB" sz="2400" dirty="0"/>
              <a:t>HRV</a:t>
            </a:r>
            <a:r>
              <a:rPr lang="en-GB" sz="2400" b="0" dirty="0"/>
              <a:t> channel</a:t>
            </a:r>
            <a:endParaRPr lang="en-GB" sz="1200" b="0" kern="0" dirty="0"/>
          </a:p>
          <a:p>
            <a:endParaRPr lang="en-GB" sz="2400" dirty="0"/>
          </a:p>
          <a:p>
            <a:r>
              <a:rPr lang="en-GB" sz="2400" b="0" dirty="0"/>
              <a:t>Wave clouds over Pyrenees mountains (small ice particles in yellow)</a:t>
            </a:r>
            <a:endParaRPr lang="en-GB" sz="1200" b="0" kern="0" dirty="0"/>
          </a:p>
          <a:p>
            <a:pPr marL="0" indent="0">
              <a:buNone/>
            </a:pPr>
            <a:endParaRPr lang="en-GB" sz="2400" b="0" dirty="0"/>
          </a:p>
        </p:txBody>
      </p:sp>
    </p:spTree>
    <p:extLst>
      <p:ext uri="{BB962C8B-B14F-4D97-AF65-F5344CB8AC3E}">
        <p14:creationId xmlns:p14="http://schemas.microsoft.com/office/powerpoint/2010/main" val="2845980510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60527" y="1838669"/>
            <a:ext cx="3895083" cy="4074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pic>
        <p:nvPicPr>
          <p:cNvPr id="4098" name="Picture 2" descr="File:The three primary colors of RGB Color Model (Red, Green, Blue).png -  Wikimedia Common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660" y="2123486"/>
            <a:ext cx="3096558" cy="309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RGB products – generic example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23413" y="2429190"/>
            <a:ext cx="4572000" cy="3671887"/>
          </a:xfrm>
          <a:prstGeom prst="rect">
            <a:avLst/>
          </a:prstGeom>
        </p:spPr>
        <p:txBody>
          <a:bodyPr>
            <a:normAutofit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4431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939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446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954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62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hr-HR" sz="2800" b="0" kern="0" dirty="0">
                <a:solidFill>
                  <a:srgbClr val="FF0000"/>
                </a:solidFill>
              </a:rPr>
              <a:t>          </a:t>
            </a:r>
            <a:r>
              <a:rPr lang="en-GB" sz="2800" b="0" kern="0" dirty="0">
                <a:solidFill>
                  <a:srgbClr val="FF0000"/>
                </a:solidFill>
              </a:rPr>
              <a:t>Red</a:t>
            </a:r>
            <a:r>
              <a:rPr lang="hr-HR" sz="2800" b="0" kern="0" dirty="0"/>
              <a:t>: </a:t>
            </a:r>
            <a:r>
              <a:rPr lang="en-GB" sz="2800" b="0" kern="0" dirty="0"/>
              <a:t>…</a:t>
            </a:r>
            <a:endParaRPr lang="hr-HR" sz="2800" b="0" kern="0" dirty="0"/>
          </a:p>
          <a:p>
            <a:pPr>
              <a:buFont typeface="Wingdings" pitchFamily="2" charset="2"/>
              <a:buNone/>
            </a:pPr>
            <a:r>
              <a:rPr lang="hr-HR" sz="2800" b="0" kern="0" dirty="0"/>
              <a:t>          </a:t>
            </a:r>
            <a:r>
              <a:rPr lang="en-GB" sz="2800" b="0" kern="0" dirty="0">
                <a:solidFill>
                  <a:srgbClr val="92D050"/>
                </a:solidFill>
              </a:rPr>
              <a:t>Green</a:t>
            </a:r>
            <a:r>
              <a:rPr lang="hr-HR" sz="2800" b="0" kern="0" dirty="0"/>
              <a:t>: </a:t>
            </a:r>
            <a:r>
              <a:rPr lang="en-GB" sz="2800" b="0" kern="0" dirty="0"/>
              <a:t>…</a:t>
            </a:r>
            <a:endParaRPr lang="hr-HR" sz="2800" b="0" kern="0" dirty="0"/>
          </a:p>
          <a:p>
            <a:pPr>
              <a:buFont typeface="Wingdings" pitchFamily="2" charset="2"/>
              <a:buNone/>
            </a:pPr>
            <a:r>
              <a:rPr lang="hr-HR" sz="2800" b="0" kern="0" dirty="0">
                <a:solidFill>
                  <a:srgbClr val="3366FF"/>
                </a:solidFill>
              </a:rPr>
              <a:t>         </a:t>
            </a:r>
            <a:r>
              <a:rPr lang="en-GB" sz="2800" b="0" kern="0" dirty="0">
                <a:solidFill>
                  <a:srgbClr val="3366FF"/>
                </a:solidFill>
              </a:rPr>
              <a:t> Blue</a:t>
            </a:r>
            <a:r>
              <a:rPr lang="hr-HR" sz="2800" b="0" kern="0" dirty="0"/>
              <a:t>: </a:t>
            </a:r>
            <a:r>
              <a:rPr lang="en-GB" sz="2800" b="0" kern="0" dirty="0"/>
              <a:t>…</a:t>
            </a:r>
            <a:endParaRPr lang="hr-HR" sz="2800" b="0" kern="0" dirty="0"/>
          </a:p>
          <a:p>
            <a:pPr>
              <a:buFont typeface="Wingdings" pitchFamily="2" charset="2"/>
              <a:buNone/>
            </a:pPr>
            <a:endParaRPr lang="hr-HR" sz="2800" b="0" kern="0" dirty="0"/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-1246581" y="1369756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7620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XY RGB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986" y="4703003"/>
            <a:ext cx="985955" cy="9859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090" y="1210266"/>
            <a:ext cx="985955" cy="9859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766" y="4867332"/>
            <a:ext cx="587169" cy="5871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9532426" y="4776195"/>
            <a:ext cx="3898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b="0" dirty="0">
                <a:solidFill>
                  <a:srgbClr val="00B0F0"/>
                </a:solidFill>
              </a:rPr>
              <a:t>-</a:t>
            </a:r>
            <a:endParaRPr lang="en-GB" b="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767" y="4867332"/>
            <a:ext cx="633645" cy="5871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00840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RGB products – applications - which channels..?</a:t>
            </a:r>
          </a:p>
        </p:txBody>
      </p:sp>
      <p:cxnSp>
        <p:nvCxnSpPr>
          <p:cNvPr id="57" name="Straight Connector 57"/>
          <p:cNvCxnSpPr>
            <a:cxnSpLocks noChangeShapeType="1"/>
          </p:cNvCxnSpPr>
          <p:nvPr/>
        </p:nvCxnSpPr>
        <p:spPr bwMode="auto">
          <a:xfrm flipV="1">
            <a:off x="315841" y="3505351"/>
            <a:ext cx="8695155" cy="18597"/>
          </a:xfrm>
          <a:prstGeom prst="line">
            <a:avLst/>
          </a:prstGeom>
          <a:noFill/>
          <a:ln w="38100" algn="ctr">
            <a:solidFill>
              <a:srgbClr val="001E59">
                <a:lumMod val="50000"/>
                <a:lumOff val="50000"/>
              </a:srgbClr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2" name="TextBox 58"/>
          <p:cNvSpPr txBox="1">
            <a:spLocks noChangeArrowheads="1"/>
          </p:cNvSpPr>
          <p:nvPr/>
        </p:nvSpPr>
        <p:spPr bwMode="auto">
          <a:xfrm>
            <a:off x="122553" y="2930806"/>
            <a:ext cx="149432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1E59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</a:rPr>
              <a:t>Solar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1E59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</a:rPr>
              <a:t>3.0 (1.0/0.5) km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400" b="0" i="0" u="none" strike="noStrike" kern="0" cap="none" spc="0" normalizeH="0" baseline="0" noProof="0" dirty="0">
              <a:ln>
                <a:noFill/>
              </a:ln>
              <a:solidFill>
                <a:srgbClr val="001E59">
                  <a:lumMod val="50000"/>
                  <a:lumOff val="50000"/>
                </a:srgbClr>
              </a:solidFill>
              <a:effectLst/>
              <a:uLnTx/>
              <a:uFillTx/>
              <a:latin typeface="Tahoma" panose="020B060403050404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1E59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</a:rPr>
              <a:t>Thermal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1E59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</a:rPr>
              <a:t>3.0 (2.0/1.0) km</a:t>
            </a:r>
          </a:p>
        </p:txBody>
      </p:sp>
      <p:sp>
        <p:nvSpPr>
          <p:cNvPr id="80" name="Rectangle 79"/>
          <p:cNvSpPr/>
          <p:nvPr/>
        </p:nvSpPr>
        <p:spPr>
          <a:xfrm>
            <a:off x="9290916" y="2017442"/>
            <a:ext cx="249331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Aft>
                <a:spcPts val="0"/>
              </a:spcAft>
              <a:defRPr/>
            </a:pPr>
            <a:r>
              <a:rPr lang="en-GB" altLang="en-US" sz="2800" kern="0" dirty="0">
                <a:solidFill>
                  <a:srgbClr val="001E59">
                    <a:lumMod val="50000"/>
                    <a:lumOff val="50000"/>
                  </a:srgbClr>
                </a:solidFill>
              </a:rPr>
              <a:t>Convective storm?</a:t>
            </a:r>
          </a:p>
          <a:p>
            <a:pPr lvl="0" fontAlgn="auto">
              <a:spcAft>
                <a:spcPts val="0"/>
              </a:spcAft>
              <a:defRPr/>
            </a:pPr>
            <a:endParaRPr lang="en-GB" altLang="en-US" sz="2800" kern="0" dirty="0">
              <a:solidFill>
                <a:srgbClr val="001E59">
                  <a:lumMod val="50000"/>
                  <a:lumOff val="50000"/>
                </a:srgbClr>
              </a:solidFill>
            </a:endParaRPr>
          </a:p>
          <a:p>
            <a:pPr lvl="0" fontAlgn="auto">
              <a:spcAft>
                <a:spcPts val="0"/>
              </a:spcAft>
              <a:defRPr/>
            </a:pPr>
            <a:endParaRPr lang="en-GB" altLang="en-US" sz="2800" kern="0" dirty="0">
              <a:solidFill>
                <a:srgbClr val="001E59">
                  <a:lumMod val="50000"/>
                  <a:lumOff val="50000"/>
                </a:srgbClr>
              </a:solidFill>
            </a:endParaRPr>
          </a:p>
          <a:p>
            <a:pPr lvl="0" fontAlgn="auto">
              <a:spcAft>
                <a:spcPts val="0"/>
              </a:spcAft>
              <a:defRPr/>
            </a:pPr>
            <a:endParaRPr lang="en-GB" altLang="en-US" sz="2800" kern="0" dirty="0">
              <a:solidFill>
                <a:srgbClr val="001E59">
                  <a:lumMod val="50000"/>
                  <a:lumOff val="50000"/>
                </a:srgbClr>
              </a:solidFill>
            </a:endParaRPr>
          </a:p>
          <a:p>
            <a:pPr lvl="0" fontAlgn="auto">
              <a:spcAft>
                <a:spcPts val="0"/>
              </a:spcAft>
              <a:defRPr/>
            </a:pPr>
            <a:r>
              <a:rPr lang="en-GB" altLang="en-US" sz="2800" kern="0" dirty="0">
                <a:solidFill>
                  <a:srgbClr val="001E59">
                    <a:lumMod val="50000"/>
                    <a:lumOff val="50000"/>
                  </a:srgbClr>
                </a:solidFill>
              </a:rPr>
              <a:t>Fire </a:t>
            </a:r>
          </a:p>
          <a:p>
            <a:pPr lvl="0" fontAlgn="auto">
              <a:spcAft>
                <a:spcPts val="0"/>
              </a:spcAft>
              <a:defRPr/>
            </a:pPr>
            <a:r>
              <a:rPr lang="en-GB" altLang="en-US" sz="2800" kern="0" dirty="0">
                <a:solidFill>
                  <a:srgbClr val="001E59">
                    <a:lumMod val="50000"/>
                    <a:lumOff val="50000"/>
                  </a:srgbClr>
                </a:solidFill>
              </a:rPr>
              <a:t>monitoring?</a:t>
            </a:r>
            <a:endParaRPr lang="en-GB" altLang="en-US" sz="2000" kern="0" dirty="0">
              <a:solidFill>
                <a:srgbClr val="001E59">
                  <a:lumMod val="50000"/>
                  <a:lumOff val="50000"/>
                </a:srgbClr>
              </a:solidFill>
            </a:endParaRPr>
          </a:p>
        </p:txBody>
      </p:sp>
      <p:pic>
        <p:nvPicPr>
          <p:cNvPr id="81" name="Picture 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18842">
            <a:off x="10276541" y="195712"/>
            <a:ext cx="1446764" cy="91628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grpSp>
        <p:nvGrpSpPr>
          <p:cNvPr id="82" name="Group 3"/>
          <p:cNvGrpSpPr>
            <a:grpSpLocks/>
          </p:cNvGrpSpPr>
          <p:nvPr/>
        </p:nvGrpSpPr>
        <p:grpSpPr bwMode="auto">
          <a:xfrm>
            <a:off x="2999372" y="931775"/>
            <a:ext cx="1298575" cy="1189037"/>
            <a:chOff x="2579" y="853"/>
            <a:chExt cx="755" cy="749"/>
          </a:xfrm>
          <a:effectLst>
            <a:glow rad="457200">
              <a:srgbClr val="002569">
                <a:lumMod val="60000"/>
                <a:lumOff val="40000"/>
                <a:alpha val="25000"/>
              </a:srgbClr>
            </a:glow>
          </a:effectLst>
        </p:grpSpPr>
        <p:pic>
          <p:nvPicPr>
            <p:cNvPr id="83" name="Picture 4" descr="BAND0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50"/>
            <a:stretch>
              <a:fillRect/>
            </a:stretch>
          </p:blipFill>
          <p:spPr bwMode="auto">
            <a:xfrm>
              <a:off x="2579" y="853"/>
              <a:ext cx="755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4" name="Text Box 5"/>
            <p:cNvSpPr txBox="1">
              <a:spLocks noChangeArrowheads="1"/>
            </p:cNvSpPr>
            <p:nvPr/>
          </p:nvSpPr>
          <p:spPr bwMode="auto">
            <a:xfrm>
              <a:off x="2608" y="1389"/>
              <a:ext cx="47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3=VIS0.6</a:t>
              </a:r>
            </a:p>
          </p:txBody>
        </p:sp>
      </p:grpSp>
      <p:grpSp>
        <p:nvGrpSpPr>
          <p:cNvPr id="85" name="Group 6"/>
          <p:cNvGrpSpPr>
            <a:grpSpLocks/>
          </p:cNvGrpSpPr>
          <p:nvPr/>
        </p:nvGrpSpPr>
        <p:grpSpPr bwMode="auto">
          <a:xfrm>
            <a:off x="4404309" y="927013"/>
            <a:ext cx="1298575" cy="1193800"/>
            <a:chOff x="3365" y="854"/>
            <a:chExt cx="755" cy="752"/>
          </a:xfrm>
        </p:grpSpPr>
        <p:pic>
          <p:nvPicPr>
            <p:cNvPr id="86" name="Picture 7" descr="BAND0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96"/>
            <a:stretch>
              <a:fillRect/>
            </a:stretch>
          </p:blipFill>
          <p:spPr bwMode="auto">
            <a:xfrm>
              <a:off x="3365" y="854"/>
              <a:ext cx="755" cy="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7" name="Text Box 8"/>
            <p:cNvSpPr txBox="1">
              <a:spLocks noChangeArrowheads="1"/>
            </p:cNvSpPr>
            <p:nvPr/>
          </p:nvSpPr>
          <p:spPr bwMode="auto">
            <a:xfrm>
              <a:off x="3411" y="1389"/>
              <a:ext cx="47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FFFFFF"/>
                  </a:solidFill>
                  <a:latin typeface="Arial" panose="020B0604020202020204" pitchFamily="34" charset="0"/>
                </a:rPr>
                <a:t>4=VIS0.8</a:t>
              </a:r>
            </a:p>
          </p:txBody>
        </p:sp>
      </p:grpSp>
      <p:grpSp>
        <p:nvGrpSpPr>
          <p:cNvPr id="88" name="Group 9"/>
          <p:cNvGrpSpPr>
            <a:grpSpLocks/>
          </p:cNvGrpSpPr>
          <p:nvPr/>
        </p:nvGrpSpPr>
        <p:grpSpPr bwMode="auto">
          <a:xfrm>
            <a:off x="4948822" y="2185900"/>
            <a:ext cx="1298575" cy="1193800"/>
            <a:chOff x="4151" y="854"/>
            <a:chExt cx="755" cy="752"/>
          </a:xfrm>
        </p:grpSpPr>
        <p:pic>
          <p:nvPicPr>
            <p:cNvPr id="89" name="Picture 10" descr="BAND0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96"/>
            <a:stretch>
              <a:fillRect/>
            </a:stretch>
          </p:blipFill>
          <p:spPr bwMode="auto">
            <a:xfrm>
              <a:off x="4151" y="854"/>
              <a:ext cx="755" cy="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0" name="Text Box 11"/>
            <p:cNvSpPr txBox="1">
              <a:spLocks noChangeArrowheads="1"/>
            </p:cNvSpPr>
            <p:nvPr/>
          </p:nvSpPr>
          <p:spPr bwMode="auto">
            <a:xfrm>
              <a:off x="4206" y="1389"/>
              <a:ext cx="48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 b="0" dirty="0">
                  <a:solidFill>
                    <a:srgbClr val="FFFFFF"/>
                  </a:solidFill>
                  <a:latin typeface="Arial" panose="020B0604020202020204" pitchFamily="34" charset="0"/>
                </a:rPr>
                <a:t>7=NIR1.6</a:t>
              </a:r>
            </a:p>
          </p:txBody>
        </p:sp>
      </p:grpSp>
      <p:grpSp>
        <p:nvGrpSpPr>
          <p:cNvPr id="91" name="Group 36"/>
          <p:cNvGrpSpPr>
            <a:grpSpLocks/>
          </p:cNvGrpSpPr>
          <p:nvPr/>
        </p:nvGrpSpPr>
        <p:grpSpPr bwMode="auto">
          <a:xfrm>
            <a:off x="191084" y="931775"/>
            <a:ext cx="1300163" cy="1189037"/>
            <a:chOff x="839" y="845"/>
            <a:chExt cx="756" cy="749"/>
          </a:xfrm>
        </p:grpSpPr>
        <p:pic>
          <p:nvPicPr>
            <p:cNvPr id="92" name="Picture 37" descr="MSG_VIS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" y="845"/>
              <a:ext cx="756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" name="Text Box 38"/>
            <p:cNvSpPr txBox="1">
              <a:spLocks noChangeArrowheads="1"/>
            </p:cNvSpPr>
            <p:nvPr/>
          </p:nvSpPr>
          <p:spPr bwMode="auto">
            <a:xfrm>
              <a:off x="858" y="1389"/>
              <a:ext cx="47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FF0000"/>
                  </a:solidFill>
                  <a:latin typeface="Arial" panose="020B0604020202020204" pitchFamily="34" charset="0"/>
                </a:rPr>
                <a:t>1=VIS0.4</a:t>
              </a:r>
            </a:p>
          </p:txBody>
        </p:sp>
      </p:grpSp>
      <p:grpSp>
        <p:nvGrpSpPr>
          <p:cNvPr id="94" name="Group 39"/>
          <p:cNvGrpSpPr>
            <a:grpSpLocks/>
          </p:cNvGrpSpPr>
          <p:nvPr/>
        </p:nvGrpSpPr>
        <p:grpSpPr bwMode="auto">
          <a:xfrm>
            <a:off x="1596022" y="931775"/>
            <a:ext cx="1300163" cy="1189037"/>
            <a:chOff x="1701" y="845"/>
            <a:chExt cx="756" cy="749"/>
          </a:xfrm>
        </p:grpSpPr>
        <p:pic>
          <p:nvPicPr>
            <p:cNvPr id="95" name="Picture 40" descr="MSG_VIS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" y="845"/>
              <a:ext cx="756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6" name="Text Box 41"/>
            <p:cNvSpPr txBox="1">
              <a:spLocks noChangeArrowheads="1"/>
            </p:cNvSpPr>
            <p:nvPr/>
          </p:nvSpPr>
          <p:spPr bwMode="auto">
            <a:xfrm>
              <a:off x="1720" y="1389"/>
              <a:ext cx="47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FF0000"/>
                  </a:solidFill>
                  <a:latin typeface="Arial" panose="020B0604020202020204" pitchFamily="34" charset="0"/>
                </a:rPr>
                <a:t>2=VIS0.5</a:t>
              </a:r>
            </a:p>
          </p:txBody>
        </p:sp>
      </p:grpSp>
      <p:grpSp>
        <p:nvGrpSpPr>
          <p:cNvPr id="97" name="Group 42"/>
          <p:cNvGrpSpPr>
            <a:grpSpLocks/>
          </p:cNvGrpSpPr>
          <p:nvPr/>
        </p:nvGrpSpPr>
        <p:grpSpPr bwMode="auto">
          <a:xfrm>
            <a:off x="5807659" y="931775"/>
            <a:ext cx="1236443" cy="1189037"/>
            <a:chOff x="3787" y="1570"/>
            <a:chExt cx="756" cy="749"/>
          </a:xfrm>
        </p:grpSpPr>
        <p:pic>
          <p:nvPicPr>
            <p:cNvPr id="98" name="Picture 43" descr="MSG_VIS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7" y="1570"/>
              <a:ext cx="756" cy="749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9" name="Text Box 44"/>
            <p:cNvSpPr txBox="1">
              <a:spLocks noChangeArrowheads="1"/>
            </p:cNvSpPr>
            <p:nvPr/>
          </p:nvSpPr>
          <p:spPr bwMode="auto">
            <a:xfrm>
              <a:off x="3849" y="2115"/>
              <a:ext cx="48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 dirty="0">
                  <a:solidFill>
                    <a:srgbClr val="FF0000"/>
                  </a:solidFill>
                  <a:latin typeface="Arial" panose="020B0604020202020204" pitchFamily="34" charset="0"/>
                </a:rPr>
                <a:t>5=NIR0.9</a:t>
              </a:r>
            </a:p>
          </p:txBody>
        </p:sp>
      </p:grpSp>
      <p:grpSp>
        <p:nvGrpSpPr>
          <p:cNvPr id="100" name="Group 45"/>
          <p:cNvGrpSpPr>
            <a:grpSpLocks/>
          </p:cNvGrpSpPr>
          <p:nvPr/>
        </p:nvGrpSpPr>
        <p:grpSpPr bwMode="auto">
          <a:xfrm>
            <a:off x="7143409" y="931775"/>
            <a:ext cx="1326488" cy="1189037"/>
            <a:chOff x="4583" y="1616"/>
            <a:chExt cx="777" cy="749"/>
          </a:xfrm>
        </p:grpSpPr>
        <p:pic>
          <p:nvPicPr>
            <p:cNvPr id="101" name="Picture 46" descr="MSG_VIS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3" y="1616"/>
              <a:ext cx="777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" name="Text Box 47"/>
            <p:cNvSpPr txBox="1">
              <a:spLocks noChangeArrowheads="1"/>
            </p:cNvSpPr>
            <p:nvPr/>
          </p:nvSpPr>
          <p:spPr bwMode="auto">
            <a:xfrm>
              <a:off x="4666" y="2161"/>
              <a:ext cx="48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FF0000"/>
                  </a:solidFill>
                  <a:latin typeface="Arial" panose="020B0604020202020204" pitchFamily="34" charset="0"/>
                </a:rPr>
                <a:t>6=NIR1.3</a:t>
              </a:r>
            </a:p>
          </p:txBody>
        </p:sp>
      </p:grpSp>
      <p:sp>
        <p:nvSpPr>
          <p:cNvPr id="103" name="Rectangle 51"/>
          <p:cNvSpPr>
            <a:spLocks noChangeArrowheads="1"/>
          </p:cNvSpPr>
          <p:nvPr/>
        </p:nvSpPr>
        <p:spPr bwMode="auto">
          <a:xfrm>
            <a:off x="5774322" y="955588"/>
            <a:ext cx="1269781" cy="1185862"/>
          </a:xfrm>
          <a:prstGeom prst="rect">
            <a:avLst/>
          </a:prstGeom>
          <a:noFill/>
          <a:ln w="38100" algn="ctr">
            <a:solidFill>
              <a:srgbClr val="001E59">
                <a:lumMod val="50000"/>
                <a:lumOff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04" name="Rectangle 52"/>
          <p:cNvSpPr>
            <a:spLocks noChangeArrowheads="1"/>
          </p:cNvSpPr>
          <p:nvPr/>
        </p:nvSpPr>
        <p:spPr bwMode="auto">
          <a:xfrm>
            <a:off x="7142747" y="955588"/>
            <a:ext cx="1327150" cy="1184275"/>
          </a:xfrm>
          <a:prstGeom prst="rect">
            <a:avLst/>
          </a:prstGeom>
          <a:noFill/>
          <a:ln w="38100" algn="ctr">
            <a:solidFill>
              <a:srgbClr val="001E59">
                <a:lumMod val="50000"/>
                <a:lumOff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05" name="Rectangle 53"/>
          <p:cNvSpPr>
            <a:spLocks noChangeArrowheads="1"/>
          </p:cNvSpPr>
          <p:nvPr/>
        </p:nvSpPr>
        <p:spPr bwMode="auto">
          <a:xfrm>
            <a:off x="194259" y="955588"/>
            <a:ext cx="1327150" cy="1184275"/>
          </a:xfrm>
          <a:prstGeom prst="rect">
            <a:avLst/>
          </a:prstGeom>
          <a:noFill/>
          <a:ln w="38100" algn="ctr">
            <a:solidFill>
              <a:srgbClr val="001E59">
                <a:lumMod val="50000"/>
                <a:lumOff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06" name="Rectangle 54"/>
          <p:cNvSpPr>
            <a:spLocks noChangeArrowheads="1"/>
          </p:cNvSpPr>
          <p:nvPr/>
        </p:nvSpPr>
        <p:spPr bwMode="auto">
          <a:xfrm>
            <a:off x="1599197" y="955588"/>
            <a:ext cx="1327150" cy="1184275"/>
          </a:xfrm>
          <a:prstGeom prst="rect">
            <a:avLst/>
          </a:prstGeom>
          <a:noFill/>
          <a:ln w="38100" algn="ctr">
            <a:solidFill>
              <a:srgbClr val="001E59">
                <a:lumMod val="50000"/>
                <a:lumOff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07" name="Rectangle 52"/>
          <p:cNvSpPr>
            <a:spLocks noChangeArrowheads="1"/>
          </p:cNvSpPr>
          <p:nvPr/>
        </p:nvSpPr>
        <p:spPr bwMode="auto">
          <a:xfrm>
            <a:off x="6350584" y="2181138"/>
            <a:ext cx="1327150" cy="1184275"/>
          </a:xfrm>
          <a:prstGeom prst="rect">
            <a:avLst/>
          </a:prstGeom>
          <a:noFill/>
          <a:ln w="38100" algn="ctr">
            <a:solidFill>
              <a:srgbClr val="001E59">
                <a:lumMod val="50000"/>
                <a:lumOff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108" name="Picture 10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138" y="944822"/>
            <a:ext cx="792000" cy="7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918" y="2193834"/>
            <a:ext cx="792000" cy="7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2" name="Picture 1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922" y="941296"/>
            <a:ext cx="792000" cy="7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3" name="Picture 1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426" y="941296"/>
            <a:ext cx="792000" cy="7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978" y="965357"/>
            <a:ext cx="792000" cy="7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52" name="Group 15"/>
          <p:cNvGrpSpPr>
            <a:grpSpLocks/>
          </p:cNvGrpSpPr>
          <p:nvPr/>
        </p:nvGrpSpPr>
        <p:grpSpPr bwMode="auto">
          <a:xfrm>
            <a:off x="3737141" y="3845003"/>
            <a:ext cx="1311275" cy="1225550"/>
            <a:chOff x="3357" y="2016"/>
            <a:chExt cx="763" cy="772"/>
          </a:xfrm>
        </p:grpSpPr>
        <p:pic>
          <p:nvPicPr>
            <p:cNvPr id="153" name="Picture 16" descr="BAND05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602"/>
            <a:stretch>
              <a:fillRect/>
            </a:stretch>
          </p:blipFill>
          <p:spPr bwMode="auto">
            <a:xfrm>
              <a:off x="3357" y="2016"/>
              <a:ext cx="763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4" name="Text Box 17"/>
            <p:cNvSpPr txBox="1">
              <a:spLocks noChangeArrowheads="1"/>
            </p:cNvSpPr>
            <p:nvPr/>
          </p:nvSpPr>
          <p:spPr bwMode="auto">
            <a:xfrm>
              <a:off x="3411" y="2614"/>
              <a:ext cx="527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 dirty="0">
                  <a:solidFill>
                    <a:srgbClr val="C00000"/>
                  </a:solidFill>
                  <a:latin typeface="Arial" panose="020B0604020202020204" pitchFamily="34" charset="0"/>
                </a:rPr>
                <a:t>10=WV6.2</a:t>
              </a:r>
            </a:p>
          </p:txBody>
        </p:sp>
      </p:grpSp>
      <p:grpSp>
        <p:nvGrpSpPr>
          <p:cNvPr id="155" name="Group 18"/>
          <p:cNvGrpSpPr>
            <a:grpSpLocks/>
          </p:cNvGrpSpPr>
          <p:nvPr/>
        </p:nvGrpSpPr>
        <p:grpSpPr bwMode="auto">
          <a:xfrm>
            <a:off x="5218278" y="3845003"/>
            <a:ext cx="1312863" cy="1223962"/>
            <a:chOff x="4143" y="2016"/>
            <a:chExt cx="763" cy="771"/>
          </a:xfrm>
        </p:grpSpPr>
        <p:pic>
          <p:nvPicPr>
            <p:cNvPr id="156" name="Picture 19" descr="BAND06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428"/>
            <a:stretch>
              <a:fillRect/>
            </a:stretch>
          </p:blipFill>
          <p:spPr bwMode="auto">
            <a:xfrm>
              <a:off x="4143" y="2016"/>
              <a:ext cx="763" cy="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7" name="Text Box 20"/>
            <p:cNvSpPr txBox="1">
              <a:spLocks noChangeArrowheads="1"/>
            </p:cNvSpPr>
            <p:nvPr/>
          </p:nvSpPr>
          <p:spPr bwMode="auto">
            <a:xfrm>
              <a:off x="4206" y="2614"/>
              <a:ext cx="52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11=WV7.3</a:t>
              </a:r>
            </a:p>
          </p:txBody>
        </p:sp>
      </p:grpSp>
      <p:grpSp>
        <p:nvGrpSpPr>
          <p:cNvPr id="158" name="Group 21"/>
          <p:cNvGrpSpPr>
            <a:grpSpLocks/>
          </p:cNvGrpSpPr>
          <p:nvPr/>
        </p:nvGrpSpPr>
        <p:grpSpPr bwMode="auto">
          <a:xfrm>
            <a:off x="6701003" y="3845003"/>
            <a:ext cx="1311275" cy="1220787"/>
            <a:chOff x="4930" y="2018"/>
            <a:chExt cx="762" cy="769"/>
          </a:xfrm>
        </p:grpSpPr>
        <p:pic>
          <p:nvPicPr>
            <p:cNvPr id="159" name="Picture 22" descr="BAND10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255"/>
            <a:stretch>
              <a:fillRect/>
            </a:stretch>
          </p:blipFill>
          <p:spPr bwMode="auto">
            <a:xfrm>
              <a:off x="4930" y="2018"/>
              <a:ext cx="762" cy="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0" name="Text Box 23"/>
            <p:cNvSpPr txBox="1">
              <a:spLocks noChangeArrowheads="1"/>
            </p:cNvSpPr>
            <p:nvPr/>
          </p:nvSpPr>
          <p:spPr bwMode="auto">
            <a:xfrm>
              <a:off x="5012" y="2614"/>
              <a:ext cx="46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12=IR8.7</a:t>
              </a:r>
            </a:p>
          </p:txBody>
        </p:sp>
      </p:grpSp>
      <p:grpSp>
        <p:nvGrpSpPr>
          <p:cNvPr id="161" name="Group 24"/>
          <p:cNvGrpSpPr>
            <a:grpSpLocks/>
          </p:cNvGrpSpPr>
          <p:nvPr/>
        </p:nvGrpSpPr>
        <p:grpSpPr bwMode="auto">
          <a:xfrm>
            <a:off x="2238541" y="5284865"/>
            <a:ext cx="1295400" cy="1190625"/>
            <a:chOff x="2581" y="3180"/>
            <a:chExt cx="753" cy="750"/>
          </a:xfrm>
          <a:effectLst/>
        </p:grpSpPr>
        <p:pic>
          <p:nvPicPr>
            <p:cNvPr id="162" name="Picture 25" descr="BAND08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2080" b="2600"/>
            <a:stretch>
              <a:fillRect/>
            </a:stretch>
          </p:blipFill>
          <p:spPr bwMode="auto">
            <a:xfrm>
              <a:off x="2581" y="3180"/>
              <a:ext cx="753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" name="Text Box 26"/>
            <p:cNvSpPr txBox="1">
              <a:spLocks noChangeArrowheads="1"/>
            </p:cNvSpPr>
            <p:nvPr/>
          </p:nvSpPr>
          <p:spPr bwMode="auto">
            <a:xfrm>
              <a:off x="2675" y="3750"/>
              <a:ext cx="46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13=IR9.7</a:t>
              </a:r>
            </a:p>
          </p:txBody>
        </p:sp>
      </p:grpSp>
      <p:grpSp>
        <p:nvGrpSpPr>
          <p:cNvPr id="164" name="Group 27"/>
          <p:cNvGrpSpPr>
            <a:grpSpLocks/>
          </p:cNvGrpSpPr>
          <p:nvPr/>
        </p:nvGrpSpPr>
        <p:grpSpPr bwMode="auto">
          <a:xfrm>
            <a:off x="3721266" y="5284865"/>
            <a:ext cx="1311275" cy="1192212"/>
            <a:chOff x="3357" y="3173"/>
            <a:chExt cx="763" cy="751"/>
          </a:xfrm>
          <a:effectLst>
            <a:glow rad="508000">
              <a:srgbClr val="002569">
                <a:lumMod val="60000"/>
                <a:lumOff val="40000"/>
                <a:alpha val="26000"/>
              </a:srgbClr>
            </a:glow>
          </a:effectLst>
        </p:grpSpPr>
        <p:pic>
          <p:nvPicPr>
            <p:cNvPr id="165" name="Picture 28" descr="BAND09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428"/>
            <a:stretch>
              <a:fillRect/>
            </a:stretch>
          </p:blipFill>
          <p:spPr bwMode="auto">
            <a:xfrm>
              <a:off x="3357" y="3173"/>
              <a:ext cx="763" cy="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6" name="Text Box 29"/>
            <p:cNvSpPr txBox="1">
              <a:spLocks noChangeArrowheads="1"/>
            </p:cNvSpPr>
            <p:nvPr/>
          </p:nvSpPr>
          <p:spPr bwMode="auto">
            <a:xfrm>
              <a:off x="3417" y="3750"/>
              <a:ext cx="51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14=IR10.5</a:t>
              </a:r>
            </a:p>
          </p:txBody>
        </p:sp>
      </p:grpSp>
      <p:grpSp>
        <p:nvGrpSpPr>
          <p:cNvPr id="167" name="Group 30"/>
          <p:cNvGrpSpPr>
            <a:grpSpLocks/>
          </p:cNvGrpSpPr>
          <p:nvPr/>
        </p:nvGrpSpPr>
        <p:grpSpPr bwMode="auto">
          <a:xfrm>
            <a:off x="5280191" y="5284865"/>
            <a:ext cx="1312863" cy="1190625"/>
            <a:chOff x="4143" y="3180"/>
            <a:chExt cx="763" cy="750"/>
          </a:xfrm>
        </p:grpSpPr>
        <p:pic>
          <p:nvPicPr>
            <p:cNvPr id="168" name="Picture 31" descr="BAND07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602"/>
            <a:stretch>
              <a:fillRect/>
            </a:stretch>
          </p:blipFill>
          <p:spPr bwMode="auto">
            <a:xfrm>
              <a:off x="4143" y="3180"/>
              <a:ext cx="763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9" name="Text Box 32"/>
            <p:cNvSpPr txBox="1">
              <a:spLocks noChangeArrowheads="1"/>
            </p:cNvSpPr>
            <p:nvPr/>
          </p:nvSpPr>
          <p:spPr bwMode="auto">
            <a:xfrm>
              <a:off x="4159" y="3750"/>
              <a:ext cx="51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15=IR12.3</a:t>
              </a:r>
            </a:p>
          </p:txBody>
        </p:sp>
      </p:grpSp>
      <p:grpSp>
        <p:nvGrpSpPr>
          <p:cNvPr id="170" name="Group 33"/>
          <p:cNvGrpSpPr>
            <a:grpSpLocks/>
          </p:cNvGrpSpPr>
          <p:nvPr/>
        </p:nvGrpSpPr>
        <p:grpSpPr bwMode="auto">
          <a:xfrm>
            <a:off x="6686716" y="5284865"/>
            <a:ext cx="1350963" cy="1196975"/>
            <a:chOff x="4906" y="3182"/>
            <a:chExt cx="786" cy="754"/>
          </a:xfrm>
        </p:grpSpPr>
        <p:pic>
          <p:nvPicPr>
            <p:cNvPr id="171" name="Picture 34" descr="BAND11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081"/>
            <a:stretch>
              <a:fillRect/>
            </a:stretch>
          </p:blipFill>
          <p:spPr bwMode="auto">
            <a:xfrm>
              <a:off x="4929" y="3182"/>
              <a:ext cx="763" cy="7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2" name="Text Box 35"/>
            <p:cNvSpPr txBox="1">
              <a:spLocks noChangeArrowheads="1"/>
            </p:cNvSpPr>
            <p:nvPr/>
          </p:nvSpPr>
          <p:spPr bwMode="auto">
            <a:xfrm>
              <a:off x="4906" y="3750"/>
              <a:ext cx="51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16=IR13.3</a:t>
              </a:r>
            </a:p>
          </p:txBody>
        </p:sp>
      </p:grpSp>
      <p:grpSp>
        <p:nvGrpSpPr>
          <p:cNvPr id="173" name="Group 12"/>
          <p:cNvGrpSpPr>
            <a:grpSpLocks/>
          </p:cNvGrpSpPr>
          <p:nvPr/>
        </p:nvGrpSpPr>
        <p:grpSpPr bwMode="auto">
          <a:xfrm>
            <a:off x="2228267" y="3898977"/>
            <a:ext cx="1295400" cy="1211263"/>
            <a:chOff x="2562" y="2024"/>
            <a:chExt cx="753" cy="763"/>
          </a:xfrm>
          <a:effectLst>
            <a:glow rad="457200">
              <a:srgbClr val="002569">
                <a:lumMod val="60000"/>
                <a:lumOff val="40000"/>
                <a:alpha val="25000"/>
              </a:srgbClr>
            </a:glow>
          </a:effectLst>
        </p:grpSpPr>
        <p:pic>
          <p:nvPicPr>
            <p:cNvPr id="174" name="Picture 13" descr="BAND04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2080" b="2600"/>
            <a:stretch>
              <a:fillRect/>
            </a:stretch>
          </p:blipFill>
          <p:spPr bwMode="auto">
            <a:xfrm>
              <a:off x="2562" y="2024"/>
              <a:ext cx="753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5" name="Text Box 14"/>
            <p:cNvSpPr txBox="1">
              <a:spLocks noChangeArrowheads="1"/>
            </p:cNvSpPr>
            <p:nvPr/>
          </p:nvSpPr>
          <p:spPr bwMode="auto">
            <a:xfrm>
              <a:off x="2656" y="2614"/>
              <a:ext cx="41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9=IR3.8</a:t>
              </a:r>
            </a:p>
          </p:txBody>
        </p:sp>
      </p:grpSp>
      <p:sp>
        <p:nvSpPr>
          <p:cNvPr id="176" name="Rectangle 52"/>
          <p:cNvSpPr>
            <a:spLocks noChangeArrowheads="1"/>
          </p:cNvSpPr>
          <p:nvPr/>
        </p:nvSpPr>
        <p:spPr bwMode="auto">
          <a:xfrm>
            <a:off x="2218611" y="3878339"/>
            <a:ext cx="1327150" cy="1184275"/>
          </a:xfrm>
          <a:prstGeom prst="rect">
            <a:avLst/>
          </a:prstGeom>
          <a:noFill/>
          <a:ln w="38100" algn="ctr">
            <a:solidFill>
              <a:srgbClr val="001E59">
                <a:lumMod val="50000"/>
                <a:lumOff val="50000"/>
              </a:srgbClr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177" name="Picture 17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772" y="5335891"/>
            <a:ext cx="854689" cy="7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8" name="Picture 17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59" y="5349313"/>
            <a:ext cx="854689" cy="7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9" name="Picture 17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694" y="3919760"/>
            <a:ext cx="792000" cy="7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0" name="Picture 17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944" y="5357890"/>
            <a:ext cx="792000" cy="7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1" name="Picture 18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490" y="5359234"/>
            <a:ext cx="792000" cy="7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2" name="Picture 18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364" y="4144976"/>
            <a:ext cx="633455" cy="6334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3" name="Picture 18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884" y="3727105"/>
            <a:ext cx="707130" cy="7782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4" name="Picture 18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835" y="4246461"/>
            <a:ext cx="476607" cy="4766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5" name="Picture 18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695" y="3919760"/>
            <a:ext cx="792000" cy="7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6" name="Picture 18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730" y="4228188"/>
            <a:ext cx="477324" cy="4423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7" name="Picture 18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722" y="3942507"/>
            <a:ext cx="792000" cy="7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8" name="Picture 49" descr="MSG_VIS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572" y="2175289"/>
            <a:ext cx="1269890" cy="116135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8711366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n-NO" dirty="0"/>
              <a:t>FCI RGBs</a:t>
            </a:r>
          </a:p>
        </p:txBody>
      </p:sp>
      <p:grpSp>
        <p:nvGrpSpPr>
          <p:cNvPr id="64" name="Group 12"/>
          <p:cNvGrpSpPr>
            <a:grpSpLocks/>
          </p:cNvGrpSpPr>
          <p:nvPr/>
        </p:nvGrpSpPr>
        <p:grpSpPr bwMode="auto">
          <a:xfrm>
            <a:off x="8663894" y="1176791"/>
            <a:ext cx="1295400" cy="1195388"/>
            <a:chOff x="2562" y="2021"/>
            <a:chExt cx="753" cy="753"/>
          </a:xfrm>
        </p:grpSpPr>
        <p:pic>
          <p:nvPicPr>
            <p:cNvPr id="65" name="Picture 13" descr="BAND0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2080" b="2600"/>
            <a:stretch>
              <a:fillRect/>
            </a:stretch>
          </p:blipFill>
          <p:spPr bwMode="auto">
            <a:xfrm>
              <a:off x="2562" y="2024"/>
              <a:ext cx="753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6" name="Text Box 14"/>
            <p:cNvSpPr txBox="1">
              <a:spLocks noChangeArrowheads="1"/>
            </p:cNvSpPr>
            <p:nvPr/>
          </p:nvSpPr>
          <p:spPr bwMode="auto">
            <a:xfrm>
              <a:off x="2597" y="2021"/>
              <a:ext cx="682" cy="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altLang="en-US" sz="1200" dirty="0">
                  <a:solidFill>
                    <a:srgbClr val="C00000"/>
                  </a:solidFill>
                  <a:latin typeface="Arial" panose="020B0604020202020204" pitchFamily="34" charset="0"/>
                </a:rPr>
                <a:t>IR3.8</a:t>
              </a:r>
            </a:p>
            <a:p>
              <a:pPr algn="ctr">
                <a:spcBef>
                  <a:spcPct val="50000"/>
                </a:spcBef>
              </a:pPr>
              <a:endParaRPr lang="en-GB" altLang="en-US" sz="1200" dirty="0">
                <a:solidFill>
                  <a:srgbClr val="C00000"/>
                </a:solidFill>
                <a:latin typeface="Arial" panose="020B0604020202020204" pitchFamily="34" charset="0"/>
              </a:endParaRPr>
            </a:p>
            <a:p>
              <a:pPr algn="ctr">
                <a:spcBef>
                  <a:spcPct val="50000"/>
                </a:spcBef>
              </a:pPr>
              <a:r>
                <a:rPr lang="en-GB" altLang="en-US" sz="1200" dirty="0">
                  <a:solidFill>
                    <a:srgbClr val="0070C0"/>
                  </a:solidFill>
                  <a:latin typeface="Arial" panose="020B0604020202020204" pitchFamily="34" charset="0"/>
                </a:rPr>
                <a:t>&gt; FIRE TEMP.</a:t>
              </a:r>
            </a:p>
            <a:p>
              <a:pPr algn="ctr">
                <a:spcBef>
                  <a:spcPct val="50000"/>
                </a:spcBef>
              </a:pPr>
              <a:r>
                <a:rPr lang="en-GB" altLang="en-US" sz="1200" dirty="0">
                  <a:solidFill>
                    <a:srgbClr val="0070C0"/>
                  </a:solidFill>
                  <a:latin typeface="Arial" panose="020B0604020202020204" pitchFamily="34" charset="0"/>
                </a:rPr>
                <a:t>&gt; MICROPHY</a:t>
              </a:r>
              <a:r>
                <a:rPr lang="en-GB" altLang="en-US" sz="1200" dirty="0">
                  <a:solidFill>
                    <a:srgbClr val="C00000"/>
                  </a:solidFill>
                  <a:latin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67" name="Group 36"/>
          <p:cNvGrpSpPr>
            <a:grpSpLocks/>
          </p:cNvGrpSpPr>
          <p:nvPr/>
        </p:nvGrpSpPr>
        <p:grpSpPr bwMode="auto">
          <a:xfrm>
            <a:off x="1612983" y="1123543"/>
            <a:ext cx="1335354" cy="1195388"/>
            <a:chOff x="835" y="845"/>
            <a:chExt cx="760" cy="753"/>
          </a:xfrm>
        </p:grpSpPr>
        <p:pic>
          <p:nvPicPr>
            <p:cNvPr id="68" name="Picture 37" descr="MSG_VIS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" y="845"/>
              <a:ext cx="756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" name="Text Box 38"/>
            <p:cNvSpPr txBox="1">
              <a:spLocks noChangeArrowheads="1"/>
            </p:cNvSpPr>
            <p:nvPr/>
          </p:nvSpPr>
          <p:spPr bwMode="auto">
            <a:xfrm>
              <a:off x="835" y="900"/>
              <a:ext cx="637" cy="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altLang="en-US" sz="1200" dirty="0">
                  <a:solidFill>
                    <a:srgbClr val="FF0000"/>
                  </a:solidFill>
                  <a:latin typeface="Arial" panose="020B0604020202020204" pitchFamily="34" charset="0"/>
                </a:rPr>
                <a:t>VIS0.4</a:t>
              </a:r>
            </a:p>
            <a:p>
              <a:pPr algn="ctr">
                <a:spcBef>
                  <a:spcPct val="50000"/>
                </a:spcBef>
              </a:pPr>
              <a:endParaRPr lang="en-GB" altLang="en-US" sz="1200" dirty="0">
                <a:solidFill>
                  <a:srgbClr val="0070C0"/>
                </a:solidFill>
                <a:latin typeface="Arial" panose="020B0604020202020204" pitchFamily="34" charset="0"/>
              </a:endParaRPr>
            </a:p>
            <a:p>
              <a:pPr algn="ctr">
                <a:spcBef>
                  <a:spcPct val="50000"/>
                </a:spcBef>
              </a:pPr>
              <a:r>
                <a:rPr lang="en-GB" altLang="en-US" sz="1200" dirty="0">
                  <a:solidFill>
                    <a:srgbClr val="0070C0"/>
                  </a:solidFill>
                  <a:latin typeface="Arial" panose="020B0604020202020204" pitchFamily="34" charset="0"/>
                </a:rPr>
                <a:t>&gt; AEROSOL</a:t>
              </a:r>
            </a:p>
            <a:p>
              <a:pPr algn="ctr">
                <a:spcBef>
                  <a:spcPct val="50000"/>
                </a:spcBef>
              </a:pPr>
              <a:r>
                <a:rPr lang="en-GB" altLang="en-US" sz="1200" dirty="0">
                  <a:solidFill>
                    <a:srgbClr val="0070C0"/>
                  </a:solidFill>
                  <a:latin typeface="Arial" panose="020B0604020202020204" pitchFamily="34" charset="0"/>
                </a:rPr>
                <a:t>&gt; SURFACE </a:t>
              </a:r>
            </a:p>
          </p:txBody>
        </p:sp>
      </p:grpSp>
      <p:grpSp>
        <p:nvGrpSpPr>
          <p:cNvPr id="70" name="Group 39"/>
          <p:cNvGrpSpPr>
            <a:grpSpLocks/>
          </p:cNvGrpSpPr>
          <p:nvPr/>
        </p:nvGrpSpPr>
        <p:grpSpPr bwMode="auto">
          <a:xfrm>
            <a:off x="3024800" y="1123543"/>
            <a:ext cx="1352022" cy="1195388"/>
            <a:chOff x="1701" y="845"/>
            <a:chExt cx="756" cy="753"/>
          </a:xfrm>
        </p:grpSpPr>
        <p:pic>
          <p:nvPicPr>
            <p:cNvPr id="71" name="Picture 40" descr="MSG_VIS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" y="845"/>
              <a:ext cx="756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" name="Text Box 41"/>
            <p:cNvSpPr txBox="1">
              <a:spLocks noChangeArrowheads="1"/>
            </p:cNvSpPr>
            <p:nvPr/>
          </p:nvSpPr>
          <p:spPr bwMode="auto">
            <a:xfrm>
              <a:off x="1715" y="900"/>
              <a:ext cx="725" cy="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altLang="en-US" sz="1200" dirty="0">
                  <a:solidFill>
                    <a:srgbClr val="FF0000"/>
                  </a:solidFill>
                  <a:latin typeface="Arial" panose="020B0604020202020204" pitchFamily="34" charset="0"/>
                </a:rPr>
                <a:t>VIS0.5</a:t>
              </a:r>
            </a:p>
            <a:p>
              <a:pPr algn="ctr">
                <a:spcBef>
                  <a:spcPct val="50000"/>
                </a:spcBef>
              </a:pPr>
              <a:endParaRPr lang="en-GB" altLang="en-US" sz="1200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  <a:p>
              <a:pPr algn="ctr">
                <a:spcBef>
                  <a:spcPct val="50000"/>
                </a:spcBef>
              </a:pPr>
              <a:r>
                <a:rPr lang="en-GB" altLang="en-US" sz="1200" dirty="0">
                  <a:solidFill>
                    <a:srgbClr val="0070C0"/>
                  </a:solidFill>
                  <a:latin typeface="Arial" panose="020B0604020202020204" pitchFamily="34" charset="0"/>
                </a:rPr>
                <a:t>&gt; AEROSOL</a:t>
              </a:r>
            </a:p>
            <a:p>
              <a:pPr algn="ctr">
                <a:spcBef>
                  <a:spcPct val="50000"/>
                </a:spcBef>
              </a:pPr>
              <a:r>
                <a:rPr lang="en-GB" altLang="en-US" sz="1200" dirty="0">
                  <a:solidFill>
                    <a:srgbClr val="0070C0"/>
                  </a:solidFill>
                  <a:latin typeface="Arial" panose="020B0604020202020204" pitchFamily="34" charset="0"/>
                </a:rPr>
                <a:t>&gt; VEGETATION</a:t>
              </a:r>
            </a:p>
          </p:txBody>
        </p:sp>
      </p:grpSp>
      <p:grpSp>
        <p:nvGrpSpPr>
          <p:cNvPr id="73" name="Group 42"/>
          <p:cNvGrpSpPr>
            <a:grpSpLocks/>
          </p:cNvGrpSpPr>
          <p:nvPr/>
        </p:nvGrpSpPr>
        <p:grpSpPr bwMode="auto">
          <a:xfrm>
            <a:off x="4432383" y="1147356"/>
            <a:ext cx="1324240" cy="1189038"/>
            <a:chOff x="2156" y="1585"/>
            <a:chExt cx="770" cy="749"/>
          </a:xfrm>
        </p:grpSpPr>
        <p:pic>
          <p:nvPicPr>
            <p:cNvPr id="74" name="Picture 43" descr="MSG_VIS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0" y="1585"/>
              <a:ext cx="756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" name="Text Box 44"/>
            <p:cNvSpPr txBox="1">
              <a:spLocks noChangeArrowheads="1"/>
            </p:cNvSpPr>
            <p:nvPr/>
          </p:nvSpPr>
          <p:spPr bwMode="auto">
            <a:xfrm>
              <a:off x="2156" y="1625"/>
              <a:ext cx="709" cy="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altLang="en-US" sz="1200" dirty="0">
                  <a:solidFill>
                    <a:srgbClr val="FF0000"/>
                  </a:solidFill>
                  <a:latin typeface="Arial" panose="020B0604020202020204" pitchFamily="34" charset="0"/>
                </a:rPr>
                <a:t>NIR0.9</a:t>
              </a:r>
            </a:p>
            <a:p>
              <a:pPr algn="ctr">
                <a:spcBef>
                  <a:spcPct val="50000"/>
                </a:spcBef>
              </a:pPr>
              <a:endParaRPr lang="en-GB" altLang="en-US" sz="1200" dirty="0">
                <a:solidFill>
                  <a:srgbClr val="0070C0"/>
                </a:solidFill>
                <a:latin typeface="Arial" panose="020B0604020202020204" pitchFamily="34" charset="0"/>
              </a:endParaRPr>
            </a:p>
            <a:p>
              <a:pPr algn="ctr">
                <a:spcBef>
                  <a:spcPct val="50000"/>
                </a:spcBef>
              </a:pPr>
              <a:r>
                <a:rPr lang="en-GB" altLang="en-US" sz="1200" dirty="0">
                  <a:solidFill>
                    <a:srgbClr val="0070C0"/>
                  </a:solidFill>
                  <a:latin typeface="Arial" panose="020B0604020202020204" pitchFamily="34" charset="0"/>
                </a:rPr>
                <a:t>&gt; LOW LEVEL</a:t>
              </a:r>
            </a:p>
            <a:p>
              <a:pPr algn="ctr">
                <a:spcBef>
                  <a:spcPct val="50000"/>
                </a:spcBef>
              </a:pPr>
              <a:r>
                <a:rPr lang="en-GB" altLang="en-US" sz="1200" dirty="0">
                  <a:solidFill>
                    <a:srgbClr val="0070C0"/>
                  </a:solidFill>
                  <a:latin typeface="Arial" panose="020B0604020202020204" pitchFamily="34" charset="0"/>
                </a:rPr>
                <a:t>WV</a:t>
              </a:r>
            </a:p>
          </p:txBody>
        </p:sp>
      </p:grpSp>
      <p:grpSp>
        <p:nvGrpSpPr>
          <p:cNvPr id="76" name="Group 45"/>
          <p:cNvGrpSpPr>
            <a:grpSpLocks/>
          </p:cNvGrpSpPr>
          <p:nvPr/>
        </p:nvGrpSpPr>
        <p:grpSpPr bwMode="auto">
          <a:xfrm>
            <a:off x="5823329" y="1147356"/>
            <a:ext cx="1300163" cy="1189038"/>
            <a:chOff x="2997" y="1631"/>
            <a:chExt cx="756" cy="749"/>
          </a:xfrm>
        </p:grpSpPr>
        <p:pic>
          <p:nvPicPr>
            <p:cNvPr id="77" name="Picture 46" descr="MSG_VIS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7" y="1631"/>
              <a:ext cx="756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8" name="Text Box 47"/>
            <p:cNvSpPr txBox="1">
              <a:spLocks noChangeArrowheads="1"/>
            </p:cNvSpPr>
            <p:nvPr/>
          </p:nvSpPr>
          <p:spPr bwMode="auto">
            <a:xfrm>
              <a:off x="3133" y="1662"/>
              <a:ext cx="527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altLang="en-US" sz="1200" dirty="0">
                  <a:solidFill>
                    <a:srgbClr val="FF0000"/>
                  </a:solidFill>
                  <a:latin typeface="Arial" panose="020B0604020202020204" pitchFamily="34" charset="0"/>
                </a:rPr>
                <a:t>NIR1.3</a:t>
              </a:r>
            </a:p>
            <a:p>
              <a:pPr algn="ctr">
                <a:spcBef>
                  <a:spcPct val="50000"/>
                </a:spcBef>
              </a:pPr>
              <a:endParaRPr lang="en-GB" altLang="en-US" sz="1200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  <a:p>
              <a:pPr algn="ctr">
                <a:spcBef>
                  <a:spcPct val="50000"/>
                </a:spcBef>
              </a:pPr>
              <a:r>
                <a:rPr lang="en-GB" altLang="en-US" sz="1200" dirty="0">
                  <a:solidFill>
                    <a:srgbClr val="0070C0"/>
                  </a:solidFill>
                  <a:latin typeface="Arial" panose="020B0604020202020204" pitchFamily="34" charset="0"/>
                </a:rPr>
                <a:t>&gt; CIRRUS</a:t>
              </a:r>
            </a:p>
          </p:txBody>
        </p:sp>
      </p:grpSp>
      <p:grpSp>
        <p:nvGrpSpPr>
          <p:cNvPr id="79" name="Group 48"/>
          <p:cNvGrpSpPr>
            <a:grpSpLocks/>
          </p:cNvGrpSpPr>
          <p:nvPr/>
        </p:nvGrpSpPr>
        <p:grpSpPr bwMode="auto">
          <a:xfrm>
            <a:off x="7231706" y="1160915"/>
            <a:ext cx="1360600" cy="1189038"/>
            <a:chOff x="4603" y="1616"/>
            <a:chExt cx="756" cy="749"/>
          </a:xfrm>
        </p:grpSpPr>
        <p:pic>
          <p:nvPicPr>
            <p:cNvPr id="80" name="Picture 49" descr="MSG_VIS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3" y="1616"/>
              <a:ext cx="756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" name="Text Box 50"/>
            <p:cNvSpPr txBox="1">
              <a:spLocks noChangeArrowheads="1"/>
            </p:cNvSpPr>
            <p:nvPr/>
          </p:nvSpPr>
          <p:spPr bwMode="auto">
            <a:xfrm>
              <a:off x="4657" y="1634"/>
              <a:ext cx="652" cy="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altLang="en-US" sz="1200" dirty="0">
                  <a:solidFill>
                    <a:srgbClr val="FF0000"/>
                  </a:solidFill>
                  <a:latin typeface="Arial" panose="020B0604020202020204" pitchFamily="34" charset="0"/>
                </a:rPr>
                <a:t>NIR2.25</a:t>
              </a:r>
            </a:p>
            <a:p>
              <a:pPr algn="ctr">
                <a:spcBef>
                  <a:spcPct val="50000"/>
                </a:spcBef>
              </a:pPr>
              <a:endParaRPr lang="en-GB" altLang="en-US" sz="1200" dirty="0">
                <a:solidFill>
                  <a:srgbClr val="0070C0"/>
                </a:solidFill>
                <a:latin typeface="Arial" panose="020B0604020202020204" pitchFamily="34" charset="0"/>
              </a:endParaRPr>
            </a:p>
            <a:p>
              <a:pPr algn="ctr">
                <a:spcBef>
                  <a:spcPct val="50000"/>
                </a:spcBef>
              </a:pPr>
              <a:r>
                <a:rPr lang="en-GB" altLang="en-US" sz="1200" dirty="0">
                  <a:solidFill>
                    <a:srgbClr val="0070C0"/>
                  </a:solidFill>
                  <a:latin typeface="Arial" panose="020B0604020202020204" pitchFamily="34" charset="0"/>
                </a:rPr>
                <a:t>&gt; MICROPHY.</a:t>
              </a:r>
            </a:p>
            <a:p>
              <a:pPr algn="ctr">
                <a:spcBef>
                  <a:spcPct val="50000"/>
                </a:spcBef>
              </a:pPr>
              <a:r>
                <a:rPr lang="en-GB" altLang="en-US" sz="1200" dirty="0">
                  <a:solidFill>
                    <a:srgbClr val="0070C0"/>
                  </a:solidFill>
                  <a:latin typeface="Arial" panose="020B0604020202020204" pitchFamily="34" charset="0"/>
                </a:rPr>
                <a:t>&gt; FIRE TEMP.</a:t>
              </a:r>
            </a:p>
          </p:txBody>
        </p:sp>
      </p:grpSp>
      <p:sp>
        <p:nvSpPr>
          <p:cNvPr id="82" name="Rectangle 51"/>
          <p:cNvSpPr>
            <a:spLocks noChangeArrowheads="1"/>
          </p:cNvSpPr>
          <p:nvPr/>
        </p:nvSpPr>
        <p:spPr bwMode="auto">
          <a:xfrm>
            <a:off x="4429738" y="1147355"/>
            <a:ext cx="1327150" cy="1185862"/>
          </a:xfrm>
          <a:prstGeom prst="rect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000" b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3" name="Rectangle 52"/>
          <p:cNvSpPr>
            <a:spLocks noChangeArrowheads="1"/>
          </p:cNvSpPr>
          <p:nvPr/>
        </p:nvSpPr>
        <p:spPr bwMode="auto">
          <a:xfrm>
            <a:off x="5823330" y="1147355"/>
            <a:ext cx="1327150" cy="1184275"/>
          </a:xfrm>
          <a:prstGeom prst="rect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000" b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4" name="Rectangle 53"/>
          <p:cNvSpPr>
            <a:spLocks noChangeArrowheads="1"/>
          </p:cNvSpPr>
          <p:nvPr/>
        </p:nvSpPr>
        <p:spPr bwMode="auto">
          <a:xfrm>
            <a:off x="1623037" y="1147355"/>
            <a:ext cx="1327150" cy="1184275"/>
          </a:xfrm>
          <a:prstGeom prst="rect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000" b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5" name="Rectangle 54"/>
          <p:cNvSpPr>
            <a:spLocks noChangeArrowheads="1"/>
          </p:cNvSpPr>
          <p:nvPr/>
        </p:nvSpPr>
        <p:spPr bwMode="auto">
          <a:xfrm>
            <a:off x="3027975" y="1147355"/>
            <a:ext cx="1327150" cy="1184275"/>
          </a:xfrm>
          <a:prstGeom prst="rect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000" b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6" name="Rectangle 52"/>
          <p:cNvSpPr>
            <a:spLocks noChangeArrowheads="1"/>
          </p:cNvSpPr>
          <p:nvPr/>
        </p:nvSpPr>
        <p:spPr bwMode="auto">
          <a:xfrm>
            <a:off x="7230118" y="1151389"/>
            <a:ext cx="1327150" cy="1184275"/>
          </a:xfrm>
          <a:prstGeom prst="rect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000" b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87" name="Straight Connector 86"/>
          <p:cNvCxnSpPr>
            <a:cxnSpLocks noChangeShapeType="1"/>
          </p:cNvCxnSpPr>
          <p:nvPr/>
        </p:nvCxnSpPr>
        <p:spPr bwMode="auto">
          <a:xfrm flipV="1">
            <a:off x="1057013" y="2486197"/>
            <a:ext cx="9906000" cy="9525"/>
          </a:xfrm>
          <a:prstGeom prst="line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8" name="Rectangle 52"/>
          <p:cNvSpPr>
            <a:spLocks noChangeArrowheads="1"/>
          </p:cNvSpPr>
          <p:nvPr/>
        </p:nvSpPr>
        <p:spPr bwMode="auto">
          <a:xfrm>
            <a:off x="8654238" y="1160915"/>
            <a:ext cx="1327150" cy="1184275"/>
          </a:xfrm>
          <a:prstGeom prst="rect">
            <a:avLst/>
          </a:prstGeom>
          <a:noFill/>
          <a:ln w="38100" algn="ctr">
            <a:solidFill>
              <a:srgbClr val="00B05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000" b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89" name="Diagram 88"/>
          <p:cNvGraphicFramePr/>
          <p:nvPr/>
        </p:nvGraphicFramePr>
        <p:xfrm>
          <a:off x="1057013" y="2838892"/>
          <a:ext cx="9990214" cy="3324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115858777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RGB products - example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23413" y="2429190"/>
            <a:ext cx="4572000" cy="3671887"/>
          </a:xfrm>
          <a:prstGeom prst="rect">
            <a:avLst/>
          </a:prstGeom>
        </p:spPr>
        <p:txBody>
          <a:bodyPr>
            <a:normAutofit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4431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939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446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954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62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hr-HR" sz="2800" b="0" kern="0" dirty="0">
                <a:solidFill>
                  <a:srgbClr val="FF0000"/>
                </a:solidFill>
              </a:rPr>
              <a:t>          </a:t>
            </a:r>
            <a:r>
              <a:rPr lang="en-GB" sz="2800" b="0" kern="0" dirty="0">
                <a:solidFill>
                  <a:srgbClr val="FF0000"/>
                </a:solidFill>
              </a:rPr>
              <a:t>Red</a:t>
            </a:r>
            <a:r>
              <a:rPr lang="hr-HR" sz="2800" b="0" kern="0" dirty="0"/>
              <a:t>: NIR 1.6 </a:t>
            </a:r>
            <a:r>
              <a:rPr lang="hr-HR" sz="2800" b="0" kern="0" dirty="0">
                <a:cs typeface="Arial" charset="0"/>
              </a:rPr>
              <a:t>μ</a:t>
            </a:r>
            <a:r>
              <a:rPr lang="hr-HR" sz="2800" b="0" kern="0" dirty="0"/>
              <a:t>m</a:t>
            </a:r>
          </a:p>
          <a:p>
            <a:pPr>
              <a:buFont typeface="Wingdings" pitchFamily="2" charset="2"/>
              <a:buNone/>
            </a:pPr>
            <a:r>
              <a:rPr lang="hr-HR" sz="2800" b="0" kern="0" dirty="0"/>
              <a:t>          </a:t>
            </a:r>
            <a:r>
              <a:rPr lang="en-GB" sz="2800" b="0" kern="0" dirty="0">
                <a:solidFill>
                  <a:srgbClr val="92D050"/>
                </a:solidFill>
              </a:rPr>
              <a:t>Green</a:t>
            </a:r>
            <a:r>
              <a:rPr lang="hr-HR" sz="2800" b="0" kern="0" dirty="0"/>
              <a:t>: VIS 0.8 </a:t>
            </a:r>
            <a:r>
              <a:rPr lang="hr-HR" sz="2800" b="0" kern="0" dirty="0">
                <a:cs typeface="Arial" charset="0"/>
              </a:rPr>
              <a:t>μ</a:t>
            </a:r>
            <a:r>
              <a:rPr lang="hr-HR" sz="2800" b="0" kern="0" dirty="0"/>
              <a:t>m</a:t>
            </a:r>
          </a:p>
          <a:p>
            <a:pPr>
              <a:buFont typeface="Wingdings" pitchFamily="2" charset="2"/>
              <a:buNone/>
            </a:pPr>
            <a:r>
              <a:rPr lang="hr-HR" sz="2800" b="0" kern="0" dirty="0">
                <a:solidFill>
                  <a:srgbClr val="3366FF"/>
                </a:solidFill>
              </a:rPr>
              <a:t>         </a:t>
            </a:r>
            <a:r>
              <a:rPr lang="en-GB" sz="2800" b="0" kern="0" dirty="0">
                <a:solidFill>
                  <a:srgbClr val="3366FF"/>
                </a:solidFill>
              </a:rPr>
              <a:t> Blue</a:t>
            </a:r>
            <a:r>
              <a:rPr lang="hr-HR" sz="2800" b="0" kern="0" dirty="0"/>
              <a:t>:  VIS 0.6 </a:t>
            </a:r>
            <a:r>
              <a:rPr lang="hr-HR" sz="2800" b="0" kern="0" dirty="0">
                <a:cs typeface="Arial" charset="0"/>
              </a:rPr>
              <a:t>μ</a:t>
            </a:r>
            <a:r>
              <a:rPr lang="hr-HR" sz="2800" b="0" kern="0" dirty="0"/>
              <a:t>m</a:t>
            </a:r>
          </a:p>
          <a:p>
            <a:pPr>
              <a:buFont typeface="Wingdings" pitchFamily="2" charset="2"/>
              <a:buNone/>
            </a:pPr>
            <a:endParaRPr lang="hr-HR" sz="2800" b="0" kern="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17934" y="1360801"/>
            <a:ext cx="1529170" cy="1590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6347" y="3055266"/>
            <a:ext cx="1529170" cy="1590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16347" y="4749731"/>
            <a:ext cx="1529170" cy="1331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18896" y="1364535"/>
            <a:ext cx="4527901" cy="4736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-1415914" y="1657645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7620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Natural Colour RGB </a:t>
            </a:r>
          </a:p>
        </p:txBody>
      </p:sp>
    </p:spTree>
    <p:extLst>
      <p:ext uri="{BB962C8B-B14F-4D97-AF65-F5344CB8AC3E}">
        <p14:creationId xmlns:p14="http://schemas.microsoft.com/office/powerpoint/2010/main" val="28955942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F8164B-BB63-73FB-C7C7-66EA5E8F2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D5A6B-9909-F733-00A5-81CE8166F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Applications – what are you investigating?</a:t>
            </a:r>
          </a:p>
        </p:txBody>
      </p:sp>
      <p:pic>
        <p:nvPicPr>
          <p:cNvPr id="1028" name="Picture 4" descr="Car crashes into second floor of Pennsylvania home in 'intentional act,'  police say - cleveland.com">
            <a:extLst>
              <a:ext uri="{FF2B5EF4-FFF2-40B4-BE49-F238E27FC236}">
                <a16:creationId xmlns:a16="http://schemas.microsoft.com/office/drawing/2014/main" id="{1FF25169-9B5C-F48A-688F-B301CBC25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948" y="866422"/>
            <a:ext cx="4074583" cy="5432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F049CD-4358-3703-E7C2-C31EDBB8183C}"/>
              </a:ext>
            </a:extLst>
          </p:cNvPr>
          <p:cNvSpPr txBox="1"/>
          <p:nvPr/>
        </p:nvSpPr>
        <p:spPr>
          <a:xfrm>
            <a:off x="8789458" y="866422"/>
            <a:ext cx="260405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dirty="0"/>
              <a:t>Intentional act?</a:t>
            </a:r>
          </a:p>
        </p:txBody>
      </p:sp>
    </p:spTree>
    <p:extLst>
      <p:ext uri="{BB962C8B-B14F-4D97-AF65-F5344CB8AC3E}">
        <p14:creationId xmlns:p14="http://schemas.microsoft.com/office/powerpoint/2010/main" val="847182877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RGB products – components (Cloud Type)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7E5E06-896D-2DFB-CD9A-8D6373EB8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8510" y="640080"/>
            <a:ext cx="6266184" cy="594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234754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Geophysical (L2+) products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Quantitative values derived from satellite data (height, temperature, pressure, humidity, chlorophyll, wind vector, etc.)</a:t>
            </a:r>
          </a:p>
          <a:p>
            <a:r>
              <a:rPr lang="en-GB" dirty="0"/>
              <a:t>Includes multiple inputs (aside from the original satellite data):</a:t>
            </a:r>
          </a:p>
          <a:p>
            <a:pPr lvl="1"/>
            <a:r>
              <a:rPr lang="en-GB" dirty="0"/>
              <a:t>Auxiliary satellite data</a:t>
            </a:r>
          </a:p>
          <a:p>
            <a:pPr lvl="1"/>
            <a:r>
              <a:rPr lang="en-GB" dirty="0"/>
              <a:t>NWP variables</a:t>
            </a:r>
          </a:p>
          <a:p>
            <a:pPr lvl="1"/>
            <a:r>
              <a:rPr lang="en-GB" dirty="0"/>
              <a:t>Look-up tables</a:t>
            </a:r>
          </a:p>
          <a:p>
            <a:pPr lvl="1"/>
            <a:r>
              <a:rPr lang="en-GB" dirty="0"/>
              <a:t>Climatology</a:t>
            </a:r>
          </a:p>
          <a:p>
            <a:pPr lvl="1"/>
            <a:r>
              <a:rPr lang="en-GB" dirty="0"/>
              <a:t>Background maps</a:t>
            </a:r>
          </a:p>
          <a:p>
            <a:pPr lvl="1"/>
            <a:r>
              <a:rPr lang="en-GB" dirty="0"/>
              <a:t>Parametrization parameters</a:t>
            </a:r>
          </a:p>
          <a:p>
            <a:pPr lvl="1"/>
            <a:r>
              <a:rPr lang="en-GB" dirty="0"/>
              <a:t>Corrections</a:t>
            </a:r>
          </a:p>
          <a:p>
            <a:pPr lvl="1"/>
            <a:r>
              <a:rPr lang="en-GB" dirty="0"/>
              <a:t>…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0678390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Geophysical (L2+) products </a:t>
            </a:r>
          </a:p>
        </p:txBody>
      </p:sp>
      <p:pic>
        <p:nvPicPr>
          <p:cNvPr id="5" name="Picture 4" descr="https://www.nwcsaf.org/ARCHIVO_GIF/2019161/S_NWC_CTTH_MSG4_Europe-VISIR_20190610T150000Z.ctth_pre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" y="1019908"/>
            <a:ext cx="9716495" cy="548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6186392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Geophysical (L2+) products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80" y="1011947"/>
            <a:ext cx="9823076" cy="548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594652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Geophysical (L2+) products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E.g.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80" y="1011947"/>
            <a:ext cx="9823076" cy="548872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2659" y="1912447"/>
            <a:ext cx="5572125" cy="2800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90607506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Geophysical (L2+) products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18" y="2458403"/>
            <a:ext cx="6016658" cy="40792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8375" y="2458403"/>
            <a:ext cx="2769314" cy="37714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0985" y="1308416"/>
            <a:ext cx="3624093" cy="9152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3428" y="2458403"/>
            <a:ext cx="5059460" cy="343929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926967" y="2458403"/>
            <a:ext cx="35384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dirty="0">
                <a:latin typeface="Helvetica" panose="020B0604020202020204" pitchFamily="34" charset="0"/>
              </a:rPr>
              <a:t>• yellow for [0-25%] probability of Convection initiation,</a:t>
            </a:r>
            <a:br>
              <a:rPr lang="en-US" dirty="0"/>
            </a:br>
            <a:r>
              <a:rPr lang="en-US" b="0" dirty="0">
                <a:latin typeface="Helvetica" panose="020B0604020202020204" pitchFamily="34" charset="0"/>
              </a:rPr>
              <a:t>• orange for [25-50%] probability of Convection initiation,</a:t>
            </a:r>
            <a:br>
              <a:rPr lang="en-US" dirty="0"/>
            </a:br>
            <a:r>
              <a:rPr lang="en-US" b="0" dirty="0">
                <a:latin typeface="Helvetica" panose="020B0604020202020204" pitchFamily="34" charset="0"/>
              </a:rPr>
              <a:t>• red for [50-75%] probability of Convection initiation,</a:t>
            </a:r>
            <a:br>
              <a:rPr lang="en-US" dirty="0"/>
            </a:br>
            <a:r>
              <a:rPr lang="en-US" b="0" dirty="0">
                <a:latin typeface="Helvetica" panose="020B0604020202020204" pitchFamily="34" charset="0"/>
              </a:rPr>
              <a:t>• magenta for [75-100%] probability of Convection initiation.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4821048" y="862071"/>
            <a:ext cx="45047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Helvetica" panose="020B0604020202020204" pitchFamily="34" charset="0"/>
              </a:rPr>
              <a:t>&gt; Probability for a cloudy pixel to become a thunderstorm?</a:t>
            </a:r>
            <a:endParaRPr lang="en-GB" sz="1200" dirty="0"/>
          </a:p>
        </p:txBody>
      </p:sp>
      <p:sp>
        <p:nvSpPr>
          <p:cNvPr id="10" name="Rectangle 9"/>
          <p:cNvSpPr/>
          <p:nvPr/>
        </p:nvSpPr>
        <p:spPr>
          <a:xfrm>
            <a:off x="7073428" y="589136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8255"/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</a:rPr>
              <a:t>Main limitations of the product?</a:t>
            </a:r>
            <a:endParaRPr lang="en-US" b="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indent="8255"/>
            <a:r>
              <a:rPr lang="en-US" b="0" dirty="0">
                <a:solidFill>
                  <a:srgbClr val="000000"/>
                </a:solidFill>
                <a:latin typeface="Helvetica" panose="020B0604020202020204" pitchFamily="34" charset="0"/>
              </a:rPr>
              <a:t>• In cases of cold air masses (fast-moving fractional clouds)</a:t>
            </a:r>
            <a:br>
              <a:rPr lang="en-US" b="0" dirty="0">
                <a:solidFill>
                  <a:srgbClr val="000000"/>
                </a:solidFill>
                <a:latin typeface="Helvetica" panose="020B0604020202020204" pitchFamily="34" charset="0"/>
              </a:rPr>
            </a:br>
            <a:r>
              <a:rPr lang="en-US" b="0" dirty="0">
                <a:solidFill>
                  <a:srgbClr val="000000"/>
                </a:solidFill>
                <a:latin typeface="Helvetica" panose="020B0604020202020204" pitchFamily="34" charset="0"/>
              </a:rPr>
              <a:t>• High FAR inherent to CI, particularly at the edges of cold cloud systems</a:t>
            </a:r>
            <a:br>
              <a:rPr lang="en-US" b="0" dirty="0">
                <a:solidFill>
                  <a:srgbClr val="000000"/>
                </a:solidFill>
                <a:latin typeface="Helvetica" panose="020B0604020202020204" pitchFamily="34" charset="0"/>
              </a:rPr>
            </a:br>
            <a:r>
              <a:rPr lang="en-US" b="0" dirty="0">
                <a:solidFill>
                  <a:srgbClr val="000000"/>
                </a:solidFill>
                <a:latin typeface="Helvetica" panose="020B0604020202020204" pitchFamily="34" charset="0"/>
              </a:rPr>
              <a:t>• Lack of validation</a:t>
            </a:r>
            <a:endParaRPr lang="en-US" b="0" i="0" dirty="0"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</p:txBody>
      </p:sp>
      <p:sp>
        <p:nvSpPr>
          <p:cNvPr id="11" name="Right Arrow 10"/>
          <p:cNvSpPr/>
          <p:nvPr/>
        </p:nvSpPr>
        <p:spPr bwMode="auto">
          <a:xfrm>
            <a:off x="6337104" y="3897082"/>
            <a:ext cx="598141" cy="447046"/>
          </a:xfrm>
          <a:prstGeom prst="rightArrow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9257" y="2254557"/>
            <a:ext cx="127310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0" i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Mecikalski at al. 2010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68931" y="790947"/>
            <a:ext cx="45624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/>
              <a:t>CI (Convective Initiation) Product</a:t>
            </a:r>
          </a:p>
        </p:txBody>
      </p:sp>
    </p:spTree>
    <p:extLst>
      <p:ext uri="{BB962C8B-B14F-4D97-AF65-F5344CB8AC3E}">
        <p14:creationId xmlns:p14="http://schemas.microsoft.com/office/powerpoint/2010/main" val="1081774594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Geophysical (L2+) products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0798240" y="1836603"/>
            <a:ext cx="1279490" cy="5495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10162" indent="-310162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•"/>
              <a:defRPr sz="4431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939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446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954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62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GB" altLang="de-DE" sz="1000" b="0" kern="0" dirty="0">
                <a:latin typeface="Arial"/>
                <a:cs typeface="Arial"/>
              </a:rPr>
              <a:t>=&gt; Anvil growth as a </a:t>
            </a:r>
            <a:r>
              <a:rPr lang="en-GB" altLang="de-DE" sz="1000" kern="0" dirty="0">
                <a:latin typeface="Arial"/>
                <a:cs typeface="Arial"/>
              </a:rPr>
              <a:t>proxy for upper level divergence </a:t>
            </a:r>
            <a:r>
              <a:rPr lang="en-GB" altLang="de-DE" sz="1000" b="0" kern="0" dirty="0">
                <a:latin typeface="Arial"/>
                <a:cs typeface="Arial"/>
              </a:rPr>
              <a:t>process</a:t>
            </a:r>
          </a:p>
          <a:p>
            <a:pPr marL="0" indent="0">
              <a:buFont typeface="Arial" pitchFamily="34" charset="0"/>
              <a:buNone/>
            </a:pPr>
            <a:endParaRPr lang="en-GB" altLang="de-DE" sz="1000" b="0" kern="0" dirty="0">
              <a:latin typeface="Arial"/>
              <a:cs typeface="Arial"/>
            </a:endParaRPr>
          </a:p>
          <a:p>
            <a:pPr marL="0" indent="0">
              <a:buFont typeface="Arial" pitchFamily="34" charset="0"/>
              <a:buNone/>
            </a:pPr>
            <a:r>
              <a:rPr lang="en-GB" altLang="de-DE" sz="1000" b="0" kern="0" dirty="0">
                <a:latin typeface="Arial"/>
                <a:cs typeface="Arial"/>
              </a:rPr>
              <a:t>=&gt; </a:t>
            </a:r>
            <a:r>
              <a:rPr lang="en-GB" altLang="de-DE" sz="1000" kern="0" dirty="0">
                <a:latin typeface="Arial"/>
                <a:cs typeface="Arial"/>
              </a:rPr>
              <a:t>Thin cirrus ring </a:t>
            </a:r>
            <a:r>
              <a:rPr lang="en-GB" altLang="de-DE" sz="1000" b="0" kern="0" dirty="0">
                <a:latin typeface="Arial"/>
                <a:cs typeface="Arial"/>
              </a:rPr>
              <a:t>in case of very abrupt vertical (turned into horizontal) flow </a:t>
            </a:r>
          </a:p>
          <a:p>
            <a:pPr marL="0" indent="0">
              <a:buFont typeface="Arial" pitchFamily="34" charset="0"/>
              <a:buNone/>
            </a:pPr>
            <a:endParaRPr lang="en-GB" altLang="de-DE" sz="1000" b="0" kern="0" dirty="0">
              <a:latin typeface="Arial"/>
              <a:cs typeface="Arial"/>
            </a:endParaRPr>
          </a:p>
          <a:p>
            <a:pPr marL="0" indent="0">
              <a:buFont typeface="Arial" pitchFamily="34" charset="0"/>
              <a:buNone/>
            </a:pPr>
            <a:r>
              <a:rPr lang="en-GB" altLang="de-DE" sz="1000" b="0" kern="0" dirty="0">
                <a:latin typeface="Arial"/>
                <a:cs typeface="Arial"/>
              </a:rPr>
              <a:t>=&gt; </a:t>
            </a:r>
            <a:r>
              <a:rPr lang="en-GB" altLang="de-DE" sz="1000" kern="0" dirty="0">
                <a:latin typeface="Arial"/>
                <a:cs typeface="Arial"/>
              </a:rPr>
              <a:t>Divergence indicate variations in anvil dynamics </a:t>
            </a:r>
            <a:r>
              <a:rPr lang="en-GB" altLang="de-DE" sz="1000" b="0" kern="0" dirty="0">
                <a:latin typeface="Arial"/>
                <a:cs typeface="Arial"/>
              </a:rPr>
              <a:t>and related vertical motions beneath</a:t>
            </a:r>
          </a:p>
          <a:p>
            <a:pPr marL="0" indent="0">
              <a:buFont typeface="Arial" pitchFamily="34" charset="0"/>
              <a:buNone/>
            </a:pPr>
            <a:endParaRPr lang="en-GB" altLang="de-DE" sz="1000" b="0" kern="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GB" altLang="de-DE" sz="1000" b="0" kern="0" dirty="0">
                <a:latin typeface="Arial"/>
                <a:cs typeface="Arial"/>
              </a:rPr>
              <a:t>=&gt; </a:t>
            </a:r>
            <a:r>
              <a:rPr lang="en-US" altLang="de-DE" sz="1000" b="0" kern="0" dirty="0">
                <a:latin typeface="Arial"/>
                <a:cs typeface="Arial"/>
              </a:rPr>
              <a:t>Out of </a:t>
            </a:r>
            <a:r>
              <a:rPr lang="en-US" altLang="de-DE" sz="1000" kern="0" dirty="0">
                <a:latin typeface="Arial"/>
                <a:cs typeface="Arial"/>
              </a:rPr>
              <a:t>different satellite-related products</a:t>
            </a:r>
            <a:r>
              <a:rPr lang="en-US" altLang="de-DE" sz="1000" b="0" kern="0" dirty="0">
                <a:latin typeface="Arial"/>
                <a:cs typeface="Arial"/>
              </a:rPr>
              <a:t>, storm top divergence seems to be the best discriminator</a:t>
            </a:r>
            <a:r>
              <a:rPr lang="en-GB" altLang="de-DE" sz="1000" b="0" kern="0" dirty="0">
                <a:latin typeface="Arial"/>
                <a:cs typeface="Arial"/>
              </a:rPr>
              <a:t> </a:t>
            </a:r>
          </a:p>
          <a:p>
            <a:pPr marL="0" indent="0">
              <a:buNone/>
            </a:pPr>
            <a:endParaRPr lang="en-GB" altLang="de-DE" sz="1000" b="0" kern="0" dirty="0"/>
          </a:p>
          <a:p>
            <a:pPr marL="0" indent="0">
              <a:buNone/>
            </a:pPr>
            <a:r>
              <a:rPr lang="en-GB" altLang="de-DE" sz="1000" b="0" kern="0" dirty="0"/>
              <a:t>=&gt; Meaningful  only with advanced temporal/spatial resolution -&gt; </a:t>
            </a:r>
            <a:r>
              <a:rPr lang="en-GB" altLang="de-DE" sz="1000" kern="0" dirty="0"/>
              <a:t>FCI</a:t>
            </a:r>
          </a:p>
          <a:p>
            <a:pPr marL="561975" lvl="1" indent="0">
              <a:buFont typeface="Arial" pitchFamily="34" charset="0"/>
              <a:buNone/>
            </a:pPr>
            <a:endParaRPr lang="en-GB" sz="1000" b="0" kern="0" dirty="0"/>
          </a:p>
        </p:txBody>
      </p:sp>
      <p:sp>
        <p:nvSpPr>
          <p:cNvPr id="8" name="Rectangle 7"/>
          <p:cNvSpPr/>
          <p:nvPr/>
        </p:nvSpPr>
        <p:spPr>
          <a:xfrm>
            <a:off x="2169752" y="2993133"/>
            <a:ext cx="29091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Divergence product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5049" y="1104762"/>
            <a:ext cx="2276819" cy="15823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7573" y="2178648"/>
            <a:ext cx="2689448" cy="18691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7741" y="3617247"/>
            <a:ext cx="3817751" cy="26533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2" name="Group 11"/>
          <p:cNvGrpSpPr/>
          <p:nvPr/>
        </p:nvGrpSpPr>
        <p:grpSpPr>
          <a:xfrm>
            <a:off x="6539531" y="4146549"/>
            <a:ext cx="1229989" cy="681352"/>
            <a:chOff x="7222047" y="433174"/>
            <a:chExt cx="1229989" cy="681352"/>
          </a:xfrm>
        </p:grpSpPr>
        <p:sp>
          <p:nvSpPr>
            <p:cNvPr id="13" name="TextBox 12"/>
            <p:cNvSpPr txBox="1"/>
            <p:nvPr/>
          </p:nvSpPr>
          <p:spPr>
            <a:xfrm>
              <a:off x="7222047" y="433174"/>
              <a:ext cx="1229989" cy="230832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  <a:effectLst>
              <a:outerShdw blurRad="127000" dist="63500" dir="1800000" sx="96000" sy="96000" algn="tl" rotWithShape="0">
                <a:schemeClr val="bg1"/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+mn-lt"/>
                  <a:cs typeface="Calibri" panose="020F0502020204030204" pitchFamily="34" charset="0"/>
                </a:rPr>
                <a:t>Cirrus outflow</a:t>
              </a:r>
            </a:p>
          </p:txBody>
        </p:sp>
        <p:cxnSp>
          <p:nvCxnSpPr>
            <p:cNvPr id="14" name="Straight Arrow Connector 13"/>
            <p:cNvCxnSpPr>
              <a:stCxn id="13" idx="2"/>
            </p:cNvCxnSpPr>
            <p:nvPr/>
          </p:nvCxnSpPr>
          <p:spPr bwMode="auto">
            <a:xfrm>
              <a:off x="7837042" y="664006"/>
              <a:ext cx="507763" cy="450520"/>
            </a:xfrm>
            <a:prstGeom prst="straightConnector1">
              <a:avLst/>
            </a:prstGeom>
            <a:solidFill>
              <a:schemeClr val="bg2"/>
            </a:solidFill>
            <a:ln w="2857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triangle"/>
            </a:ln>
            <a:effectLst>
              <a:outerShdw blurRad="50800" dist="50800" dir="5400000" sx="96000" sy="96000" algn="tl" rotWithShape="0">
                <a:schemeClr val="bg1"/>
              </a:outerShdw>
            </a:effectLst>
          </p:spPr>
        </p:cxnSp>
      </p:grpSp>
      <p:sp>
        <p:nvSpPr>
          <p:cNvPr id="15" name="Rectangle 14"/>
          <p:cNvSpPr/>
          <p:nvPr/>
        </p:nvSpPr>
        <p:spPr>
          <a:xfrm>
            <a:off x="7725494" y="1559604"/>
            <a:ext cx="29091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Subjective divergence assessment </a:t>
            </a:r>
          </a:p>
        </p:txBody>
      </p:sp>
      <p:cxnSp>
        <p:nvCxnSpPr>
          <p:cNvPr id="16" name="Straight Arrow Connector 15"/>
          <p:cNvCxnSpPr/>
          <p:nvPr/>
        </p:nvCxnSpPr>
        <p:spPr bwMode="auto">
          <a:xfrm flipV="1">
            <a:off x="7525789" y="2563906"/>
            <a:ext cx="327565" cy="366180"/>
          </a:xfrm>
          <a:prstGeom prst="straightConnector1">
            <a:avLst/>
          </a:prstGeom>
          <a:solidFill>
            <a:schemeClr val="bg2"/>
          </a:solidFill>
          <a:ln w="28575" cap="flat" cmpd="sng" algn="ctr">
            <a:solidFill>
              <a:schemeClr val="accent4">
                <a:lumMod val="10000"/>
                <a:lumOff val="90000"/>
              </a:schemeClr>
            </a:solidFill>
            <a:prstDash val="solid"/>
            <a:round/>
            <a:headEnd type="none" w="med" len="med"/>
            <a:tailEnd type="triangle"/>
          </a:ln>
          <a:effectLst>
            <a:outerShdw blurRad="50800" dist="50800" dir="5400000" sx="96000" sy="96000" algn="tl" rotWithShape="0">
              <a:schemeClr val="bg1"/>
            </a:outerShdw>
          </a:effectLst>
        </p:spPr>
      </p:cxnSp>
      <p:cxnSp>
        <p:nvCxnSpPr>
          <p:cNvPr id="17" name="Straight Arrow Connector 16"/>
          <p:cNvCxnSpPr/>
          <p:nvPr/>
        </p:nvCxnSpPr>
        <p:spPr bwMode="auto">
          <a:xfrm flipH="1" flipV="1">
            <a:off x="7094183" y="2310240"/>
            <a:ext cx="109747" cy="556740"/>
          </a:xfrm>
          <a:prstGeom prst="straightConnector1">
            <a:avLst/>
          </a:prstGeom>
          <a:solidFill>
            <a:schemeClr val="bg2"/>
          </a:solidFill>
          <a:ln w="28575" cap="flat" cmpd="sng" algn="ctr">
            <a:solidFill>
              <a:schemeClr val="accent4">
                <a:lumMod val="10000"/>
                <a:lumOff val="90000"/>
              </a:schemeClr>
            </a:solidFill>
            <a:prstDash val="solid"/>
            <a:round/>
            <a:headEnd type="none" w="med" len="med"/>
            <a:tailEnd type="triangle"/>
          </a:ln>
          <a:effectLst>
            <a:outerShdw blurRad="50800" dist="50800" dir="5400000" sx="96000" sy="96000" algn="tl" rotWithShape="0">
              <a:schemeClr val="bg1"/>
            </a:outerShdw>
          </a:effectLst>
        </p:spPr>
      </p:cxnSp>
      <p:cxnSp>
        <p:nvCxnSpPr>
          <p:cNvPr id="18" name="Straight Arrow Connector 17"/>
          <p:cNvCxnSpPr/>
          <p:nvPr/>
        </p:nvCxnSpPr>
        <p:spPr bwMode="auto">
          <a:xfrm flipH="1" flipV="1">
            <a:off x="6407222" y="3053502"/>
            <a:ext cx="485972" cy="57470"/>
          </a:xfrm>
          <a:prstGeom prst="straightConnector1">
            <a:avLst/>
          </a:prstGeom>
          <a:solidFill>
            <a:schemeClr val="bg2"/>
          </a:solidFill>
          <a:ln w="28575" cap="flat" cmpd="sng" algn="ctr">
            <a:solidFill>
              <a:schemeClr val="accent4">
                <a:lumMod val="10000"/>
                <a:lumOff val="90000"/>
              </a:schemeClr>
            </a:solidFill>
            <a:prstDash val="solid"/>
            <a:round/>
            <a:headEnd type="none" w="med" len="med"/>
            <a:tailEnd type="triangle"/>
          </a:ln>
          <a:effectLst>
            <a:outerShdw blurRad="50800" dist="50800" dir="5400000" sx="96000" sy="96000" algn="tl" rotWithShape="0">
              <a:schemeClr val="bg1"/>
            </a:outerShdw>
          </a:effectLst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7711932" y="3180564"/>
            <a:ext cx="595023" cy="78665"/>
          </a:xfrm>
          <a:prstGeom prst="straightConnector1">
            <a:avLst/>
          </a:prstGeom>
          <a:solidFill>
            <a:schemeClr val="bg2"/>
          </a:solidFill>
          <a:ln w="28575" cap="flat" cmpd="sng" algn="ctr">
            <a:solidFill>
              <a:schemeClr val="accent4">
                <a:lumMod val="10000"/>
                <a:lumOff val="90000"/>
              </a:schemeClr>
            </a:solidFill>
            <a:prstDash val="solid"/>
            <a:round/>
            <a:headEnd type="none" w="med" len="med"/>
            <a:tailEnd type="triangle"/>
          </a:ln>
          <a:effectLst>
            <a:outerShdw blurRad="50800" dist="50800" dir="5400000" sx="96000" sy="96000" algn="tl" rotWithShape="0">
              <a:schemeClr val="bg1"/>
            </a:outerShdw>
          </a:effectLst>
        </p:spPr>
      </p:cxnSp>
      <p:cxnSp>
        <p:nvCxnSpPr>
          <p:cNvPr id="20" name="Straight Arrow Connector 19"/>
          <p:cNvCxnSpPr/>
          <p:nvPr/>
        </p:nvCxnSpPr>
        <p:spPr bwMode="auto">
          <a:xfrm flipH="1">
            <a:off x="6876831" y="3374312"/>
            <a:ext cx="281592" cy="328112"/>
          </a:xfrm>
          <a:prstGeom prst="straightConnector1">
            <a:avLst/>
          </a:prstGeom>
          <a:solidFill>
            <a:schemeClr val="bg2"/>
          </a:solidFill>
          <a:ln w="28575" cap="flat" cmpd="sng" algn="ctr">
            <a:solidFill>
              <a:schemeClr val="accent4">
                <a:lumMod val="10000"/>
                <a:lumOff val="90000"/>
              </a:schemeClr>
            </a:solidFill>
            <a:prstDash val="solid"/>
            <a:round/>
            <a:headEnd type="none" w="med" len="med"/>
            <a:tailEnd type="triangle"/>
          </a:ln>
          <a:effectLst>
            <a:outerShdw blurRad="50800" dist="50800" dir="5400000" sx="96000" sy="96000" algn="tl" rotWithShape="0">
              <a:schemeClr val="bg1"/>
            </a:outerShdw>
          </a:effectLst>
        </p:spPr>
      </p:cxnSp>
      <p:cxnSp>
        <p:nvCxnSpPr>
          <p:cNvPr id="21" name="Straight Arrow Connector 20"/>
          <p:cNvCxnSpPr/>
          <p:nvPr/>
        </p:nvCxnSpPr>
        <p:spPr bwMode="auto">
          <a:xfrm>
            <a:off x="7436204" y="3379807"/>
            <a:ext cx="373537" cy="361531"/>
          </a:xfrm>
          <a:prstGeom prst="straightConnector1">
            <a:avLst/>
          </a:prstGeom>
          <a:solidFill>
            <a:schemeClr val="bg2"/>
          </a:solidFill>
          <a:ln w="28575" cap="flat" cmpd="sng" algn="ctr">
            <a:solidFill>
              <a:schemeClr val="accent4">
                <a:lumMod val="10000"/>
                <a:lumOff val="90000"/>
              </a:schemeClr>
            </a:solidFill>
            <a:prstDash val="solid"/>
            <a:round/>
            <a:headEnd type="none" w="med" len="med"/>
            <a:tailEnd type="triangle"/>
          </a:ln>
          <a:effectLst>
            <a:outerShdw blurRad="50800" dist="50800" dir="5400000" sx="96000" sy="96000" algn="tl" rotWithShape="0">
              <a:schemeClr val="bg1"/>
            </a:outerShdw>
          </a:effectLst>
        </p:spPr>
      </p:cxnSp>
      <p:sp>
        <p:nvSpPr>
          <p:cNvPr id="22" name="Rectangle 21"/>
          <p:cNvSpPr/>
          <p:nvPr/>
        </p:nvSpPr>
        <p:spPr>
          <a:xfrm>
            <a:off x="775943" y="6189939"/>
            <a:ext cx="35562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800" b="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Jason M. </a:t>
            </a:r>
            <a:r>
              <a:rPr lang="en-US" sz="800" b="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Apke</a:t>
            </a:r>
            <a:r>
              <a:rPr lang="en-US" sz="800" b="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John R. Mecikalski; Kristopher </a:t>
            </a:r>
            <a:r>
              <a:rPr lang="en-US" sz="800" b="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Bedka</a:t>
            </a:r>
            <a:r>
              <a:rPr lang="en-US" sz="800" b="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Eugene W. </a:t>
            </a:r>
            <a:r>
              <a:rPr lang="en-US" sz="800" b="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McCaul</a:t>
            </a:r>
            <a:r>
              <a:rPr lang="en-US" sz="800" b="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Jr.; Cameron R. </a:t>
            </a:r>
            <a:r>
              <a:rPr lang="en-US" sz="800" b="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Homeyer</a:t>
            </a:r>
            <a:r>
              <a:rPr lang="en-US" sz="800" b="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Christopher P. Jewett</a:t>
            </a:r>
            <a:r>
              <a:rPr lang="en-US" sz="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927" y="2152092"/>
            <a:ext cx="4490246" cy="403244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657173" y="1638006"/>
            <a:ext cx="29091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&gt; Automated divergence assessment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08927" y="934232"/>
            <a:ext cx="39020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latin typeface="+mj-lt"/>
                <a:cs typeface="Arial"/>
              </a:rPr>
              <a:t>Upper-level divergence product </a:t>
            </a:r>
            <a:endParaRPr lang="en-GB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21352146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20980"/>
            <a:r>
              <a:rPr lang="en-GB" sz="1600" dirty="0">
                <a:solidFill>
                  <a:schemeClr val="bg1">
                    <a:lumMod val="10000"/>
                    <a:lumOff val="90000"/>
                  </a:schemeClr>
                </a:solidFill>
                <a:latin typeface="Arial"/>
                <a:cs typeface="Arial"/>
              </a:rPr>
              <a:t>G-16 VIS06 view</a:t>
            </a:r>
            <a:endParaRPr lang="en-US" sz="16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 rot="20476168">
            <a:off x="8349158" y="698741"/>
            <a:ext cx="3576585" cy="1063229"/>
          </a:xfrm>
          <a:prstGeom prst="ellips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solidFill>
                  <a:schemeClr val="bg1"/>
                </a:solidFill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 Placeholder 4"/>
          <p:cNvSpPr txBox="1">
            <a:spLocks/>
          </p:cNvSpPr>
          <p:nvPr/>
        </p:nvSpPr>
        <p:spPr>
          <a:xfrm>
            <a:off x="1035523" y="1693862"/>
            <a:ext cx="5464175" cy="5164138"/>
          </a:xfrm>
          <a:prstGeom prst="rect">
            <a:avLst/>
          </a:prstGeom>
        </p:spPr>
        <p:txBody>
          <a:bodyPr/>
          <a:lstStyle>
            <a:lvl1pPr marL="327025" indent="-3270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4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defRPr>
            </a:lvl1pPr>
            <a:lvl2pPr marL="914400" indent="-35083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9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defRPr>
            </a:lvl2pPr>
            <a:lvl3pPr marL="1406525" indent="-2809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defRPr>
            </a:lvl3pPr>
            <a:lvl4pPr marL="1968500" indent="-2809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9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defRPr>
            </a:lvl4pPr>
            <a:lvl5pPr marL="253206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sz="2800" b="0" kern="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Thank you</a:t>
            </a:r>
          </a:p>
          <a:p>
            <a:pPr marL="0" indent="0">
              <a:buNone/>
            </a:pPr>
            <a:r>
              <a:rPr lang="en-GB" altLang="en-US" sz="2000" b="0" kern="0" dirty="0">
                <a:solidFill>
                  <a:schemeClr val="bg1">
                    <a:lumMod val="10000"/>
                    <a:lumOff val="90000"/>
                  </a:schemeClr>
                </a:solidFill>
                <a:latin typeface="Roboto Light" panose="02000000000000000000" pitchFamily="2" charset="0"/>
              </a:rPr>
              <a:t>Questions are welcome.</a:t>
            </a:r>
          </a:p>
        </p:txBody>
      </p:sp>
    </p:spTree>
    <p:extLst>
      <p:ext uri="{BB962C8B-B14F-4D97-AF65-F5344CB8AC3E}">
        <p14:creationId xmlns:p14="http://schemas.microsoft.com/office/powerpoint/2010/main" val="1490140749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Applications – what are you interested in?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103" y="1019908"/>
            <a:ext cx="7337287" cy="550296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5887" y="1076130"/>
            <a:ext cx="489328" cy="40369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909945" y="6565428"/>
            <a:ext cx="209544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" b="0" dirty="0"/>
              <a:t>12 May 2023, 13:50 UTC, Romania/Serbia</a:t>
            </a:r>
          </a:p>
        </p:txBody>
      </p:sp>
    </p:spTree>
    <p:extLst>
      <p:ext uri="{BB962C8B-B14F-4D97-AF65-F5344CB8AC3E}">
        <p14:creationId xmlns:p14="http://schemas.microsoft.com/office/powerpoint/2010/main" val="312172223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45C85D-A7D4-980F-4B37-01B8846BA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3100"/>
            <a:ext cx="12192000" cy="6184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Applications – what are you interested in?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195CE13D-2D85-1AD2-A19E-4B4CC4E578AD}"/>
              </a:ext>
            </a:extLst>
          </p:cNvPr>
          <p:cNvSpPr/>
          <p:nvPr/>
        </p:nvSpPr>
        <p:spPr bwMode="auto">
          <a:xfrm rot="1000486" flipH="1">
            <a:off x="6963833" y="4330701"/>
            <a:ext cx="626533" cy="39370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B08AF714-B6D4-B1F9-8478-2BD1BFDB5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934596">
            <a:off x="719002" y="98350"/>
            <a:ext cx="1548428" cy="2730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96830466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Spectral view from satellites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825" y="1589944"/>
            <a:ext cx="8418138" cy="460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096137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Agenda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308435" y="1237673"/>
            <a:ext cx="5738511" cy="5164431"/>
          </a:xfrm>
        </p:spPr>
        <p:txBody>
          <a:bodyPr/>
          <a:lstStyle/>
          <a:p>
            <a:pPr marL="0" lvl="0" indent="0">
              <a:buNone/>
            </a:pPr>
            <a:endParaRPr lang="en-GB" sz="2800" dirty="0">
              <a:solidFill>
                <a:srgbClr val="38484E"/>
              </a:solidFill>
              <a:latin typeface="Bahnschrift Light"/>
            </a:endParaRPr>
          </a:p>
          <a:p>
            <a:pPr marL="0" lvl="0" indent="0">
              <a:buNone/>
            </a:pPr>
            <a:endParaRPr lang="en-GB" sz="2800" dirty="0">
              <a:solidFill>
                <a:srgbClr val="38484E"/>
              </a:solidFill>
              <a:latin typeface="Bahnschrift Light"/>
            </a:endParaRPr>
          </a:p>
          <a:p>
            <a:pPr marL="0" lvl="0" indent="0">
              <a:buNone/>
            </a:pPr>
            <a:endParaRPr lang="en-GB" sz="2800" dirty="0">
              <a:solidFill>
                <a:srgbClr val="38484E"/>
              </a:solidFill>
              <a:latin typeface="Bahnschrift Light"/>
            </a:endParaRPr>
          </a:p>
          <a:p>
            <a:pPr marL="0" lvl="0" indent="0">
              <a:buNone/>
            </a:pPr>
            <a:endParaRPr lang="en-GB" sz="2800" dirty="0">
              <a:solidFill>
                <a:srgbClr val="38484E"/>
              </a:solidFill>
              <a:latin typeface="Bahnschrift Light"/>
            </a:endParaRPr>
          </a:p>
          <a:p>
            <a:pPr marL="0" lvl="0" indent="0">
              <a:buNone/>
            </a:pPr>
            <a:r>
              <a:rPr lang="en-GB" sz="2800" b="1" dirty="0">
                <a:solidFill>
                  <a:srgbClr val="38484E"/>
                </a:solidFill>
                <a:latin typeface="Bahnschrift Light"/>
              </a:rPr>
              <a:t>Spectral information</a:t>
            </a:r>
          </a:p>
        </p:txBody>
      </p:sp>
    </p:spTree>
    <p:extLst>
      <p:ext uri="{BB962C8B-B14F-4D97-AF65-F5344CB8AC3E}">
        <p14:creationId xmlns:p14="http://schemas.microsoft.com/office/powerpoint/2010/main" val="407711658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03B51F-FC1E-AB10-0EDF-501EC1E2D0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08D45-9539-9EBF-F5EB-AA8FE3E51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Spectral view from satellites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844292F-65E3-5BA4-48C3-F5A55BA3EA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092" y="1890510"/>
            <a:ext cx="8418138" cy="46036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2CA847-CFF9-B315-076F-ADFBCE5D5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0900" y="1076128"/>
            <a:ext cx="987127" cy="814380"/>
          </a:xfrm>
          <a:prstGeom prst="rect">
            <a:avLst/>
          </a:prstGeom>
        </p:spPr>
      </p:pic>
      <p:pic>
        <p:nvPicPr>
          <p:cNvPr id="6" name="Picture 2" descr="CERES Radiation Balance Image">
            <a:extLst>
              <a:ext uri="{FF2B5EF4-FFF2-40B4-BE49-F238E27FC236}">
                <a16:creationId xmlns:a16="http://schemas.microsoft.com/office/drawing/2014/main" id="{1A8DF571-D7FA-EC08-BA80-D0DC246FA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464" y="2006866"/>
            <a:ext cx="6393710" cy="43709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34CCAC-3575-D6AD-255E-BF961DDF9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0929" y="1017952"/>
            <a:ext cx="987127" cy="81438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91FB798-6797-C7D3-219B-31EA81AD5652}"/>
              </a:ext>
            </a:extLst>
          </p:cNvPr>
          <p:cNvSpPr/>
          <p:nvPr/>
        </p:nvSpPr>
        <p:spPr>
          <a:xfrm>
            <a:off x="2930052" y="1326384"/>
            <a:ext cx="5068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rgbClr val="00205B"/>
                </a:solidFill>
              </a:rPr>
              <a:t>VIS</a:t>
            </a:r>
            <a:endParaRPr lang="en-GB" dirty="0">
              <a:solidFill>
                <a:srgbClr val="00205B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3DBF85-80EA-889F-EE23-CE72EAF0F285}"/>
              </a:ext>
            </a:extLst>
          </p:cNvPr>
          <p:cNvSpPr/>
          <p:nvPr/>
        </p:nvSpPr>
        <p:spPr>
          <a:xfrm>
            <a:off x="8348056" y="1329429"/>
            <a:ext cx="4010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rgbClr val="00205B"/>
                </a:solidFill>
              </a:rPr>
              <a:t>IR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5D339A-D2F6-E4D8-E9DB-0CB73A0059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9128" y="1695383"/>
            <a:ext cx="2434272" cy="12721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E37FC2-0CC5-24BE-7C2C-F583CFD02D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83" y="1425142"/>
            <a:ext cx="1446649" cy="14466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499862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RGBs - Spectral channels</a:t>
            </a:r>
          </a:p>
        </p:txBody>
      </p:sp>
      <p:grpSp>
        <p:nvGrpSpPr>
          <p:cNvPr id="63" name="Group 3"/>
          <p:cNvGrpSpPr>
            <a:grpSpLocks/>
          </p:cNvGrpSpPr>
          <p:nvPr/>
        </p:nvGrpSpPr>
        <p:grpSpPr bwMode="auto">
          <a:xfrm>
            <a:off x="4587541" y="1140321"/>
            <a:ext cx="1298575" cy="1189037"/>
            <a:chOff x="2579" y="853"/>
            <a:chExt cx="755" cy="749"/>
          </a:xfrm>
          <a:effectLst>
            <a:glow rad="457200">
              <a:srgbClr val="002569">
                <a:lumMod val="60000"/>
                <a:lumOff val="40000"/>
                <a:alpha val="25000"/>
              </a:srgbClr>
            </a:glow>
          </a:effectLst>
        </p:grpSpPr>
        <p:pic>
          <p:nvPicPr>
            <p:cNvPr id="64" name="Picture 4" descr="BAND0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50"/>
            <a:stretch>
              <a:fillRect/>
            </a:stretch>
          </p:blipFill>
          <p:spPr bwMode="auto">
            <a:xfrm>
              <a:off x="2579" y="853"/>
              <a:ext cx="755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Text Box 5"/>
            <p:cNvSpPr txBox="1">
              <a:spLocks noChangeArrowheads="1"/>
            </p:cNvSpPr>
            <p:nvPr/>
          </p:nvSpPr>
          <p:spPr bwMode="auto">
            <a:xfrm>
              <a:off x="2608" y="1389"/>
              <a:ext cx="47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3=VIS0.6</a:t>
              </a:r>
            </a:p>
          </p:txBody>
        </p:sp>
      </p:grpSp>
      <p:grpSp>
        <p:nvGrpSpPr>
          <p:cNvPr id="66" name="Group 6"/>
          <p:cNvGrpSpPr>
            <a:grpSpLocks/>
          </p:cNvGrpSpPr>
          <p:nvPr/>
        </p:nvGrpSpPr>
        <p:grpSpPr bwMode="auto">
          <a:xfrm>
            <a:off x="5992478" y="1135559"/>
            <a:ext cx="1298575" cy="1193800"/>
            <a:chOff x="3365" y="854"/>
            <a:chExt cx="755" cy="752"/>
          </a:xfrm>
        </p:grpSpPr>
        <p:pic>
          <p:nvPicPr>
            <p:cNvPr id="67" name="Picture 7" descr="BAND0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96"/>
            <a:stretch>
              <a:fillRect/>
            </a:stretch>
          </p:blipFill>
          <p:spPr bwMode="auto">
            <a:xfrm>
              <a:off x="3365" y="854"/>
              <a:ext cx="755" cy="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" name="Text Box 8"/>
            <p:cNvSpPr txBox="1">
              <a:spLocks noChangeArrowheads="1"/>
            </p:cNvSpPr>
            <p:nvPr/>
          </p:nvSpPr>
          <p:spPr bwMode="auto">
            <a:xfrm>
              <a:off x="3411" y="1389"/>
              <a:ext cx="47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4=VIS0.8</a:t>
              </a:r>
            </a:p>
          </p:txBody>
        </p:sp>
      </p:grpSp>
      <p:grpSp>
        <p:nvGrpSpPr>
          <p:cNvPr id="69" name="Group 9"/>
          <p:cNvGrpSpPr>
            <a:grpSpLocks/>
          </p:cNvGrpSpPr>
          <p:nvPr/>
        </p:nvGrpSpPr>
        <p:grpSpPr bwMode="auto">
          <a:xfrm>
            <a:off x="6536991" y="2394446"/>
            <a:ext cx="1298575" cy="1193800"/>
            <a:chOff x="4151" y="854"/>
            <a:chExt cx="755" cy="752"/>
          </a:xfrm>
        </p:grpSpPr>
        <p:pic>
          <p:nvPicPr>
            <p:cNvPr id="70" name="Picture 10" descr="BAND0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96"/>
            <a:stretch>
              <a:fillRect/>
            </a:stretch>
          </p:blipFill>
          <p:spPr bwMode="auto">
            <a:xfrm>
              <a:off x="4151" y="854"/>
              <a:ext cx="755" cy="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" name="Text Box 11"/>
            <p:cNvSpPr txBox="1">
              <a:spLocks noChangeArrowheads="1"/>
            </p:cNvSpPr>
            <p:nvPr/>
          </p:nvSpPr>
          <p:spPr bwMode="auto">
            <a:xfrm>
              <a:off x="4206" y="1389"/>
              <a:ext cx="48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7=NIR1.6</a:t>
              </a:r>
            </a:p>
          </p:txBody>
        </p:sp>
      </p:grpSp>
      <p:grpSp>
        <p:nvGrpSpPr>
          <p:cNvPr id="72" name="Group 15"/>
          <p:cNvGrpSpPr>
            <a:grpSpLocks/>
          </p:cNvGrpSpPr>
          <p:nvPr/>
        </p:nvGrpSpPr>
        <p:grpSpPr bwMode="auto">
          <a:xfrm>
            <a:off x="4603416" y="3732709"/>
            <a:ext cx="1311275" cy="1225550"/>
            <a:chOff x="3357" y="2016"/>
            <a:chExt cx="763" cy="772"/>
          </a:xfrm>
        </p:grpSpPr>
        <p:pic>
          <p:nvPicPr>
            <p:cNvPr id="73" name="Picture 16" descr="BAND0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602"/>
            <a:stretch>
              <a:fillRect/>
            </a:stretch>
          </p:blipFill>
          <p:spPr bwMode="auto">
            <a:xfrm>
              <a:off x="3357" y="2016"/>
              <a:ext cx="763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4" name="Text Box 17"/>
            <p:cNvSpPr txBox="1">
              <a:spLocks noChangeArrowheads="1"/>
            </p:cNvSpPr>
            <p:nvPr/>
          </p:nvSpPr>
          <p:spPr bwMode="auto">
            <a:xfrm>
              <a:off x="3411" y="2614"/>
              <a:ext cx="527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10=WV6.2</a:t>
              </a:r>
            </a:p>
          </p:txBody>
        </p:sp>
      </p:grpSp>
      <p:grpSp>
        <p:nvGrpSpPr>
          <p:cNvPr id="75" name="Group 18"/>
          <p:cNvGrpSpPr>
            <a:grpSpLocks/>
          </p:cNvGrpSpPr>
          <p:nvPr/>
        </p:nvGrpSpPr>
        <p:grpSpPr bwMode="auto">
          <a:xfrm>
            <a:off x="6084553" y="3732709"/>
            <a:ext cx="1312863" cy="1223962"/>
            <a:chOff x="4143" y="2016"/>
            <a:chExt cx="763" cy="771"/>
          </a:xfrm>
        </p:grpSpPr>
        <p:pic>
          <p:nvPicPr>
            <p:cNvPr id="76" name="Picture 19" descr="BAND0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428"/>
            <a:stretch>
              <a:fillRect/>
            </a:stretch>
          </p:blipFill>
          <p:spPr bwMode="auto">
            <a:xfrm>
              <a:off x="4143" y="2016"/>
              <a:ext cx="763" cy="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" name="Text Box 20"/>
            <p:cNvSpPr txBox="1">
              <a:spLocks noChangeArrowheads="1"/>
            </p:cNvSpPr>
            <p:nvPr/>
          </p:nvSpPr>
          <p:spPr bwMode="auto">
            <a:xfrm>
              <a:off x="4206" y="2614"/>
              <a:ext cx="52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11=WV7.3</a:t>
              </a:r>
            </a:p>
          </p:txBody>
        </p:sp>
      </p:grpSp>
      <p:grpSp>
        <p:nvGrpSpPr>
          <p:cNvPr id="78" name="Group 21"/>
          <p:cNvGrpSpPr>
            <a:grpSpLocks/>
          </p:cNvGrpSpPr>
          <p:nvPr/>
        </p:nvGrpSpPr>
        <p:grpSpPr bwMode="auto">
          <a:xfrm>
            <a:off x="7567278" y="3732709"/>
            <a:ext cx="1311275" cy="1220787"/>
            <a:chOff x="4930" y="2018"/>
            <a:chExt cx="762" cy="769"/>
          </a:xfrm>
        </p:grpSpPr>
        <p:pic>
          <p:nvPicPr>
            <p:cNvPr id="79" name="Picture 22" descr="BAND10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255"/>
            <a:stretch>
              <a:fillRect/>
            </a:stretch>
          </p:blipFill>
          <p:spPr bwMode="auto">
            <a:xfrm>
              <a:off x="4930" y="2018"/>
              <a:ext cx="762" cy="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0" name="Text Box 23"/>
            <p:cNvSpPr txBox="1">
              <a:spLocks noChangeArrowheads="1"/>
            </p:cNvSpPr>
            <p:nvPr/>
          </p:nvSpPr>
          <p:spPr bwMode="auto">
            <a:xfrm>
              <a:off x="5012" y="2614"/>
              <a:ext cx="46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12=IR8.7</a:t>
              </a:r>
            </a:p>
          </p:txBody>
        </p:sp>
      </p:grpSp>
      <p:grpSp>
        <p:nvGrpSpPr>
          <p:cNvPr id="81" name="Group 24"/>
          <p:cNvGrpSpPr>
            <a:grpSpLocks/>
          </p:cNvGrpSpPr>
          <p:nvPr/>
        </p:nvGrpSpPr>
        <p:grpSpPr bwMode="auto">
          <a:xfrm>
            <a:off x="3104816" y="5172571"/>
            <a:ext cx="1295400" cy="1190625"/>
            <a:chOff x="2581" y="3180"/>
            <a:chExt cx="753" cy="750"/>
          </a:xfrm>
          <a:effectLst/>
        </p:grpSpPr>
        <p:pic>
          <p:nvPicPr>
            <p:cNvPr id="82" name="Picture 25" descr="BAND0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2080" b="2600"/>
            <a:stretch>
              <a:fillRect/>
            </a:stretch>
          </p:blipFill>
          <p:spPr bwMode="auto">
            <a:xfrm>
              <a:off x="2581" y="3180"/>
              <a:ext cx="753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3" name="Text Box 26"/>
            <p:cNvSpPr txBox="1">
              <a:spLocks noChangeArrowheads="1"/>
            </p:cNvSpPr>
            <p:nvPr/>
          </p:nvSpPr>
          <p:spPr bwMode="auto">
            <a:xfrm>
              <a:off x="2675" y="3750"/>
              <a:ext cx="46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13=IR9.7</a:t>
              </a:r>
            </a:p>
          </p:txBody>
        </p:sp>
      </p:grpSp>
      <p:grpSp>
        <p:nvGrpSpPr>
          <p:cNvPr id="84" name="Group 27"/>
          <p:cNvGrpSpPr>
            <a:grpSpLocks/>
          </p:cNvGrpSpPr>
          <p:nvPr/>
        </p:nvGrpSpPr>
        <p:grpSpPr bwMode="auto">
          <a:xfrm>
            <a:off x="4587541" y="5172571"/>
            <a:ext cx="1311275" cy="1192212"/>
            <a:chOff x="3357" y="3173"/>
            <a:chExt cx="763" cy="751"/>
          </a:xfrm>
          <a:effectLst>
            <a:glow rad="508000">
              <a:srgbClr val="002569">
                <a:lumMod val="60000"/>
                <a:lumOff val="40000"/>
                <a:alpha val="26000"/>
              </a:srgbClr>
            </a:glow>
          </a:effectLst>
        </p:grpSpPr>
        <p:pic>
          <p:nvPicPr>
            <p:cNvPr id="85" name="Picture 28" descr="BAND09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428"/>
            <a:stretch>
              <a:fillRect/>
            </a:stretch>
          </p:blipFill>
          <p:spPr bwMode="auto">
            <a:xfrm>
              <a:off x="3357" y="3173"/>
              <a:ext cx="763" cy="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6" name="Text Box 29"/>
            <p:cNvSpPr txBox="1">
              <a:spLocks noChangeArrowheads="1"/>
            </p:cNvSpPr>
            <p:nvPr/>
          </p:nvSpPr>
          <p:spPr bwMode="auto">
            <a:xfrm>
              <a:off x="3417" y="3750"/>
              <a:ext cx="51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14=IR10.5</a:t>
              </a:r>
            </a:p>
          </p:txBody>
        </p:sp>
      </p:grpSp>
      <p:grpSp>
        <p:nvGrpSpPr>
          <p:cNvPr id="87" name="Group 30"/>
          <p:cNvGrpSpPr>
            <a:grpSpLocks/>
          </p:cNvGrpSpPr>
          <p:nvPr/>
        </p:nvGrpSpPr>
        <p:grpSpPr bwMode="auto">
          <a:xfrm>
            <a:off x="6146466" y="5172571"/>
            <a:ext cx="1312863" cy="1190625"/>
            <a:chOff x="4143" y="3180"/>
            <a:chExt cx="763" cy="750"/>
          </a:xfrm>
        </p:grpSpPr>
        <p:pic>
          <p:nvPicPr>
            <p:cNvPr id="88" name="Picture 31" descr="BAND07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602"/>
            <a:stretch>
              <a:fillRect/>
            </a:stretch>
          </p:blipFill>
          <p:spPr bwMode="auto">
            <a:xfrm>
              <a:off x="4143" y="3180"/>
              <a:ext cx="763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9" name="Text Box 32"/>
            <p:cNvSpPr txBox="1">
              <a:spLocks noChangeArrowheads="1"/>
            </p:cNvSpPr>
            <p:nvPr/>
          </p:nvSpPr>
          <p:spPr bwMode="auto">
            <a:xfrm>
              <a:off x="4159" y="3750"/>
              <a:ext cx="51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15=IR12.3</a:t>
              </a:r>
            </a:p>
          </p:txBody>
        </p:sp>
      </p:grpSp>
      <p:grpSp>
        <p:nvGrpSpPr>
          <p:cNvPr id="90" name="Group 33"/>
          <p:cNvGrpSpPr>
            <a:grpSpLocks/>
          </p:cNvGrpSpPr>
          <p:nvPr/>
        </p:nvGrpSpPr>
        <p:grpSpPr bwMode="auto">
          <a:xfrm>
            <a:off x="7552991" y="5172571"/>
            <a:ext cx="1350963" cy="1196975"/>
            <a:chOff x="4906" y="3182"/>
            <a:chExt cx="786" cy="754"/>
          </a:xfrm>
        </p:grpSpPr>
        <p:pic>
          <p:nvPicPr>
            <p:cNvPr id="91" name="Picture 34" descr="BAND11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081"/>
            <a:stretch>
              <a:fillRect/>
            </a:stretch>
          </p:blipFill>
          <p:spPr bwMode="auto">
            <a:xfrm>
              <a:off x="4929" y="3182"/>
              <a:ext cx="763" cy="7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" name="Text Box 35"/>
            <p:cNvSpPr txBox="1">
              <a:spLocks noChangeArrowheads="1"/>
            </p:cNvSpPr>
            <p:nvPr/>
          </p:nvSpPr>
          <p:spPr bwMode="auto">
            <a:xfrm>
              <a:off x="4906" y="3750"/>
              <a:ext cx="51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16=IR13.3</a:t>
              </a:r>
            </a:p>
          </p:txBody>
        </p:sp>
      </p:grpSp>
      <p:grpSp>
        <p:nvGrpSpPr>
          <p:cNvPr id="93" name="Group 36"/>
          <p:cNvGrpSpPr>
            <a:grpSpLocks/>
          </p:cNvGrpSpPr>
          <p:nvPr/>
        </p:nvGrpSpPr>
        <p:grpSpPr bwMode="auto">
          <a:xfrm>
            <a:off x="1779253" y="1140321"/>
            <a:ext cx="1300163" cy="1189037"/>
            <a:chOff x="839" y="845"/>
            <a:chExt cx="756" cy="749"/>
          </a:xfrm>
        </p:grpSpPr>
        <p:pic>
          <p:nvPicPr>
            <p:cNvPr id="94" name="Picture 37" descr="MSG_VIS0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" y="845"/>
              <a:ext cx="756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5" name="Text Box 38"/>
            <p:cNvSpPr txBox="1">
              <a:spLocks noChangeArrowheads="1"/>
            </p:cNvSpPr>
            <p:nvPr/>
          </p:nvSpPr>
          <p:spPr bwMode="auto">
            <a:xfrm>
              <a:off x="858" y="1389"/>
              <a:ext cx="47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1=VIS0.4</a:t>
              </a:r>
            </a:p>
          </p:txBody>
        </p:sp>
      </p:grpSp>
      <p:grpSp>
        <p:nvGrpSpPr>
          <p:cNvPr id="96" name="Group 39"/>
          <p:cNvGrpSpPr>
            <a:grpSpLocks/>
          </p:cNvGrpSpPr>
          <p:nvPr/>
        </p:nvGrpSpPr>
        <p:grpSpPr bwMode="auto">
          <a:xfrm>
            <a:off x="3184191" y="1140321"/>
            <a:ext cx="1300163" cy="1189037"/>
            <a:chOff x="1701" y="845"/>
            <a:chExt cx="756" cy="749"/>
          </a:xfrm>
        </p:grpSpPr>
        <p:pic>
          <p:nvPicPr>
            <p:cNvPr id="97" name="Picture 40" descr="MSG_VIS0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" y="845"/>
              <a:ext cx="756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8" name="Text Box 41"/>
            <p:cNvSpPr txBox="1">
              <a:spLocks noChangeArrowheads="1"/>
            </p:cNvSpPr>
            <p:nvPr/>
          </p:nvSpPr>
          <p:spPr bwMode="auto">
            <a:xfrm>
              <a:off x="1720" y="1389"/>
              <a:ext cx="47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2=VIS0.5</a:t>
              </a:r>
            </a:p>
          </p:txBody>
        </p:sp>
      </p:grpSp>
      <p:grpSp>
        <p:nvGrpSpPr>
          <p:cNvPr id="99" name="Group 42"/>
          <p:cNvGrpSpPr>
            <a:grpSpLocks/>
          </p:cNvGrpSpPr>
          <p:nvPr/>
        </p:nvGrpSpPr>
        <p:grpSpPr bwMode="auto">
          <a:xfrm>
            <a:off x="7395828" y="1140321"/>
            <a:ext cx="1236443" cy="1189037"/>
            <a:chOff x="3787" y="1570"/>
            <a:chExt cx="756" cy="749"/>
          </a:xfrm>
        </p:grpSpPr>
        <p:pic>
          <p:nvPicPr>
            <p:cNvPr id="100" name="Picture 43" descr="MSG_VIS0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7" y="1570"/>
              <a:ext cx="756" cy="749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1" name="Text Box 44"/>
            <p:cNvSpPr txBox="1">
              <a:spLocks noChangeArrowheads="1"/>
            </p:cNvSpPr>
            <p:nvPr/>
          </p:nvSpPr>
          <p:spPr bwMode="auto">
            <a:xfrm>
              <a:off x="3849" y="2115"/>
              <a:ext cx="483" cy="17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5=NIR0.9</a:t>
              </a:r>
            </a:p>
          </p:txBody>
        </p:sp>
      </p:grpSp>
      <p:grpSp>
        <p:nvGrpSpPr>
          <p:cNvPr id="102" name="Group 45"/>
          <p:cNvGrpSpPr>
            <a:grpSpLocks/>
          </p:cNvGrpSpPr>
          <p:nvPr/>
        </p:nvGrpSpPr>
        <p:grpSpPr bwMode="auto">
          <a:xfrm>
            <a:off x="8731578" y="1140321"/>
            <a:ext cx="1326488" cy="1189037"/>
            <a:chOff x="4583" y="1616"/>
            <a:chExt cx="777" cy="749"/>
          </a:xfrm>
        </p:grpSpPr>
        <p:pic>
          <p:nvPicPr>
            <p:cNvPr id="103" name="Picture 46" descr="MSG_VIS0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3" y="1616"/>
              <a:ext cx="777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4" name="Text Box 47"/>
            <p:cNvSpPr txBox="1">
              <a:spLocks noChangeArrowheads="1"/>
            </p:cNvSpPr>
            <p:nvPr/>
          </p:nvSpPr>
          <p:spPr bwMode="auto">
            <a:xfrm>
              <a:off x="4666" y="2161"/>
              <a:ext cx="48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6=NIR1.3</a:t>
              </a:r>
            </a:p>
          </p:txBody>
        </p:sp>
      </p:grpSp>
      <p:grpSp>
        <p:nvGrpSpPr>
          <p:cNvPr id="105" name="Group 48"/>
          <p:cNvGrpSpPr>
            <a:grpSpLocks/>
          </p:cNvGrpSpPr>
          <p:nvPr/>
        </p:nvGrpSpPr>
        <p:grpSpPr bwMode="auto">
          <a:xfrm>
            <a:off x="7941928" y="2399208"/>
            <a:ext cx="1300163" cy="1419224"/>
            <a:chOff x="4604" y="1616"/>
            <a:chExt cx="756" cy="894"/>
          </a:xfrm>
          <a:effectLst>
            <a:glow rad="457200">
              <a:srgbClr val="002569">
                <a:lumMod val="60000"/>
                <a:lumOff val="40000"/>
                <a:alpha val="25000"/>
              </a:srgbClr>
            </a:glow>
          </a:effectLst>
        </p:grpSpPr>
        <p:pic>
          <p:nvPicPr>
            <p:cNvPr id="106" name="Picture 49" descr="MSG_VIS0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4" y="1616"/>
              <a:ext cx="756" cy="749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7" name="Text Box 50"/>
            <p:cNvSpPr txBox="1">
              <a:spLocks noChangeArrowheads="1"/>
            </p:cNvSpPr>
            <p:nvPr/>
          </p:nvSpPr>
          <p:spPr bwMode="auto">
            <a:xfrm>
              <a:off x="4666" y="2161"/>
              <a:ext cx="536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8=NIR2.25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08" name="Rectangle 51"/>
          <p:cNvSpPr>
            <a:spLocks noChangeArrowheads="1"/>
          </p:cNvSpPr>
          <p:nvPr/>
        </p:nvSpPr>
        <p:spPr bwMode="auto">
          <a:xfrm>
            <a:off x="7362491" y="1164134"/>
            <a:ext cx="1269781" cy="1185862"/>
          </a:xfrm>
          <a:prstGeom prst="rect">
            <a:avLst/>
          </a:prstGeom>
          <a:noFill/>
          <a:ln w="38100" algn="ctr">
            <a:solidFill>
              <a:srgbClr val="001E59">
                <a:lumMod val="50000"/>
                <a:lumOff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09" name="Rectangle 52"/>
          <p:cNvSpPr>
            <a:spLocks noChangeArrowheads="1"/>
          </p:cNvSpPr>
          <p:nvPr/>
        </p:nvSpPr>
        <p:spPr bwMode="auto">
          <a:xfrm>
            <a:off x="8730916" y="1164134"/>
            <a:ext cx="1327150" cy="1184275"/>
          </a:xfrm>
          <a:prstGeom prst="rect">
            <a:avLst/>
          </a:prstGeom>
          <a:noFill/>
          <a:ln w="38100" algn="ctr">
            <a:solidFill>
              <a:srgbClr val="001E59">
                <a:lumMod val="50000"/>
                <a:lumOff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10" name="Rectangle 53"/>
          <p:cNvSpPr>
            <a:spLocks noChangeArrowheads="1"/>
          </p:cNvSpPr>
          <p:nvPr/>
        </p:nvSpPr>
        <p:spPr bwMode="auto">
          <a:xfrm>
            <a:off x="1782428" y="1164134"/>
            <a:ext cx="1327150" cy="1184275"/>
          </a:xfrm>
          <a:prstGeom prst="rect">
            <a:avLst/>
          </a:prstGeom>
          <a:noFill/>
          <a:ln w="38100" algn="ctr">
            <a:solidFill>
              <a:srgbClr val="001E59">
                <a:lumMod val="50000"/>
                <a:lumOff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11" name="Rectangle 54"/>
          <p:cNvSpPr>
            <a:spLocks noChangeArrowheads="1"/>
          </p:cNvSpPr>
          <p:nvPr/>
        </p:nvSpPr>
        <p:spPr bwMode="auto">
          <a:xfrm>
            <a:off x="3187366" y="1164134"/>
            <a:ext cx="1327150" cy="1184275"/>
          </a:xfrm>
          <a:prstGeom prst="rect">
            <a:avLst/>
          </a:prstGeom>
          <a:noFill/>
          <a:ln w="38100" algn="ctr">
            <a:solidFill>
              <a:srgbClr val="001E59">
                <a:lumMod val="50000"/>
                <a:lumOff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12" name="Rectangle 52"/>
          <p:cNvSpPr>
            <a:spLocks noChangeArrowheads="1"/>
          </p:cNvSpPr>
          <p:nvPr/>
        </p:nvSpPr>
        <p:spPr bwMode="auto">
          <a:xfrm>
            <a:off x="7938753" y="2389684"/>
            <a:ext cx="1327150" cy="1184275"/>
          </a:xfrm>
          <a:prstGeom prst="rect">
            <a:avLst/>
          </a:prstGeom>
          <a:noFill/>
          <a:ln w="38100" algn="ctr">
            <a:solidFill>
              <a:srgbClr val="001E59">
                <a:lumMod val="50000"/>
                <a:lumOff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cxnSp>
        <p:nvCxnSpPr>
          <p:cNvPr id="113" name="Straight Connector 57"/>
          <p:cNvCxnSpPr>
            <a:cxnSpLocks noChangeShapeType="1"/>
          </p:cNvCxnSpPr>
          <p:nvPr/>
        </p:nvCxnSpPr>
        <p:spPr bwMode="auto">
          <a:xfrm flipV="1">
            <a:off x="1350628" y="3623171"/>
            <a:ext cx="9906000" cy="9525"/>
          </a:xfrm>
          <a:prstGeom prst="line">
            <a:avLst/>
          </a:prstGeom>
          <a:noFill/>
          <a:ln w="38100" algn="ctr">
            <a:solidFill>
              <a:srgbClr val="001E59">
                <a:lumMod val="50000"/>
                <a:lumOff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14" name="Group 12"/>
          <p:cNvGrpSpPr>
            <a:grpSpLocks/>
          </p:cNvGrpSpPr>
          <p:nvPr/>
        </p:nvGrpSpPr>
        <p:grpSpPr bwMode="auto">
          <a:xfrm>
            <a:off x="3094542" y="3786683"/>
            <a:ext cx="1295400" cy="1211263"/>
            <a:chOff x="2562" y="2024"/>
            <a:chExt cx="753" cy="763"/>
          </a:xfrm>
          <a:effectLst>
            <a:glow rad="457200">
              <a:srgbClr val="002569">
                <a:lumMod val="60000"/>
                <a:lumOff val="40000"/>
                <a:alpha val="25000"/>
              </a:srgbClr>
            </a:glow>
          </a:effectLst>
        </p:grpSpPr>
        <p:pic>
          <p:nvPicPr>
            <p:cNvPr id="115" name="Picture 13" descr="BAND04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2080" b="2600"/>
            <a:stretch>
              <a:fillRect/>
            </a:stretch>
          </p:blipFill>
          <p:spPr bwMode="auto">
            <a:xfrm>
              <a:off x="2562" y="2024"/>
              <a:ext cx="753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6" name="Text Box 14"/>
            <p:cNvSpPr txBox="1">
              <a:spLocks noChangeArrowheads="1"/>
            </p:cNvSpPr>
            <p:nvPr/>
          </p:nvSpPr>
          <p:spPr bwMode="auto">
            <a:xfrm>
              <a:off x="2656" y="2614"/>
              <a:ext cx="41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9=IR3.8</a:t>
              </a:r>
            </a:p>
          </p:txBody>
        </p:sp>
      </p:grpSp>
      <p:sp>
        <p:nvSpPr>
          <p:cNvPr id="117" name="Rectangle 52"/>
          <p:cNvSpPr>
            <a:spLocks noChangeArrowheads="1"/>
          </p:cNvSpPr>
          <p:nvPr/>
        </p:nvSpPr>
        <p:spPr bwMode="auto">
          <a:xfrm>
            <a:off x="3084886" y="3766045"/>
            <a:ext cx="1327150" cy="1184275"/>
          </a:xfrm>
          <a:prstGeom prst="rect">
            <a:avLst/>
          </a:prstGeom>
          <a:noFill/>
          <a:ln w="38100" algn="ctr">
            <a:solidFill>
              <a:srgbClr val="001E59">
                <a:lumMod val="50000"/>
                <a:lumOff val="50000"/>
              </a:srgbClr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18" name="TextBox 58"/>
          <p:cNvSpPr txBox="1">
            <a:spLocks noChangeArrowheads="1"/>
          </p:cNvSpPr>
          <p:nvPr/>
        </p:nvSpPr>
        <p:spPr bwMode="auto">
          <a:xfrm>
            <a:off x="855423" y="2817088"/>
            <a:ext cx="2129109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1E59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Solar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1E59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3.0 (1.0/0.5) km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000" b="0" i="0" u="none" strike="noStrike" kern="0" cap="none" spc="0" normalizeH="0" baseline="0" noProof="0" dirty="0">
              <a:ln>
                <a:noFill/>
              </a:ln>
              <a:solidFill>
                <a:srgbClr val="001E59">
                  <a:lumMod val="50000"/>
                  <a:lumOff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1E59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Thermal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1E59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3.0 (2.0/1.0) km</a:t>
            </a:r>
          </a:p>
        </p:txBody>
      </p:sp>
    </p:spTree>
    <p:extLst>
      <p:ext uri="{BB962C8B-B14F-4D97-AF65-F5344CB8AC3E}">
        <p14:creationId xmlns:p14="http://schemas.microsoft.com/office/powerpoint/2010/main" val="2303989253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3_Programmes Template">
  <a:themeElements>
    <a:clrScheme name="EUMETSAT 2021 Colours">
      <a:dk1>
        <a:srgbClr val="FFFFFF"/>
      </a:dk1>
      <a:lt1>
        <a:srgbClr val="00205B"/>
      </a:lt1>
      <a:dk2>
        <a:srgbClr val="38484E"/>
      </a:dk2>
      <a:lt2>
        <a:srgbClr val="5B7F95"/>
      </a:lt2>
      <a:accent1>
        <a:srgbClr val="00B5E2"/>
      </a:accent1>
      <a:accent2>
        <a:srgbClr val="EAAA00"/>
      </a:accent2>
      <a:accent3>
        <a:srgbClr val="00B2A9"/>
      </a:accent3>
      <a:accent4>
        <a:srgbClr val="FE5000"/>
      </a:accent4>
      <a:accent5>
        <a:srgbClr val="7C7FAB"/>
      </a:accent5>
      <a:accent6>
        <a:srgbClr val="D6D2C4"/>
      </a:accent6>
      <a:hlink>
        <a:srgbClr val="C5B9AC"/>
      </a:hlink>
      <a:folHlink>
        <a:srgbClr val="968C83"/>
      </a:folHlink>
    </a:clrScheme>
    <a:fontScheme name="1_EUM_template_v03">
      <a:majorFont>
        <a:latin typeface="Century Gothic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600" b="0" dirty="0">
            <a:latin typeface="Roboto" panose="02000000000000000000" pitchFamily="2" charset="0"/>
            <a:ea typeface="Roboto" panose="02000000000000000000" pitchFamily="2" charset="0"/>
          </a:defRPr>
        </a:defPPr>
      </a:lstStyle>
    </a:tx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 Landscape Template (Programmes) (1)" id="{421878B1-C22F-4506-B945-2538D36E3FB7}" vid="{BECB093D-9C2F-4615-9C3F-B78CC52372D0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 Landscape Template (Programmes) (1)</Template>
  <TotalTime>7484</TotalTime>
  <Words>1134</Words>
  <Application>Microsoft Office PowerPoint</Application>
  <PresentationFormat>Widescreen</PresentationFormat>
  <Paragraphs>321</Paragraphs>
  <Slides>37</Slides>
  <Notes>3</Notes>
  <HiddenSlides>1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51" baseType="lpstr">
      <vt:lpstr>Arial</vt:lpstr>
      <vt:lpstr>Bahnschrift Light</vt:lpstr>
      <vt:lpstr>Century Gothic</vt:lpstr>
      <vt:lpstr>Comic Sans MS</vt:lpstr>
      <vt:lpstr>Dosis</vt:lpstr>
      <vt:lpstr>Helvetica</vt:lpstr>
      <vt:lpstr>Roboto</vt:lpstr>
      <vt:lpstr>Roboto Light</vt:lpstr>
      <vt:lpstr>Roboto Medium</vt:lpstr>
      <vt:lpstr>Tahoma</vt:lpstr>
      <vt:lpstr>Times New Roman</vt:lpstr>
      <vt:lpstr>Verdana</vt:lpstr>
      <vt:lpstr>Wingdings</vt:lpstr>
      <vt:lpstr>3_Programmes Template</vt:lpstr>
      <vt:lpstr>PowerPoint Presentation</vt:lpstr>
      <vt:lpstr>Agenda</vt:lpstr>
      <vt:lpstr>Applications – what are you investigating?</vt:lpstr>
      <vt:lpstr>Applications – what are you interested in?</vt:lpstr>
      <vt:lpstr>Applications – what are you interested in?</vt:lpstr>
      <vt:lpstr>Spectral view from satellites</vt:lpstr>
      <vt:lpstr>Agenda</vt:lpstr>
      <vt:lpstr>Spectral view from satellites</vt:lpstr>
      <vt:lpstr>RGBs - Spectral channels</vt:lpstr>
      <vt:lpstr>Spectral utility</vt:lpstr>
      <vt:lpstr>Spectral utility</vt:lpstr>
      <vt:lpstr>Spectral utility</vt:lpstr>
      <vt:lpstr>Data exploration</vt:lpstr>
      <vt:lpstr>Data exploration</vt:lpstr>
      <vt:lpstr>Single channel(s) – wind shear detection, storm dynamics</vt:lpstr>
      <vt:lpstr>Single channel(s) – convergence line detection</vt:lpstr>
      <vt:lpstr>#Channel difference/ratio</vt:lpstr>
      <vt:lpstr>Channel differenc/ratio</vt:lpstr>
      <vt:lpstr>Channel differenc/ratio</vt:lpstr>
      <vt:lpstr>#Sandwich product</vt:lpstr>
      <vt:lpstr>‘Sandwich’ product</vt:lpstr>
      <vt:lpstr>‘Sandwich’ product</vt:lpstr>
      <vt:lpstr>‘Sandwich’ product</vt:lpstr>
      <vt:lpstr>‘Sandwich’ product</vt:lpstr>
      <vt:lpstr>‘Sandwich’ product</vt:lpstr>
      <vt:lpstr>RGB products – generic example</vt:lpstr>
      <vt:lpstr>RGB products – applications - which channels..?</vt:lpstr>
      <vt:lpstr>FCI RGBs</vt:lpstr>
      <vt:lpstr>RGB products - example</vt:lpstr>
      <vt:lpstr>RGB products – components (Cloud Type)</vt:lpstr>
      <vt:lpstr>Geophysical (L2+) products</vt:lpstr>
      <vt:lpstr>Geophysical (L2+) products </vt:lpstr>
      <vt:lpstr>Geophysical (L2+) products</vt:lpstr>
      <vt:lpstr>Geophysical (L2+) products</vt:lpstr>
      <vt:lpstr>Geophysical (L2+) products</vt:lpstr>
      <vt:lpstr>Geophysical (L2+) products</vt:lpstr>
      <vt:lpstr>G-16 VIS06 view</vt:lpstr>
    </vt:vector>
  </TitlesOfParts>
  <Company>EUMETSAT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Sreerekha Thonipparambil</dc:creator>
  <cp:lastModifiedBy>Ivan Smiljanic</cp:lastModifiedBy>
  <cp:revision>155</cp:revision>
  <cp:lastPrinted>2006-03-06T14:11:17Z</cp:lastPrinted>
  <dcterms:created xsi:type="dcterms:W3CDTF">2022-03-15T18:07:36Z</dcterms:created>
  <dcterms:modified xsi:type="dcterms:W3CDTF">2025-06-27T13:39:15Z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M_DOCNUM">
    <vt:lpwstr>1292638</vt:lpwstr>
  </property>
  <property fmtid="{D5CDD505-2E9C-101B-9397-08002B2CF9AE}" pid="3" name="DM_DOCNAME">
    <vt:lpwstr>OmanTraining</vt:lpwstr>
  </property>
  <property fmtid="{D5CDD505-2E9C-101B-9397-08002B2CF9AE}" pid="4" name="DM_AUTHOR">
    <vt:lpwstr>Sreerekha Thonipparambil</vt:lpwstr>
  </property>
  <property fmtid="{D5CDD505-2E9C-101B-9397-08002B2CF9AE}" pid="5" name="DM_E_DOC_NO">
    <vt:lpwstr>EUM/EPSSGUP/VWG/22/1292638</vt:lpwstr>
  </property>
  <property fmtid="{D5CDD505-2E9C-101B-9397-08002B2CF9AE}" pid="6" name="DM_E_VER_NO">
    <vt:lpwstr>1 Draft</vt:lpwstr>
  </property>
  <property fmtid="{D5CDD505-2E9C-101B-9397-08002B2CF9AE}" pid="7" name="DM_E_ISS_DATE">
    <vt:lpwstr>19 March 2022</vt:lpwstr>
  </property>
  <property fmtid="{D5CDD505-2E9C-101B-9397-08002B2CF9AE}" pid="8" name="DM_E_FROM_PERS2">
    <vt:lpwstr/>
  </property>
  <property fmtid="{D5CDD505-2E9C-101B-9397-08002B2CF9AE}" pid="9" name="DM_E_CONFID">
    <vt:lpwstr/>
  </property>
  <property fmtid="{D5CDD505-2E9C-101B-9397-08002B2CF9AE}" pid="10" name="DM_E_WBS_CODE">
    <vt:lpwstr/>
  </property>
  <property fmtid="{D5CDD505-2E9C-101B-9397-08002B2CF9AE}" pid="11" name="DM_E_DISTRIB">
    <vt:lpwstr/>
  </property>
  <property fmtid="{D5CDD505-2E9C-101B-9397-08002B2CF9AE}" pid="12" name="DIGITAL_SIGNATURE">
    <vt:lpwstr/>
  </property>
</Properties>
</file>