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711" r:id="rId1"/>
  </p:sldMasterIdLst>
  <p:notesMasterIdLst>
    <p:notesMasterId r:id="rId23"/>
  </p:notesMasterIdLst>
  <p:handoutMasterIdLst>
    <p:handoutMasterId r:id="rId24"/>
  </p:handoutMasterIdLst>
  <p:sldIdLst>
    <p:sldId id="610" r:id="rId2"/>
    <p:sldId id="985" r:id="rId3"/>
    <p:sldId id="1013" r:id="rId4"/>
    <p:sldId id="977" r:id="rId5"/>
    <p:sldId id="677" r:id="rId6"/>
    <p:sldId id="979" r:id="rId7"/>
    <p:sldId id="981" r:id="rId8"/>
    <p:sldId id="990" r:id="rId9"/>
    <p:sldId id="980" r:id="rId10"/>
    <p:sldId id="982" r:id="rId11"/>
    <p:sldId id="983" r:id="rId12"/>
    <p:sldId id="984" r:id="rId13"/>
    <p:sldId id="996" r:id="rId14"/>
    <p:sldId id="783" r:id="rId15"/>
    <p:sldId id="814" r:id="rId16"/>
    <p:sldId id="1009" r:id="rId17"/>
    <p:sldId id="1010" r:id="rId18"/>
    <p:sldId id="1011" r:id="rId19"/>
    <p:sldId id="1012" r:id="rId20"/>
    <p:sldId id="1008" r:id="rId21"/>
    <p:sldId id="1007" r:id="rId22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00205B"/>
    <a:srgbClr val="FE5000"/>
    <a:srgbClr val="C5B9AC"/>
    <a:srgbClr val="D6D2C4"/>
    <a:srgbClr val="E8E8E8"/>
    <a:srgbClr val="E0E0E0"/>
    <a:srgbClr val="F1F1F1"/>
    <a:srgbClr val="FEDB00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299" autoAdjust="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0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299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43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69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657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22/06/2024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97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176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0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24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"/>
          <a:stretch/>
        </p:blipFill>
        <p:spPr>
          <a:xfrm>
            <a:off x="2363515" y="1113181"/>
            <a:ext cx="9765095" cy="542676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770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681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baseline="0"/>
            </a:lvl1pPr>
            <a:lvl2pPr>
              <a:defRPr sz="2800" baseline="0"/>
            </a:lvl2pPr>
            <a:lvl3pPr>
              <a:defRPr sz="2400" baseline="0"/>
            </a:lvl3pPr>
            <a:lvl4pPr>
              <a:defRPr sz="2000" baseline="0"/>
            </a:lvl4pPr>
            <a:lvl5pPr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20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4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901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EUM/IM/TEM/21/1250548, v1B, 28 March 2022</a:t>
            </a:r>
            <a:endParaRPr lang="de-DE" sz="1000" b="0" baseline="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12" r:id="rId1"/>
    <p:sldLayoutId id="2147487713" r:id="rId2"/>
    <p:sldLayoutId id="2147487714" r:id="rId3"/>
    <p:sldLayoutId id="2147487721" r:id="rId4"/>
    <p:sldLayoutId id="2147487722" r:id="rId5"/>
    <p:sldLayoutId id="2147487723" r:id="rId6"/>
    <p:sldLayoutId id="2147487715" r:id="rId7"/>
    <p:sldLayoutId id="2147487716" r:id="rId8"/>
    <p:sldLayoutId id="2147487717" r:id="rId9"/>
    <p:sldLayoutId id="2147487718" r:id="rId10"/>
    <p:sldLayoutId id="2147487719" r:id="rId11"/>
    <p:sldLayoutId id="2147487720" r:id="rId12"/>
    <p:sldLayoutId id="2147487745" r:id="rId13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chanthaburi.buu.ac.th/~wirote/met/tropical/textbook_2nd_edition/navmenu.php_tab_2_page_5.3.0.htm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6881091" y="1884153"/>
            <a:ext cx="5310909" cy="3410504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 lvl="0">
              <a:defRPr/>
            </a:pPr>
            <a:r>
              <a:rPr lang="en-GB" sz="3200" b="0" spc="-100" dirty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Novel FCI solar WV absorption</a:t>
            </a:r>
          </a:p>
          <a:p>
            <a:pPr lvl="0">
              <a:defRPr/>
            </a:pPr>
            <a:r>
              <a:rPr lang="en-GB" sz="3200" b="0" spc="-100" dirty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channels NIR1.3</a:t>
            </a:r>
          </a:p>
          <a:p>
            <a:pPr lvl="0">
              <a:defRPr/>
            </a:pPr>
            <a:r>
              <a:rPr lang="en-GB" sz="3200" b="0" spc="-100" dirty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(and NIR0.9)</a:t>
            </a:r>
            <a:endParaRPr lang="en-GB" sz="1800" b="0" kern="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sz="1800" b="0" dirty="0">
                <a:solidFill>
                  <a:srgbClr val="FFFFFF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Ivan Smiljanic</a:t>
            </a:r>
          </a:p>
          <a:p>
            <a:pPr lvl="0">
              <a:defRPr/>
            </a:pPr>
            <a:r>
              <a:rPr lang="en-GB" sz="1800" b="0" i="1" dirty="0">
                <a:solidFill>
                  <a:srgbClr val="FFFFFF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Training and Satellite Application Expert EUMETSAT Training Team</a:t>
            </a:r>
          </a:p>
          <a:p>
            <a:pPr lvl="0">
              <a:defRPr/>
            </a:pPr>
            <a:endParaRPr lang="en-GB" sz="1600" b="0" i="1" kern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538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641" y="6007356"/>
            <a:ext cx="2844752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0641" y="2838643"/>
            <a:ext cx="2844752" cy="31687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7111B"/>
              </a:gs>
            </a:gsLst>
            <a:lin ang="54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09579" y="2967135"/>
            <a:ext cx="418704" cy="958550"/>
            <a:chOff x="2063579" y="2967135"/>
            <a:chExt cx="418704" cy="958550"/>
          </a:xfrm>
        </p:grpSpPr>
        <p:sp>
          <p:nvSpPr>
            <p:cNvPr id="10" name="Down Arrow 9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09579" y="4021128"/>
            <a:ext cx="418704" cy="958550"/>
            <a:chOff x="2063579" y="2967135"/>
            <a:chExt cx="418704" cy="958550"/>
          </a:xfrm>
        </p:grpSpPr>
        <p:sp>
          <p:nvSpPr>
            <p:cNvPr id="14" name="Down Arrow 13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09579" y="5001085"/>
            <a:ext cx="418704" cy="958550"/>
            <a:chOff x="2063579" y="2967135"/>
            <a:chExt cx="418704" cy="958550"/>
          </a:xfrm>
        </p:grpSpPr>
        <p:sp>
          <p:nvSpPr>
            <p:cNvPr id="17" name="Down Arrow 16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843120" y="5966942"/>
            <a:ext cx="21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Reflectivity = 50%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416587" y="2838643"/>
            <a:ext cx="2844752" cy="3497631"/>
            <a:chOff x="4416587" y="2838643"/>
            <a:chExt cx="2844752" cy="3497631"/>
          </a:xfrm>
        </p:grpSpPr>
        <p:grpSp>
          <p:nvGrpSpPr>
            <p:cNvPr id="79" name="Group 78"/>
            <p:cNvGrpSpPr/>
            <p:nvPr/>
          </p:nvGrpSpPr>
          <p:grpSpPr>
            <a:xfrm>
              <a:off x="4416587" y="2838643"/>
              <a:ext cx="2844752" cy="3497631"/>
              <a:chOff x="4416587" y="2838643"/>
              <a:chExt cx="2844752" cy="3497631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416587" y="6014663"/>
                <a:ext cx="2844752" cy="27564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416587" y="2838643"/>
                <a:ext cx="2844752" cy="316871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B1C2B"/>
                  </a:gs>
                </a:gsLst>
                <a:lin ang="5400000" scaled="1"/>
              </a:gra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890966" y="5966942"/>
                <a:ext cx="2166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Sfc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Reflectivity = 50%</a:t>
                </a:r>
              </a:p>
            </p:txBody>
          </p:sp>
        </p:grpSp>
        <p:sp>
          <p:nvSpPr>
            <p:cNvPr id="2" name="Cloud Callout 1"/>
            <p:cNvSpPr/>
            <p:nvPr/>
          </p:nvSpPr>
          <p:spPr>
            <a:xfrm>
              <a:off x="4612665" y="4870759"/>
              <a:ext cx="2559761" cy="314608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 cloud, R=33%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74679" y="2861530"/>
            <a:ext cx="2844752" cy="3497631"/>
            <a:chOff x="7674679" y="2861530"/>
            <a:chExt cx="2844752" cy="3497631"/>
          </a:xfrm>
        </p:grpSpPr>
        <p:grpSp>
          <p:nvGrpSpPr>
            <p:cNvPr id="87" name="Group 86"/>
            <p:cNvGrpSpPr/>
            <p:nvPr/>
          </p:nvGrpSpPr>
          <p:grpSpPr>
            <a:xfrm>
              <a:off x="7674679" y="2861530"/>
              <a:ext cx="2844752" cy="3497631"/>
              <a:chOff x="4416587" y="2838643"/>
              <a:chExt cx="2844752" cy="3497631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4416587" y="6014663"/>
                <a:ext cx="2844752" cy="27564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416587" y="2838643"/>
                <a:ext cx="2844752" cy="316871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B1C2B"/>
                  </a:gs>
                </a:gsLst>
                <a:lin ang="5400000" scaled="1"/>
              </a:gra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4865566" y="5966942"/>
                <a:ext cx="2166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Sfc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Reflectivity = 50%</a:t>
                </a:r>
              </a:p>
            </p:txBody>
          </p:sp>
        </p:grpSp>
        <p:sp>
          <p:nvSpPr>
            <p:cNvPr id="98" name="Cloud Callout 97"/>
            <p:cNvSpPr/>
            <p:nvPr/>
          </p:nvSpPr>
          <p:spPr>
            <a:xfrm>
              <a:off x="7870757" y="3877646"/>
              <a:ext cx="2559761" cy="314608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cloud, R=25%</a:t>
              </a:r>
            </a:p>
          </p:txBody>
        </p:sp>
      </p:grpSp>
      <p:sp>
        <p:nvSpPr>
          <p:cNvPr id="7" name="Sun 6"/>
          <p:cNvSpPr/>
          <p:nvPr/>
        </p:nvSpPr>
        <p:spPr>
          <a:xfrm>
            <a:off x="1751069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1069" y="19423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9" name="Down Arrow 8"/>
          <p:cNvSpPr/>
          <p:nvPr/>
        </p:nvSpPr>
        <p:spPr>
          <a:xfrm>
            <a:off x="1883272" y="2311686"/>
            <a:ext cx="275422" cy="43151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2121" y="1605674"/>
            <a:ext cx="122822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Cloud-free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1-path T=0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SIGNAL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938615" y="1233887"/>
            <a:ext cx="1847182" cy="3720175"/>
            <a:chOff x="4938615" y="1233887"/>
            <a:chExt cx="1847182" cy="3720175"/>
          </a:xfrm>
        </p:grpSpPr>
        <p:sp>
          <p:nvSpPr>
            <p:cNvPr id="32" name="Sun 31"/>
            <p:cNvSpPr/>
            <p:nvPr/>
          </p:nvSpPr>
          <p:spPr>
            <a:xfrm>
              <a:off x="4938615" y="1233887"/>
              <a:ext cx="572877" cy="550843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38615" y="194235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5070818" y="2311686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997125" y="2967135"/>
              <a:ext cx="418704" cy="1977295"/>
              <a:chOff x="2063579" y="2967135"/>
              <a:chExt cx="418704" cy="724555"/>
            </a:xfrm>
          </p:grpSpPr>
          <p:sp>
            <p:nvSpPr>
              <p:cNvPr id="36" name="Down Arrow 35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063579" y="3556353"/>
                <a:ext cx="418704" cy="135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</a:t>
                </a:r>
              </a:p>
            </p:txBody>
          </p:sp>
        </p:grpSp>
        <p:sp>
          <p:nvSpPr>
            <p:cNvPr id="49" name="Down Arrow 48"/>
            <p:cNvSpPr/>
            <p:nvPr/>
          </p:nvSpPr>
          <p:spPr>
            <a:xfrm rot="10800000">
              <a:off x="5708245" y="3899726"/>
              <a:ext cx="275421" cy="675372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630430" y="352308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30430" y="458473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557576" y="1605674"/>
              <a:ext cx="1228221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2-path T=0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SIGNAL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09407" y="1256774"/>
            <a:ext cx="1773812" cy="2695416"/>
            <a:chOff x="8209407" y="1256774"/>
            <a:chExt cx="1773812" cy="2695416"/>
          </a:xfrm>
        </p:grpSpPr>
        <p:sp>
          <p:nvSpPr>
            <p:cNvPr id="91" name="Sun 90"/>
            <p:cNvSpPr/>
            <p:nvPr/>
          </p:nvSpPr>
          <p:spPr>
            <a:xfrm>
              <a:off x="8209407" y="1256774"/>
              <a:ext cx="572877" cy="550843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209407" y="196524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93" name="Down Arrow 92"/>
            <p:cNvSpPr/>
            <p:nvPr/>
          </p:nvSpPr>
          <p:spPr>
            <a:xfrm>
              <a:off x="8341610" y="2334573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8267917" y="2990021"/>
              <a:ext cx="418704" cy="962169"/>
              <a:chOff x="2063579" y="2967135"/>
              <a:chExt cx="418704" cy="956296"/>
            </a:xfrm>
          </p:grpSpPr>
          <p:sp>
            <p:nvSpPr>
              <p:cNvPr id="95" name="Down Arrow 94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063579" y="3556353"/>
                <a:ext cx="418704" cy="367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</a:t>
                </a:r>
              </a:p>
            </p:txBody>
          </p:sp>
        </p:grpSp>
        <p:sp>
          <p:nvSpPr>
            <p:cNvPr id="97" name="Down Arrow 96"/>
            <p:cNvSpPr/>
            <p:nvPr/>
          </p:nvSpPr>
          <p:spPr>
            <a:xfrm rot="10800000">
              <a:off x="8852037" y="2932013"/>
              <a:ext cx="275421" cy="59107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812322" y="255537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786551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775837" y="1605674"/>
              <a:ext cx="1207382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2-path T&gt;0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SIGNAL!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5393" y="2843915"/>
            <a:ext cx="9176999" cy="3881596"/>
            <a:chOff x="1335393" y="2843915"/>
            <a:chExt cx="9176999" cy="3881596"/>
          </a:xfrm>
        </p:grpSpPr>
        <p:grpSp>
          <p:nvGrpSpPr>
            <p:cNvPr id="25" name="Group 24"/>
            <p:cNvGrpSpPr/>
            <p:nvPr/>
          </p:nvGrpSpPr>
          <p:grpSpPr>
            <a:xfrm>
              <a:off x="1335393" y="2843915"/>
              <a:ext cx="9176999" cy="2641895"/>
              <a:chOff x="1335393" y="2843915"/>
              <a:chExt cx="9176999" cy="2641895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4423321" y="2843915"/>
                <a:ext cx="2838018" cy="2613909"/>
              </a:xfrm>
              <a:custGeom>
                <a:avLst/>
                <a:gdLst>
                  <a:gd name="connsiteX0" fmla="*/ 389 w 4988848"/>
                  <a:gd name="connsiteY0" fmla="*/ 0 h 1774479"/>
                  <a:gd name="connsiteX1" fmla="*/ 9442 w 4988848"/>
                  <a:gd name="connsiteY1" fmla="*/ 253497 h 1774479"/>
                  <a:gd name="connsiteX2" fmla="*/ 63763 w 4988848"/>
                  <a:gd name="connsiteY2" fmla="*/ 615636 h 1774479"/>
                  <a:gd name="connsiteX3" fmla="*/ 235779 w 4988848"/>
                  <a:gd name="connsiteY3" fmla="*/ 796705 h 1774479"/>
                  <a:gd name="connsiteX4" fmla="*/ 471169 w 4988848"/>
                  <a:gd name="connsiteY4" fmla="*/ 905347 h 1774479"/>
                  <a:gd name="connsiteX5" fmla="*/ 661292 w 4988848"/>
                  <a:gd name="connsiteY5" fmla="*/ 932507 h 1774479"/>
                  <a:gd name="connsiteX6" fmla="*/ 1123019 w 4988848"/>
                  <a:gd name="connsiteY6" fmla="*/ 968721 h 1774479"/>
                  <a:gd name="connsiteX7" fmla="*/ 3277743 w 4988848"/>
                  <a:gd name="connsiteY7" fmla="*/ 1059256 h 1774479"/>
                  <a:gd name="connsiteX8" fmla="*/ 4490908 w 4988848"/>
                  <a:gd name="connsiteY8" fmla="*/ 1176951 h 1774479"/>
                  <a:gd name="connsiteX9" fmla="*/ 4898314 w 4988848"/>
                  <a:gd name="connsiteY9" fmla="*/ 1348966 h 1774479"/>
                  <a:gd name="connsiteX10" fmla="*/ 4988848 w 4988848"/>
                  <a:gd name="connsiteY10" fmla="*/ 1774479 h 17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8848" h="1774479">
                    <a:moveTo>
                      <a:pt x="389" y="0"/>
                    </a:moveTo>
                    <a:cubicBezTo>
                      <a:pt x="-366" y="75445"/>
                      <a:pt x="-1120" y="150891"/>
                      <a:pt x="9442" y="253497"/>
                    </a:cubicBezTo>
                    <a:cubicBezTo>
                      <a:pt x="20004" y="356103"/>
                      <a:pt x="26040" y="525101"/>
                      <a:pt x="63763" y="615636"/>
                    </a:cubicBezTo>
                    <a:cubicBezTo>
                      <a:pt x="101486" y="706171"/>
                      <a:pt x="167878" y="748420"/>
                      <a:pt x="235779" y="796705"/>
                    </a:cubicBezTo>
                    <a:cubicBezTo>
                      <a:pt x="303680" y="844990"/>
                      <a:pt x="400250" y="882713"/>
                      <a:pt x="471169" y="905347"/>
                    </a:cubicBezTo>
                    <a:cubicBezTo>
                      <a:pt x="542088" y="927981"/>
                      <a:pt x="552650" y="921945"/>
                      <a:pt x="661292" y="932507"/>
                    </a:cubicBezTo>
                    <a:cubicBezTo>
                      <a:pt x="769934" y="943069"/>
                      <a:pt x="1123019" y="968721"/>
                      <a:pt x="1123019" y="968721"/>
                    </a:cubicBezTo>
                    <a:lnTo>
                      <a:pt x="3277743" y="1059256"/>
                    </a:lnTo>
                    <a:cubicBezTo>
                      <a:pt x="3839058" y="1093961"/>
                      <a:pt x="4220813" y="1128666"/>
                      <a:pt x="4490908" y="1176951"/>
                    </a:cubicBezTo>
                    <a:cubicBezTo>
                      <a:pt x="4761003" y="1225236"/>
                      <a:pt x="4815324" y="1249378"/>
                      <a:pt x="4898314" y="1348966"/>
                    </a:cubicBezTo>
                    <a:cubicBezTo>
                      <a:pt x="4981304" y="1448554"/>
                      <a:pt x="4985076" y="1611516"/>
                      <a:pt x="4988848" y="1774479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7674374" y="2871901"/>
                <a:ext cx="2838018" cy="2613909"/>
              </a:xfrm>
              <a:custGeom>
                <a:avLst/>
                <a:gdLst>
                  <a:gd name="connsiteX0" fmla="*/ 389 w 4988848"/>
                  <a:gd name="connsiteY0" fmla="*/ 0 h 1774479"/>
                  <a:gd name="connsiteX1" fmla="*/ 9442 w 4988848"/>
                  <a:gd name="connsiteY1" fmla="*/ 253497 h 1774479"/>
                  <a:gd name="connsiteX2" fmla="*/ 63763 w 4988848"/>
                  <a:gd name="connsiteY2" fmla="*/ 615636 h 1774479"/>
                  <a:gd name="connsiteX3" fmla="*/ 235779 w 4988848"/>
                  <a:gd name="connsiteY3" fmla="*/ 796705 h 1774479"/>
                  <a:gd name="connsiteX4" fmla="*/ 471169 w 4988848"/>
                  <a:gd name="connsiteY4" fmla="*/ 905347 h 1774479"/>
                  <a:gd name="connsiteX5" fmla="*/ 661292 w 4988848"/>
                  <a:gd name="connsiteY5" fmla="*/ 932507 h 1774479"/>
                  <a:gd name="connsiteX6" fmla="*/ 1123019 w 4988848"/>
                  <a:gd name="connsiteY6" fmla="*/ 968721 h 1774479"/>
                  <a:gd name="connsiteX7" fmla="*/ 3277743 w 4988848"/>
                  <a:gd name="connsiteY7" fmla="*/ 1059256 h 1774479"/>
                  <a:gd name="connsiteX8" fmla="*/ 4490908 w 4988848"/>
                  <a:gd name="connsiteY8" fmla="*/ 1176951 h 1774479"/>
                  <a:gd name="connsiteX9" fmla="*/ 4898314 w 4988848"/>
                  <a:gd name="connsiteY9" fmla="*/ 1348966 h 1774479"/>
                  <a:gd name="connsiteX10" fmla="*/ 4988848 w 4988848"/>
                  <a:gd name="connsiteY10" fmla="*/ 1774479 h 17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8848" h="1774479">
                    <a:moveTo>
                      <a:pt x="389" y="0"/>
                    </a:moveTo>
                    <a:cubicBezTo>
                      <a:pt x="-366" y="75445"/>
                      <a:pt x="-1120" y="150891"/>
                      <a:pt x="9442" y="253497"/>
                    </a:cubicBezTo>
                    <a:cubicBezTo>
                      <a:pt x="20004" y="356103"/>
                      <a:pt x="26040" y="525101"/>
                      <a:pt x="63763" y="615636"/>
                    </a:cubicBezTo>
                    <a:cubicBezTo>
                      <a:pt x="101486" y="706171"/>
                      <a:pt x="167878" y="748420"/>
                      <a:pt x="235779" y="796705"/>
                    </a:cubicBezTo>
                    <a:cubicBezTo>
                      <a:pt x="303680" y="844990"/>
                      <a:pt x="400250" y="882713"/>
                      <a:pt x="471169" y="905347"/>
                    </a:cubicBezTo>
                    <a:cubicBezTo>
                      <a:pt x="542088" y="927981"/>
                      <a:pt x="552650" y="921945"/>
                      <a:pt x="661292" y="932507"/>
                    </a:cubicBezTo>
                    <a:cubicBezTo>
                      <a:pt x="769934" y="943069"/>
                      <a:pt x="1123019" y="968721"/>
                      <a:pt x="1123019" y="968721"/>
                    </a:cubicBezTo>
                    <a:lnTo>
                      <a:pt x="3277743" y="1059256"/>
                    </a:lnTo>
                    <a:cubicBezTo>
                      <a:pt x="3839058" y="1093961"/>
                      <a:pt x="4220813" y="1128666"/>
                      <a:pt x="4490908" y="1176951"/>
                    </a:cubicBezTo>
                    <a:cubicBezTo>
                      <a:pt x="4761003" y="1225236"/>
                      <a:pt x="4815324" y="1249378"/>
                      <a:pt x="4898314" y="1348966"/>
                    </a:cubicBezTo>
                    <a:cubicBezTo>
                      <a:pt x="4981304" y="1448554"/>
                      <a:pt x="4985076" y="1611516"/>
                      <a:pt x="4988848" y="1774479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1335393" y="2843915"/>
                <a:ext cx="2838018" cy="2613909"/>
              </a:xfrm>
              <a:custGeom>
                <a:avLst/>
                <a:gdLst>
                  <a:gd name="connsiteX0" fmla="*/ 389 w 4988848"/>
                  <a:gd name="connsiteY0" fmla="*/ 0 h 1774479"/>
                  <a:gd name="connsiteX1" fmla="*/ 9442 w 4988848"/>
                  <a:gd name="connsiteY1" fmla="*/ 253497 h 1774479"/>
                  <a:gd name="connsiteX2" fmla="*/ 63763 w 4988848"/>
                  <a:gd name="connsiteY2" fmla="*/ 615636 h 1774479"/>
                  <a:gd name="connsiteX3" fmla="*/ 235779 w 4988848"/>
                  <a:gd name="connsiteY3" fmla="*/ 796705 h 1774479"/>
                  <a:gd name="connsiteX4" fmla="*/ 471169 w 4988848"/>
                  <a:gd name="connsiteY4" fmla="*/ 905347 h 1774479"/>
                  <a:gd name="connsiteX5" fmla="*/ 661292 w 4988848"/>
                  <a:gd name="connsiteY5" fmla="*/ 932507 h 1774479"/>
                  <a:gd name="connsiteX6" fmla="*/ 1123019 w 4988848"/>
                  <a:gd name="connsiteY6" fmla="*/ 968721 h 1774479"/>
                  <a:gd name="connsiteX7" fmla="*/ 3277743 w 4988848"/>
                  <a:gd name="connsiteY7" fmla="*/ 1059256 h 1774479"/>
                  <a:gd name="connsiteX8" fmla="*/ 4490908 w 4988848"/>
                  <a:gd name="connsiteY8" fmla="*/ 1176951 h 1774479"/>
                  <a:gd name="connsiteX9" fmla="*/ 4898314 w 4988848"/>
                  <a:gd name="connsiteY9" fmla="*/ 1348966 h 1774479"/>
                  <a:gd name="connsiteX10" fmla="*/ 4988848 w 4988848"/>
                  <a:gd name="connsiteY10" fmla="*/ 1774479 h 17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8848" h="1774479">
                    <a:moveTo>
                      <a:pt x="389" y="0"/>
                    </a:moveTo>
                    <a:cubicBezTo>
                      <a:pt x="-366" y="75445"/>
                      <a:pt x="-1120" y="150891"/>
                      <a:pt x="9442" y="253497"/>
                    </a:cubicBezTo>
                    <a:cubicBezTo>
                      <a:pt x="20004" y="356103"/>
                      <a:pt x="26040" y="525101"/>
                      <a:pt x="63763" y="615636"/>
                    </a:cubicBezTo>
                    <a:cubicBezTo>
                      <a:pt x="101486" y="706171"/>
                      <a:pt x="167878" y="748420"/>
                      <a:pt x="235779" y="796705"/>
                    </a:cubicBezTo>
                    <a:cubicBezTo>
                      <a:pt x="303680" y="844990"/>
                      <a:pt x="400250" y="882713"/>
                      <a:pt x="471169" y="905347"/>
                    </a:cubicBezTo>
                    <a:cubicBezTo>
                      <a:pt x="542088" y="927981"/>
                      <a:pt x="552650" y="921945"/>
                      <a:pt x="661292" y="932507"/>
                    </a:cubicBezTo>
                    <a:cubicBezTo>
                      <a:pt x="769934" y="943069"/>
                      <a:pt x="1123019" y="968721"/>
                      <a:pt x="1123019" y="968721"/>
                    </a:cubicBezTo>
                    <a:lnTo>
                      <a:pt x="3277743" y="1059256"/>
                    </a:lnTo>
                    <a:cubicBezTo>
                      <a:pt x="3839058" y="1093961"/>
                      <a:pt x="4220813" y="1128666"/>
                      <a:pt x="4490908" y="1176951"/>
                    </a:cubicBezTo>
                    <a:cubicBezTo>
                      <a:pt x="4761003" y="1225236"/>
                      <a:pt x="4815324" y="1249378"/>
                      <a:pt x="4898314" y="1348966"/>
                    </a:cubicBezTo>
                    <a:cubicBezTo>
                      <a:pt x="4981304" y="1448554"/>
                      <a:pt x="4985076" y="1611516"/>
                      <a:pt x="4988848" y="1774479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358164" y="6247269"/>
              <a:ext cx="9113423" cy="478242"/>
              <a:chOff x="1358164" y="6247269"/>
              <a:chExt cx="9113423" cy="47824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358164" y="6265375"/>
                <a:ext cx="2711543" cy="460136"/>
                <a:chOff x="1358164" y="6179650"/>
                <a:chExt cx="2711543" cy="460136"/>
              </a:xfrm>
            </p:grpSpPr>
            <p:cxnSp>
              <p:nvCxnSpPr>
                <p:cNvPr id="62" name="Straight Arrow Connector 61"/>
                <p:cNvCxnSpPr/>
                <p:nvPr/>
              </p:nvCxnSpPr>
              <p:spPr>
                <a:xfrm flipV="1">
                  <a:off x="1620570" y="6446067"/>
                  <a:ext cx="2091351" cy="90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2017442" y="6179650"/>
                  <a:ext cx="1257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Transmission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358164" y="626140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3768021" y="62704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4378129" y="6256322"/>
                <a:ext cx="2711543" cy="460136"/>
                <a:chOff x="1358164" y="6179650"/>
                <a:chExt cx="2711543" cy="460136"/>
              </a:xfrm>
            </p:grpSpPr>
            <p:cxnSp>
              <p:nvCxnSpPr>
                <p:cNvPr id="68" name="Straight Arrow Connector 67"/>
                <p:cNvCxnSpPr/>
                <p:nvPr/>
              </p:nvCxnSpPr>
              <p:spPr>
                <a:xfrm flipV="1">
                  <a:off x="1620570" y="6446067"/>
                  <a:ext cx="2091351" cy="90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/>
                <p:cNvSpPr txBox="1"/>
                <p:nvPr/>
              </p:nvSpPr>
              <p:spPr>
                <a:xfrm>
                  <a:off x="2017442" y="6179650"/>
                  <a:ext cx="1257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Transmission</a:t>
                  </a: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1358164" y="626140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768021" y="62704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7760044" y="6247269"/>
                <a:ext cx="2711543" cy="460136"/>
                <a:chOff x="1358164" y="6179650"/>
                <a:chExt cx="2711543" cy="460136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1620570" y="6446067"/>
                  <a:ext cx="2091351" cy="90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/>
                <p:cNvSpPr txBox="1"/>
                <p:nvPr/>
              </p:nvSpPr>
              <p:spPr>
                <a:xfrm>
                  <a:off x="2017442" y="6179650"/>
                  <a:ext cx="1257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Transmission</a:t>
                  </a: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358164" y="626140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3768021" y="627045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</p:grpSp>
      </p:grpSp>
      <p:sp>
        <p:nvSpPr>
          <p:cNvPr id="7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WV Absorption: what does it mean in </a:t>
            </a:r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NIR1.3 </a:t>
            </a:r>
            <a:r>
              <a:rPr lang="en-GB" sz="3600" dirty="0"/>
              <a:t>region?</a:t>
            </a:r>
          </a:p>
        </p:txBody>
      </p:sp>
    </p:spTree>
    <p:extLst>
      <p:ext uri="{BB962C8B-B14F-4D97-AF65-F5344CB8AC3E}">
        <p14:creationId xmlns:p14="http://schemas.microsoft.com/office/powerpoint/2010/main" val="4803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1620569" y="107936"/>
            <a:ext cx="9643175" cy="70920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1.38 </a:t>
            </a:r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</a:t>
            </a:r>
            <a:r>
              <a:rPr lang="en-GB" sz="3600" dirty="0"/>
              <a:t>: If we see a cloud, what can we say about it?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475326" y="2227148"/>
            <a:ext cx="2399557" cy="3992471"/>
            <a:chOff x="3267912" y="2199992"/>
            <a:chExt cx="2399557" cy="3992471"/>
          </a:xfrm>
        </p:grpSpPr>
        <p:sp>
          <p:nvSpPr>
            <p:cNvPr id="4" name="Rectangle 3"/>
            <p:cNvSpPr/>
            <p:nvPr/>
          </p:nvSpPr>
          <p:spPr>
            <a:xfrm>
              <a:off x="3277136" y="5916821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77136" y="2199992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267912" y="2199992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229810" y="2515829"/>
            <a:ext cx="2758250" cy="1151755"/>
            <a:chOff x="1229810" y="2515829"/>
            <a:chExt cx="2758250" cy="1151755"/>
          </a:xfrm>
        </p:grpSpPr>
        <p:sp>
          <p:nvSpPr>
            <p:cNvPr id="51" name="Cloud Callout 50"/>
            <p:cNvSpPr/>
            <p:nvPr/>
          </p:nvSpPr>
          <p:spPr>
            <a:xfrm>
              <a:off x="1229810" y="2515829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Cloud Callout 75"/>
            <p:cNvSpPr/>
            <p:nvPr/>
          </p:nvSpPr>
          <p:spPr>
            <a:xfrm>
              <a:off x="3127980" y="3486515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35406" y="2651371"/>
              <a:ext cx="1408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Same cloud;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Different heights</a:t>
              </a:r>
            </a:p>
          </p:txBody>
        </p:sp>
        <p:sp>
          <p:nvSpPr>
            <p:cNvPr id="53" name="Down Arrow 52"/>
            <p:cNvSpPr/>
            <p:nvPr/>
          </p:nvSpPr>
          <p:spPr>
            <a:xfrm rot="19877641">
              <a:off x="3665895" y="3110772"/>
              <a:ext cx="144997" cy="2860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Down Arrow 80"/>
            <p:cNvSpPr/>
            <p:nvPr/>
          </p:nvSpPr>
          <p:spPr>
            <a:xfrm rot="6567897">
              <a:off x="2168155" y="2550428"/>
              <a:ext cx="138152" cy="2848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29810" y="1393263"/>
            <a:ext cx="2732278" cy="583269"/>
            <a:chOff x="1229810" y="1385533"/>
            <a:chExt cx="2732278" cy="583269"/>
          </a:xfrm>
        </p:grpSpPr>
        <p:sp>
          <p:nvSpPr>
            <p:cNvPr id="77" name="Cloud Callout 76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Cloud Callout 79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29810" y="1386182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151673" y="1385533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983446" y="2227148"/>
            <a:ext cx="2390333" cy="3992471"/>
            <a:chOff x="4983446" y="2227148"/>
            <a:chExt cx="2390333" cy="3992471"/>
          </a:xfrm>
        </p:grpSpPr>
        <p:sp>
          <p:nvSpPr>
            <p:cNvPr id="105" name="Rectangle 104"/>
            <p:cNvSpPr/>
            <p:nvPr/>
          </p:nvSpPr>
          <p:spPr>
            <a:xfrm>
              <a:off x="4983446" y="5943977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983446" y="2227148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761724" y="1393263"/>
            <a:ext cx="2754703" cy="583269"/>
            <a:chOff x="1229810" y="1385533"/>
            <a:chExt cx="2754703" cy="583269"/>
          </a:xfrm>
        </p:grpSpPr>
        <p:sp>
          <p:nvSpPr>
            <p:cNvPr id="117" name="Cloud Callout 116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Cloud Callout 117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043037" y="1385533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5191900" y="2237434"/>
            <a:ext cx="2008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cloud; same height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atmosphere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974222" y="2227148"/>
            <a:ext cx="2394761" cy="1774479"/>
            <a:chOff x="4974222" y="2227148"/>
            <a:chExt cx="2394761" cy="1774479"/>
          </a:xfrm>
        </p:grpSpPr>
        <p:sp>
          <p:nvSpPr>
            <p:cNvPr id="107" name="Freeform 106"/>
            <p:cNvSpPr/>
            <p:nvPr/>
          </p:nvSpPr>
          <p:spPr>
            <a:xfrm>
              <a:off x="4974222" y="22271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Cloud Callout 112"/>
            <p:cNvSpPr/>
            <p:nvPr/>
          </p:nvSpPr>
          <p:spPr>
            <a:xfrm>
              <a:off x="4978650" y="312531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674450" y="3286293"/>
              <a:ext cx="1526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Moist atmosphere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81231" y="2705848"/>
            <a:ext cx="2394761" cy="1774479"/>
            <a:chOff x="4981231" y="2705848"/>
            <a:chExt cx="2394761" cy="1774479"/>
          </a:xfrm>
        </p:grpSpPr>
        <p:sp>
          <p:nvSpPr>
            <p:cNvPr id="114" name="Cloud Callout 113"/>
            <p:cNvSpPr/>
            <p:nvPr/>
          </p:nvSpPr>
          <p:spPr>
            <a:xfrm>
              <a:off x="6483079" y="3125312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4981231" y="27058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386354" y="3746122"/>
              <a:ext cx="1362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Dry atmosphere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366912" y="2227148"/>
            <a:ext cx="2390333" cy="3992471"/>
            <a:chOff x="4983446" y="2227148"/>
            <a:chExt cx="2390333" cy="3992471"/>
          </a:xfrm>
        </p:grpSpPr>
        <p:sp>
          <p:nvSpPr>
            <p:cNvPr id="125" name="Rectangle 124"/>
            <p:cNvSpPr/>
            <p:nvPr/>
          </p:nvSpPr>
          <p:spPr>
            <a:xfrm>
              <a:off x="4983446" y="5943977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983446" y="2227148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8145190" y="1393263"/>
            <a:ext cx="2754703" cy="583269"/>
            <a:chOff x="1229810" y="1385533"/>
            <a:chExt cx="2754703" cy="583269"/>
          </a:xfrm>
        </p:grpSpPr>
        <p:sp>
          <p:nvSpPr>
            <p:cNvPr id="133" name="Cloud Callout 132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Cloud Callout 133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043037" y="1385533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8575367" y="2237434"/>
            <a:ext cx="2000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cloud; same height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atmosphere; different view angle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8357688" y="2227148"/>
            <a:ext cx="2394761" cy="1774479"/>
            <a:chOff x="4974222" y="2227148"/>
            <a:chExt cx="2394761" cy="1774479"/>
          </a:xfrm>
        </p:grpSpPr>
        <p:sp>
          <p:nvSpPr>
            <p:cNvPr id="139" name="Freeform 138"/>
            <p:cNvSpPr/>
            <p:nvPr/>
          </p:nvSpPr>
          <p:spPr>
            <a:xfrm>
              <a:off x="4974222" y="22271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Cloud Callout 139"/>
            <p:cNvSpPr/>
            <p:nvPr/>
          </p:nvSpPr>
          <p:spPr>
            <a:xfrm>
              <a:off x="4978650" y="312531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674450" y="3286293"/>
              <a:ext cx="940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Limb View</a:t>
              </a: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8364697" y="2705848"/>
            <a:ext cx="2394761" cy="1774479"/>
            <a:chOff x="4981231" y="2705848"/>
            <a:chExt cx="2394761" cy="1774479"/>
          </a:xfrm>
        </p:grpSpPr>
        <p:sp>
          <p:nvSpPr>
            <p:cNvPr id="143" name="Cloud Callout 142"/>
            <p:cNvSpPr/>
            <p:nvPr/>
          </p:nvSpPr>
          <p:spPr>
            <a:xfrm>
              <a:off x="6483079" y="3125312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981231" y="27058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386354" y="3746122"/>
              <a:ext cx="9868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Nadir View</a:t>
              </a:r>
            </a:p>
          </p:txBody>
        </p:sp>
      </p:grpSp>
      <p:sp>
        <p:nvSpPr>
          <p:cNvPr id="146" name="Title 6"/>
          <p:cNvSpPr txBox="1">
            <a:spLocks/>
          </p:cNvSpPr>
          <p:nvPr/>
        </p:nvSpPr>
        <p:spPr>
          <a:xfrm>
            <a:off x="1601863" y="515697"/>
            <a:ext cx="8931918" cy="70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… maybe not so much(?), except that it must be high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7175" y="5772527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57175" y="2045398"/>
            <a:ext cx="70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1620570" y="6531792"/>
            <a:ext cx="2091351" cy="9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017442" y="6265375"/>
            <a:ext cx="125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358164" y="63471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768021" y="63561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5077117" y="6513895"/>
            <a:ext cx="2091351" cy="9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473989" y="6247478"/>
            <a:ext cx="125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814711" y="63292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224568" y="63382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8454710" y="6513686"/>
            <a:ext cx="2091351" cy="9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851582" y="6247269"/>
            <a:ext cx="125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192304" y="6329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0602161" y="63380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3013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37" grpId="0"/>
      <p:bldP spid="75" grpId="0"/>
      <p:bldP spid="78" grpId="0"/>
      <p:bldP spid="79" grpId="0"/>
      <p:bldP spid="83" grpId="0"/>
      <p:bldP spid="84" grpId="0"/>
      <p:bldP spid="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3239732" y="81196"/>
            <a:ext cx="5949312" cy="7092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1.38 </a:t>
            </a:r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 </a:t>
            </a:r>
            <a:r>
              <a:rPr lang="en-GB" sz="3600" dirty="0"/>
              <a:t>compared to </a:t>
            </a:r>
            <a:r>
              <a:rPr lang="en-GB" sz="3600" dirty="0">
                <a:solidFill>
                  <a:schemeClr val="accent1"/>
                </a:solidFill>
              </a:rPr>
              <a:t>0.9</a:t>
            </a:r>
            <a:r>
              <a:rPr lang="en-GB" sz="3600" dirty="0">
                <a:solidFill>
                  <a:schemeClr val="accent1"/>
                </a:solidFill>
                <a:latin typeface="Symbol" panose="05050102010706020507" pitchFamily="18" charset="2"/>
              </a:rPr>
              <a:t> m</a:t>
            </a:r>
            <a:r>
              <a:rPr lang="en-GB" sz="3600" dirty="0">
                <a:solidFill>
                  <a:schemeClr val="accent1"/>
                </a:solidFill>
              </a:rPr>
              <a:t>m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7759" y="1665287"/>
            <a:ext cx="2390333" cy="3716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7759" y="5382116"/>
            <a:ext cx="2390333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801373" y="5592849"/>
            <a:ext cx="2636942" cy="485076"/>
            <a:chOff x="3150750" y="6335777"/>
            <a:chExt cx="2636942" cy="485076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3413156" y="6627134"/>
              <a:ext cx="2091351" cy="90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793402" y="6335777"/>
              <a:ext cx="1257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Transmission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50750" y="64424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86006" y="645152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887673" y="5210666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251231" y="1483537"/>
            <a:ext cx="70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Cloud Callout 69"/>
          <p:cNvSpPr/>
          <p:nvPr/>
        </p:nvSpPr>
        <p:spPr>
          <a:xfrm>
            <a:off x="3488317" y="1983942"/>
            <a:ext cx="1402130" cy="2669858"/>
          </a:xfrm>
          <a:prstGeom prst="cloudCallou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5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105488" y="5349502"/>
            <a:ext cx="2390333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105488" y="1632673"/>
            <a:ext cx="2390333" cy="3716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979102" y="5560235"/>
            <a:ext cx="2636942" cy="485076"/>
            <a:chOff x="3150750" y="6335777"/>
            <a:chExt cx="2636942" cy="485076"/>
          </a:xfrm>
        </p:grpSpPr>
        <p:cxnSp>
          <p:nvCxnSpPr>
            <p:cNvPr id="78" name="Straight Arrow Connector 77"/>
            <p:cNvCxnSpPr/>
            <p:nvPr/>
          </p:nvCxnSpPr>
          <p:spPr>
            <a:xfrm flipV="1">
              <a:off x="3413156" y="6627134"/>
              <a:ext cx="2091351" cy="90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3793402" y="6335777"/>
              <a:ext cx="1257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Transmission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150750" y="64424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86006" y="645152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84" name="Cloud Callout 83"/>
          <p:cNvSpPr/>
          <p:nvPr/>
        </p:nvSpPr>
        <p:spPr>
          <a:xfrm>
            <a:off x="7647821" y="1983942"/>
            <a:ext cx="1376286" cy="2669858"/>
          </a:xfrm>
          <a:prstGeom prst="cloud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711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2973620" y="1665286"/>
            <a:ext cx="2344472" cy="2306817"/>
          </a:xfrm>
          <a:custGeom>
            <a:avLst/>
            <a:gdLst>
              <a:gd name="connsiteX0" fmla="*/ 389 w 4988848"/>
              <a:gd name="connsiteY0" fmla="*/ 0 h 1774479"/>
              <a:gd name="connsiteX1" fmla="*/ 9442 w 4988848"/>
              <a:gd name="connsiteY1" fmla="*/ 253497 h 1774479"/>
              <a:gd name="connsiteX2" fmla="*/ 63763 w 4988848"/>
              <a:gd name="connsiteY2" fmla="*/ 615636 h 1774479"/>
              <a:gd name="connsiteX3" fmla="*/ 235779 w 4988848"/>
              <a:gd name="connsiteY3" fmla="*/ 796705 h 1774479"/>
              <a:gd name="connsiteX4" fmla="*/ 471169 w 4988848"/>
              <a:gd name="connsiteY4" fmla="*/ 905347 h 1774479"/>
              <a:gd name="connsiteX5" fmla="*/ 661292 w 4988848"/>
              <a:gd name="connsiteY5" fmla="*/ 932507 h 1774479"/>
              <a:gd name="connsiteX6" fmla="*/ 1123019 w 4988848"/>
              <a:gd name="connsiteY6" fmla="*/ 968721 h 1774479"/>
              <a:gd name="connsiteX7" fmla="*/ 3277743 w 4988848"/>
              <a:gd name="connsiteY7" fmla="*/ 1059256 h 1774479"/>
              <a:gd name="connsiteX8" fmla="*/ 4490908 w 4988848"/>
              <a:gd name="connsiteY8" fmla="*/ 1176951 h 1774479"/>
              <a:gd name="connsiteX9" fmla="*/ 4898314 w 4988848"/>
              <a:gd name="connsiteY9" fmla="*/ 1348966 h 1774479"/>
              <a:gd name="connsiteX10" fmla="*/ 4988848 w 4988848"/>
              <a:gd name="connsiteY10" fmla="*/ 1774479 h 177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88848" h="1774479">
                <a:moveTo>
                  <a:pt x="389" y="0"/>
                </a:moveTo>
                <a:cubicBezTo>
                  <a:pt x="-366" y="75445"/>
                  <a:pt x="-1120" y="150891"/>
                  <a:pt x="9442" y="253497"/>
                </a:cubicBezTo>
                <a:cubicBezTo>
                  <a:pt x="20004" y="356103"/>
                  <a:pt x="26040" y="525101"/>
                  <a:pt x="63763" y="615636"/>
                </a:cubicBezTo>
                <a:cubicBezTo>
                  <a:pt x="101486" y="706171"/>
                  <a:pt x="167878" y="748420"/>
                  <a:pt x="235779" y="796705"/>
                </a:cubicBezTo>
                <a:cubicBezTo>
                  <a:pt x="303680" y="844990"/>
                  <a:pt x="400250" y="882713"/>
                  <a:pt x="471169" y="905347"/>
                </a:cubicBezTo>
                <a:cubicBezTo>
                  <a:pt x="542088" y="927981"/>
                  <a:pt x="552650" y="921945"/>
                  <a:pt x="661292" y="932507"/>
                </a:cubicBezTo>
                <a:cubicBezTo>
                  <a:pt x="769934" y="943069"/>
                  <a:pt x="1123019" y="968721"/>
                  <a:pt x="1123019" y="968721"/>
                </a:cubicBezTo>
                <a:lnTo>
                  <a:pt x="3277743" y="1059256"/>
                </a:lnTo>
                <a:cubicBezTo>
                  <a:pt x="3839058" y="1093961"/>
                  <a:pt x="4220813" y="1128666"/>
                  <a:pt x="4490908" y="1176951"/>
                </a:cubicBezTo>
                <a:cubicBezTo>
                  <a:pt x="4761003" y="1225236"/>
                  <a:pt x="4815324" y="1249378"/>
                  <a:pt x="4898314" y="1348966"/>
                </a:cubicBezTo>
                <a:cubicBezTo>
                  <a:pt x="4981304" y="1448554"/>
                  <a:pt x="4985076" y="1611516"/>
                  <a:pt x="4988848" y="1774479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27823" y="1652529"/>
            <a:ext cx="943836" cy="3712685"/>
          </a:xfrm>
          <a:custGeom>
            <a:avLst/>
            <a:gdLst>
              <a:gd name="connsiteX0" fmla="*/ 0 w 2368626"/>
              <a:gd name="connsiteY0" fmla="*/ 0 h 3712685"/>
              <a:gd name="connsiteX1" fmla="*/ 22033 w 2368626"/>
              <a:gd name="connsiteY1" fmla="*/ 815249 h 3712685"/>
              <a:gd name="connsiteX2" fmla="*/ 44067 w 2368626"/>
              <a:gd name="connsiteY2" fmla="*/ 2104222 h 3712685"/>
              <a:gd name="connsiteX3" fmla="*/ 165253 w 2368626"/>
              <a:gd name="connsiteY3" fmla="*/ 2919470 h 3712685"/>
              <a:gd name="connsiteX4" fmla="*/ 627961 w 2368626"/>
              <a:gd name="connsiteY4" fmla="*/ 3415229 h 3712685"/>
              <a:gd name="connsiteX5" fmla="*/ 1652530 w 2368626"/>
              <a:gd name="connsiteY5" fmla="*/ 3635567 h 3712685"/>
              <a:gd name="connsiteX6" fmla="*/ 2368626 w 2368626"/>
              <a:gd name="connsiteY6" fmla="*/ 3712685 h 371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8626" h="3712685">
                <a:moveTo>
                  <a:pt x="0" y="0"/>
                </a:moveTo>
                <a:cubicBezTo>
                  <a:pt x="7344" y="232272"/>
                  <a:pt x="14689" y="464545"/>
                  <a:pt x="22033" y="815249"/>
                </a:cubicBezTo>
                <a:cubicBezTo>
                  <a:pt x="29377" y="1165953"/>
                  <a:pt x="20197" y="1753519"/>
                  <a:pt x="44067" y="2104222"/>
                </a:cubicBezTo>
                <a:cubicBezTo>
                  <a:pt x="67937" y="2454925"/>
                  <a:pt x="67937" y="2700969"/>
                  <a:pt x="165253" y="2919470"/>
                </a:cubicBezTo>
                <a:cubicBezTo>
                  <a:pt x="262569" y="3137971"/>
                  <a:pt x="380082" y="3295880"/>
                  <a:pt x="627961" y="3415229"/>
                </a:cubicBezTo>
                <a:cubicBezTo>
                  <a:pt x="875840" y="3534578"/>
                  <a:pt x="1362419" y="3585991"/>
                  <a:pt x="1652530" y="3635567"/>
                </a:cubicBezTo>
                <a:cubicBezTo>
                  <a:pt x="1942641" y="3685143"/>
                  <a:pt x="2155633" y="3698914"/>
                  <a:pt x="2368626" y="3712685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743" y="3233439"/>
            <a:ext cx="23246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1.38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photons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get to here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because they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absorbed by H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molecules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027104" y="4186410"/>
            <a:ext cx="1416921" cy="18728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867325" y="3233439"/>
            <a:ext cx="2321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0.9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photons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to here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because they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scattered by cloud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particles</a:t>
            </a:r>
          </a:p>
        </p:txBody>
      </p:sp>
      <p:sp>
        <p:nvSpPr>
          <p:cNvPr id="94" name="Right Arrow 93"/>
          <p:cNvSpPr/>
          <p:nvPr/>
        </p:nvSpPr>
        <p:spPr>
          <a:xfrm rot="10800000">
            <a:off x="8868577" y="4186410"/>
            <a:ext cx="1002371" cy="18935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505886" y="800324"/>
            <a:ext cx="6202702" cy="607008"/>
            <a:chOff x="1089257" y="1361794"/>
            <a:chExt cx="3440657" cy="607008"/>
          </a:xfrm>
        </p:grpSpPr>
        <p:sp>
          <p:nvSpPr>
            <p:cNvPr id="96" name="Cloud Callout 95"/>
            <p:cNvSpPr/>
            <p:nvPr/>
          </p:nvSpPr>
          <p:spPr>
            <a:xfrm>
              <a:off x="1089257" y="1787733"/>
              <a:ext cx="860080" cy="181069"/>
            </a:xfrm>
            <a:prstGeom prst="cloudCallou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Cloud Callout 96"/>
            <p:cNvSpPr/>
            <p:nvPr/>
          </p:nvSpPr>
          <p:spPr>
            <a:xfrm>
              <a:off x="3381641" y="1787733"/>
              <a:ext cx="860080" cy="181069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588438" y="1361794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532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5" y="1010032"/>
            <a:ext cx="9078586" cy="5268739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4084112" y="4783138"/>
            <a:ext cx="736600" cy="0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350070" y="4468484"/>
            <a:ext cx="11128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thin cirrus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1987873" y="1739739"/>
            <a:ext cx="736600" cy="0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253831" y="1712888"/>
            <a:ext cx="11128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thin cirrus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332633" y="141605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147175" y="81561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15725" y="3011409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474575" y="339090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242925" y="426085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629775" y="499745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33175" y="5421518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551335" y="5283203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NIR0.9</a:t>
            </a:r>
            <a:r>
              <a:rPr lang="en-GB" dirty="0"/>
              <a:t> imagery examples</a:t>
            </a:r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VIIRS Cloud Phase 20170622, Germany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10336" y="4331341"/>
            <a:ext cx="113749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white"/>
                </a:solidFill>
                <a:latin typeface="Calibri" panose="020F0502020204030204"/>
              </a:rPr>
              <a:t>water clouds</a:t>
            </a: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75915" y="4573901"/>
            <a:ext cx="624580" cy="320198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575935" y="3089939"/>
            <a:ext cx="91563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white"/>
                </a:solidFill>
                <a:latin typeface="Calibri" panose="020F0502020204030204"/>
              </a:rPr>
              <a:t>ice clouds</a:t>
            </a: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713673" y="3431049"/>
            <a:ext cx="142722" cy="798402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 flipV="1">
            <a:off x="2318201" y="4229451"/>
            <a:ext cx="719044" cy="236729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9278413" y="979823"/>
            <a:ext cx="2766032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b="0" kern="0" dirty="0"/>
              <a:t>‘LL moisture’ RGB</a:t>
            </a:r>
          </a:p>
          <a:p>
            <a:pPr lvl="1"/>
            <a:r>
              <a:rPr lang="en-GB" sz="1600" b="0" kern="0" dirty="0"/>
              <a:t>Similarity with Cloud Type RGB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78738" y="691949"/>
            <a:ext cx="4692193" cy="276999"/>
          </a:xfrm>
          <a:prstGeom prst="rect">
            <a:avLst/>
          </a:prstGeom>
          <a:ln w="76200">
            <a:solidFill>
              <a:srgbClr val="00B5E2"/>
            </a:solidFill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2"/>
                </a:solidFill>
              </a:rPr>
              <a:t>RGB: NIR1.38 (0-3%) - NIR0.9353 (lower end) - NIR1.64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485505" y="6015237"/>
            <a:ext cx="1370889" cy="2308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       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3299337" y="3440035"/>
            <a:ext cx="322107" cy="137314"/>
          </a:xfrm>
          <a:prstGeom prst="straightConnector1">
            <a:avLst/>
          </a:prstGeom>
          <a:noFill/>
          <a:ln w="2222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6874426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4" y="992521"/>
            <a:ext cx="8515384" cy="54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NIR1.3</a:t>
            </a:r>
            <a:r>
              <a:rPr lang="en-GB" dirty="0"/>
              <a:t> imagery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320821" cy="5262675"/>
          </a:xfrm>
        </p:spPr>
        <p:txBody>
          <a:bodyPr>
            <a:normAutofit/>
          </a:bodyPr>
          <a:lstStyle/>
          <a:p>
            <a:r>
              <a:rPr lang="en-GB" sz="2800" dirty="0"/>
              <a:t>Aerosols</a:t>
            </a:r>
          </a:p>
          <a:p>
            <a:pPr lvl="1"/>
            <a:r>
              <a:rPr lang="en-GB" sz="2000" dirty="0"/>
              <a:t>High thin smoke</a:t>
            </a:r>
            <a:endParaRPr lang="en-GB" sz="2400" dirty="0"/>
          </a:p>
          <a:p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VIIRS Cloud Phase 20170622, Germany</a:t>
            </a:r>
          </a:p>
        </p:txBody>
      </p:sp>
      <p:sp>
        <p:nvSpPr>
          <p:cNvPr id="4" name="Rectangle 3"/>
          <p:cNvSpPr/>
          <p:nvPr/>
        </p:nvSpPr>
        <p:spPr>
          <a:xfrm>
            <a:off x="7463709" y="6607639"/>
            <a:ext cx="44246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https://www.eumetsat.int/smoke-california-fires-above-europe-noaa20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76" y="3866758"/>
            <a:ext cx="4482547" cy="26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5027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t-8 Natcol RGB 0-30pc  - 2020_09_12_06-18UT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3" y="992521"/>
            <a:ext cx="8582500" cy="54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NIR1.3</a:t>
            </a:r>
            <a:r>
              <a:rPr lang="en-GB" dirty="0"/>
              <a:t> imagery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320821" cy="5262675"/>
          </a:xfrm>
        </p:spPr>
        <p:txBody>
          <a:bodyPr>
            <a:normAutofit/>
          </a:bodyPr>
          <a:lstStyle/>
          <a:p>
            <a:r>
              <a:rPr lang="en-GB" sz="2800" dirty="0"/>
              <a:t>Aerosols</a:t>
            </a:r>
          </a:p>
          <a:p>
            <a:pPr lvl="1"/>
            <a:r>
              <a:rPr lang="en-GB" sz="2000" dirty="0"/>
              <a:t>High thin smoke</a:t>
            </a:r>
          </a:p>
          <a:p>
            <a:pPr lvl="1"/>
            <a:r>
              <a:rPr lang="en-GB" sz="2000" dirty="0"/>
              <a:t>Hard to detect with SEVIRI</a:t>
            </a:r>
          </a:p>
          <a:p>
            <a:pPr marL="562722" lvl="1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VIIRS Cloud Phase 20170622, Germany</a:t>
            </a:r>
          </a:p>
        </p:txBody>
      </p:sp>
      <p:sp>
        <p:nvSpPr>
          <p:cNvPr id="4" name="Rectangle 3"/>
          <p:cNvSpPr/>
          <p:nvPr/>
        </p:nvSpPr>
        <p:spPr>
          <a:xfrm>
            <a:off x="7463709" y="6607639"/>
            <a:ext cx="44246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https://www.eumetsat.int/smoke-california-fires-above-europe-noaa20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7945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1" y="976384"/>
            <a:ext cx="9360000" cy="526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Cloud Type RGB  				</a:t>
            </a:r>
            <a:r>
              <a:rPr lang="en-GB" sz="2800" dirty="0"/>
              <a:t>/ MTG expected ‘novel’ RGBs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419004" cy="5262675"/>
          </a:xfrm>
        </p:spPr>
        <p:txBody>
          <a:bodyPr>
            <a:normAutofit/>
          </a:bodyPr>
          <a:lstStyle/>
          <a:p>
            <a:r>
              <a:rPr lang="en-GB" sz="2800" dirty="0"/>
              <a:t>Aerosols</a:t>
            </a:r>
          </a:p>
          <a:p>
            <a:pPr lvl="1"/>
            <a:r>
              <a:rPr lang="en-GB" sz="2000" dirty="0"/>
              <a:t>Dust </a:t>
            </a:r>
          </a:p>
          <a:p>
            <a:pPr lvl="2"/>
            <a:r>
              <a:rPr lang="en-GB" sz="1600" dirty="0"/>
              <a:t>Height</a:t>
            </a:r>
          </a:p>
          <a:p>
            <a:pPr lvl="2"/>
            <a:r>
              <a:rPr lang="en-GB" sz="1600" dirty="0"/>
              <a:t>Thickness</a:t>
            </a:r>
            <a:endParaRPr lang="en-GB" sz="2000" dirty="0"/>
          </a:p>
          <a:p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67351" y="6010552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GOES-16 ABI Cloud Type RGB, 15 December 2021</a:t>
            </a:r>
            <a:endParaRPr lang="en-US" dirty="0">
              <a:solidFill>
                <a:schemeClr val="tx1">
                  <a:lumMod val="95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6856" y="6607639"/>
            <a:ext cx="43556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https://www.eumetsat.int/variety-severe-weather-events-hit-parts-us</a:t>
            </a:r>
          </a:p>
        </p:txBody>
      </p:sp>
    </p:spTree>
    <p:extLst>
      <p:ext uri="{BB962C8B-B14F-4D97-AF65-F5344CB8AC3E}">
        <p14:creationId xmlns:p14="http://schemas.microsoft.com/office/powerpoint/2010/main" val="35850140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1" y="976384"/>
            <a:ext cx="9360000" cy="526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Cloud Type RGB  				</a:t>
            </a:r>
            <a:r>
              <a:rPr lang="en-GB" sz="2800" dirty="0"/>
              <a:t>/ MTG expected ‘novel’ RGBs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67351" y="6010552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GOES-16 ABI Dust RGB, 15 December 2021</a:t>
            </a:r>
            <a:endParaRPr lang="en-US" dirty="0">
              <a:solidFill>
                <a:schemeClr val="tx1">
                  <a:lumMod val="95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6856" y="6607639"/>
            <a:ext cx="43556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https://www.eumetsat.int/variety-severe-weather-events-hit-parts-us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9676014" y="992522"/>
            <a:ext cx="241900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b="0" kern="0"/>
              <a:t>Aerosols</a:t>
            </a:r>
          </a:p>
          <a:p>
            <a:pPr lvl="1"/>
            <a:r>
              <a:rPr lang="en-GB" sz="2000" b="0" kern="0"/>
              <a:t>Dust </a:t>
            </a:r>
          </a:p>
          <a:p>
            <a:pPr lvl="2"/>
            <a:r>
              <a:rPr lang="en-GB" sz="1600" b="0" kern="0"/>
              <a:t>Height</a:t>
            </a:r>
          </a:p>
          <a:p>
            <a:pPr lvl="2"/>
            <a:r>
              <a:rPr lang="en-GB" sz="1600" b="0" kern="0"/>
              <a:t>Thickness</a:t>
            </a:r>
            <a:endParaRPr lang="en-GB" sz="2000" b="0" kern="0"/>
          </a:p>
          <a:p>
            <a:endParaRPr lang="en-GB" sz="2800" b="0" kern="0" dirty="0"/>
          </a:p>
        </p:txBody>
      </p:sp>
    </p:spTree>
    <p:extLst>
      <p:ext uri="{BB962C8B-B14F-4D97-AF65-F5344CB8AC3E}">
        <p14:creationId xmlns:p14="http://schemas.microsoft.com/office/powerpoint/2010/main" val="23680412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Cloud Type RGB  				</a:t>
            </a:r>
            <a:r>
              <a:rPr lang="en-GB" sz="2800" dirty="0"/>
              <a:t>/ MTG expected ‘novel’ RGBs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320821" cy="5262675"/>
          </a:xfrm>
        </p:spPr>
        <p:txBody>
          <a:bodyPr>
            <a:normAutofit/>
          </a:bodyPr>
          <a:lstStyle/>
          <a:p>
            <a:r>
              <a:rPr lang="en-GB" sz="2800" dirty="0"/>
              <a:t>Clouds</a:t>
            </a:r>
          </a:p>
          <a:p>
            <a:pPr lvl="1"/>
            <a:r>
              <a:rPr lang="en-GB" sz="2000" dirty="0"/>
              <a:t>Thin cirrus</a:t>
            </a:r>
            <a:endParaRPr lang="en-GB" sz="2400" dirty="0"/>
          </a:p>
          <a:p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VIIRS Cloud Phase 20170622, Germany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" y="992520"/>
            <a:ext cx="7199999" cy="54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025" y="616168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Verdana" pitchFamily="34" charset="0"/>
              </a:rPr>
              <a:t>SNPP VIIRS, Cloud Type RGB, 15 September 2020, 11:32 UTC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0059" y="6583857"/>
            <a:ext cx="71467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https://portal.eumetnet.eu/display/CWG/Martin+Setvak%3A+1.38+micron+bands+-+aerosols%2C+ash+and+dust</a:t>
            </a:r>
          </a:p>
        </p:txBody>
      </p:sp>
    </p:spTree>
    <p:extLst>
      <p:ext uri="{BB962C8B-B14F-4D97-AF65-F5344CB8AC3E}">
        <p14:creationId xmlns:p14="http://schemas.microsoft.com/office/powerpoint/2010/main" val="198343154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" y="992520"/>
            <a:ext cx="8016627" cy="54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Cloud Type RGB  				</a:t>
            </a:r>
            <a:r>
              <a:rPr lang="en-GB" sz="2800" dirty="0"/>
              <a:t>/ MTG expected ‘novel’ RGBs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320821" cy="5262675"/>
          </a:xfrm>
        </p:spPr>
        <p:txBody>
          <a:bodyPr>
            <a:normAutofit/>
          </a:bodyPr>
          <a:lstStyle/>
          <a:p>
            <a:r>
              <a:rPr lang="en-GB" sz="2800" dirty="0"/>
              <a:t>Clouds</a:t>
            </a:r>
          </a:p>
          <a:p>
            <a:pPr lvl="1"/>
            <a:r>
              <a:rPr lang="en-GB" sz="2000" dirty="0"/>
              <a:t>Phase </a:t>
            </a:r>
          </a:p>
          <a:p>
            <a:pPr lvl="1"/>
            <a:r>
              <a:rPr lang="en-GB" sz="2000" dirty="0"/>
              <a:t>Height</a:t>
            </a:r>
          </a:p>
          <a:p>
            <a:pPr lvl="1"/>
            <a:r>
              <a:rPr lang="en-GB" sz="2000" dirty="0"/>
              <a:t>Thickness</a:t>
            </a:r>
          </a:p>
          <a:p>
            <a:r>
              <a:rPr lang="en-GB" sz="2400" dirty="0"/>
              <a:t>Snow/Ice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8054" y="6301224"/>
            <a:ext cx="24929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VIIRS Cloud Phase 20170622, Germany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696" y="5068218"/>
            <a:ext cx="2312139" cy="146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8133582" y="6607639"/>
            <a:ext cx="30332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https://www.eumetsat.int/heavy-snow-in-spain</a:t>
            </a:r>
          </a:p>
        </p:txBody>
      </p:sp>
    </p:spTree>
    <p:extLst>
      <p:ext uri="{BB962C8B-B14F-4D97-AF65-F5344CB8AC3E}">
        <p14:creationId xmlns:p14="http://schemas.microsoft.com/office/powerpoint/2010/main" val="13307637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CLOUDS in the atmosphere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45" y="640080"/>
            <a:ext cx="8287790" cy="62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722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52651" y="1009651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marL="221544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Near Infra-Red (1.37 µm) ‘Cirrus’ channel 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152651" y="1851025"/>
            <a:ext cx="443706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Detection of 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very thin cirrus </a:t>
            </a: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clouds 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during the day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Strong water vapor absorption </a:t>
            </a: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spectral region (see the image on the right)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Does 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 routinely sense the lower troposphere</a:t>
            </a: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where there is substantial water vapor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Provides 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excellent daytime sensitivity </a:t>
            </a: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high, very thin cirrus under most circumstances, especially in 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warm, moist atmospheres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Correction for the presence </a:t>
            </a: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 contrail and thin cirrus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 can be used to 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distinguish between low and high clouds </a:t>
            </a: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 other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bright objects and high clouds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Useful in detecting 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other upper-level features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Under certain conditions can also 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 smoke and ash plumes</a:t>
            </a: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851026"/>
            <a:ext cx="3449638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81578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Shukran</a:t>
            </a:r>
            <a:r>
              <a:rPr lang="en-GB" dirty="0"/>
              <a:t>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194" y="640080"/>
            <a:ext cx="712209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302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CLOUDS in the atmosphere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45" y="640080"/>
            <a:ext cx="8287790" cy="6215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90" y="1607128"/>
            <a:ext cx="6911599" cy="4953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87447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MOISTURE in the atmosphere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EC680-B0E6-4080-9991-4B2601DF44AE}"/>
              </a:ext>
            </a:extLst>
          </p:cNvPr>
          <p:cNvSpPr txBox="1"/>
          <p:nvPr/>
        </p:nvSpPr>
        <p:spPr>
          <a:xfrm>
            <a:off x="7777322" y="6149866"/>
            <a:ext cx="41818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Arial"/>
              </a:rPr>
              <a:t>Credit: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Arial"/>
                <a:hlinkClick r:id="rId2"/>
              </a:rPr>
              <a:t>COMET Program</a:t>
            </a:r>
            <a:endParaRPr lang="en-US" dirty="0">
              <a:solidFill>
                <a:schemeClr val="bg1">
                  <a:lumMod val="50000"/>
                </a:schemeClr>
              </a:solidFill>
              <a:ea typeface="Tahoma"/>
              <a:cs typeface="Tahom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995" y="941179"/>
            <a:ext cx="7365077" cy="50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157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MTG vs MSG (FCI vs SEVIRI)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MTG mission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52206" y="1380498"/>
            <a:ext cx="2643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Continuity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Innovation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65" y="1833267"/>
            <a:ext cx="9637613" cy="435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143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FCI vs SEVIRI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</p:grpSpPr>
        <p:pic>
          <p:nvPicPr>
            <p:cNvPr id="9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12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15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18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21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24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26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</p:grpSpPr>
        <p:pic>
          <p:nvPicPr>
            <p:cNvPr id="27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/>
        </p:grpSpPr>
        <p:pic>
          <p:nvPicPr>
            <p:cNvPr id="30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  <a:effectLst/>
        </p:grpSpPr>
        <p:pic>
          <p:nvPicPr>
            <p:cNvPr id="33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36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38" name="Group 36"/>
          <p:cNvGrpSpPr>
            <a:grpSpLocks/>
          </p:cNvGrpSpPr>
          <p:nvPr/>
        </p:nvGrpSpPr>
        <p:grpSpPr bwMode="auto">
          <a:xfrm>
            <a:off x="1779253" y="1140321"/>
            <a:ext cx="1325563" cy="1189037"/>
            <a:chOff x="839" y="845"/>
            <a:chExt cx="756" cy="749"/>
          </a:xfrm>
        </p:grpSpPr>
        <p:pic>
          <p:nvPicPr>
            <p:cNvPr id="39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41" name="Group 39"/>
          <p:cNvGrpSpPr>
            <a:grpSpLocks/>
          </p:cNvGrpSpPr>
          <p:nvPr/>
        </p:nvGrpSpPr>
        <p:grpSpPr bwMode="auto">
          <a:xfrm>
            <a:off x="3184191" y="1140321"/>
            <a:ext cx="1330325" cy="1208088"/>
            <a:chOff x="1701" y="845"/>
            <a:chExt cx="756" cy="749"/>
          </a:xfrm>
        </p:grpSpPr>
        <p:pic>
          <p:nvPicPr>
            <p:cNvPr id="42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45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47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48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50" name="Group 48"/>
          <p:cNvGrpSpPr>
            <a:grpSpLocks/>
          </p:cNvGrpSpPr>
          <p:nvPr/>
        </p:nvGrpSpPr>
        <p:grpSpPr bwMode="auto">
          <a:xfrm>
            <a:off x="7941928" y="2399209"/>
            <a:ext cx="1323975" cy="1189037"/>
            <a:chOff x="4604" y="1616"/>
            <a:chExt cx="756" cy="749"/>
          </a:xfrm>
        </p:grpSpPr>
        <p:pic>
          <p:nvPicPr>
            <p:cNvPr id="51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174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8=NIR2.25</a:t>
              </a:r>
            </a:p>
          </p:txBody>
        </p:sp>
      </p:grp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8" name="Straight Connector 57"/>
          <p:cNvCxnSpPr>
            <a:cxnSpLocks noChangeShapeType="1"/>
          </p:cNvCxnSpPr>
          <p:nvPr/>
        </p:nvCxnSpPr>
        <p:spPr bwMode="auto">
          <a:xfrm flipV="1">
            <a:off x="1350628" y="3673049"/>
            <a:ext cx="9906000" cy="9525"/>
          </a:xfrm>
          <a:prstGeom prst="line">
            <a:avLst/>
          </a:prstGeom>
          <a:noFill/>
          <a:ln w="28575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636721" y="2765108"/>
            <a:ext cx="18453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Solar</a:t>
            </a:r>
          </a:p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1.0 km (0.5 km)</a:t>
            </a: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Thermal</a:t>
            </a:r>
          </a:p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2.0 km (1.0 km)</a:t>
            </a:r>
          </a:p>
        </p:txBody>
      </p:sp>
      <p:grpSp>
        <p:nvGrpSpPr>
          <p:cNvPr id="60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</p:grpSpPr>
        <p:pic>
          <p:nvPicPr>
            <p:cNvPr id="61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62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63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22075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38" y="1007825"/>
            <a:ext cx="6111527" cy="522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WV absorption (solar region)</a:t>
            </a:r>
          </a:p>
        </p:txBody>
      </p:sp>
      <p:grpSp>
        <p:nvGrpSpPr>
          <p:cNvPr id="51" name="Group 15"/>
          <p:cNvGrpSpPr>
            <a:grpSpLocks/>
          </p:cNvGrpSpPr>
          <p:nvPr/>
        </p:nvGrpSpPr>
        <p:grpSpPr bwMode="auto">
          <a:xfrm>
            <a:off x="5660417" y="5964299"/>
            <a:ext cx="906055" cy="142875"/>
            <a:chOff x="3779932" y="2349248"/>
            <a:chExt cx="906100" cy="14327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4" name="Rectangle 53"/>
            <p:cNvSpPr/>
            <p:nvPr/>
          </p:nvSpPr>
          <p:spPr>
            <a:xfrm>
              <a:off x="3779932" y="2349248"/>
              <a:ext cx="215911" cy="1432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470121" y="2349248"/>
              <a:ext cx="215911" cy="1432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104830" y="617864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910 nm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06660" y="617864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1375 nm</a:t>
            </a:r>
          </a:p>
        </p:txBody>
      </p:sp>
    </p:spTree>
    <p:extLst>
      <p:ext uri="{BB962C8B-B14F-4D97-AF65-F5344CB8AC3E}">
        <p14:creationId xmlns:p14="http://schemas.microsoft.com/office/powerpoint/2010/main" val="194225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WV absorption (solar region)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97218" y="3175463"/>
            <a:ext cx="3989294" cy="2886804"/>
            <a:chOff x="2521488" y="1074326"/>
            <a:chExt cx="6111527" cy="5227418"/>
          </a:xfrm>
        </p:grpSpPr>
        <p:pic>
          <p:nvPicPr>
            <p:cNvPr id="3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488" y="1074326"/>
              <a:ext cx="6111527" cy="522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" name="Group 15"/>
            <p:cNvGrpSpPr>
              <a:grpSpLocks/>
            </p:cNvGrpSpPr>
            <p:nvPr/>
          </p:nvGrpSpPr>
          <p:grpSpPr bwMode="auto">
            <a:xfrm>
              <a:off x="4741098" y="6030802"/>
              <a:ext cx="861614" cy="157928"/>
              <a:chOff x="3808280" y="2349248"/>
              <a:chExt cx="861660" cy="158370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54" name="Rectangle 53"/>
              <p:cNvSpPr/>
              <p:nvPr/>
            </p:nvSpPr>
            <p:spPr>
              <a:xfrm>
                <a:off x="3808280" y="2364343"/>
                <a:ext cx="215911" cy="14327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454029" y="2349248"/>
                <a:ext cx="215911" cy="14327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5254460" y="6072869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910 nm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43652" y="6072869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1375 nm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849" y="1883787"/>
            <a:ext cx="4265974" cy="32490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65" y="919512"/>
            <a:ext cx="5671500" cy="3220227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Rectangle 5"/>
          <p:cNvSpPr/>
          <p:nvPr/>
        </p:nvSpPr>
        <p:spPr bwMode="auto">
          <a:xfrm>
            <a:off x="5875498" y="4821382"/>
            <a:ext cx="248820" cy="473826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5E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96989" y="5132837"/>
            <a:ext cx="248820" cy="475243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10" name="Straight Connector 9"/>
          <p:cNvCxnSpPr>
            <a:endCxn id="12" idx="2"/>
          </p:cNvCxnSpPr>
          <p:nvPr/>
        </p:nvCxnSpPr>
        <p:spPr bwMode="auto">
          <a:xfrm flipH="1" flipV="1">
            <a:off x="3205615" y="4139739"/>
            <a:ext cx="2669883" cy="918556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5" idx="3"/>
          </p:cNvCxnSpPr>
          <p:nvPr/>
        </p:nvCxnSpPr>
        <p:spPr bwMode="auto">
          <a:xfrm flipH="1">
            <a:off x="6545809" y="3531404"/>
            <a:ext cx="913451" cy="1839055"/>
          </a:xfrm>
          <a:prstGeom prst="line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302897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3286055" y="2838643"/>
            <a:ext cx="2844752" cy="3497631"/>
            <a:chOff x="4416587" y="2838643"/>
            <a:chExt cx="2844752" cy="3497631"/>
          </a:xfrm>
        </p:grpSpPr>
        <p:sp>
          <p:nvSpPr>
            <p:cNvPr id="78" name="Rectangle 77"/>
            <p:cNvSpPr/>
            <p:nvPr/>
          </p:nvSpPr>
          <p:spPr>
            <a:xfrm>
              <a:off x="4416587" y="6014663"/>
              <a:ext cx="2844752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16587" y="2838643"/>
              <a:ext cx="2844752" cy="31687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WET Atmosphere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21166" y="5966942"/>
              <a:ext cx="1844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Reflectivity = 50%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407525" y="2838643"/>
            <a:ext cx="2844752" cy="3497631"/>
            <a:chOff x="7538057" y="2838643"/>
            <a:chExt cx="2844752" cy="3497631"/>
          </a:xfrm>
        </p:grpSpPr>
        <p:sp>
          <p:nvSpPr>
            <p:cNvPr id="77" name="Rectangle 76"/>
            <p:cNvSpPr/>
            <p:nvPr/>
          </p:nvSpPr>
          <p:spPr>
            <a:xfrm>
              <a:off x="7538057" y="6007356"/>
              <a:ext cx="2844752" cy="27564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38057" y="2838643"/>
              <a:ext cx="2844752" cy="31687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WET Atmosphere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42636" y="5966942"/>
              <a:ext cx="1844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Reflectivity = 25%</a:t>
              </a:r>
            </a:p>
          </p:txBody>
        </p:sp>
      </p:grpSp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469164" y="38337"/>
            <a:ext cx="10703141" cy="709200"/>
          </a:xfrm>
        </p:spPr>
        <p:txBody>
          <a:bodyPr>
            <a:normAutofit/>
          </a:bodyPr>
          <a:lstStyle/>
          <a:p>
            <a:r>
              <a:rPr lang="en-GB" sz="3600" dirty="0"/>
              <a:t>WV Absorption: what does it mean in </a:t>
            </a:r>
            <a:r>
              <a:rPr lang="en-GB" sz="3600" dirty="0">
                <a:solidFill>
                  <a:schemeClr val="accent1"/>
                </a:solidFill>
              </a:rPr>
              <a:t>NIR0.9</a:t>
            </a:r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3600" dirty="0"/>
              <a:t>region?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109" y="6007356"/>
            <a:ext cx="2844752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09" y="2838643"/>
            <a:ext cx="2844752" cy="316871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 Atmosphere</a:t>
            </a:r>
          </a:p>
        </p:txBody>
      </p:sp>
      <p:sp>
        <p:nvSpPr>
          <p:cNvPr id="7" name="Sun 6"/>
          <p:cNvSpPr/>
          <p:nvPr/>
        </p:nvSpPr>
        <p:spPr>
          <a:xfrm>
            <a:off x="874537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537" y="19423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9" name="Down Arrow 8"/>
          <p:cNvSpPr/>
          <p:nvPr/>
        </p:nvSpPr>
        <p:spPr>
          <a:xfrm>
            <a:off x="1006740" y="2311686"/>
            <a:ext cx="275422" cy="43151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33047" y="2967135"/>
            <a:ext cx="418704" cy="958550"/>
            <a:chOff x="2063579" y="2967135"/>
            <a:chExt cx="418704" cy="958550"/>
          </a:xfrm>
        </p:grpSpPr>
        <p:sp>
          <p:nvSpPr>
            <p:cNvPr id="10" name="Down Arrow 9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98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3047" y="4021128"/>
            <a:ext cx="418704" cy="958550"/>
            <a:chOff x="2063579" y="2967135"/>
            <a:chExt cx="418704" cy="958550"/>
          </a:xfrm>
        </p:grpSpPr>
        <p:sp>
          <p:nvSpPr>
            <p:cNvPr id="14" name="Down Arrow 13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3047" y="5001085"/>
            <a:ext cx="418704" cy="958550"/>
            <a:chOff x="2063579" y="2967135"/>
            <a:chExt cx="418704" cy="958550"/>
          </a:xfrm>
        </p:grpSpPr>
        <p:sp>
          <p:nvSpPr>
            <p:cNvPr id="17" name="Down Arrow 16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88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04688" y="5966942"/>
            <a:ext cx="184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Reflectivity = 50%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717382" y="4926402"/>
            <a:ext cx="418704" cy="943035"/>
            <a:chOff x="2847914" y="4926402"/>
            <a:chExt cx="418704" cy="943035"/>
          </a:xfrm>
        </p:grpSpPr>
        <p:sp>
          <p:nvSpPr>
            <p:cNvPr id="21" name="Down Arrow 20"/>
            <p:cNvSpPr/>
            <p:nvPr/>
          </p:nvSpPr>
          <p:spPr>
            <a:xfrm rot="10800000">
              <a:off x="2919556" y="5287526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47914" y="49264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37626" y="3692412"/>
            <a:ext cx="418704" cy="943035"/>
            <a:chOff x="2847914" y="4926402"/>
            <a:chExt cx="418704" cy="943035"/>
          </a:xfrm>
        </p:grpSpPr>
        <p:sp>
          <p:nvSpPr>
            <p:cNvPr id="26" name="Down Arrow 25"/>
            <p:cNvSpPr/>
            <p:nvPr/>
          </p:nvSpPr>
          <p:spPr>
            <a:xfrm rot="10800000">
              <a:off x="2919556" y="5287526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47914" y="49264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735922" y="2535789"/>
            <a:ext cx="418704" cy="943035"/>
            <a:chOff x="2847914" y="4926402"/>
            <a:chExt cx="418704" cy="943035"/>
          </a:xfrm>
        </p:grpSpPr>
        <p:sp>
          <p:nvSpPr>
            <p:cNvPr id="29" name="Down Arrow 28"/>
            <p:cNvSpPr/>
            <p:nvPr/>
          </p:nvSpPr>
          <p:spPr>
            <a:xfrm rot="10800000">
              <a:off x="2919556" y="5287526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7914" y="49264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38</a:t>
              </a:r>
            </a:p>
          </p:txBody>
        </p:sp>
      </p:grpSp>
      <p:sp>
        <p:nvSpPr>
          <p:cNvPr id="32" name="Sun 31"/>
          <p:cNvSpPr/>
          <p:nvPr/>
        </p:nvSpPr>
        <p:spPr>
          <a:xfrm>
            <a:off x="3960483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3960483" y="1942354"/>
            <a:ext cx="535724" cy="4017281"/>
            <a:chOff x="5091015" y="1942354"/>
            <a:chExt cx="535724" cy="4017281"/>
          </a:xfrm>
        </p:grpSpPr>
        <p:sp>
          <p:nvSpPr>
            <p:cNvPr id="33" name="TextBox 32"/>
            <p:cNvSpPr txBox="1"/>
            <p:nvPr/>
          </p:nvSpPr>
          <p:spPr>
            <a:xfrm>
              <a:off x="5091015" y="194235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5223218" y="2311686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149525" y="2967135"/>
              <a:ext cx="418704" cy="958550"/>
              <a:chOff x="2063579" y="2967135"/>
              <a:chExt cx="418704" cy="958550"/>
            </a:xfrm>
          </p:grpSpPr>
          <p:sp>
            <p:nvSpPr>
              <p:cNvPr id="36" name="Down Arrow 35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96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149525" y="4021128"/>
              <a:ext cx="418704" cy="958550"/>
              <a:chOff x="2063579" y="2967135"/>
              <a:chExt cx="418704" cy="958550"/>
            </a:xfrm>
          </p:grpSpPr>
          <p:sp>
            <p:nvSpPr>
              <p:cNvPr id="39" name="Down Arrow 38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92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149525" y="5001085"/>
              <a:ext cx="418704" cy="958550"/>
              <a:chOff x="2063579" y="2967135"/>
              <a:chExt cx="418704" cy="958550"/>
            </a:xfrm>
          </p:grpSpPr>
          <p:sp>
            <p:nvSpPr>
              <p:cNvPr id="42" name="Down Arrow 41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</a:t>
                </a: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4803328" y="2535789"/>
            <a:ext cx="438948" cy="3333648"/>
            <a:chOff x="5933860" y="2535789"/>
            <a:chExt cx="438948" cy="3333648"/>
          </a:xfrm>
        </p:grpSpPr>
        <p:grpSp>
          <p:nvGrpSpPr>
            <p:cNvPr id="45" name="Group 44"/>
            <p:cNvGrpSpPr/>
            <p:nvPr/>
          </p:nvGrpSpPr>
          <p:grpSpPr>
            <a:xfrm>
              <a:off x="5933860" y="4926402"/>
              <a:ext cx="418704" cy="943035"/>
              <a:chOff x="2847914" y="4926402"/>
              <a:chExt cx="418704" cy="943035"/>
            </a:xfrm>
          </p:grpSpPr>
          <p:sp>
            <p:nvSpPr>
              <p:cNvPr id="46" name="Down Arrow 45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40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954104" y="3692412"/>
              <a:ext cx="418704" cy="943035"/>
              <a:chOff x="2847914" y="4926402"/>
              <a:chExt cx="418704" cy="943035"/>
            </a:xfrm>
          </p:grpSpPr>
          <p:sp>
            <p:nvSpPr>
              <p:cNvPr id="49" name="Down Arrow 48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36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952400" y="2535789"/>
              <a:ext cx="418704" cy="943035"/>
              <a:chOff x="2847914" y="4926402"/>
              <a:chExt cx="418704" cy="943035"/>
            </a:xfrm>
          </p:grpSpPr>
          <p:sp>
            <p:nvSpPr>
              <p:cNvPr id="52" name="Down Arrow 51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32</a:t>
                </a:r>
              </a:p>
            </p:txBody>
          </p:sp>
        </p:grpSp>
      </p:grpSp>
      <p:sp>
        <p:nvSpPr>
          <p:cNvPr id="55" name="Sun 54"/>
          <p:cNvSpPr/>
          <p:nvPr/>
        </p:nvSpPr>
        <p:spPr>
          <a:xfrm>
            <a:off x="7081953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7081953" y="1942354"/>
            <a:ext cx="535724" cy="4017281"/>
            <a:chOff x="8212485" y="1942354"/>
            <a:chExt cx="535724" cy="4017281"/>
          </a:xfrm>
        </p:grpSpPr>
        <p:sp>
          <p:nvSpPr>
            <p:cNvPr id="56" name="TextBox 55"/>
            <p:cNvSpPr txBox="1"/>
            <p:nvPr/>
          </p:nvSpPr>
          <p:spPr>
            <a:xfrm>
              <a:off x="8212485" y="194235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8344688" y="2311686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8270995" y="2967135"/>
              <a:ext cx="418704" cy="958550"/>
              <a:chOff x="2063579" y="2967135"/>
              <a:chExt cx="418704" cy="958550"/>
            </a:xfrm>
          </p:grpSpPr>
          <p:sp>
            <p:nvSpPr>
              <p:cNvPr id="59" name="Down Arrow 58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96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8270995" y="4021128"/>
              <a:ext cx="418704" cy="958550"/>
              <a:chOff x="2063579" y="2967135"/>
              <a:chExt cx="418704" cy="958550"/>
            </a:xfrm>
          </p:grpSpPr>
          <p:sp>
            <p:nvSpPr>
              <p:cNvPr id="62" name="Down Arrow 61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92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8270995" y="5001085"/>
              <a:ext cx="418704" cy="958550"/>
              <a:chOff x="2063579" y="2967135"/>
              <a:chExt cx="418704" cy="958550"/>
            </a:xfrm>
          </p:grpSpPr>
          <p:sp>
            <p:nvSpPr>
              <p:cNvPr id="65" name="Down Arrow 64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</a:t>
                </a: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7924798" y="2535789"/>
            <a:ext cx="438948" cy="3333648"/>
            <a:chOff x="9055330" y="2535789"/>
            <a:chExt cx="438948" cy="3333648"/>
          </a:xfrm>
        </p:grpSpPr>
        <p:grpSp>
          <p:nvGrpSpPr>
            <p:cNvPr id="68" name="Group 67"/>
            <p:cNvGrpSpPr/>
            <p:nvPr/>
          </p:nvGrpSpPr>
          <p:grpSpPr>
            <a:xfrm>
              <a:off x="9055330" y="4926402"/>
              <a:ext cx="418704" cy="943035"/>
              <a:chOff x="2847914" y="4926402"/>
              <a:chExt cx="418704" cy="943035"/>
            </a:xfrm>
          </p:grpSpPr>
          <p:sp>
            <p:nvSpPr>
              <p:cNvPr id="69" name="Down Arrow 68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9075574" y="3692412"/>
              <a:ext cx="418704" cy="943035"/>
              <a:chOff x="2847914" y="4926402"/>
              <a:chExt cx="418704" cy="943035"/>
            </a:xfrm>
          </p:grpSpPr>
          <p:sp>
            <p:nvSpPr>
              <p:cNvPr id="72" name="Down Arrow 71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</a:t>
                </a: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9073870" y="2535789"/>
              <a:ext cx="418704" cy="943035"/>
              <a:chOff x="2847914" y="4926402"/>
              <a:chExt cx="418704" cy="943035"/>
            </a:xfrm>
          </p:grpSpPr>
          <p:sp>
            <p:nvSpPr>
              <p:cNvPr id="75" name="Down Arrow 74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</a:t>
                </a:r>
              </a:p>
            </p:txBody>
          </p:sp>
        </p:grpSp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1513" y="2400124"/>
            <a:ext cx="5143148" cy="2637214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9384480" y="1229178"/>
            <a:ext cx="26372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Aqua MODIS 0.935 µm single channel</a:t>
            </a:r>
          </a:p>
        </p:txBody>
      </p:sp>
    </p:spTree>
    <p:extLst>
      <p:ext uri="{BB962C8B-B14F-4D97-AF65-F5344CB8AC3E}">
        <p14:creationId xmlns:p14="http://schemas.microsoft.com/office/powerpoint/2010/main" val="6682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  <p:bldP spid="55" grpId="0" animBg="1"/>
    </p:bldLst>
  </p:timing>
</p:sld>
</file>

<file path=ppt/theme/theme1.xml><?xml version="1.0" encoding="utf-8"?>
<a:theme xmlns:a="http://schemas.openxmlformats.org/drawingml/2006/main" name="3_Programme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Programmes)" id="{96745099-B8B5-493A-960A-EEAE97F9475A}" vid="{CE508AB9-3B00-4A2D-AF5F-5B8FF2D6E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(Programmes)</Template>
  <TotalTime>9130</TotalTime>
  <Words>784</Words>
  <Application>Microsoft Office PowerPoint</Application>
  <PresentationFormat>Widescreen</PresentationFormat>
  <Paragraphs>221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Bahnschrift Light</vt:lpstr>
      <vt:lpstr>Bahnschrift SemiBold</vt:lpstr>
      <vt:lpstr>Bahnschrift SemiLight</vt:lpstr>
      <vt:lpstr>Calibri</vt:lpstr>
      <vt:lpstr>Calibri Light</vt:lpstr>
      <vt:lpstr>Century Gothic</vt:lpstr>
      <vt:lpstr>Comic Sans MS</vt:lpstr>
      <vt:lpstr>Helvetica</vt:lpstr>
      <vt:lpstr>Roboto</vt:lpstr>
      <vt:lpstr>Roboto Medium</vt:lpstr>
      <vt:lpstr>Symbol</vt:lpstr>
      <vt:lpstr>Tahoma</vt:lpstr>
      <vt:lpstr>Times New Roman</vt:lpstr>
      <vt:lpstr>Verdana</vt:lpstr>
      <vt:lpstr>Wingdings</vt:lpstr>
      <vt:lpstr>3_Programmes Template</vt:lpstr>
      <vt:lpstr>PowerPoint Presentation</vt:lpstr>
      <vt:lpstr>CLOUDS in the atmosphere </vt:lpstr>
      <vt:lpstr>CLOUDS in the atmosphere </vt:lpstr>
      <vt:lpstr>MOISTURE in the atmosphere </vt:lpstr>
      <vt:lpstr>MTG vs MSG (FCI vs SEVIRI)</vt:lpstr>
      <vt:lpstr>FCI vs SEVIRI</vt:lpstr>
      <vt:lpstr>WV absorption (solar region)</vt:lpstr>
      <vt:lpstr>WV absorption (solar region)</vt:lpstr>
      <vt:lpstr>WV Absorption: what does it mean in NIR0.9 region?</vt:lpstr>
      <vt:lpstr>WV Absorption: what does it mean in NIR1.3 region?</vt:lpstr>
      <vt:lpstr>1.38 mm: If we see a cloud, what can we say about it?</vt:lpstr>
      <vt:lpstr>1.38 mm compared to 0.9 mm </vt:lpstr>
      <vt:lpstr>NIR0.9 imagery examples</vt:lpstr>
      <vt:lpstr>NIR1.3 imagery examples</vt:lpstr>
      <vt:lpstr>NIR1.3 imagery examples</vt:lpstr>
      <vt:lpstr>Cloud Type RGB      / MTG expected ‘novel’ RGBs</vt:lpstr>
      <vt:lpstr>Cloud Type RGB      / MTG expected ‘novel’ RGBs</vt:lpstr>
      <vt:lpstr>Cloud Type RGB      / MTG expected ‘novel’ RGBs</vt:lpstr>
      <vt:lpstr>Cloud Type RGB      / MTG expected ‘novel’ RGBs</vt:lpstr>
      <vt:lpstr>Summary </vt:lpstr>
      <vt:lpstr>Shukran! 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Smiljanic</dc:creator>
  <cp:lastModifiedBy>Ivan Smiljanic</cp:lastModifiedBy>
  <cp:revision>158</cp:revision>
  <cp:lastPrinted>2006-03-06T14:11:17Z</cp:lastPrinted>
  <dcterms:created xsi:type="dcterms:W3CDTF">2022-09-21T10:37:43Z</dcterms:created>
  <dcterms:modified xsi:type="dcterms:W3CDTF">2024-06-22T09:21:36Z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1250548</vt:lpwstr>
  </property>
  <property fmtid="{D5CDD505-2E9C-101B-9397-08002B2CF9AE}" pid="3" name="DM_DOCNAME">
    <vt:lpwstr>Presentation Landscape Template (Programmes)</vt:lpwstr>
  </property>
  <property fmtid="{D5CDD505-2E9C-101B-9397-08002B2CF9AE}" pid="4" name="DM_AUTHOR">
    <vt:lpwstr>Anne-Flore Laloe</vt:lpwstr>
  </property>
  <property fmtid="{D5CDD505-2E9C-101B-9397-08002B2CF9AE}" pid="5" name="DM_E_DOC_NO">
    <vt:lpwstr>EUM/IM/TEM/21/1250548</vt:lpwstr>
  </property>
  <property fmtid="{D5CDD505-2E9C-101B-9397-08002B2CF9AE}" pid="6" name="DM_E_VER_NO">
    <vt:lpwstr>1B</vt:lpwstr>
  </property>
  <property fmtid="{D5CDD505-2E9C-101B-9397-08002B2CF9AE}" pid="7" name="DM_E_ISS_DATE">
    <vt:lpwstr>28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