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tiff" ContentType="image/tiff"/>
  <Default Extension="jpeg" ContentType="image/jpeg"/>
  <Default Extension="rels" ContentType="application/vnd.openxmlformats-package.relationships+xml"/>
  <Default Extension="wmf" ContentType="image/x-wmf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3" r:id="rId2"/>
    <p:sldMasterId id="2147483665" r:id="rId3"/>
    <p:sldMasterId id="2147483671" r:id="rId4"/>
    <p:sldMasterId id="2147483683" r:id="rId5"/>
  </p:sldMasterIdLst>
  <p:notesMasterIdLst>
    <p:notesMasterId r:id="rId31"/>
  </p:notesMasterIdLst>
  <p:sldIdLst>
    <p:sldId id="256" r:id="rId6"/>
    <p:sldId id="258" r:id="rId7"/>
    <p:sldId id="257" r:id="rId8"/>
    <p:sldId id="283" r:id="rId9"/>
    <p:sldId id="284" r:id="rId10"/>
    <p:sldId id="286" r:id="rId11"/>
    <p:sldId id="295" r:id="rId12"/>
    <p:sldId id="299" r:id="rId13"/>
    <p:sldId id="298" r:id="rId14"/>
    <p:sldId id="287" r:id="rId15"/>
    <p:sldId id="288" r:id="rId16"/>
    <p:sldId id="296" r:id="rId17"/>
    <p:sldId id="297" r:id="rId18"/>
    <p:sldId id="289" r:id="rId19"/>
    <p:sldId id="290" r:id="rId20"/>
    <p:sldId id="291" r:id="rId21"/>
    <p:sldId id="292" r:id="rId22"/>
    <p:sldId id="293" r:id="rId23"/>
    <p:sldId id="294" r:id="rId24"/>
    <p:sldId id="300" r:id="rId25"/>
    <p:sldId id="301" r:id="rId26"/>
    <p:sldId id="302" r:id="rId27"/>
    <p:sldId id="304" r:id="rId28"/>
    <p:sldId id="303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 WGHTFCT I" id="{1D743A5A-2E14-7646-A6F7-2A5269986A73}">
          <p14:sldIdLst>
            <p14:sldId id="256"/>
            <p14:sldId id="258"/>
            <p14:sldId id="257"/>
            <p14:sldId id="283"/>
            <p14:sldId id="284"/>
          </p14:sldIdLst>
        </p14:section>
        <p14:section name="The nonscattering RT Equation" id="{445CB541-C4FA-A54D-823A-1BC75983B5AF}">
          <p14:sldIdLst>
            <p14:sldId id="286"/>
          </p14:sldIdLst>
        </p14:section>
        <p14:section name="Bayes" id="{9D2FA784-4155-434A-9B77-ADB860343CBD}">
          <p14:sldIdLst>
            <p14:sldId id="295"/>
            <p14:sldId id="299"/>
            <p14:sldId id="298"/>
            <p14:sldId id="287"/>
            <p14:sldId id="288"/>
            <p14:sldId id="296"/>
            <p14:sldId id="297"/>
            <p14:sldId id="289"/>
            <p14:sldId id="290"/>
            <p14:sldId id="291"/>
            <p14:sldId id="292"/>
            <p14:sldId id="293"/>
            <p14:sldId id="294"/>
            <p14:sldId id="300"/>
            <p14:sldId id="301"/>
            <p14:sldId id="302"/>
            <p14:sldId id="304"/>
            <p14:sldId id="303"/>
            <p14:sldId id="28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FB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065" autoAdjust="0"/>
  </p:normalViewPr>
  <p:slideViewPr>
    <p:cSldViewPr snapToGrid="0" snapToObjects="1">
      <p:cViewPr>
        <p:scale>
          <a:sx n="100" d="100"/>
          <a:sy n="100" d="100"/>
        </p:scale>
        <p:origin x="-208" y="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B1D2D-E14A-F747-889C-9F4E3446D618}" type="datetimeFigureOut">
              <a:rPr lang="en-US" smtClean="0"/>
              <a:t>6/13/13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CF6F6-B573-4B4A-A41E-6398BC4E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5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437B553-D2FC-0F40-88C7-4E4C59AB24C0}" type="slidenum">
              <a:rPr lang="en-US" sz="1200">
                <a:solidFill>
                  <a:prstClr val="black"/>
                </a:solidFill>
              </a:rPr>
              <a:pPr/>
              <a:t>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87441BE-351D-804C-B47E-811BB8A10C97}" type="slidenum">
              <a:rPr lang="en-US" sz="1200">
                <a:solidFill>
                  <a:prstClr val="black"/>
                </a:solidFill>
              </a:rPr>
              <a:pPr/>
              <a:t>16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56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5118452-FD4E-5840-B9A7-95A19F96601C}" type="slidenum">
              <a:rPr lang="en-US" sz="1200">
                <a:solidFill>
                  <a:prstClr val="black"/>
                </a:solidFill>
              </a:rPr>
              <a:pPr/>
              <a:t>17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76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5BB3292-A1DE-AB47-8CF7-A7663163BF2B}" type="slidenum">
              <a:rPr lang="en-US" sz="1200">
                <a:solidFill>
                  <a:prstClr val="black"/>
                </a:solidFill>
              </a:rPr>
              <a:pPr/>
              <a:t>18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20440F6-F18E-A94F-8918-F2D112407430}" type="slidenum">
              <a:rPr lang="en-US" sz="1200">
                <a:solidFill>
                  <a:prstClr val="black"/>
                </a:solidFill>
              </a:rPr>
              <a:pPr/>
              <a:t>19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5BB3292-A1DE-AB47-8CF7-A7663163BF2B}" type="slidenum">
              <a:rPr lang="en-US" sz="1200">
                <a:solidFill>
                  <a:prstClr val="black"/>
                </a:solidFill>
              </a:rPr>
              <a:pPr/>
              <a:t>20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CF6F6-B573-4B4A-A41E-6398BC4EF9D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08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437B553-D2FC-0F40-88C7-4E4C59AB24C0}" type="slidenum">
              <a:rPr lang="en-US" sz="1200">
                <a:solidFill>
                  <a:prstClr val="black"/>
                </a:solidFill>
              </a:rPr>
              <a:pPr/>
              <a:t>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437B553-D2FC-0F40-88C7-4E4C59AB24C0}" type="slidenum">
              <a:rPr lang="en-US" sz="1200">
                <a:solidFill>
                  <a:prstClr val="black"/>
                </a:solidFill>
              </a:rPr>
              <a:pPr/>
              <a:t>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3A80A1C-6729-9F4A-8F97-B81725343C62}" type="slidenum">
              <a:rPr lang="en-US" sz="1200">
                <a:solidFill>
                  <a:prstClr val="black"/>
                </a:solidFill>
              </a:rPr>
              <a:pPr/>
              <a:t>10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E985B8C-16EF-B140-B17D-2412BE427059}" type="slidenum">
              <a:rPr lang="en-US" sz="1200">
                <a:solidFill>
                  <a:prstClr val="black"/>
                </a:solidFill>
              </a:rPr>
              <a:pPr/>
              <a:t>11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437B553-D2FC-0F40-88C7-4E4C59AB24C0}" type="slidenum">
              <a:rPr lang="en-US" sz="1200">
                <a:solidFill>
                  <a:prstClr val="black"/>
                </a:solidFill>
              </a:rPr>
              <a:pPr/>
              <a:t>12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E985B8C-16EF-B140-B17D-2412BE427059}" type="slidenum">
              <a:rPr lang="en-US" sz="1200">
                <a:solidFill>
                  <a:prstClr val="black"/>
                </a:solidFill>
              </a:rPr>
              <a:pPr/>
              <a:t>13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437B553-D2FC-0F40-88C7-4E4C59AB24C0}" type="slidenum">
              <a:rPr lang="en-US" sz="1200">
                <a:solidFill>
                  <a:prstClr val="black"/>
                </a:solidFill>
              </a:rPr>
              <a:pPr/>
              <a:t>14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C1FF8E-3043-A849-B4CD-52440E1B43EB}" type="slidenum">
              <a:rPr lang="en-US" sz="1200">
                <a:solidFill>
                  <a:prstClr val="black"/>
                </a:solidFill>
              </a:rPr>
              <a:pPr/>
              <a:t>15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/>
              <a:t>6/13/13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99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47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02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8434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8096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3078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45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8125" y="569913"/>
            <a:ext cx="1890713" cy="5600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69913"/>
            <a:ext cx="5521325" cy="5600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47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6/13/13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0624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/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3506"/>
            <a:ext cx="8229600" cy="7115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0622"/>
            <a:ext cx="8229600" cy="3096356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6/13/13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3193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/ list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1229410"/>
            <a:ext cx="2667000" cy="4687960"/>
          </a:xfrm>
        </p:spPr>
        <p:txBody>
          <a:bodyPr>
            <a:normAutofit/>
          </a:bodyPr>
          <a:lstStyle>
            <a:lvl1pPr>
              <a:defRPr sz="2400"/>
            </a:lvl1pPr>
            <a:lvl2pPr marL="742950" indent="-28575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6/13/13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" y="1228725"/>
            <a:ext cx="5378450" cy="4687888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552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/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3506"/>
            <a:ext cx="8229600" cy="7115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0622"/>
            <a:ext cx="8229600" cy="3096356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/>
              <a:t>6/13/13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10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9AD48-B63E-3E4B-B842-FEEB5214E8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415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9F850-0230-084D-808E-0A9BF48498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905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BB27C-B664-9C4D-B096-698D8B3B90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296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1742B-DD97-EF42-9E09-639BD96E40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7860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6C2AC-C009-6B43-A681-C8B50D9B89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896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8B23A-1B30-5145-89B9-C97067883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7177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3C222-FABD-DB42-AB00-0C5AEE48E9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6660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EA366-65F9-9A4D-B62E-9265352614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4982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D3713-9C5E-8A45-B85E-F11ABDA8D0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6147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60173-2503-1B46-8A0C-09BBB14002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100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/ list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1229410"/>
            <a:ext cx="2667000" cy="4687960"/>
          </a:xfrm>
        </p:spPr>
        <p:txBody>
          <a:bodyPr>
            <a:normAutofit/>
          </a:bodyPr>
          <a:lstStyle>
            <a:lvl1pPr>
              <a:defRPr sz="2400"/>
            </a:lvl1pPr>
            <a:lvl2pPr marL="742950" indent="-28575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/>
              <a:t>6/13/13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" y="1228725"/>
            <a:ext cx="5378450" cy="4687888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016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F2D30-1452-D74F-89D7-D1A246CC1C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5007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6/13/13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19594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/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3506"/>
            <a:ext cx="8229600" cy="7115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0622"/>
            <a:ext cx="8229600" cy="3096356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6/13/13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77246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/ list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1229410"/>
            <a:ext cx="2667000" cy="4687960"/>
          </a:xfrm>
        </p:spPr>
        <p:txBody>
          <a:bodyPr>
            <a:normAutofit/>
          </a:bodyPr>
          <a:lstStyle>
            <a:lvl1pPr>
              <a:defRPr sz="2400"/>
            </a:lvl1pPr>
            <a:lvl2pPr marL="742950" indent="-28575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6/13/13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" y="1228725"/>
            <a:ext cx="5378450" cy="4687888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2401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6/13/13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90624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57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/>
              <a:t>6/13/13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5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37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65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7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715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05000"/>
            <a:ext cx="1638300" cy="4265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05100" y="1905000"/>
            <a:ext cx="1638300" cy="4265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39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4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5.xml"/><Relationship Id="rId6" Type="http://schemas.openxmlformats.org/officeDocument/2006/relationships/theme" Target="../theme/theme5.xml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33CC"/>
            </a:gs>
            <a:gs pos="100000">
              <a:schemeClr val="tx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6028"/>
            <a:ext cx="8229600" cy="711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9410"/>
            <a:ext cx="8229600" cy="46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058EE-34D5-CA4F-B8B3-CD41996CF955}" type="datetimeFigureOut">
              <a:rPr lang="en-US" smtClean="0"/>
              <a:t>6/13/13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CF5F0-F0AE-D041-B286-B449A80C9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69" r:id="rId4"/>
    <p:sldLayoutId id="2147483670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16FBBF"/>
          </a:solidFill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•"/>
        <a:defRPr sz="28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–"/>
        <a:defRPr sz="28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•"/>
        <a:defRPr sz="24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–"/>
        <a:defRPr sz="20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»"/>
        <a:defRPr sz="20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539875" y="6324600"/>
            <a:ext cx="456088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85000"/>
              </a:lnSpc>
              <a:spcBef>
                <a:spcPts val="388"/>
              </a:spcBef>
              <a:spcAft>
                <a:spcPct val="0"/>
              </a:spcAft>
            </a:pPr>
            <a:endParaRPr lang="en-GB" sz="1600" smtClean="0">
              <a:solidFill>
                <a:srgbClr val="B2B2B2"/>
              </a:solidFill>
              <a:latin typeface="Helvetica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69913"/>
            <a:ext cx="7564438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title style</a:t>
            </a:r>
            <a:endParaRPr lang="en-GB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05000"/>
            <a:ext cx="3429000" cy="426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57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marL="3429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+mj-lt"/>
          <a:ea typeface="+mj-ea"/>
          <a:cs typeface="+mj-cs"/>
        </a:defRPr>
      </a:lvl1pPr>
      <a:lvl2pPr marL="3429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2pPr>
      <a:lvl3pPr marL="3429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3pPr>
      <a:lvl4pPr marL="3429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4pPr>
      <a:lvl5pPr marL="3429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5pPr>
      <a:lvl6pPr marL="8001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6pPr>
      <a:lvl7pPr marL="12573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7pPr>
      <a:lvl8pPr marL="17145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8pPr>
      <a:lvl9pPr marL="21717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9pPr>
    </p:titleStyle>
    <p:bodyStyle>
      <a:lvl1pPr marL="668338" indent="-5270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bg1"/>
        </a:buClr>
        <a:buSzPct val="110000"/>
        <a:buFont typeface="Wingdings" charset="0"/>
        <a:buChar char="§"/>
        <a:defRPr>
          <a:solidFill>
            <a:schemeClr val="bg1"/>
          </a:solidFill>
          <a:latin typeface="+mn-lt"/>
          <a:ea typeface="+mn-ea"/>
          <a:cs typeface="+mn-cs"/>
        </a:defRPr>
      </a:lvl1pPr>
      <a:lvl2pPr marL="1335088" indent="-4762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bg1"/>
        </a:buClr>
        <a:buSzPct val="100000"/>
        <a:buFont typeface="Wingdings" charset="0"/>
        <a:buChar char="§"/>
        <a:defRPr>
          <a:solidFill>
            <a:schemeClr val="bg1"/>
          </a:solidFill>
          <a:latin typeface="+mn-lt"/>
          <a:ea typeface="+mn-ea"/>
        </a:defRPr>
      </a:lvl2pPr>
      <a:lvl3pPr marL="17541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·"/>
        <a:defRPr>
          <a:solidFill>
            <a:srgbClr val="FFFFFF"/>
          </a:solidFill>
          <a:latin typeface="Helvetica" charset="0"/>
          <a:ea typeface="+mn-ea"/>
        </a:defRPr>
      </a:lvl3pPr>
      <a:lvl4pPr marL="21732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"/>
        <a:defRPr>
          <a:solidFill>
            <a:srgbClr val="FFFFFF"/>
          </a:solidFill>
          <a:latin typeface="Helvetica" charset="0"/>
          <a:ea typeface="+mn-ea"/>
        </a:defRPr>
      </a:lvl4pPr>
      <a:lvl5pPr marL="25923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>
          <a:solidFill>
            <a:srgbClr val="FFFFFF"/>
          </a:solidFill>
          <a:latin typeface="Helvetica" charset="0"/>
          <a:ea typeface="+mn-ea"/>
        </a:defRPr>
      </a:lvl5pPr>
      <a:lvl6pPr marL="30495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>
          <a:solidFill>
            <a:srgbClr val="FFFFFF"/>
          </a:solidFill>
          <a:latin typeface="Helvetica" charset="0"/>
          <a:ea typeface="+mn-ea"/>
        </a:defRPr>
      </a:lvl6pPr>
      <a:lvl7pPr marL="35067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>
          <a:solidFill>
            <a:srgbClr val="FFFFFF"/>
          </a:solidFill>
          <a:latin typeface="Helvetica" charset="0"/>
          <a:ea typeface="+mn-ea"/>
        </a:defRPr>
      </a:lvl7pPr>
      <a:lvl8pPr marL="39639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>
          <a:solidFill>
            <a:srgbClr val="FFFFFF"/>
          </a:solidFill>
          <a:latin typeface="Helvetica" charset="0"/>
          <a:ea typeface="+mn-ea"/>
        </a:defRPr>
      </a:lvl8pPr>
      <a:lvl9pPr marL="44211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>
          <a:solidFill>
            <a:srgbClr val="FFFFFF"/>
          </a:solidFill>
          <a:latin typeface="Helvetica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33CC"/>
            </a:gs>
            <a:gs pos="100000">
              <a:schemeClr val="tx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6028"/>
            <a:ext cx="8229600" cy="711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9410"/>
            <a:ext cx="8229600" cy="46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058EE-34D5-CA4F-B8B3-CD41996CF95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6/13/13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CF5F0-F0AE-D041-B286-B449A80C9D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545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66FF66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•"/>
        <a:defRPr sz="2800" kern="1200">
          <a:solidFill>
            <a:schemeClr val="bg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F31E8A7-D861-D148-B673-75D0E5C221F8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8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33CC"/>
            </a:gs>
            <a:gs pos="100000">
              <a:schemeClr val="tx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6028"/>
            <a:ext cx="8229600" cy="711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9410"/>
            <a:ext cx="8229600" cy="46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058EE-34D5-CA4F-B8B3-CD41996CF95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6/13/13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CF5F0-F0AE-D041-B286-B449A80C9D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940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16FBBF"/>
          </a:solidFill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•"/>
        <a:defRPr sz="28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–"/>
        <a:defRPr sz="28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•"/>
        <a:defRPr sz="24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–"/>
        <a:defRPr sz="20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»"/>
        <a:defRPr sz="20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IMG_011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985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5444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amsre_2007_12_month_s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8750"/>
            <a:ext cx="574040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532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amsre_2007_12_month_s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8750"/>
            <a:ext cx="574040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5" descr="sst_oe_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30"/>
          <a:stretch>
            <a:fillRect/>
          </a:stretch>
        </p:blipFill>
        <p:spPr bwMode="auto">
          <a:xfrm>
            <a:off x="1371600" y="4267200"/>
            <a:ext cx="5989638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504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What would be your best estimate of the temperature of the water given this information and the climatological information above?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2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Get help from your statistician friend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920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amsre_2007_12_month_s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8750"/>
            <a:ext cx="574040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5" descr="sst_oe_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30"/>
          <a:stretch>
            <a:fillRect/>
          </a:stretch>
        </p:blipFill>
        <p:spPr bwMode="auto">
          <a:xfrm>
            <a:off x="1371600" y="4267200"/>
            <a:ext cx="5989638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6718300" y="3822700"/>
            <a:ext cx="25400" cy="22606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5092926" y="3491468"/>
            <a:ext cx="3250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Maximum Likelihood Estimate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800600" y="4178300"/>
            <a:ext cx="25400" cy="22606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3175226" y="3770868"/>
            <a:ext cx="3040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Minimum Variance Estimate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026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Now, your ocean biologist friend observes a certain very sensible fish species.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He knows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this fish species only lives in water with a temperature of 25±1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deg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C.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What would be your best estimate of the temperature of the water given this information and the climatological information above?</a:t>
            </a:r>
          </a:p>
        </p:txBody>
      </p:sp>
    </p:spTree>
    <p:extLst>
      <p:ext uri="{BB962C8B-B14F-4D97-AF65-F5344CB8AC3E}">
        <p14:creationId xmlns:p14="http://schemas.microsoft.com/office/powerpoint/2010/main" val="2098108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sst_oe_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56"/>
          <a:stretch>
            <a:fillRect/>
          </a:stretch>
        </p:blipFill>
        <p:spPr bwMode="auto">
          <a:xfrm>
            <a:off x="152400" y="457200"/>
            <a:ext cx="59896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6324600" y="609600"/>
            <a:ext cx="2057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</a:rPr>
              <a:t>This is your a-priori knowledge</a:t>
            </a: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20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sst_oe_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12"/>
          <a:stretch>
            <a:fillRect/>
          </a:stretch>
        </p:blipFill>
        <p:spPr bwMode="auto">
          <a:xfrm>
            <a:off x="152400" y="457200"/>
            <a:ext cx="59896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6324600" y="609600"/>
            <a:ext cx="2057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</a:rPr>
              <a:t>This is your a-priori knowledge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6324600" y="1905000"/>
            <a:ext cx="20574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</a:rPr>
              <a:t>The red curve is your observation (what you know from seeing the fish)</a:t>
            </a: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133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sst_oe_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40"/>
          <a:stretch>
            <a:fillRect/>
          </a:stretch>
        </p:blipFill>
        <p:spPr bwMode="auto">
          <a:xfrm>
            <a:off x="152400" y="457200"/>
            <a:ext cx="598963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6324600" y="609600"/>
            <a:ext cx="2057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</a:rPr>
              <a:t>This is your a-priori knowledge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6324600" y="1905000"/>
            <a:ext cx="20574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</a:rPr>
              <a:t>The red curve is your observation (what you know from seeing the fish)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6324600" y="3505200"/>
            <a:ext cx="2057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</a:rPr>
              <a:t>The green curve is your a-posteriori knowledge</a:t>
            </a: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19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It turns out your physicist friend has a thermometer with him….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… but of course he forgot to tell anyone.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The thermometer now tells you that the SST is only 12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±0.5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deg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C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How does your estimate of the ocean temperature change?</a:t>
            </a:r>
          </a:p>
        </p:txBody>
      </p:sp>
    </p:spTree>
    <p:extLst>
      <p:ext uri="{BB962C8B-B14F-4D97-AF65-F5344CB8AC3E}">
        <p14:creationId xmlns:p14="http://schemas.microsoft.com/office/powerpoint/2010/main" val="1805009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sst_oe_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04"/>
          <a:stretch>
            <a:fillRect/>
          </a:stretch>
        </p:blipFill>
        <p:spPr bwMode="auto">
          <a:xfrm>
            <a:off x="152400" y="457200"/>
            <a:ext cx="5989638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6324600" y="609600"/>
            <a:ext cx="2057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</a:rPr>
              <a:t>This is your a-priori knowledge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6324600" y="1905000"/>
            <a:ext cx="20574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</a:rPr>
              <a:t>The red curve is your observation (what you know from seeing the fish)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6324600" y="3657600"/>
            <a:ext cx="2057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</a:rPr>
              <a:t>Fish and climatology only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6400800" y="4876800"/>
            <a:ext cx="20574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smtClean="0">
                <a:solidFill>
                  <a:srgbClr val="000000"/>
                </a:solidFill>
              </a:rPr>
              <a:t>The blue curve gives you the a-posteriori from climatology, fish and, thermometer</a:t>
            </a: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860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IMG_011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985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90706"/>
            <a:ext cx="8229600" cy="71159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From data to information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3500138"/>
            <a:ext cx="9144000" cy="309635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Prof. Ralf Bennartz	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SSEC, University of Wisconsin – Madison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EES, Vanderbilt University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415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444500"/>
            <a:ext cx="8280400" cy="4114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latin typeface="Arial" charset="0"/>
                <a:ea typeface="ＭＳ Ｐゴシック" charset="0"/>
                <a:cs typeface="ＭＳ Ｐゴシック" charset="0"/>
              </a:rPr>
              <a:t>Now let’s hand it over to the statistician friend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What we applied here is called Bayes’ rule after 18</a:t>
            </a:r>
            <a:r>
              <a:rPr lang="en-US" sz="2800" baseline="30000" dirty="0" smtClean="0">
                <a:latin typeface="Arial" charset="0"/>
                <a:ea typeface="ＭＳ Ｐゴシック" charset="0"/>
                <a:cs typeface="ＭＳ Ｐゴシック" charset="0"/>
              </a:rPr>
              <a:t>th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  century British mathematician Thomas Bayes (modified by Pierre-Simon Laplace).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It provides a </a:t>
            </a:r>
            <a:r>
              <a:rPr lang="en-US" sz="2800" smtClean="0">
                <a:latin typeface="Arial" charset="0"/>
                <a:ea typeface="ＭＳ Ｐゴシック" charset="0"/>
                <a:cs typeface="ＭＳ Ｐゴシック" charset="0"/>
              </a:rPr>
              <a:t>powerful mathematical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framework to evaluate hypotheses given different (and potentially conflicting) pieces of information.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512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 build="p"/>
      <p:bldP spid="28673" grpId="1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Meteorological Data Assimilation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the same principle, that is you need:</a:t>
            </a:r>
          </a:p>
          <a:p>
            <a:r>
              <a:rPr lang="en-US" dirty="0" smtClean="0">
                <a:solidFill>
                  <a:srgbClr val="16FBBF"/>
                </a:solidFill>
              </a:rPr>
              <a:t>A forecast model </a:t>
            </a:r>
            <a:r>
              <a:rPr lang="en-US" dirty="0" smtClean="0"/>
              <a:t>(that constitutes your background knowledge)</a:t>
            </a:r>
          </a:p>
          <a:p>
            <a:r>
              <a:rPr lang="en-US" dirty="0" smtClean="0"/>
              <a:t>Observations + uncertainties</a:t>
            </a:r>
          </a:p>
          <a:p>
            <a:r>
              <a:rPr lang="en-US" dirty="0" smtClean="0"/>
              <a:t>DA will now integrate model + observations to generate a best guess of the atmospheric state.</a:t>
            </a:r>
          </a:p>
          <a:p>
            <a:r>
              <a:rPr lang="en-US" dirty="0" smtClean="0"/>
              <a:t>This is called </a:t>
            </a:r>
            <a:r>
              <a:rPr lang="en-US" dirty="0" smtClean="0">
                <a:solidFill>
                  <a:srgbClr val="16FBBF"/>
                </a:solidFill>
              </a:rPr>
              <a:t>analysis </a:t>
            </a:r>
            <a:r>
              <a:rPr lang="en-US" dirty="0" smtClean="0"/>
              <a:t>and is used to re-</a:t>
            </a:r>
            <a:r>
              <a:rPr lang="en-US" dirty="0" err="1" smtClean="0"/>
              <a:t>initialze</a:t>
            </a:r>
            <a:r>
              <a:rPr lang="en-US" dirty="0" smtClean="0"/>
              <a:t> the forecast</a:t>
            </a:r>
            <a:endParaRPr lang="en-US" dirty="0">
              <a:solidFill>
                <a:srgbClr val="16FB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92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Meteorological Data Assimilation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1358900"/>
            <a:ext cx="8191500" cy="414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91100" y="5765800"/>
            <a:ext cx="334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From ECMWF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351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Meteorological Data Assimilation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 systems are very complex because of the sheer amount of observational data</a:t>
            </a:r>
            <a:endParaRPr lang="en-US" dirty="0">
              <a:solidFill>
                <a:srgbClr val="16FB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69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want to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567" y="1093943"/>
            <a:ext cx="8229600" cy="4687960"/>
          </a:xfrm>
        </p:spPr>
        <p:txBody>
          <a:bodyPr/>
          <a:lstStyle/>
          <a:p>
            <a:r>
              <a:rPr lang="en-US" dirty="0" smtClean="0"/>
              <a:t>Weather forecasting? What data is needed for NWP model initialization (assimilation)?</a:t>
            </a:r>
          </a:p>
        </p:txBody>
      </p:sp>
      <p:pic>
        <p:nvPicPr>
          <p:cNvPr id="4" name="Picture 3" descr="kelly_thepaut_2007_table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2" y="2302934"/>
            <a:ext cx="3848099" cy="4435332"/>
          </a:xfrm>
          <a:prstGeom prst="rect">
            <a:avLst/>
          </a:prstGeom>
        </p:spPr>
      </p:pic>
      <p:pic>
        <p:nvPicPr>
          <p:cNvPr id="5" name="Picture 4" descr="kelly_thepaut_2007_figure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464" y="2302934"/>
            <a:ext cx="4876801" cy="36077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55067" y="6062133"/>
            <a:ext cx="447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Source: Kelly and </a:t>
            </a:r>
            <a:r>
              <a:rPr lang="en-US" dirty="0" err="1" smtClean="0">
                <a:solidFill>
                  <a:srgbClr val="FFFFFF"/>
                </a:solidFill>
              </a:rPr>
              <a:t>Thepaut</a:t>
            </a:r>
            <a:r>
              <a:rPr lang="en-US" dirty="0" smtClean="0">
                <a:solidFill>
                  <a:srgbClr val="FFFFFF"/>
                </a:solidFill>
              </a:rPr>
              <a:t>, 2007 ECMWF Newsletter 113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20138" y="4047067"/>
            <a:ext cx="4097867" cy="965200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47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9410"/>
            <a:ext cx="8229600" cy="517139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6FBBF"/>
                </a:solidFill>
              </a:rPr>
              <a:t>Bayes’ theorem </a:t>
            </a:r>
            <a:r>
              <a:rPr lang="en-US" dirty="0" smtClean="0"/>
              <a:t>provides a method to formally include different pieces of information and weight them according to their </a:t>
            </a:r>
            <a:r>
              <a:rPr lang="en-US" dirty="0" smtClean="0">
                <a:solidFill>
                  <a:srgbClr val="16FBBF"/>
                </a:solidFill>
              </a:rPr>
              <a:t>uncertainty</a:t>
            </a:r>
          </a:p>
          <a:p>
            <a:r>
              <a:rPr lang="en-US" dirty="0" smtClean="0">
                <a:solidFill>
                  <a:srgbClr val="16FBBF"/>
                </a:solidFill>
              </a:rPr>
              <a:t>Meteorological data assimilation </a:t>
            </a:r>
            <a:r>
              <a:rPr lang="en-US" dirty="0" smtClean="0"/>
              <a:t>is based on this methodology.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890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 want to know and why we need it?</a:t>
            </a:r>
          </a:p>
          <a:p>
            <a:r>
              <a:rPr lang="en-US" dirty="0" smtClean="0"/>
              <a:t>What does a satellite really observe?</a:t>
            </a:r>
          </a:p>
          <a:p>
            <a:r>
              <a:rPr lang="en-US" dirty="0" smtClean="0"/>
              <a:t>How do we reconcile observations with what we already know?</a:t>
            </a:r>
          </a:p>
          <a:p>
            <a:r>
              <a:rPr lang="en-US" dirty="0" smtClean="0"/>
              <a:t>Recap: What is important?</a:t>
            </a:r>
          </a:p>
        </p:txBody>
      </p:sp>
    </p:spTree>
    <p:extLst>
      <p:ext uri="{BB962C8B-B14F-4D97-AF65-F5344CB8AC3E}">
        <p14:creationId xmlns:p14="http://schemas.microsoft.com/office/powerpoint/2010/main" val="3323959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want to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567" y="1093943"/>
            <a:ext cx="8229600" cy="4687960"/>
          </a:xfrm>
        </p:spPr>
        <p:txBody>
          <a:bodyPr/>
          <a:lstStyle/>
          <a:p>
            <a:r>
              <a:rPr lang="en-US" dirty="0" smtClean="0"/>
              <a:t>Weather forecasting? What data is needed for NWP model initialization (assimilation)?</a:t>
            </a:r>
          </a:p>
        </p:txBody>
      </p:sp>
      <p:pic>
        <p:nvPicPr>
          <p:cNvPr id="4" name="Picture 3" descr="kelly_thepaut_2007_table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2" y="2302934"/>
            <a:ext cx="3848099" cy="4435332"/>
          </a:xfrm>
          <a:prstGeom prst="rect">
            <a:avLst/>
          </a:prstGeom>
        </p:spPr>
      </p:pic>
      <p:pic>
        <p:nvPicPr>
          <p:cNvPr id="5" name="Picture 4" descr="kelly_thepaut_2007_figure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464" y="2302934"/>
            <a:ext cx="4876801" cy="36077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55067" y="6062133"/>
            <a:ext cx="447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Source: Kelly and </a:t>
            </a:r>
            <a:r>
              <a:rPr lang="en-US" dirty="0" err="1" smtClean="0">
                <a:solidFill>
                  <a:srgbClr val="FFFFFF"/>
                </a:solidFill>
              </a:rPr>
              <a:t>Thepaut</a:t>
            </a:r>
            <a:r>
              <a:rPr lang="en-US" dirty="0" smtClean="0">
                <a:solidFill>
                  <a:srgbClr val="FFFFFF"/>
                </a:solidFill>
              </a:rPr>
              <a:t>, 2007 ECMWF Newsletter 113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20138" y="4047067"/>
            <a:ext cx="4097867" cy="965200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65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are satellite data important for forecasts?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9333" y="1229410"/>
            <a:ext cx="3572934" cy="4687960"/>
          </a:xfrm>
        </p:spPr>
        <p:txBody>
          <a:bodyPr/>
          <a:lstStyle/>
          <a:p>
            <a:r>
              <a:rPr lang="en-US" dirty="0" smtClean="0"/>
              <a:t>Forecast skill strongly dependent on satellite data</a:t>
            </a:r>
          </a:p>
          <a:p>
            <a:r>
              <a:rPr lang="en-US" dirty="0" smtClean="0"/>
              <a:t>E.g. Southern hemisphere: Day 3-4 forecasts now as good as Day 1 forecasts without satellite data. </a:t>
            </a:r>
          </a:p>
        </p:txBody>
      </p:sp>
      <p:pic>
        <p:nvPicPr>
          <p:cNvPr id="9" name="Picture Placeholder 8" descr="kelly_thepaut_2007_figure4.tiff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39" r="-22939"/>
          <a:stretch>
            <a:fillRect/>
          </a:stretch>
        </p:blipFill>
        <p:spPr>
          <a:xfrm>
            <a:off x="6341" y="1114930"/>
            <a:ext cx="5683250" cy="4953553"/>
          </a:xfrm>
        </p:spPr>
      </p:pic>
      <p:sp>
        <p:nvSpPr>
          <p:cNvPr id="6" name="TextBox 5"/>
          <p:cNvSpPr txBox="1"/>
          <p:nvPr/>
        </p:nvSpPr>
        <p:spPr>
          <a:xfrm>
            <a:off x="4555067" y="6062133"/>
            <a:ext cx="447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Source: Kelly and </a:t>
            </a:r>
            <a:r>
              <a:rPr lang="en-US" dirty="0" err="1" smtClean="0">
                <a:solidFill>
                  <a:srgbClr val="FFFFFF"/>
                </a:solidFill>
              </a:rPr>
              <a:t>Thepaut</a:t>
            </a:r>
            <a:r>
              <a:rPr lang="en-US" dirty="0" smtClean="0">
                <a:solidFill>
                  <a:srgbClr val="FFFFFF"/>
                </a:solidFill>
              </a:rPr>
              <a:t>, 2007 ECMWF Newsletter 113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441450" y="3600450"/>
            <a:ext cx="1295400" cy="0"/>
          </a:xfrm>
          <a:prstGeom prst="straightConnector1">
            <a:avLst/>
          </a:prstGeom>
          <a:ln w="53975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736850" y="4273550"/>
            <a:ext cx="1244600" cy="0"/>
          </a:xfrm>
          <a:prstGeom prst="straightConnector1">
            <a:avLst/>
          </a:prstGeom>
          <a:ln w="53975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053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ChangeArrowheads="1"/>
          </p:cNvSpPr>
          <p:nvPr/>
        </p:nvSpPr>
        <p:spPr bwMode="auto">
          <a:xfrm>
            <a:off x="1066800" y="381000"/>
            <a:ext cx="7315200" cy="5486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4FAFD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9107" name="Picture 3" descr="MCj028053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38200"/>
            <a:ext cx="1371600" cy="67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9111" name="Rectangle 7"/>
          <p:cNvSpPr>
            <a:spLocks noChangeArrowheads="1"/>
          </p:cNvSpPr>
          <p:nvPr/>
        </p:nvSpPr>
        <p:spPr bwMode="auto">
          <a:xfrm>
            <a:off x="1066800" y="5781675"/>
            <a:ext cx="7315200" cy="771525"/>
          </a:xfrm>
          <a:prstGeom prst="rect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12" name="AutoShape 8"/>
          <p:cNvSpPr>
            <a:spLocks noChangeArrowheads="1"/>
          </p:cNvSpPr>
          <p:nvPr/>
        </p:nvSpPr>
        <p:spPr bwMode="auto">
          <a:xfrm rot="10800000">
            <a:off x="2743200" y="5781675"/>
            <a:ext cx="4495800" cy="752475"/>
          </a:xfrm>
          <a:prstGeom prst="rtTriangl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13" name="Rectangle 9"/>
          <p:cNvSpPr>
            <a:spLocks noChangeArrowheads="1"/>
          </p:cNvSpPr>
          <p:nvPr/>
        </p:nvSpPr>
        <p:spPr bwMode="auto">
          <a:xfrm>
            <a:off x="7162800" y="5781675"/>
            <a:ext cx="1219200" cy="7620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14" name="Cloud"/>
          <p:cNvSpPr>
            <a:spLocks noChangeAspect="1" noEditPoints="1" noChangeArrowheads="1"/>
          </p:cNvSpPr>
          <p:nvPr/>
        </p:nvSpPr>
        <p:spPr bwMode="auto">
          <a:xfrm>
            <a:off x="5410200" y="3505200"/>
            <a:ext cx="2819400" cy="990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59115" name="Text Box 11"/>
          <p:cNvSpPr txBox="1">
            <a:spLocks noChangeArrowheads="1"/>
          </p:cNvSpPr>
          <p:nvPr/>
        </p:nvSpPr>
        <p:spPr bwMode="auto">
          <a:xfrm>
            <a:off x="1188510" y="1116136"/>
            <a:ext cx="3649808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Detects </a:t>
            </a:r>
            <a:r>
              <a:rPr lang="en-US" dirty="0" smtClean="0">
                <a:solidFill>
                  <a:srgbClr val="16FBBF"/>
                </a:solidFill>
              </a:rPr>
              <a:t>number</a:t>
            </a:r>
            <a:r>
              <a:rPr lang="en-US" dirty="0" smtClean="0">
                <a:solidFill>
                  <a:schemeClr val="bg1"/>
                </a:solidFill>
              </a:rPr>
              <a:t> of photons </a:t>
            </a:r>
            <a:r>
              <a:rPr lang="en-US" dirty="0">
                <a:solidFill>
                  <a:schemeClr val="bg1"/>
                </a:solidFill>
              </a:rPr>
              <a:t>per exposure </a:t>
            </a:r>
            <a:r>
              <a:rPr lang="en-US" dirty="0" smtClean="0">
                <a:solidFill>
                  <a:srgbClr val="16FBBF"/>
                </a:solidFill>
              </a:rPr>
              <a:t>time</a:t>
            </a:r>
            <a:r>
              <a:rPr lang="en-US" dirty="0" smtClean="0">
                <a:solidFill>
                  <a:schemeClr val="bg1"/>
                </a:solidFill>
              </a:rPr>
              <a:t> at a given wavelength  (or </a:t>
            </a:r>
            <a:r>
              <a:rPr lang="en-US" dirty="0" err="1" smtClean="0">
                <a:solidFill>
                  <a:schemeClr val="bg1"/>
                </a:solidFill>
              </a:rPr>
              <a:t>wvl</a:t>
            </a:r>
            <a:r>
              <a:rPr lang="en-US" dirty="0" smtClean="0">
                <a:solidFill>
                  <a:schemeClr val="bg1"/>
                </a:solidFill>
              </a:rPr>
              <a:t> range)traveling from viewing </a:t>
            </a:r>
            <a:r>
              <a:rPr lang="en-US" dirty="0" smtClean="0">
                <a:solidFill>
                  <a:srgbClr val="16FBBF"/>
                </a:solidFill>
              </a:rPr>
              <a:t>direction</a:t>
            </a:r>
            <a:r>
              <a:rPr lang="en-US" dirty="0" smtClean="0">
                <a:solidFill>
                  <a:schemeClr val="bg1"/>
                </a:solidFill>
              </a:rPr>
              <a:t> into detector </a:t>
            </a:r>
          </a:p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No. of photons, direction, per time </a:t>
            </a:r>
            <a:r>
              <a:rPr lang="en-US" dirty="0" smtClean="0">
                <a:solidFill>
                  <a:schemeClr val="bg1"/>
                </a:solidFill>
                <a:sym typeface="Wingdings"/>
              </a:rPr>
              <a:t> </a:t>
            </a:r>
            <a:r>
              <a:rPr lang="en-US" dirty="0" smtClean="0">
                <a:solidFill>
                  <a:srgbClr val="16FBBF"/>
                </a:solidFill>
              </a:rPr>
              <a:t>RADIANCE </a:t>
            </a:r>
          </a:p>
          <a:p>
            <a:pPr marL="285750" indent="-285750" eaLnBrk="1" hangingPunct="1">
              <a:spcBef>
                <a:spcPct val="50000"/>
              </a:spcBef>
              <a:buFont typeface="Arial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59116" name="Line 12"/>
          <p:cNvSpPr>
            <a:spLocks noChangeShapeType="1"/>
          </p:cNvSpPr>
          <p:nvPr/>
        </p:nvSpPr>
        <p:spPr bwMode="auto">
          <a:xfrm flipV="1">
            <a:off x="4693615" y="1534496"/>
            <a:ext cx="1809750" cy="2667000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126028"/>
            <a:ext cx="8229600" cy="711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16FBBF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does a satellite observe?</a:t>
            </a:r>
            <a:endParaRPr lang="en-US" dirty="0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4723415" y="1482016"/>
            <a:ext cx="1809750" cy="2667000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 type="none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27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115" grpId="0" build="p"/>
      <p:bldP spid="559116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Imagine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you are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climatologist and,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together with an ocean biologist, a physicist, and a statistician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2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you are drifting on a boat somewhere on the ocean.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087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ngo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1092200"/>
            <a:ext cx="7327472" cy="41275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355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The scene looks like that…..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en-US" sz="2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en-US" sz="2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en-US" sz="2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en-US" sz="2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en-US" sz="2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latin typeface="Arial" charset="0"/>
                <a:ea typeface="ＭＳ Ｐゴシック" charset="0"/>
                <a:cs typeface="ＭＳ Ｐゴシック" charset="0"/>
              </a:rPr>
              <a:t>And, you have no idea where you are</a:t>
            </a:r>
          </a:p>
        </p:txBody>
      </p:sp>
    </p:spTree>
    <p:extLst>
      <p:ext uri="{BB962C8B-B14F-4D97-AF65-F5344CB8AC3E}">
        <p14:creationId xmlns:p14="http://schemas.microsoft.com/office/powerpoint/2010/main" val="1072315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Luckily you have your sea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urface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emperature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limatology with you</a:t>
            </a:r>
          </a:p>
        </p:txBody>
      </p:sp>
    </p:spTree>
    <p:extLst>
      <p:ext uri="{BB962C8B-B14F-4D97-AF65-F5344CB8AC3E}">
        <p14:creationId xmlns:p14="http://schemas.microsoft.com/office/powerpoint/2010/main" val="3110530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build="p"/>
    </p:bldLst>
  </p:timing>
</p:sld>
</file>

<file path=ppt/theme/theme1.xml><?xml version="1.0" encoding="utf-8"?>
<a:theme xmlns:a="http://schemas.openxmlformats.org/drawingml/2006/main" name="ralfs_template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ennartz_montreal_07">
  <a:themeElements>
    <a:clrScheme name="bennartz_montreal_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ennartz_montreal_07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ennartz_montreal_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nartz_montreal_0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nartz_montreal_0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nartz_montreal_0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nartz_montreal_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nartz_montreal_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nartz_montreal_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ralfs_template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ralfs_template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</TotalTime>
  <Words>662</Words>
  <Application>Microsoft Macintosh PowerPoint</Application>
  <PresentationFormat>On-screen Show (4:3)</PresentationFormat>
  <Paragraphs>103</Paragraphs>
  <Slides>25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ralfs_template_1</vt:lpstr>
      <vt:lpstr>bennartz_montreal_07</vt:lpstr>
      <vt:lpstr>1_ralfs_template_1</vt:lpstr>
      <vt:lpstr>Blank Presentation</vt:lpstr>
      <vt:lpstr>2_ralfs_template_1</vt:lpstr>
      <vt:lpstr>PowerPoint Presentation</vt:lpstr>
      <vt:lpstr>From data to information</vt:lpstr>
      <vt:lpstr>Outline</vt:lpstr>
      <vt:lpstr>What do we want to know?</vt:lpstr>
      <vt:lpstr>Why are satellite data important for forecasts?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Meteorological Data Assimilation</vt:lpstr>
      <vt:lpstr>Meteorological Data Assimilation</vt:lpstr>
      <vt:lpstr>Meteorological Data Assimilation</vt:lpstr>
      <vt:lpstr>What do we want to know?</vt:lpstr>
      <vt:lpstr>Recap</vt:lpstr>
    </vt:vector>
  </TitlesOfParts>
  <Company>UW Madison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Ralf Bennartz</dc:creator>
  <cp:lastModifiedBy>Ralf Bennartz</cp:lastModifiedBy>
  <cp:revision>120</cp:revision>
  <dcterms:created xsi:type="dcterms:W3CDTF">2011-08-20T14:12:13Z</dcterms:created>
  <dcterms:modified xsi:type="dcterms:W3CDTF">2013-06-13T09:29:34Z</dcterms:modified>
</cp:coreProperties>
</file>