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3" r:id="rId2"/>
    <p:sldMasterId id="2147483665" r:id="rId3"/>
  </p:sldMasterIdLst>
  <p:notesMasterIdLst>
    <p:notesMasterId r:id="rId15"/>
  </p:notesMasterIdLst>
  <p:sldIdLst>
    <p:sldId id="258" r:id="rId4"/>
    <p:sldId id="257" r:id="rId5"/>
    <p:sldId id="285" r:id="rId6"/>
    <p:sldId id="294" r:id="rId7"/>
    <p:sldId id="293" r:id="rId8"/>
    <p:sldId id="287" r:id="rId9"/>
    <p:sldId id="288" r:id="rId10"/>
    <p:sldId id="289" r:id="rId11"/>
    <p:sldId id="290" r:id="rId12"/>
    <p:sldId id="292" r:id="rId13"/>
    <p:sldId id="29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 Gas Absorption" id="{1D743A5A-2E14-7646-A6F7-2A5269986A73}">
          <p14:sldIdLst>
            <p14:sldId id="258"/>
            <p14:sldId id="257"/>
          </p14:sldIdLst>
        </p14:section>
        <p14:section name="Absorption principles" id="{93A4A050-C7ED-7644-BB8A-0A9E15273D29}">
          <p14:sldIdLst>
            <p14:sldId id="285"/>
            <p14:sldId id="294"/>
            <p14:sldId id="293"/>
            <p14:sldId id="287"/>
            <p14:sldId id="288"/>
          </p14:sldIdLst>
        </p14:section>
        <p14:section name="Major Atmospheric Absorption Bands" id="{00148529-389A-8A40-8D3B-31F5A9A6B8F2}">
          <p14:sldIdLst>
            <p14:sldId id="289"/>
            <p14:sldId id="290"/>
            <p14:sldId id="292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FB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065" autoAdjust="0"/>
  </p:normalViewPr>
  <p:slideViewPr>
    <p:cSldViewPr snapToGrid="0" snapToObjects="1">
      <p:cViewPr>
        <p:scale>
          <a:sx n="100" d="100"/>
          <a:sy n="100" d="100"/>
        </p:scale>
        <p:origin x="-6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B1D2D-E14A-F747-889C-9F4E3446D618}" type="datetimeFigureOut">
              <a:rPr lang="en-US" smtClean="0"/>
              <a:t>2/10/14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CF6F6-B573-4B4A-A41E-6398BC4EF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mp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Arial"/>
              <a:buChar char="•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58EE-34D5-CA4F-B8B3-CD41996CF955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F5F0-F0AE-D041-B286-B449A80C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9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0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8434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8096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3078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45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8125" y="569913"/>
            <a:ext cx="1890713" cy="5600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69913"/>
            <a:ext cx="5521325" cy="5600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47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mp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Arial"/>
              <a:buChar char="•"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58EE-34D5-CA4F-B8B3-CD41996CF95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2/10/14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F5F0-F0AE-D041-B286-B449A80C9D0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0624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/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3506"/>
            <a:ext cx="8229600" cy="711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0622"/>
            <a:ext cx="8229600" cy="3096356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58EE-34D5-CA4F-B8B3-CD41996CF95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2/10/14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F5F0-F0AE-D041-B286-B449A80C9D0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3193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/ list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9800" y="1229410"/>
            <a:ext cx="2667000" cy="4687960"/>
          </a:xfrm>
        </p:spPr>
        <p:txBody>
          <a:bodyPr>
            <a:normAutofit/>
          </a:bodyPr>
          <a:lstStyle>
            <a:lvl1pPr>
              <a:defRPr sz="2400"/>
            </a:lvl1pPr>
            <a:lvl2pPr marL="742950" indent="-285750">
              <a:buFont typeface="Arial"/>
              <a:buChar char="•"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58EE-34D5-CA4F-B8B3-CD41996CF95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2/10/14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F5F0-F0AE-D041-B286-B449A80C9D0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57200" y="1228725"/>
            <a:ext cx="5378450" cy="4687888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5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/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3506"/>
            <a:ext cx="8229600" cy="711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0622"/>
            <a:ext cx="8229600" cy="3096356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58EE-34D5-CA4F-B8B3-CD41996CF955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F5F0-F0AE-D041-B286-B449A80C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810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/ list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9800" y="1229410"/>
            <a:ext cx="2667000" cy="4687960"/>
          </a:xfrm>
        </p:spPr>
        <p:txBody>
          <a:bodyPr>
            <a:normAutofit/>
          </a:bodyPr>
          <a:lstStyle>
            <a:lvl1pPr>
              <a:defRPr sz="2400"/>
            </a:lvl1pPr>
            <a:lvl2pPr marL="742950" indent="-285750">
              <a:buFont typeface="Arial"/>
              <a:buChar char="•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58EE-34D5-CA4F-B8B3-CD41996CF955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F5F0-F0AE-D041-B286-B449A80C9D0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57200" y="1228725"/>
            <a:ext cx="5378450" cy="4687888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0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ck backgrou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58EE-34D5-CA4F-B8B3-CD41996CF955}" type="datetimeFigureOut">
              <a:rPr lang="en-US" smtClean="0"/>
              <a:t>2/10/14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F5F0-F0AE-D041-B286-B449A80C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53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86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715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05000"/>
            <a:ext cx="1638300" cy="4265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05100" y="1905000"/>
            <a:ext cx="1638300" cy="4265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3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4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2" Type="http://schemas.openxmlformats.org/officeDocument/2006/relationships/slideLayout" Target="../slideLayouts/slideLayout6.xml"/><Relationship Id="rId3" Type="http://schemas.openxmlformats.org/officeDocument/2006/relationships/slideLayout" Target="../slideLayouts/slideLayout7.xml"/><Relationship Id="rId4" Type="http://schemas.openxmlformats.org/officeDocument/2006/relationships/slideLayout" Target="../slideLayouts/slideLayout8.xml"/><Relationship Id="rId5" Type="http://schemas.openxmlformats.org/officeDocument/2006/relationships/slideLayout" Target="../slideLayouts/slideLayout9.xml"/><Relationship Id="rId6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4" Type="http://schemas.openxmlformats.org/officeDocument/2006/relationships/theme" Target="../theme/theme3.xml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33CC"/>
            </a:gs>
            <a:gs pos="100000">
              <a:schemeClr val="tx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6028"/>
            <a:ext cx="8229600" cy="711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29410"/>
            <a:ext cx="8229600" cy="46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058EE-34D5-CA4F-B8B3-CD41996CF955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CF5F0-F0AE-D041-B286-B449A80C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2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69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16FBBF"/>
          </a:solidFill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•"/>
        <a:defRPr sz="2800" kern="1200">
          <a:solidFill>
            <a:schemeClr val="bg1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–"/>
        <a:defRPr sz="2800" kern="1200">
          <a:solidFill>
            <a:schemeClr val="bg1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•"/>
        <a:defRPr sz="2400" kern="1200">
          <a:solidFill>
            <a:schemeClr val="bg1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–"/>
        <a:defRPr sz="2000" kern="1200">
          <a:solidFill>
            <a:schemeClr val="bg1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»"/>
        <a:defRPr sz="2000" kern="1200">
          <a:solidFill>
            <a:schemeClr val="bg1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39875" y="6324600"/>
            <a:ext cx="456088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46800" rIns="18000" bIns="46800"/>
          <a:lstStyle>
            <a:lvl1pPr>
              <a:tabLst>
                <a:tab pos="863600" algn="l"/>
                <a:tab pos="1728788" algn="l"/>
                <a:tab pos="2592388" algn="l"/>
                <a:tab pos="3455988" algn="l"/>
                <a:tab pos="4319588" algn="l"/>
                <a:tab pos="4343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863600" algn="l"/>
                <a:tab pos="1728788" algn="l"/>
                <a:tab pos="2592388" algn="l"/>
                <a:tab pos="3455988" algn="l"/>
                <a:tab pos="4319588" algn="l"/>
                <a:tab pos="4343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863600" algn="l"/>
                <a:tab pos="1728788" algn="l"/>
                <a:tab pos="2592388" algn="l"/>
                <a:tab pos="3455988" algn="l"/>
                <a:tab pos="4319588" algn="l"/>
                <a:tab pos="4343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863600" algn="l"/>
                <a:tab pos="1728788" algn="l"/>
                <a:tab pos="2592388" algn="l"/>
                <a:tab pos="3455988" algn="l"/>
                <a:tab pos="4319588" algn="l"/>
                <a:tab pos="4343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863600" algn="l"/>
                <a:tab pos="1728788" algn="l"/>
                <a:tab pos="2592388" algn="l"/>
                <a:tab pos="3455988" algn="l"/>
                <a:tab pos="4319588" algn="l"/>
                <a:tab pos="4343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63600" algn="l"/>
                <a:tab pos="1728788" algn="l"/>
                <a:tab pos="2592388" algn="l"/>
                <a:tab pos="3455988" algn="l"/>
                <a:tab pos="4319588" algn="l"/>
                <a:tab pos="4343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63600" algn="l"/>
                <a:tab pos="1728788" algn="l"/>
                <a:tab pos="2592388" algn="l"/>
                <a:tab pos="3455988" algn="l"/>
                <a:tab pos="4319588" algn="l"/>
                <a:tab pos="4343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63600" algn="l"/>
                <a:tab pos="1728788" algn="l"/>
                <a:tab pos="2592388" algn="l"/>
                <a:tab pos="3455988" algn="l"/>
                <a:tab pos="4319588" algn="l"/>
                <a:tab pos="4343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63600" algn="l"/>
                <a:tab pos="1728788" algn="l"/>
                <a:tab pos="2592388" algn="l"/>
                <a:tab pos="3455988" algn="l"/>
                <a:tab pos="4319588" algn="l"/>
                <a:tab pos="4343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0" fontAlgn="base" hangingPunct="0">
              <a:lnSpc>
                <a:spcPct val="85000"/>
              </a:lnSpc>
              <a:spcBef>
                <a:spcPts val="388"/>
              </a:spcBef>
              <a:spcAft>
                <a:spcPct val="0"/>
              </a:spcAft>
            </a:pPr>
            <a:endParaRPr lang="en-GB" sz="1600" smtClean="0">
              <a:solidFill>
                <a:srgbClr val="B2B2B2"/>
              </a:solidFill>
              <a:latin typeface="Helvetica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569913"/>
            <a:ext cx="7564438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  <a:endParaRPr lang="en-GB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05000"/>
            <a:ext cx="3429000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57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marL="342900" indent="-342900" algn="ct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2400">
          <a:solidFill>
            <a:srgbClr val="E3E216"/>
          </a:solidFill>
          <a:latin typeface="+mj-lt"/>
          <a:ea typeface="+mj-ea"/>
          <a:cs typeface="+mj-cs"/>
        </a:defRPr>
      </a:lvl1pPr>
      <a:lvl2pPr marL="342900" indent="-342900" algn="ct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2400">
          <a:solidFill>
            <a:srgbClr val="E3E216"/>
          </a:solidFill>
          <a:latin typeface="Arial" charset="0"/>
          <a:ea typeface="ＭＳ Ｐゴシック" charset="0"/>
        </a:defRPr>
      </a:lvl2pPr>
      <a:lvl3pPr marL="342900" indent="-342900" algn="ct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2400">
          <a:solidFill>
            <a:srgbClr val="E3E216"/>
          </a:solidFill>
          <a:latin typeface="Arial" charset="0"/>
          <a:ea typeface="ＭＳ Ｐゴシック" charset="0"/>
        </a:defRPr>
      </a:lvl3pPr>
      <a:lvl4pPr marL="342900" indent="-342900" algn="ct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2400">
          <a:solidFill>
            <a:srgbClr val="E3E216"/>
          </a:solidFill>
          <a:latin typeface="Arial" charset="0"/>
          <a:ea typeface="ＭＳ Ｐゴシック" charset="0"/>
        </a:defRPr>
      </a:lvl4pPr>
      <a:lvl5pPr marL="342900" indent="-342900" algn="ct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2400">
          <a:solidFill>
            <a:srgbClr val="E3E216"/>
          </a:solidFill>
          <a:latin typeface="Arial" charset="0"/>
          <a:ea typeface="ＭＳ Ｐゴシック" charset="0"/>
        </a:defRPr>
      </a:lvl5pPr>
      <a:lvl6pPr marL="800100" indent="-342900" algn="ct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2400">
          <a:solidFill>
            <a:srgbClr val="E3E216"/>
          </a:solidFill>
          <a:latin typeface="Arial" charset="0"/>
          <a:ea typeface="ＭＳ Ｐゴシック" charset="0"/>
        </a:defRPr>
      </a:lvl6pPr>
      <a:lvl7pPr marL="1257300" indent="-342900" algn="ct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2400">
          <a:solidFill>
            <a:srgbClr val="E3E216"/>
          </a:solidFill>
          <a:latin typeface="Arial" charset="0"/>
          <a:ea typeface="ＭＳ Ｐゴシック" charset="0"/>
        </a:defRPr>
      </a:lvl7pPr>
      <a:lvl8pPr marL="1714500" indent="-342900" algn="ct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2400">
          <a:solidFill>
            <a:srgbClr val="E3E216"/>
          </a:solidFill>
          <a:latin typeface="Arial" charset="0"/>
          <a:ea typeface="ＭＳ Ｐゴシック" charset="0"/>
        </a:defRPr>
      </a:lvl8pPr>
      <a:lvl9pPr marL="2171700" indent="-342900" algn="ct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2400">
          <a:solidFill>
            <a:srgbClr val="E3E216"/>
          </a:solidFill>
          <a:latin typeface="Arial" charset="0"/>
          <a:ea typeface="ＭＳ Ｐゴシック" charset="0"/>
        </a:defRPr>
      </a:lvl9pPr>
    </p:titleStyle>
    <p:bodyStyle>
      <a:lvl1pPr marL="668338" indent="-5270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chemeClr val="bg1"/>
        </a:buClr>
        <a:buSzPct val="110000"/>
        <a:buFont typeface="Wingdings" charset="0"/>
        <a:buChar char="§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335088" indent="-4762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chemeClr val="bg1"/>
        </a:buClr>
        <a:buSzPct val="100000"/>
        <a:buFont typeface="Wingdings" charset="0"/>
        <a:buChar char="§"/>
        <a:defRPr>
          <a:solidFill>
            <a:schemeClr val="bg1"/>
          </a:solidFill>
          <a:latin typeface="+mn-lt"/>
          <a:ea typeface="+mn-ea"/>
        </a:defRPr>
      </a:lvl2pPr>
      <a:lvl3pPr marL="1754188" indent="-228600" algn="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00"/>
        </a:buClr>
        <a:buSzPct val="100000"/>
        <a:buFont typeface="Times" charset="0"/>
        <a:buChar char="·"/>
        <a:defRPr>
          <a:solidFill>
            <a:srgbClr val="FFFFFF"/>
          </a:solidFill>
          <a:latin typeface="Helvetica" charset="0"/>
          <a:ea typeface="+mn-ea"/>
        </a:defRPr>
      </a:lvl3pPr>
      <a:lvl4pPr marL="2173288" indent="-228600" algn="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00"/>
        </a:buClr>
        <a:buSzPct val="100000"/>
        <a:buFont typeface="Times" charset="0"/>
        <a:buChar char=""/>
        <a:defRPr>
          <a:solidFill>
            <a:srgbClr val="FFFFFF"/>
          </a:solidFill>
          <a:latin typeface="Helvetica" charset="0"/>
          <a:ea typeface="+mn-ea"/>
        </a:defRPr>
      </a:lvl4pPr>
      <a:lvl5pPr marL="2592388" indent="-228600" algn="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>
          <a:solidFill>
            <a:srgbClr val="FFFFFF"/>
          </a:solidFill>
          <a:latin typeface="Helvetica" charset="0"/>
          <a:ea typeface="+mn-ea"/>
        </a:defRPr>
      </a:lvl5pPr>
      <a:lvl6pPr marL="3049588" indent="-228600" algn="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>
          <a:solidFill>
            <a:srgbClr val="FFFFFF"/>
          </a:solidFill>
          <a:latin typeface="Helvetica" charset="0"/>
          <a:ea typeface="+mn-ea"/>
        </a:defRPr>
      </a:lvl6pPr>
      <a:lvl7pPr marL="3506788" indent="-228600" algn="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>
          <a:solidFill>
            <a:srgbClr val="FFFFFF"/>
          </a:solidFill>
          <a:latin typeface="Helvetica" charset="0"/>
          <a:ea typeface="+mn-ea"/>
        </a:defRPr>
      </a:lvl7pPr>
      <a:lvl8pPr marL="3963988" indent="-228600" algn="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>
          <a:solidFill>
            <a:srgbClr val="FFFFFF"/>
          </a:solidFill>
          <a:latin typeface="Helvetica" charset="0"/>
          <a:ea typeface="+mn-ea"/>
        </a:defRPr>
      </a:lvl8pPr>
      <a:lvl9pPr marL="4421188" indent="-228600" algn="r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>
          <a:solidFill>
            <a:srgbClr val="FFFFFF"/>
          </a:solidFill>
          <a:latin typeface="Helvetica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33CC"/>
            </a:gs>
            <a:gs pos="100000">
              <a:schemeClr val="tx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6028"/>
            <a:ext cx="8229600" cy="711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29410"/>
            <a:ext cx="8229600" cy="46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058EE-34D5-CA4F-B8B3-CD41996CF95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2/10/14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CF5F0-F0AE-D041-B286-B449A80C9D0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545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66FF66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•"/>
        <a:defRPr sz="2800" kern="1200">
          <a:solidFill>
            <a:schemeClr val="bg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–"/>
        <a:defRPr sz="2800" kern="1200">
          <a:solidFill>
            <a:schemeClr val="bg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•"/>
        <a:defRPr sz="2400" kern="1200">
          <a:solidFill>
            <a:schemeClr val="bg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–"/>
        <a:defRPr sz="2000" kern="1200">
          <a:solidFill>
            <a:schemeClr val="bg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1200"/>
        </a:spcAft>
        <a:buFont typeface="Arial"/>
        <a:buChar char="»"/>
        <a:defRPr sz="2000" kern="1200">
          <a:solidFill>
            <a:schemeClr val="bg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61906"/>
            <a:ext cx="8229600" cy="71159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Gas </a:t>
            </a:r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bsorption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4528838"/>
            <a:ext cx="9144000" cy="309635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Prof. Ralf Bennartz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SSEC,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University of Wisconsin – Madison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EES, Vanderbilt University</a:t>
            </a:r>
          </a:p>
          <a:p>
            <a:endParaRPr lang="en-US" dirty="0"/>
          </a:p>
        </p:txBody>
      </p:sp>
      <p:pic>
        <p:nvPicPr>
          <p:cNvPr id="7" name="Content Placeholder 4" descr="wv_mode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358" b="-18358"/>
          <a:stretch>
            <a:fillRect/>
          </a:stretch>
        </p:blipFill>
        <p:spPr>
          <a:xfrm>
            <a:off x="2775104" y="1827572"/>
            <a:ext cx="3593792" cy="204719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TextBox 2"/>
          <p:cNvSpPr txBox="1"/>
          <p:nvPr/>
        </p:nvSpPr>
        <p:spPr>
          <a:xfrm>
            <a:off x="3746500" y="6488668"/>
            <a:ext cx="539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Figure from http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://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</a:rPr>
              <a:t>www.lsbu.ac.uk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/water/images/v1.gif</a:t>
            </a:r>
          </a:p>
        </p:txBody>
      </p:sp>
    </p:spTree>
    <p:extLst>
      <p:ext uri="{BB962C8B-B14F-4D97-AF65-F5344CB8AC3E}">
        <p14:creationId xmlns:p14="http://schemas.microsoft.com/office/powerpoint/2010/main" val="1284415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in the infrared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were those spectra taken?</a:t>
            </a:r>
          </a:p>
          <a:p>
            <a:r>
              <a:rPr lang="en-US" dirty="0" smtClean="0"/>
              <a:t>Was the instrument looking up or down?</a:t>
            </a:r>
          </a:p>
          <a:p>
            <a:r>
              <a:rPr lang="en-US" dirty="0" smtClean="0"/>
              <a:t>Identify the major absorption bands!</a:t>
            </a:r>
            <a:endParaRPr lang="en-US" dirty="0"/>
          </a:p>
        </p:txBody>
      </p:sp>
      <p:pic>
        <p:nvPicPr>
          <p:cNvPr id="6" name="Picture Placeholder 5" descr="fig8-1.pdf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855" r="-4855"/>
          <a:stretch>
            <a:fillRect/>
          </a:stretch>
        </p:blipFill>
        <p:spPr>
          <a:solidFill>
            <a:schemeClr val="bg1"/>
          </a:solidFill>
        </p:spPr>
      </p:pic>
      <p:sp>
        <p:nvSpPr>
          <p:cNvPr id="8" name="TextBox 7"/>
          <p:cNvSpPr txBox="1"/>
          <p:nvPr/>
        </p:nvSpPr>
        <p:spPr>
          <a:xfrm>
            <a:off x="3746500" y="6488668"/>
            <a:ext cx="539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Figure from Petty (2006)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79800" y="2159000"/>
            <a:ext cx="1905000" cy="3683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333500" y="3048000"/>
            <a:ext cx="1422400" cy="3683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21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410"/>
            <a:ext cx="8229600" cy="517139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Different processes lead to absorption in the atmosphere. </a:t>
            </a:r>
          </a:p>
          <a:p>
            <a:r>
              <a:rPr lang="en-US" dirty="0" smtClean="0"/>
              <a:t>In the infrared vibrational bands dominate at shorter wavelength, at longer wavelength rotational bands.</a:t>
            </a:r>
          </a:p>
          <a:p>
            <a:r>
              <a:rPr lang="en-US" dirty="0" smtClean="0"/>
              <a:t>There are 100s of thousands of absorption lines for different isotope, combinations of rotational/vibrational modes, harmonics etc….</a:t>
            </a:r>
          </a:p>
          <a:p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 and H</a:t>
            </a:r>
            <a:r>
              <a:rPr lang="en-US" baseline="-25000" dirty="0" smtClean="0"/>
              <a:t>2</a:t>
            </a:r>
            <a:r>
              <a:rPr lang="en-US" dirty="0" smtClean="0"/>
              <a:t>O bands are particularly important in temperature/moisture profiling</a:t>
            </a:r>
          </a:p>
          <a:p>
            <a:r>
              <a:rPr lang="en-US" dirty="0" smtClean="0"/>
              <a:t>Other gases, such as CH</a:t>
            </a:r>
            <a:r>
              <a:rPr lang="en-US" baseline="-25000" dirty="0" smtClean="0"/>
              <a:t>4</a:t>
            </a:r>
            <a:r>
              <a:rPr lang="en-US" dirty="0" smtClean="0"/>
              <a:t>, CO, O</a:t>
            </a:r>
            <a:r>
              <a:rPr lang="en-US" baseline="-25000" dirty="0" smtClean="0"/>
              <a:t>3</a:t>
            </a:r>
            <a:r>
              <a:rPr lang="en-US" dirty="0" smtClean="0"/>
              <a:t> also have minor absorption bands in the infrared.</a:t>
            </a:r>
          </a:p>
          <a:p>
            <a:endParaRPr lang="en-US" dirty="0" smtClean="0">
              <a:solidFill>
                <a:srgbClr val="16FBBF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78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do gases absorb radiation?</a:t>
            </a:r>
          </a:p>
          <a:p>
            <a:r>
              <a:rPr lang="en-US" dirty="0" smtClean="0"/>
              <a:t>Where do gases absorb radiation?</a:t>
            </a:r>
          </a:p>
          <a:p>
            <a:r>
              <a:rPr lang="en-US" dirty="0" smtClean="0"/>
              <a:t>Relevance to remote sensing</a:t>
            </a:r>
          </a:p>
          <a:p>
            <a:r>
              <a:rPr lang="en-US" dirty="0" smtClean="0"/>
              <a:t>Recap: What is important?</a:t>
            </a:r>
          </a:p>
        </p:txBody>
      </p:sp>
    </p:spTree>
    <p:extLst>
      <p:ext uri="{BB962C8B-B14F-4D97-AF65-F5344CB8AC3E}">
        <p14:creationId xmlns:p14="http://schemas.microsoft.com/office/powerpoint/2010/main" val="3323959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410"/>
            <a:ext cx="8229600" cy="517139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16FBBF"/>
                </a:solidFill>
              </a:rPr>
              <a:t>Absorption</a:t>
            </a:r>
            <a:r>
              <a:rPr lang="en-US" dirty="0" smtClean="0"/>
              <a:t> of photons can </a:t>
            </a:r>
            <a:r>
              <a:rPr lang="en-US" dirty="0" smtClean="0">
                <a:solidFill>
                  <a:srgbClr val="16FBBF"/>
                </a:solidFill>
              </a:rPr>
              <a:t>change rotational/vibrational </a:t>
            </a:r>
            <a:r>
              <a:rPr lang="en-US" dirty="0" smtClean="0"/>
              <a:t>energy of molecules (infrared/microwave).</a:t>
            </a:r>
          </a:p>
          <a:p>
            <a:r>
              <a:rPr lang="en-US" dirty="0" smtClean="0">
                <a:solidFill>
                  <a:srgbClr val="16FBBF"/>
                </a:solidFill>
              </a:rPr>
              <a:t>Absorption</a:t>
            </a:r>
            <a:r>
              <a:rPr lang="en-US" dirty="0" smtClean="0"/>
              <a:t> can also </a:t>
            </a:r>
            <a:r>
              <a:rPr lang="en-US" dirty="0" smtClean="0">
                <a:solidFill>
                  <a:srgbClr val="16FBBF"/>
                </a:solidFill>
              </a:rPr>
              <a:t>excite electrons </a:t>
            </a:r>
            <a:r>
              <a:rPr lang="en-US" dirty="0" smtClean="0"/>
              <a:t>into different orbits (near-infrared).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890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0" y="381000"/>
            <a:ext cx="7188200" cy="534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5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410"/>
            <a:ext cx="8229600" cy="517139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16FBBF"/>
                </a:solidFill>
              </a:rPr>
              <a:t>Absorption</a:t>
            </a:r>
            <a:r>
              <a:rPr lang="en-US" dirty="0" smtClean="0"/>
              <a:t> of photons can </a:t>
            </a:r>
            <a:r>
              <a:rPr lang="en-US" dirty="0" smtClean="0">
                <a:solidFill>
                  <a:srgbClr val="16FBBF"/>
                </a:solidFill>
              </a:rPr>
              <a:t>change rotational/vibrational </a:t>
            </a:r>
            <a:r>
              <a:rPr lang="en-US" dirty="0" smtClean="0"/>
              <a:t>energy of molecules (infrared/microwave).</a:t>
            </a:r>
          </a:p>
          <a:p>
            <a:r>
              <a:rPr lang="en-US" dirty="0" smtClean="0">
                <a:solidFill>
                  <a:srgbClr val="16FBBF"/>
                </a:solidFill>
              </a:rPr>
              <a:t>Absorption</a:t>
            </a:r>
            <a:r>
              <a:rPr lang="en-US" dirty="0" smtClean="0"/>
              <a:t> can also </a:t>
            </a:r>
            <a:r>
              <a:rPr lang="en-US" dirty="0" smtClean="0">
                <a:solidFill>
                  <a:srgbClr val="16FBBF"/>
                </a:solidFill>
              </a:rPr>
              <a:t>excite electrons </a:t>
            </a:r>
            <a:r>
              <a:rPr lang="en-US" dirty="0" smtClean="0"/>
              <a:t>into different orbits (near-infrared).</a:t>
            </a:r>
          </a:p>
          <a:p>
            <a:r>
              <a:rPr lang="en-US" dirty="0" smtClean="0">
                <a:solidFill>
                  <a:srgbClr val="16FBBF"/>
                </a:solidFill>
              </a:rPr>
              <a:t>Absorption</a:t>
            </a:r>
            <a:r>
              <a:rPr lang="en-US" dirty="0" smtClean="0"/>
              <a:t> can also </a:t>
            </a:r>
            <a:r>
              <a:rPr lang="en-US" dirty="0" smtClean="0">
                <a:solidFill>
                  <a:srgbClr val="16FBBF"/>
                </a:solidFill>
              </a:rPr>
              <a:t>disrupt molecules </a:t>
            </a:r>
            <a:r>
              <a:rPr lang="en-US" dirty="0" smtClean="0"/>
              <a:t>(e.g. Ozone absorption in UV)</a:t>
            </a:r>
          </a:p>
          <a:p>
            <a:r>
              <a:rPr lang="en-US" dirty="0" smtClean="0"/>
              <a:t>First three effects are quantized, i.e. they only occur at specific wavelengths dependent on molecule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17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410"/>
            <a:ext cx="8229600" cy="517139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16FBBF"/>
                </a:solidFill>
              </a:rPr>
              <a:t>Absorption</a:t>
            </a:r>
            <a:r>
              <a:rPr lang="en-US" dirty="0" smtClean="0"/>
              <a:t> of photons can change </a:t>
            </a:r>
            <a:r>
              <a:rPr lang="en-US" dirty="0" smtClean="0">
                <a:solidFill>
                  <a:srgbClr val="16FBBF"/>
                </a:solidFill>
              </a:rPr>
              <a:t>rotational/vibrational energy</a:t>
            </a:r>
            <a:r>
              <a:rPr lang="en-US" dirty="0" smtClean="0"/>
              <a:t> of molecules (infrared/microwave).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Absorption can also excite electrons into different orbits (near-infrared).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Absorption can also disrupt molecules (e.g. Ozone absorption in UV)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First three effects are quantized, i.e. they only occur at specific wavelengths dependent on molecule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147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principles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9800" y="1229410"/>
            <a:ext cx="2971800" cy="468796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Different molecules vibrate differently depending on their shape</a:t>
            </a:r>
          </a:p>
          <a:p>
            <a:r>
              <a:rPr lang="en-US" dirty="0" smtClean="0"/>
              <a:t>The two major absorbers in the atmosphere are CO</a:t>
            </a:r>
            <a:r>
              <a:rPr lang="en-US" baseline="-25000" dirty="0" smtClean="0"/>
              <a:t>2</a:t>
            </a:r>
            <a:r>
              <a:rPr lang="en-US" dirty="0" smtClean="0"/>
              <a:t> and H</a:t>
            </a:r>
            <a:r>
              <a:rPr lang="en-US" baseline="-25000" dirty="0" smtClean="0"/>
              <a:t>2</a:t>
            </a:r>
            <a:r>
              <a:rPr lang="en-US" dirty="0" smtClean="0"/>
              <a:t>O. </a:t>
            </a:r>
          </a:p>
          <a:p>
            <a:r>
              <a:rPr lang="en-US" dirty="0" smtClean="0"/>
              <a:t>The three different vibrational modes of these gases are shown below</a:t>
            </a:r>
            <a:endParaRPr lang="en-US" dirty="0"/>
          </a:p>
        </p:txBody>
      </p:sp>
      <p:pic>
        <p:nvPicPr>
          <p:cNvPr id="7" name="Picture Placeholder 6" descr="fig9-4.pdf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130" r="-8130"/>
          <a:stretch>
            <a:fillRect/>
          </a:stretch>
        </p:blipFill>
        <p:spPr>
          <a:solidFill>
            <a:schemeClr val="bg1"/>
          </a:solidFill>
        </p:spPr>
      </p:pic>
      <p:sp>
        <p:nvSpPr>
          <p:cNvPr id="8" name="TextBox 7"/>
          <p:cNvSpPr txBox="1"/>
          <p:nvPr/>
        </p:nvSpPr>
        <p:spPr>
          <a:xfrm>
            <a:off x="3746500" y="6488668"/>
            <a:ext cx="539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Figure from Petty (2006)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6800" y="4216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3562 cm</a:t>
            </a:r>
            <a:r>
              <a:rPr lang="en-US" sz="1600" baseline="30000" dirty="0" smtClean="0">
                <a:solidFill>
                  <a:srgbClr val="0000FF"/>
                </a:solidFill>
              </a:rPr>
              <a:t>-1</a:t>
            </a:r>
            <a:endParaRPr lang="en-US" sz="1600" baseline="300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5800" y="4216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3756 cm</a:t>
            </a:r>
            <a:r>
              <a:rPr lang="en-US" sz="1600" baseline="30000" dirty="0" smtClean="0">
                <a:solidFill>
                  <a:srgbClr val="0000FF"/>
                </a:solidFill>
              </a:rPr>
              <a:t>-1</a:t>
            </a:r>
            <a:endParaRPr lang="en-US" sz="1600" baseline="300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79700" y="403024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1595 cm</a:t>
            </a:r>
            <a:r>
              <a:rPr lang="en-US" sz="1600" baseline="30000" dirty="0" smtClean="0">
                <a:solidFill>
                  <a:srgbClr val="0000FF"/>
                </a:solidFill>
              </a:rPr>
              <a:t>-1</a:t>
            </a:r>
            <a:endParaRPr lang="en-US" sz="1600" baseline="3000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41400" y="25146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</a:rPr>
              <a:t>1366 cm</a:t>
            </a:r>
            <a:r>
              <a:rPr lang="en-US" sz="1600" baseline="30000" dirty="0" smtClean="0">
                <a:solidFill>
                  <a:schemeClr val="bg1">
                    <a:lumMod val="75000"/>
                  </a:schemeClr>
                </a:solidFill>
              </a:rPr>
              <a:t>-1</a:t>
            </a:r>
            <a:endParaRPr lang="en-US" sz="1600" baseline="30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70400" y="25146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2349 cm</a:t>
            </a:r>
            <a:r>
              <a:rPr lang="en-US" sz="1600" baseline="30000" dirty="0" smtClean="0">
                <a:solidFill>
                  <a:srgbClr val="FF0000"/>
                </a:solidFill>
              </a:rPr>
              <a:t>-1</a:t>
            </a:r>
            <a:endParaRPr lang="en-US" sz="1600" baseline="3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54300" y="232844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667 cm</a:t>
            </a:r>
            <a:r>
              <a:rPr lang="en-US" sz="1600" baseline="30000" dirty="0" smtClean="0">
                <a:solidFill>
                  <a:srgbClr val="FF0000"/>
                </a:solidFill>
              </a:rPr>
              <a:t>-1</a:t>
            </a:r>
            <a:endParaRPr lang="en-US" sz="16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213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in the infrared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8300" y="5918200"/>
            <a:ext cx="6597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Emission spectrum observed from space over the tropical Pacific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46500" y="6488668"/>
            <a:ext cx="539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Figure from Petty (2006)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1" name="Picture Placeholder 10" descr="fig6-6.pdf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73" r="-1673"/>
          <a:stretch>
            <a:fillRect/>
          </a:stretch>
        </p:blipFill>
        <p:spPr>
          <a:xfrm>
            <a:off x="457200" y="1228725"/>
            <a:ext cx="7556500" cy="4687888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2" name="Rectangle 11"/>
          <p:cNvSpPr/>
          <p:nvPr/>
        </p:nvSpPr>
        <p:spPr>
          <a:xfrm>
            <a:off x="2413000" y="4978400"/>
            <a:ext cx="558800" cy="4064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97600" y="4267200"/>
            <a:ext cx="1485900" cy="355600"/>
          </a:xfrm>
          <a:prstGeom prst="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H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O </a:t>
            </a:r>
            <a:r>
              <a:rPr lang="en-US" dirty="0" err="1" smtClean="0">
                <a:solidFill>
                  <a:srgbClr val="000000"/>
                </a:solidFill>
              </a:rPr>
              <a:t>Vib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08500" y="4279900"/>
            <a:ext cx="381000" cy="4191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O</a:t>
            </a:r>
            <a:r>
              <a:rPr lang="en-US" sz="1600" baseline="-25000" dirty="0" smtClean="0">
                <a:solidFill>
                  <a:srgbClr val="000000"/>
                </a:solidFill>
              </a:rPr>
              <a:t>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400" y="4445000"/>
            <a:ext cx="1117600" cy="393700"/>
          </a:xfrm>
          <a:prstGeom prst="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O Rot.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170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in the infrared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46500" y="6488668"/>
            <a:ext cx="539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Figure from Petty (2006)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Picture 3" descr="fig7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081" y="837618"/>
            <a:ext cx="5084009" cy="565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745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alfs_template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ennartz_montreal_07">
  <a:themeElements>
    <a:clrScheme name="bennartz_montreal_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ennartz_montreal_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ennartz_montreal_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artz_montreal_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nartz_montreal_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artz_montreal_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artz_montreal_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artz_montreal_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artz_montreal_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ralfs_template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ralfs_template_1.potx</Template>
  <TotalTime>744</TotalTime>
  <Words>413</Words>
  <Application>Microsoft Macintosh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ralfs_template_1</vt:lpstr>
      <vt:lpstr>bennartz_montreal_07</vt:lpstr>
      <vt:lpstr>1_ralfs_template_1</vt:lpstr>
      <vt:lpstr>Gas Absorption</vt:lpstr>
      <vt:lpstr>Outline</vt:lpstr>
      <vt:lpstr>Absorption principles</vt:lpstr>
      <vt:lpstr>PowerPoint Presentation</vt:lpstr>
      <vt:lpstr>Absorption principles</vt:lpstr>
      <vt:lpstr>Absorption principles</vt:lpstr>
      <vt:lpstr>Absorption principles</vt:lpstr>
      <vt:lpstr>Absorption in the infrared</vt:lpstr>
      <vt:lpstr>Absorption in the infrared</vt:lpstr>
      <vt:lpstr>Absorption in the infrared</vt:lpstr>
      <vt:lpstr>Recap</vt:lpstr>
    </vt:vector>
  </TitlesOfParts>
  <Company>UW Madison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Ralf Bennartz</dc:creator>
  <cp:lastModifiedBy>Ralf Bennartz</cp:lastModifiedBy>
  <cp:revision>119</cp:revision>
  <dcterms:created xsi:type="dcterms:W3CDTF">2011-08-20T14:12:13Z</dcterms:created>
  <dcterms:modified xsi:type="dcterms:W3CDTF">2014-02-10T16:45:48Z</dcterms:modified>
</cp:coreProperties>
</file>