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690" r:id="rId1"/>
  </p:sldMasterIdLst>
  <p:notesMasterIdLst>
    <p:notesMasterId r:id="rId28"/>
  </p:notesMasterIdLst>
  <p:handoutMasterIdLst>
    <p:handoutMasterId r:id="rId29"/>
  </p:handoutMasterIdLst>
  <p:sldIdLst>
    <p:sldId id="589" r:id="rId2"/>
    <p:sldId id="622" r:id="rId3"/>
    <p:sldId id="620" r:id="rId4"/>
    <p:sldId id="630" r:id="rId5"/>
    <p:sldId id="633" r:id="rId6"/>
    <p:sldId id="631" r:id="rId7"/>
    <p:sldId id="621" r:id="rId8"/>
    <p:sldId id="611" r:id="rId9"/>
    <p:sldId id="629" r:id="rId10"/>
    <p:sldId id="624" r:id="rId11"/>
    <p:sldId id="625" r:id="rId12"/>
    <p:sldId id="626" r:id="rId13"/>
    <p:sldId id="627" r:id="rId14"/>
    <p:sldId id="628" r:id="rId15"/>
    <p:sldId id="632" r:id="rId16"/>
    <p:sldId id="615" r:id="rId17"/>
    <p:sldId id="616" r:id="rId18"/>
    <p:sldId id="617" r:id="rId19"/>
    <p:sldId id="618" r:id="rId20"/>
    <p:sldId id="634" r:id="rId21"/>
    <p:sldId id="635" r:id="rId22"/>
    <p:sldId id="636" r:id="rId23"/>
    <p:sldId id="637" r:id="rId24"/>
    <p:sldId id="619" r:id="rId25"/>
    <p:sldId id="638" r:id="rId26"/>
    <p:sldId id="609" r:id="rId27"/>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B9AC"/>
    <a:srgbClr val="00205B"/>
    <a:srgbClr val="D6D2C4"/>
    <a:srgbClr val="E8E8E8"/>
    <a:srgbClr val="E0E0E0"/>
    <a:srgbClr val="F1F1F1"/>
    <a:srgbClr val="00B5E2"/>
    <a:srgbClr val="FEDB00"/>
    <a:srgbClr val="99C221"/>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89884" autoAdjust="0"/>
  </p:normalViewPr>
  <p:slideViewPr>
    <p:cSldViewPr snapToGrid="0">
      <p:cViewPr varScale="1">
        <p:scale>
          <a:sx n="75" d="100"/>
          <a:sy n="75" d="100"/>
        </p:scale>
        <p:origin x="749" y="53"/>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02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a Strelec Mahovic" userId="b82a41fe-2bf3-4304-a256-3505f3ba78cc" providerId="ADAL" clId="{20E8E056-66BA-4E27-B816-9997E87DB09B}"/>
    <pc:docChg chg="modSld">
      <pc:chgData name="Natasa Strelec Mahovic" userId="b82a41fe-2bf3-4304-a256-3505f3ba78cc" providerId="ADAL" clId="{20E8E056-66BA-4E27-B816-9997E87DB09B}" dt="2025-06-17T11:57:28.626" v="1" actId="20577"/>
      <pc:docMkLst>
        <pc:docMk/>
      </pc:docMkLst>
      <pc:sldChg chg="modSp mod">
        <pc:chgData name="Natasa Strelec Mahovic" userId="b82a41fe-2bf3-4304-a256-3505f3ba78cc" providerId="ADAL" clId="{20E8E056-66BA-4E27-B816-9997E87DB09B}" dt="2025-06-17T11:57:28.626" v="1" actId="20577"/>
        <pc:sldMkLst>
          <pc:docMk/>
          <pc:sldMk cId="0" sldId="589"/>
        </pc:sldMkLst>
        <pc:spChg chg="mod">
          <ac:chgData name="Natasa Strelec Mahovic" userId="b82a41fe-2bf3-4304-a256-3505f3ba78cc" providerId="ADAL" clId="{20E8E056-66BA-4E27-B816-9997E87DB09B}" dt="2025-06-17T11:57:28.626" v="1" actId="20577"/>
          <ac:spMkLst>
            <pc:docMk/>
            <pc:sldMk cId="0" sldId="589"/>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a:t>
            </a:fld>
            <a:endParaRPr lang="de-DE"/>
          </a:p>
        </p:txBody>
      </p:sp>
      <p:sp>
        <p:nvSpPr>
          <p:cNvPr id="206851" name="Rectangle 2"/>
          <p:cNvSpPr>
            <a:spLocks noGrp="1" noRot="1" noChangeAspect="1" noChangeArrowheads="1" noTextEdit="1"/>
          </p:cNvSpPr>
          <p:nvPr>
            <p:ph type="sldImg"/>
          </p:nvPr>
        </p:nvSpPr>
        <p:spPr>
          <a:xfrm>
            <a:off x="177800" y="1074738"/>
            <a:ext cx="9575800" cy="5386387"/>
          </a:xfrm>
          <a:ln/>
        </p:spPr>
      </p:sp>
      <p:sp>
        <p:nvSpPr>
          <p:cNvPr id="20685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dirty="0">
                <a:solidFill>
                  <a:srgbClr val="FF0000"/>
                </a:solidFill>
                <a:latin typeface="Roboto" panose="02000000000000000000" pitchFamily="2" charset="0"/>
                <a:ea typeface="Roboto" panose="02000000000000000000" pitchFamily="2" charset="0"/>
              </a:rPr>
              <a:t>Title slide template 1 of 2 with presentation</a:t>
            </a:r>
            <a:r>
              <a:rPr lang="en-GB" sz="1200" b="0" baseline="0" dirty="0">
                <a:solidFill>
                  <a:srgbClr val="FF0000"/>
                </a:solidFill>
                <a:latin typeface="Roboto" panose="02000000000000000000" pitchFamily="2" charset="0"/>
                <a:ea typeface="Roboto" panose="02000000000000000000" pitchFamily="2" charset="0"/>
              </a:rPr>
              <a:t> title/information on the left. Please choose between slide 1 or 2 for the title slide and delete the other.</a:t>
            </a:r>
            <a:endParaRPr lang="en-GB" sz="1200" b="0" dirty="0">
              <a:solidFill>
                <a:srgbClr val="FF0000"/>
              </a:solidFill>
              <a:latin typeface="Roboto" panose="02000000000000000000" pitchFamily="2" charset="0"/>
              <a:ea typeface="Roboto" panose="02000000000000000000" pitchFamily="2" charset="0"/>
            </a:endParaRPr>
          </a:p>
          <a:p>
            <a:endParaRPr lang="de-DE" dirty="0"/>
          </a:p>
        </p:txBody>
      </p:sp>
    </p:spTree>
    <p:extLst>
      <p:ext uri="{BB962C8B-B14F-4D97-AF65-F5344CB8AC3E}">
        <p14:creationId xmlns:p14="http://schemas.microsoft.com/office/powerpoint/2010/main" val="390220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shows that NIR1.6 is usually good for separation opaque ice and water clouds (with some exceptions).</a:t>
            </a:r>
            <a:r>
              <a:rPr lang="en-US" baseline="0" dirty="0"/>
              <a:t> S</a:t>
            </a:r>
            <a:r>
              <a:rPr lang="en-US" dirty="0"/>
              <a:t>imulated VIIRS reflectance pairs (NIR1.6 and VIS0.64) for water and ice clouds over ocean are shown. The blue curves correspond to ice clouds, while the orange curve to water clouds. The simulated reflectance values depend on the optical depth (constant along the “vertical” curves), effective particle size (constant along the “horizontal” curves), angles, as well as on the characteristics of the background (in case of thin clouds). Such simulations are used at optical depth and particle size retrieval in case of SEVIRI data. As there is some overlap between the orange and blue curves one cannot always unequivocally retrieve cloud top phase (and hence particle size) using this channel pair. </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18</a:t>
            </a:fld>
            <a:endParaRPr lang="de-DE"/>
          </a:p>
        </p:txBody>
      </p:sp>
    </p:spTree>
    <p:extLst>
      <p:ext uri="{BB962C8B-B14F-4D97-AF65-F5344CB8AC3E}">
        <p14:creationId xmlns:p14="http://schemas.microsoft.com/office/powerpoint/2010/main" val="1998232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use the two microphysical channels (NIR1.6 and NIR2.25) together then we will have a more reliable, more perfect separation.</a:t>
            </a:r>
            <a:r>
              <a:rPr lang="en-US" baseline="0" dirty="0"/>
              <a:t> </a:t>
            </a:r>
            <a:r>
              <a:rPr lang="en-US" dirty="0"/>
              <a:t>That is why both microphysics channels are used in the Cloud Phase RGB.</a:t>
            </a:r>
          </a:p>
          <a:p>
            <a:endParaRPr lang="en-US" dirty="0"/>
          </a:p>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19</a:t>
            </a:fld>
            <a:endParaRPr lang="de-DE"/>
          </a:p>
        </p:txBody>
      </p:sp>
    </p:spTree>
    <p:extLst>
      <p:ext uri="{BB962C8B-B14F-4D97-AF65-F5344CB8AC3E}">
        <p14:creationId xmlns:p14="http://schemas.microsoft.com/office/powerpoint/2010/main" val="3487414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Times New Roman" pitchFamily="18" charset="0"/>
                <a:ea typeface="+mn-ea"/>
                <a:cs typeface="+mn-cs"/>
              </a:rPr>
              <a:t>NIR2.25 channel is more sensitive to the snow grain size than the 1.6. As a consequence, Cloud Phase RGB will be more sensitive to the snow grain size than other RGBs using only the NIR1.6 channel.</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24</a:t>
            </a:fld>
            <a:endParaRPr lang="de-DE"/>
          </a:p>
        </p:txBody>
      </p:sp>
    </p:spTree>
    <p:extLst>
      <p:ext uri="{BB962C8B-B14F-4D97-AF65-F5344CB8AC3E}">
        <p14:creationId xmlns:p14="http://schemas.microsoft.com/office/powerpoint/2010/main" val="193435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a:t>
            </a:fld>
            <a:endParaRPr lang="de-DE"/>
          </a:p>
        </p:txBody>
      </p:sp>
    </p:spTree>
    <p:extLst>
      <p:ext uri="{BB962C8B-B14F-4D97-AF65-F5344CB8AC3E}">
        <p14:creationId xmlns:p14="http://schemas.microsoft.com/office/powerpoint/2010/main" val="208247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The most important property of 1.6 micron channel is different reflectivity from </a:t>
            </a:r>
            <a:r>
              <a:rPr lang="en-GB" sz="1200" baseline="0" dirty="0"/>
              <a:t>ice and water. As you can see here in the graph ice absorbs to the order of magnitude more radiation than water in 1.6 micron channel therefore ice clouds and snow are dark, they reflect much less, whereas water clouds are bright, although not as bright as in 0.6. So, 1.6 enables distinction of cloud phase. Therefore 1.6 micron channel is used in RGB combinations that aim to distinguish cloud types or cloud microphysics based on the information of cloud phase.  In 2.25 absorption of ice </a:t>
            </a:r>
            <a:r>
              <a:rPr lang="en-GB" sz="1200" baseline="0" dirty="0" err="1"/>
              <a:t>ice</a:t>
            </a:r>
            <a:r>
              <a:rPr lang="en-GB" sz="1200" baseline="0" dirty="0"/>
              <a:t> weaker than at 1.6, </a:t>
            </a:r>
            <a:r>
              <a:rPr lang="en-GB" sz="1200" baseline="0" dirty="0" err="1"/>
              <a:t>wheras</a:t>
            </a:r>
            <a:r>
              <a:rPr lang="en-GB" sz="1200" baseline="0" dirty="0"/>
              <a:t> the absorption of water is stronger at 2.25 than at 1.6</a:t>
            </a: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5</a:t>
            </a:fld>
            <a:endParaRPr lang="de-DE"/>
          </a:p>
        </p:txBody>
      </p:sp>
    </p:spTree>
    <p:extLst>
      <p:ext uri="{BB962C8B-B14F-4D97-AF65-F5344CB8AC3E}">
        <p14:creationId xmlns:p14="http://schemas.microsoft.com/office/powerpoint/2010/main" val="346613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aseline="0" dirty="0"/>
              <a:t>you can see that left is 0.6 and right 1.6 – it can be seen by the dark shades of the convective cloud tops in the circle. Since ice absorbs much more in the 1.6 than water, ice clouds are dark in 1.6 !!</a:t>
            </a: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6</a:t>
            </a:fld>
            <a:endParaRPr lang="de-DE"/>
          </a:p>
        </p:txBody>
      </p:sp>
    </p:spTree>
    <p:extLst>
      <p:ext uri="{BB962C8B-B14F-4D97-AF65-F5344CB8AC3E}">
        <p14:creationId xmlns:p14="http://schemas.microsoft.com/office/powerpoint/2010/main" val="352060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7</a:t>
            </a:fld>
            <a:endParaRPr lang="de-DE"/>
          </a:p>
        </p:txBody>
      </p:sp>
    </p:spTree>
    <p:extLst>
      <p:ext uri="{BB962C8B-B14F-4D97-AF65-F5344CB8AC3E}">
        <p14:creationId xmlns:p14="http://schemas.microsoft.com/office/powerpoint/2010/main" val="279102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1.6 and 3.9 micron channel</a:t>
            </a:r>
            <a:r>
              <a:rPr lang="en-GB" baseline="0" dirty="0"/>
              <a:t> are used in convection RGB to help distinguish ice on top of clouds and ice clouds with small ice particles – a signal of strong updraft or a very cold storm top</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9</a:t>
            </a:fld>
            <a:endParaRPr lang="de-DE"/>
          </a:p>
        </p:txBody>
      </p:sp>
    </p:spTree>
    <p:extLst>
      <p:ext uri="{BB962C8B-B14F-4D97-AF65-F5344CB8AC3E}">
        <p14:creationId xmlns:p14="http://schemas.microsoft.com/office/powerpoint/2010/main" val="5548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The most important property of 1.6 micron channel is different reflectivity from </a:t>
            </a:r>
            <a:r>
              <a:rPr lang="en-GB" sz="1200" baseline="0" dirty="0"/>
              <a:t>ice and water. As you can see here in the graph ice absorbs to the order of magnitude more radiation than water in 1.6 micron channel therefore ice clouds and snow are dark, they reflect much less, whereas water clouds are bright, although not as bright as in 0.6. So, 1.6 enables distinction of cloud phase. Therefore 1.6 micron channel is used in RGB combinations that aim to distinguish cloud types or cloud microphysics based on the information of cloud phase.  In 2.25 absorption of ice </a:t>
            </a:r>
            <a:r>
              <a:rPr lang="en-GB" sz="1200" baseline="0" dirty="0" err="1"/>
              <a:t>ice</a:t>
            </a:r>
            <a:r>
              <a:rPr lang="en-GB" sz="1200" baseline="0" dirty="0"/>
              <a:t> weaker than at 1.6, </a:t>
            </a:r>
            <a:r>
              <a:rPr lang="en-GB" sz="1200" baseline="0" dirty="0" err="1"/>
              <a:t>wheras</a:t>
            </a:r>
            <a:r>
              <a:rPr lang="en-GB" sz="1200" baseline="0" dirty="0"/>
              <a:t> the absorption of water is stronger at 2.25 than at 1.6</a:t>
            </a: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15</a:t>
            </a:fld>
            <a:endParaRPr lang="de-DE"/>
          </a:p>
        </p:txBody>
      </p:sp>
    </p:spTree>
    <p:extLst>
      <p:ext uri="{BB962C8B-B14F-4D97-AF65-F5344CB8AC3E}">
        <p14:creationId xmlns:p14="http://schemas.microsoft.com/office/powerpoint/2010/main" val="331622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Simulated albedo of opaque water and ice clouds as a function of the cloud top effective radius for 1.6 </a:t>
            </a:r>
            <a:r>
              <a:rPr lang="en-US" dirty="0" err="1"/>
              <a:t>μm</a:t>
            </a:r>
            <a:r>
              <a:rPr lang="en-US" dirty="0"/>
              <a:t> (top) and 2.25 </a:t>
            </a:r>
            <a:r>
              <a:rPr lang="en-US" dirty="0" err="1"/>
              <a:t>μm</a:t>
            </a:r>
            <a:r>
              <a:rPr lang="en-US" dirty="0"/>
              <a:t> (bottom). Typical range of cloud top particle size for water and ice clouds are indicated.</a:t>
            </a:r>
          </a:p>
          <a:p>
            <a:r>
              <a:rPr lang="en-US" dirty="0"/>
              <a:t>(Source: Ralf </a:t>
            </a:r>
            <a:r>
              <a:rPr lang="en-US" dirty="0" err="1"/>
              <a:t>Bennartz</a:t>
            </a:r>
            <a:r>
              <a:rPr lang="en-US" dirty="0"/>
              <a:t>, University of Wisconsin–Madison) </a:t>
            </a:r>
          </a:p>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16</a:t>
            </a:fld>
            <a:endParaRPr lang="de-DE"/>
          </a:p>
        </p:txBody>
      </p:sp>
    </p:spTree>
    <p:extLst>
      <p:ext uri="{BB962C8B-B14F-4D97-AF65-F5344CB8AC3E}">
        <p14:creationId xmlns:p14="http://schemas.microsoft.com/office/powerpoint/2010/main" val="158265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over New Zealand. In the VIS0.5 channel all opaque clouds are bright. In the NIR1.6 image there are bright and medium grey clouds with rather good contrast between them. Ice clouds are darker than water clouds. However, the encircled clouds are ice clouds in spite the fact that they are rather bright. These are high-level lee clouds (cirrus clouds), which typically consist of very small ice crystals. In the NIR2.25 image there are less brightness contrasts within the cloudy area. The high-level lee clouds are bright.</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17</a:t>
            </a:fld>
            <a:endParaRPr lang="de-DE"/>
          </a:p>
        </p:txBody>
      </p:sp>
    </p:spTree>
    <p:extLst>
      <p:ext uri="{BB962C8B-B14F-4D97-AF65-F5344CB8AC3E}">
        <p14:creationId xmlns:p14="http://schemas.microsoft.com/office/powerpoint/2010/main" val="2116504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6393" b="-1"/>
          <a:stretch/>
        </p:blipFill>
        <p:spPr>
          <a:xfrm>
            <a:off x="2441776" y="724918"/>
            <a:ext cx="9626765" cy="5667168"/>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9"/>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7194115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200"/>
            <a:ext cx="9518958" cy="535441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3479598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964" y="1206225"/>
            <a:ext cx="9464681" cy="532388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6776993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Tree>
    <p:extLst>
      <p:ext uri="{BB962C8B-B14F-4D97-AF65-F5344CB8AC3E}">
        <p14:creationId xmlns:p14="http://schemas.microsoft.com/office/powerpoint/2010/main" val="7341013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1451255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41949282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4451841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1679944"/>
            <a:ext cx="11288822" cy="11288822"/>
          </a:xfrm>
          <a:prstGeom prst="rect">
            <a:avLst/>
          </a:prstGeom>
          <a:blipFill dpi="0" rotWithShape="1">
            <a:blip r:embed="rId2">
              <a:alphaModFix amt="30000"/>
            </a:blip>
            <a:srcRect/>
            <a:stretch>
              <a:fillRect/>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9281606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22420935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a:t>Click to edit Master title style</a:t>
            </a:r>
            <a:endParaRPr lang="en-GB" dirty="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a:solidFill>
                  <a:schemeClr val="bg1"/>
                </a:solidFill>
                <a:latin typeface="Roboto" panose="02000000000000000000" pitchFamily="2" charset="0"/>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de-DE" sz="1000" b="0" baseline="0">
                <a:solidFill>
                  <a:srgbClr val="00B5E2"/>
                </a:solidFill>
                <a:latin typeface="Roboto" panose="02000000000000000000" pitchFamily="2" charset="0"/>
                <a:ea typeface="Roboto" panose="02000000000000000000" pitchFamily="2" charset="0"/>
                <a:cs typeface="Arial" pitchFamily="34" charset="0"/>
              </a:rPr>
              <a:t>EUM/IM/TEM/21/1250538, v1, 19 October 2021</a:t>
            </a: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Roboto" panose="02000000000000000000" pitchFamily="2" charset="0"/>
                <a:ea typeface="Roboto" panose="02000000000000000000" pitchFamily="2" charset="0"/>
                <a:cs typeface="Arial" pitchFamily="34" charset="0"/>
              </a:rPr>
              <a:pPr algn="r"/>
              <a:t>‹#›</a:t>
            </a:fld>
            <a:endParaRPr lang="en-GB" sz="1050" dirty="0">
              <a:latin typeface="Roboto" panose="02000000000000000000" pitchFamily="2" charset="0"/>
              <a:ea typeface="Roboto" panose="02000000000000000000" pitchFamily="2" charset="0"/>
            </a:endParaRPr>
          </a:p>
        </p:txBody>
      </p:sp>
      <p:sp>
        <p:nvSpPr>
          <p:cNvPr id="17" name="Footer Placeholder 16"/>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18" name="Slide Number Placeholder 17"/>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EC1BB-AD8F-47F9-B321-DB3383DDF50B}" type="slidenum">
              <a:rPr lang="en-GB" smtClean="0"/>
              <a:t>‹#›</a:t>
            </a:fld>
            <a:endParaRPr lang="en-GB"/>
          </a:p>
        </p:txBody>
      </p:sp>
    </p:spTree>
    <p:extLst>
      <p:ext uri="{BB962C8B-B14F-4D97-AF65-F5344CB8AC3E}">
        <p14:creationId xmlns:p14="http://schemas.microsoft.com/office/powerpoint/2010/main" val="3347881430"/>
      </p:ext>
    </p:extLst>
  </p:cSld>
  <p:clrMap bg1="lt1" tx1="dk1" bg2="lt2" tx2="dk2" accent1="accent1" accent2="accent2" accent3="accent3" accent4="accent4" accent5="accent5" accent6="accent6" hlink="hlink" folHlink="folHlink"/>
  <p:sldLayoutIdLst>
    <p:sldLayoutId id="2147487693" r:id="rId1"/>
    <p:sldLayoutId id="2147487692" r:id="rId2"/>
    <p:sldLayoutId id="2147487691" r:id="rId3"/>
    <p:sldLayoutId id="2147487694" r:id="rId4"/>
    <p:sldLayoutId id="2147487695" r:id="rId5"/>
    <p:sldLayoutId id="2147487696" r:id="rId6"/>
    <p:sldLayoutId id="2147487697" r:id="rId7"/>
    <p:sldLayoutId id="2147487698" r:id="rId8"/>
    <p:sldLayoutId id="2147487699" r:id="rId9"/>
  </p:sldLayoutIdLst>
  <p:transition/>
  <p:txStyles>
    <p:titleStyle>
      <a:lvl1pPr marL="220791" algn="l" rtl="0" eaLnBrk="1" fontAlgn="base" hangingPunct="1">
        <a:spcBef>
          <a:spcPct val="0"/>
        </a:spcBef>
        <a:spcAft>
          <a:spcPct val="0"/>
        </a:spcAft>
        <a:defRPr sz="3200" b="0">
          <a:solidFill>
            <a:schemeClr val="bg1"/>
          </a:solidFill>
          <a:latin typeface="Dosis" panose="02010503020202060003" pitchFamily="2"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a:solidFill>
            <a:schemeClr val="tx2"/>
          </a:solidFill>
          <a:latin typeface="Roboto" panose="02000000000000000000" pitchFamily="2"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Roboto" panose="02000000000000000000" pitchFamily="2"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Roboto" panose="02000000000000000000" pitchFamily="2"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Roboto" panose="02000000000000000000" pitchFamily="2"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DM_DOCNAME]"/>
          <p:cNvSpPr txBox="1"/>
          <p:nvPr/>
        </p:nvSpPr>
        <p:spPr>
          <a:xfrm>
            <a:off x="1" y="1884153"/>
            <a:ext cx="4520241" cy="2610285"/>
          </a:xfrm>
          <a:prstGeom prst="rect">
            <a:avLst/>
          </a:prstGeom>
          <a:solidFill>
            <a:schemeClr val="bg1"/>
          </a:solidFill>
        </p:spPr>
        <p:txBody>
          <a:bodyPr wrap="square" lIns="288000" tIns="180000" rIns="288000" bIns="180000" rtlCol="0" anchor="t" anchorCtr="0">
            <a:spAutoFit/>
          </a:bodyPr>
          <a:lstStyle/>
          <a:p>
            <a:pPr>
              <a:defRPr/>
            </a:pPr>
            <a:r>
              <a:rPr lang="en-GB" sz="3200" b="0" kern="0" dirty="0">
                <a:solidFill>
                  <a:schemeClr val="tx1"/>
                </a:solidFill>
                <a:latin typeface="Dosis" panose="02010503020202060003" pitchFamily="2" charset="0"/>
                <a:cs typeface="Arial" panose="020B0604020202020204" pitchFamily="34" charset="0"/>
              </a:rPr>
              <a:t>Cloud microphysics</a:t>
            </a:r>
          </a:p>
          <a:p>
            <a:pPr>
              <a:defRPr/>
            </a:pPr>
            <a:r>
              <a:rPr lang="en-GB" sz="3200" b="0" kern="0" dirty="0">
                <a:solidFill>
                  <a:schemeClr val="tx1"/>
                </a:solidFill>
                <a:latin typeface="Dosis" panose="02010503020202060003" pitchFamily="2" charset="0"/>
                <a:cs typeface="Arial" panose="020B0604020202020204" pitchFamily="34" charset="0"/>
              </a:rPr>
              <a:t>- phase and particle size</a:t>
            </a:r>
          </a:p>
          <a:p>
            <a:pPr>
              <a:defRPr/>
            </a:pPr>
            <a:endParaRPr lang="en-GB" sz="18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a:defRPr/>
            </a:pPr>
            <a:r>
              <a:rPr lang="en-GB" sz="16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rPr>
              <a:t>Natasa Strelec Mahovic</a:t>
            </a:r>
          </a:p>
          <a:p>
            <a:pPr>
              <a:defRPr/>
            </a:pPr>
            <a:r>
              <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rPr>
              <a:t>EUMETSAT</a:t>
            </a:r>
          </a:p>
          <a:p>
            <a:pPr>
              <a:defRPr/>
            </a:pP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a:p>
            <a:pPr>
              <a:defRPr/>
            </a:pPr>
            <a:r>
              <a:rPr lang="en-GB" sz="1600" b="0" i="1" kern="0" dirty="0">
                <a:solidFill>
                  <a:srgbClr val="FFFFFF"/>
                </a:solidFill>
                <a:latin typeface="Roboto Light" panose="02000000000000000000" pitchFamily="2" charset="0"/>
                <a:ea typeface="Roboto Light" panose="02000000000000000000" pitchFamily="2" charset="0"/>
                <a:cs typeface="Arial" panose="020B0604020202020204" pitchFamily="34" charset="0"/>
              </a:rPr>
              <a:t>Summer School, </a:t>
            </a:r>
            <a:r>
              <a:rPr lang="en-GB" sz="1600" b="0" i="1" kern="0" dirty="0" err="1">
                <a:solidFill>
                  <a:srgbClr val="FFFFFF"/>
                </a:solidFill>
                <a:latin typeface="Roboto Light" panose="02000000000000000000" pitchFamily="2" charset="0"/>
                <a:ea typeface="Roboto Light" panose="02000000000000000000" pitchFamily="2" charset="0"/>
                <a:cs typeface="Arial" panose="020B0604020202020204" pitchFamily="34" charset="0"/>
              </a:rPr>
              <a:t>Bracciano</a:t>
            </a:r>
            <a:r>
              <a:rPr lang="en-GB" sz="1600" b="0" i="1" kern="0">
                <a:solidFill>
                  <a:srgbClr val="FFFFFF"/>
                </a:solidFill>
                <a:latin typeface="Roboto Light" panose="02000000000000000000" pitchFamily="2" charset="0"/>
                <a:ea typeface="Roboto Light" panose="02000000000000000000" pitchFamily="2" charset="0"/>
                <a:cs typeface="Arial" panose="020B0604020202020204" pitchFamily="34" charset="0"/>
              </a:rPr>
              <a:t>, 2025</a:t>
            </a:r>
            <a:endParaRPr lang="en-GB" sz="1600" b="0" i="1" kern="0" dirty="0">
              <a:solidFill>
                <a:srgbClr val="FFFFFF"/>
              </a:solidFill>
              <a:latin typeface="Roboto Light" panose="02000000000000000000" pitchFamily="2" charset="0"/>
              <a:ea typeface="Roboto Light" panose="02000000000000000000" pitchFamily="2" charset="0"/>
              <a:cs typeface="Arial" panose="020B0604020202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4" name="Picture 4" descr="MSG_200606291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289053" y="2016799"/>
            <a:ext cx="2995189" cy="584775"/>
          </a:xfrm>
          <a:prstGeom prst="rect">
            <a:avLst/>
          </a:prstGeom>
          <a:noFill/>
        </p:spPr>
        <p:txBody>
          <a:bodyPr wrap="square" rtlCol="0">
            <a:spAutoFit/>
          </a:bodyPr>
          <a:lstStyle/>
          <a:p>
            <a:r>
              <a:rPr lang="en-GB" sz="1600" b="0" dirty="0">
                <a:latin typeface="Roboto" panose="02000000000000000000" pitchFamily="2" charset="0"/>
                <a:ea typeface="Roboto" panose="02000000000000000000" pitchFamily="2" charset="0"/>
              </a:rPr>
              <a:t>Severe Storms RGB</a:t>
            </a:r>
          </a:p>
          <a:p>
            <a:r>
              <a:rPr lang="en-GB" sz="1600" b="0" dirty="0">
                <a:latin typeface="Roboto" panose="02000000000000000000" pitchFamily="2" charset="0"/>
                <a:ea typeface="Roboto" panose="02000000000000000000" pitchFamily="2" charset="0"/>
              </a:rPr>
              <a:t>29 June 2006, 12:00 UTC</a:t>
            </a:r>
          </a:p>
        </p:txBody>
      </p:sp>
    </p:spTree>
    <p:extLst>
      <p:ext uri="{BB962C8B-B14F-4D97-AF65-F5344CB8AC3E}">
        <p14:creationId xmlns:p14="http://schemas.microsoft.com/office/powerpoint/2010/main" val="5019440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12" name="Picture 5" descr="MSG_200606291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p:cNvSpPr txBox="1">
            <a:spLocks noChangeArrowheads="1"/>
          </p:cNvSpPr>
          <p:nvPr/>
        </p:nvSpPr>
        <p:spPr bwMode="auto">
          <a:xfrm>
            <a:off x="0" y="5943600"/>
            <a:ext cx="253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762000" eaLnBrk="0" fontAlgn="auto" latinLnBrk="0" hangingPunct="0">
              <a:lnSpc>
                <a:spcPct val="90000"/>
              </a:lnSpc>
              <a:spcBef>
                <a:spcPts val="0"/>
              </a:spcBef>
              <a:spcAft>
                <a:spcPts val="0"/>
              </a:spcAft>
              <a:buClrTx/>
              <a:buSzTx/>
              <a:buFontTx/>
              <a:buNone/>
              <a:tabLst/>
              <a:defRPr/>
            </a:pPr>
            <a:r>
              <a:rPr kumimoji="0" lang="en-GB" altLang="en-US" sz="2000" b="0" i="0" u="none" strike="noStrike" kern="0" cap="none" spc="0" normalizeH="0" baseline="0" noProof="0">
                <a:ln>
                  <a:noFill/>
                </a:ln>
                <a:solidFill>
                  <a:srgbClr val="FFFFFF"/>
                </a:solidFill>
                <a:effectLst/>
                <a:uLnTx/>
                <a:uFillTx/>
                <a:latin typeface="Times New Roman" panose="02020603050405020304" pitchFamily="18" charset="0"/>
              </a:rPr>
              <a:t>12:15 UTC</a:t>
            </a:r>
            <a:br>
              <a:rPr kumimoji="0" lang="en-GB" altLang="en-US" sz="2000" b="0" i="0" u="none" strike="noStrike" kern="0" cap="none" spc="0" normalizeH="0" baseline="0" noProof="0">
                <a:ln>
                  <a:noFill/>
                </a:ln>
                <a:solidFill>
                  <a:srgbClr val="FFFFFF"/>
                </a:solidFill>
                <a:effectLst/>
                <a:uLnTx/>
                <a:uFillTx/>
                <a:latin typeface="Times New Roman" panose="02020603050405020304" pitchFamily="18" charset="0"/>
              </a:rPr>
            </a:br>
            <a:r>
              <a:rPr kumimoji="0" lang="en-GB" altLang="en-US" sz="2000" b="0" i="0" u="none" strike="noStrike" kern="0" cap="none" spc="0" normalizeH="0" baseline="0" noProof="0">
                <a:ln>
                  <a:noFill/>
                </a:ln>
                <a:solidFill>
                  <a:srgbClr val="FFFFFF"/>
                </a:solidFill>
                <a:effectLst/>
                <a:uLnTx/>
                <a:uFillTx/>
                <a:latin typeface="Times New Roman" panose="02020603050405020304" pitchFamily="18" charset="0"/>
              </a:rPr>
              <a:t>(animation 2/7)</a:t>
            </a:r>
          </a:p>
        </p:txBody>
      </p:sp>
      <p:sp>
        <p:nvSpPr>
          <p:cNvPr id="14" name="Text Box 6"/>
          <p:cNvSpPr txBox="1">
            <a:spLocks noChangeArrowheads="1"/>
          </p:cNvSpPr>
          <p:nvPr/>
        </p:nvSpPr>
        <p:spPr bwMode="auto">
          <a:xfrm>
            <a:off x="4572000" y="228600"/>
            <a:ext cx="425608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180975" marR="0" lvl="0" indent="-180975" defTabSz="914400" eaLnBrk="0" fontAlgn="auto" latinLnBrk="0" hangingPunct="0">
              <a:lnSpc>
                <a:spcPct val="100000"/>
              </a:lnSpc>
              <a:spcBef>
                <a:spcPts val="0"/>
              </a:spcBef>
              <a:spcAft>
                <a:spcPts val="0"/>
              </a:spcAft>
              <a:buClrTx/>
              <a:buSzTx/>
              <a:buFontTx/>
              <a:buChar char="•"/>
              <a:tabLst/>
              <a:defRPr/>
            </a:pPr>
            <a:r>
              <a:rPr kumimoji="0" lang="en-GB" altLang="en-US" sz="2400" b="0" i="0" u="none" strike="noStrike" kern="0" cap="none" spc="0" normalizeH="0" baseline="0" noProof="0">
                <a:ln>
                  <a:noFill/>
                </a:ln>
                <a:solidFill>
                  <a:srgbClr val="FFFFFF"/>
                </a:solidFill>
                <a:effectLst/>
                <a:uLnTx/>
                <a:uFillTx/>
                <a:latin typeface="Times New Roman" panose="02020603050405020304" pitchFamily="18" charset="0"/>
              </a:rPr>
              <a:t>Small ice (high IR3.9r of 6-7%)</a:t>
            </a:r>
          </a:p>
          <a:p>
            <a:pPr marL="180975" marR="0" lvl="0" indent="-180975" defTabSz="914400" eaLnBrk="0" fontAlgn="auto" latinLnBrk="0" hangingPunct="0">
              <a:lnSpc>
                <a:spcPct val="100000"/>
              </a:lnSpc>
              <a:spcBef>
                <a:spcPts val="0"/>
              </a:spcBef>
              <a:spcAft>
                <a:spcPts val="0"/>
              </a:spcAft>
              <a:buClrTx/>
              <a:buSzTx/>
              <a:buFontTx/>
              <a:buChar char="•"/>
              <a:tabLst/>
              <a:defRPr/>
            </a:pPr>
            <a:endParaRPr kumimoji="0" lang="en-GB" altLang="en-US" sz="2400" b="0" i="0" u="none" strike="noStrike" kern="0" cap="none" spc="0" normalizeH="0" baseline="0" noProof="0">
              <a:ln>
                <a:noFill/>
              </a:ln>
              <a:solidFill>
                <a:srgbClr val="FFFFFF"/>
              </a:solidFill>
              <a:effectLst/>
              <a:uLnTx/>
              <a:uFillTx/>
              <a:latin typeface="Times New Roman" panose="02020603050405020304" pitchFamily="18" charset="0"/>
            </a:endParaRPr>
          </a:p>
          <a:p>
            <a:pPr marL="180975" marR="0" lvl="0" indent="-180975" defTabSz="914400" eaLnBrk="0" fontAlgn="auto" latinLnBrk="0" hangingPunct="0">
              <a:lnSpc>
                <a:spcPct val="100000"/>
              </a:lnSpc>
              <a:spcBef>
                <a:spcPts val="0"/>
              </a:spcBef>
              <a:spcAft>
                <a:spcPts val="0"/>
              </a:spcAft>
              <a:buClrTx/>
              <a:buSzTx/>
              <a:buFontTx/>
              <a:buChar char="•"/>
              <a:tabLst/>
              <a:defRPr/>
            </a:pPr>
            <a:r>
              <a:rPr kumimoji="0" lang="en-GB" altLang="en-US" sz="2400" b="0" i="0" u="none" strike="noStrike" kern="0" cap="none" spc="0" normalizeH="0" baseline="0" noProof="0">
                <a:ln>
                  <a:noFill/>
                </a:ln>
                <a:solidFill>
                  <a:srgbClr val="FFFFFF"/>
                </a:solidFill>
                <a:effectLst/>
                <a:uLnTx/>
                <a:uFillTx/>
                <a:latin typeface="Times New Roman" panose="02020603050405020304" pitchFamily="18" charset="0"/>
              </a:rPr>
              <a:t>Long-living storm system</a:t>
            </a:r>
          </a:p>
          <a:p>
            <a:pPr marL="180975" marR="0" lvl="0" indent="-180975" defTabSz="914400" eaLnBrk="0" fontAlgn="auto" latinLnBrk="0" hangingPunct="0">
              <a:lnSpc>
                <a:spcPct val="100000"/>
              </a:lnSpc>
              <a:spcBef>
                <a:spcPts val="0"/>
              </a:spcBef>
              <a:spcAft>
                <a:spcPts val="0"/>
              </a:spcAft>
              <a:buClrTx/>
              <a:buSzTx/>
              <a:buFontTx/>
              <a:buChar char="•"/>
              <a:tabLst/>
              <a:defRPr/>
            </a:pPr>
            <a:r>
              <a:rPr kumimoji="0" lang="en-GB" altLang="en-US" sz="2400" b="0" i="0" u="none" strike="noStrike" kern="0" cap="none" spc="0" normalizeH="0" baseline="0" noProof="0">
                <a:ln>
                  <a:noFill/>
                </a:ln>
                <a:solidFill>
                  <a:srgbClr val="FFFFFF"/>
                </a:solidFill>
                <a:effectLst/>
                <a:uLnTx/>
                <a:uFillTx/>
                <a:latin typeface="Times New Roman" panose="02020603050405020304" pitchFamily="18" charset="0"/>
              </a:rPr>
              <a:t>Convective outflow boundary</a:t>
            </a:r>
          </a:p>
          <a:p>
            <a:pPr marL="180975" marR="0" lvl="0" indent="-180975" defTabSz="914400" eaLnBrk="0" fontAlgn="auto" latinLnBrk="0" hangingPunct="0">
              <a:lnSpc>
                <a:spcPct val="100000"/>
              </a:lnSpc>
              <a:spcBef>
                <a:spcPts val="0"/>
              </a:spcBef>
              <a:spcAft>
                <a:spcPts val="0"/>
              </a:spcAft>
              <a:buClrTx/>
              <a:buSzTx/>
              <a:buFontTx/>
              <a:buChar char="•"/>
              <a:tabLst/>
              <a:defRPr/>
            </a:pPr>
            <a:r>
              <a:rPr kumimoji="0" lang="en-GB" altLang="en-US" sz="2400" b="0" i="0" u="none" strike="noStrike" kern="0" cap="none" spc="0" normalizeH="0" baseline="0" noProof="0">
                <a:ln>
                  <a:noFill/>
                </a:ln>
                <a:solidFill>
                  <a:srgbClr val="FFFFFF"/>
                </a:solidFill>
                <a:effectLst/>
                <a:uLnTx/>
                <a:uFillTx/>
                <a:latin typeface="Times New Roman" panose="02020603050405020304" pitchFamily="18" charset="0"/>
              </a:rPr>
              <a:t>Overshooting tops</a:t>
            </a:r>
          </a:p>
          <a:p>
            <a:pPr marL="180975" marR="0" lvl="0" indent="-180975" defTabSz="914400" eaLnBrk="0" fontAlgn="auto" latinLnBrk="0" hangingPunct="0">
              <a:lnSpc>
                <a:spcPct val="100000"/>
              </a:lnSpc>
              <a:spcBef>
                <a:spcPts val="0"/>
              </a:spcBef>
              <a:spcAft>
                <a:spcPts val="0"/>
              </a:spcAft>
              <a:buClrTx/>
              <a:buSzTx/>
              <a:buFontTx/>
              <a:buChar char="•"/>
              <a:tabLst/>
              <a:defRPr/>
            </a:pPr>
            <a:r>
              <a:rPr kumimoji="0" lang="en-GB" altLang="en-US" sz="2400" b="0" i="0" u="none" strike="noStrike" kern="0" cap="none" spc="0" normalizeH="0" baseline="0" noProof="0">
                <a:ln>
                  <a:noFill/>
                </a:ln>
                <a:solidFill>
                  <a:srgbClr val="FFFFFF"/>
                </a:solidFill>
                <a:effectLst/>
                <a:uLnTx/>
                <a:uFillTx/>
                <a:latin typeface="Times New Roman" panose="02020603050405020304" pitchFamily="18" charset="0"/>
              </a:rPr>
              <a:t>Gravity waves</a:t>
            </a:r>
          </a:p>
          <a:p>
            <a:pPr marL="180975" marR="0" lvl="0" indent="-180975" defTabSz="914400" eaLnBrk="0" fontAlgn="auto" latinLnBrk="0" hangingPunct="0">
              <a:lnSpc>
                <a:spcPct val="100000"/>
              </a:lnSpc>
              <a:spcBef>
                <a:spcPts val="0"/>
              </a:spcBef>
              <a:spcAft>
                <a:spcPts val="0"/>
              </a:spcAft>
              <a:buClrTx/>
              <a:buSzTx/>
              <a:buFontTx/>
              <a:buChar char="•"/>
              <a:tabLst/>
              <a:defRPr/>
            </a:pPr>
            <a:r>
              <a:rPr kumimoji="0" lang="en-GB" altLang="en-US" sz="2400" b="0" i="0" u="none" strike="noStrike" kern="0" cap="none" spc="0" normalizeH="0" baseline="0" noProof="0">
                <a:ln>
                  <a:noFill/>
                </a:ln>
                <a:solidFill>
                  <a:srgbClr val="FFFFFF"/>
                </a:solidFill>
                <a:effectLst/>
                <a:uLnTx/>
                <a:uFillTx/>
                <a:latin typeface="Times New Roman" panose="02020603050405020304" pitchFamily="18" charset="0"/>
              </a:rPr>
              <a:t>Radial Ci</a:t>
            </a:r>
          </a:p>
          <a:p>
            <a:pPr marL="180975" marR="0" lvl="0" indent="-180975" defTabSz="914400" eaLnBrk="0" fontAlgn="auto" latinLnBrk="0" hangingPunct="0">
              <a:lnSpc>
                <a:spcPct val="100000"/>
              </a:lnSpc>
              <a:spcBef>
                <a:spcPts val="0"/>
              </a:spcBef>
              <a:spcAft>
                <a:spcPts val="0"/>
              </a:spcAft>
              <a:buClrTx/>
              <a:buSzTx/>
              <a:buFontTx/>
              <a:buChar char="•"/>
              <a:tabLst/>
              <a:defRPr/>
            </a:pPr>
            <a:endParaRPr kumimoji="0" lang="en-GB" altLang="en-US" sz="2400" b="0" i="0" u="none" strike="noStrike" kern="0" cap="none" spc="0" normalizeH="0" baseline="0" noProof="0">
              <a:ln>
                <a:noFill/>
              </a:ln>
              <a:solidFill>
                <a:srgbClr val="FFFFFF"/>
              </a:solidFill>
              <a:effectLst/>
              <a:uLnTx/>
              <a:uFillTx/>
              <a:latin typeface="Times New Roman" panose="02020603050405020304" pitchFamily="18" charset="0"/>
            </a:endParaRPr>
          </a:p>
        </p:txBody>
      </p:sp>
      <p:sp>
        <p:nvSpPr>
          <p:cNvPr id="15" name="Line 7"/>
          <p:cNvSpPr>
            <a:spLocks noChangeShapeType="1"/>
          </p:cNvSpPr>
          <p:nvPr/>
        </p:nvSpPr>
        <p:spPr bwMode="auto">
          <a:xfrm flipV="1">
            <a:off x="3886200" y="3810000"/>
            <a:ext cx="685800" cy="15240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630303"/>
              </a:solidFill>
              <a:effectLst/>
              <a:uLnTx/>
              <a:uFillTx/>
              <a:latin typeface="Times New Roman" panose="02020603050405020304" pitchFamily="18" charset="0"/>
            </a:endParaRPr>
          </a:p>
        </p:txBody>
      </p:sp>
      <p:sp>
        <p:nvSpPr>
          <p:cNvPr id="16" name="TextBox 15"/>
          <p:cNvSpPr txBox="1"/>
          <p:nvPr/>
        </p:nvSpPr>
        <p:spPr>
          <a:xfrm>
            <a:off x="9289053" y="2016799"/>
            <a:ext cx="2995189" cy="584775"/>
          </a:xfrm>
          <a:prstGeom prst="rect">
            <a:avLst/>
          </a:prstGeom>
          <a:noFill/>
        </p:spPr>
        <p:txBody>
          <a:bodyPr wrap="square" rtlCol="0">
            <a:spAutoFit/>
          </a:bodyPr>
          <a:lstStyle/>
          <a:p>
            <a:r>
              <a:rPr lang="en-GB" sz="1600" b="0" dirty="0">
                <a:latin typeface="Roboto" panose="02000000000000000000" pitchFamily="2" charset="0"/>
                <a:ea typeface="Roboto" panose="02000000000000000000" pitchFamily="2" charset="0"/>
              </a:rPr>
              <a:t>Severe Storms RGB</a:t>
            </a:r>
          </a:p>
          <a:p>
            <a:r>
              <a:rPr lang="en-GB" sz="1600" b="0" dirty="0">
                <a:latin typeface="Roboto" panose="02000000000000000000" pitchFamily="2" charset="0"/>
                <a:ea typeface="Roboto" panose="02000000000000000000" pitchFamily="2" charset="0"/>
              </a:rPr>
              <a:t>29 June 2006, 12:15 UTC</a:t>
            </a:r>
          </a:p>
        </p:txBody>
      </p:sp>
    </p:spTree>
    <p:extLst>
      <p:ext uri="{BB962C8B-B14F-4D97-AF65-F5344CB8AC3E}">
        <p14:creationId xmlns:p14="http://schemas.microsoft.com/office/powerpoint/2010/main" val="155328203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4" name="Picture 5" descr="MSG_2006062912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289053" y="2016799"/>
            <a:ext cx="2995189" cy="584775"/>
          </a:xfrm>
          <a:prstGeom prst="rect">
            <a:avLst/>
          </a:prstGeom>
          <a:noFill/>
        </p:spPr>
        <p:txBody>
          <a:bodyPr wrap="square" rtlCol="0">
            <a:spAutoFit/>
          </a:bodyPr>
          <a:lstStyle/>
          <a:p>
            <a:r>
              <a:rPr lang="en-GB" sz="1600" b="0" dirty="0">
                <a:latin typeface="Roboto" panose="02000000000000000000" pitchFamily="2" charset="0"/>
                <a:ea typeface="Roboto" panose="02000000000000000000" pitchFamily="2" charset="0"/>
              </a:rPr>
              <a:t>Severe Storms RGB</a:t>
            </a:r>
          </a:p>
          <a:p>
            <a:r>
              <a:rPr lang="en-GB" sz="1600" b="0" dirty="0">
                <a:latin typeface="Roboto" panose="02000000000000000000" pitchFamily="2" charset="0"/>
                <a:ea typeface="Roboto" panose="02000000000000000000" pitchFamily="2" charset="0"/>
              </a:rPr>
              <a:t>29 June 2006, 12:30 UTC</a:t>
            </a:r>
          </a:p>
        </p:txBody>
      </p:sp>
    </p:spTree>
    <p:extLst>
      <p:ext uri="{BB962C8B-B14F-4D97-AF65-F5344CB8AC3E}">
        <p14:creationId xmlns:p14="http://schemas.microsoft.com/office/powerpoint/2010/main" val="18928332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4" name="Picture 5" descr="MSG_2006062912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289053" y="2016799"/>
            <a:ext cx="2995189" cy="584775"/>
          </a:xfrm>
          <a:prstGeom prst="rect">
            <a:avLst/>
          </a:prstGeom>
          <a:noFill/>
        </p:spPr>
        <p:txBody>
          <a:bodyPr wrap="square" rtlCol="0">
            <a:spAutoFit/>
          </a:bodyPr>
          <a:lstStyle/>
          <a:p>
            <a:r>
              <a:rPr lang="en-GB" sz="1600" b="0" dirty="0">
                <a:latin typeface="Roboto" panose="02000000000000000000" pitchFamily="2" charset="0"/>
                <a:ea typeface="Roboto" panose="02000000000000000000" pitchFamily="2" charset="0"/>
              </a:rPr>
              <a:t>Severe Storms RGB</a:t>
            </a:r>
          </a:p>
          <a:p>
            <a:r>
              <a:rPr lang="en-GB" sz="1600" b="0" dirty="0">
                <a:latin typeface="Roboto" panose="02000000000000000000" pitchFamily="2" charset="0"/>
                <a:ea typeface="Roboto" panose="02000000000000000000" pitchFamily="2" charset="0"/>
              </a:rPr>
              <a:t>29 June 2006, 12:45 UTC</a:t>
            </a:r>
          </a:p>
        </p:txBody>
      </p:sp>
    </p:spTree>
    <p:extLst>
      <p:ext uri="{BB962C8B-B14F-4D97-AF65-F5344CB8AC3E}">
        <p14:creationId xmlns:p14="http://schemas.microsoft.com/office/powerpoint/2010/main" val="49642438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4" name="Picture 5" descr="MSG_2006062913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289053" y="2016799"/>
            <a:ext cx="2995189" cy="584775"/>
          </a:xfrm>
          <a:prstGeom prst="rect">
            <a:avLst/>
          </a:prstGeom>
          <a:noFill/>
        </p:spPr>
        <p:txBody>
          <a:bodyPr wrap="square" rtlCol="0">
            <a:spAutoFit/>
          </a:bodyPr>
          <a:lstStyle/>
          <a:p>
            <a:r>
              <a:rPr lang="en-GB" sz="1600" b="0" dirty="0">
                <a:latin typeface="Roboto" panose="02000000000000000000" pitchFamily="2" charset="0"/>
                <a:ea typeface="Roboto" panose="02000000000000000000" pitchFamily="2" charset="0"/>
              </a:rPr>
              <a:t>Severe Storms RGB</a:t>
            </a:r>
          </a:p>
          <a:p>
            <a:r>
              <a:rPr lang="en-GB" sz="1600" b="0" dirty="0">
                <a:latin typeface="Roboto" panose="02000000000000000000" pitchFamily="2" charset="0"/>
                <a:ea typeface="Roboto" panose="02000000000000000000" pitchFamily="2" charset="0"/>
              </a:rPr>
              <a:t>29 June 2006, 13:00 UTC</a:t>
            </a:r>
          </a:p>
        </p:txBody>
      </p:sp>
    </p:spTree>
    <p:extLst>
      <p:ext uri="{BB962C8B-B14F-4D97-AF65-F5344CB8AC3E}">
        <p14:creationId xmlns:p14="http://schemas.microsoft.com/office/powerpoint/2010/main" val="12333619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2.25 micron channels</a:t>
            </a:r>
          </a:p>
        </p:txBody>
      </p:sp>
      <p:sp>
        <p:nvSpPr>
          <p:cNvPr id="4" name="Content Placeholder 2"/>
          <p:cNvSpPr txBox="1">
            <a:spLocks/>
          </p:cNvSpPr>
          <p:nvPr/>
        </p:nvSpPr>
        <p:spPr>
          <a:xfrm>
            <a:off x="145945" y="898695"/>
            <a:ext cx="3689455" cy="5431541"/>
          </a:xfrm>
          <a:prstGeom prst="rect">
            <a:avLst/>
          </a:prstGeom>
        </p:spPr>
        <p:txBody>
          <a:bodyPr>
            <a:normAutofit/>
          </a:bodyPr>
          <a:lstStyle>
            <a:lvl1pPr marL="328254" indent="-328254" algn="l" rtl="0" eaLnBrk="1" fontAlgn="base" hangingPunct="1">
              <a:spcBef>
                <a:spcPct val="20000"/>
              </a:spcBef>
              <a:spcAft>
                <a:spcPct val="0"/>
              </a:spcAft>
              <a:buFont typeface="Arial" pitchFamily="34" charset="0"/>
              <a:buChar char="•"/>
              <a:defRPr sz="4431">
                <a:solidFill>
                  <a:schemeClr val="tx2"/>
                </a:solidFill>
                <a:latin typeface="Roboto" panose="02000000000000000000" pitchFamily="2"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Roboto" panose="02000000000000000000" pitchFamily="2"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Roboto" panose="02000000000000000000" pitchFamily="2"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Roboto" panose="02000000000000000000" pitchFamily="2"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endParaRPr lang="en-GB" sz="2000" b="0" kern="0" dirty="0"/>
          </a:p>
          <a:p>
            <a:r>
              <a:rPr lang="en-US" sz="2400" b="0" kern="0" dirty="0"/>
              <a:t>The difference between ice and water absorption is less at NIR2.25 than at NIR1.6.</a:t>
            </a:r>
          </a:p>
          <a:p>
            <a:r>
              <a:rPr lang="en-US" sz="2400" b="0" kern="0" dirty="0"/>
              <a:t>The absorption of water is stronger at NIR2.25 than at NIR1.6.</a:t>
            </a:r>
          </a:p>
          <a:p>
            <a:r>
              <a:rPr lang="en-US" sz="2400" b="0" kern="0" dirty="0"/>
              <a:t>The absorption of ice is weaker at NIR2.25 than at NIR1.6</a:t>
            </a:r>
          </a:p>
        </p:txBody>
      </p:sp>
      <p:pic>
        <p:nvPicPr>
          <p:cNvPr id="6" name="Picture 5"/>
          <p:cNvPicPr/>
          <p:nvPr/>
        </p:nvPicPr>
        <p:blipFill>
          <a:blip r:embed="rId3"/>
          <a:stretch>
            <a:fillRect/>
          </a:stretch>
        </p:blipFill>
        <p:spPr>
          <a:xfrm>
            <a:off x="3985404" y="1173191"/>
            <a:ext cx="8039819" cy="4882551"/>
          </a:xfrm>
          <a:prstGeom prst="rect">
            <a:avLst/>
          </a:prstGeom>
          <a:ln>
            <a:solidFill>
              <a:srgbClr val="000000"/>
            </a:solidFill>
          </a:ln>
        </p:spPr>
      </p:pic>
    </p:spTree>
    <p:extLst>
      <p:ext uri="{BB962C8B-B14F-4D97-AF65-F5344CB8AC3E}">
        <p14:creationId xmlns:p14="http://schemas.microsoft.com/office/powerpoint/2010/main" val="16681891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Albedo of ice and water clouds</a:t>
            </a:r>
          </a:p>
        </p:txBody>
      </p:sp>
      <p:sp>
        <p:nvSpPr>
          <p:cNvPr id="3" name="Text Placeholder 2"/>
          <p:cNvSpPr>
            <a:spLocks noGrp="1"/>
          </p:cNvSpPr>
          <p:nvPr>
            <p:ph type="body" sz="quarter" idx="10"/>
          </p:nvPr>
        </p:nvSpPr>
        <p:spPr>
          <a:xfrm>
            <a:off x="145053" y="1139429"/>
            <a:ext cx="4720245" cy="5262675"/>
          </a:xfrm>
        </p:spPr>
        <p:txBody>
          <a:bodyPr>
            <a:normAutofit fontScale="70000" lnSpcReduction="20000"/>
          </a:bodyPr>
          <a:lstStyle/>
          <a:p>
            <a:r>
              <a:rPr lang="en-US" dirty="0"/>
              <a:t>NIR1.6 - good for separating opaque ice and water clouds due to the large difference between the water and ice cloud albedo curves and the typical particle size ranges. </a:t>
            </a:r>
          </a:p>
          <a:p>
            <a:r>
              <a:rPr lang="en-US" dirty="0"/>
              <a:t>ice clouds covered by small ice crystals and water clouds covered by large droplets can have similar albedo values.</a:t>
            </a:r>
          </a:p>
          <a:p>
            <a:r>
              <a:rPr lang="en-US" dirty="0"/>
              <a:t>NIR2.25 alone is NOT good for separating phase - it is good for separating opaque clouds with small and large particles.</a:t>
            </a:r>
          </a:p>
          <a:p>
            <a:r>
              <a:rPr lang="en-US" dirty="0"/>
              <a:t>The NIR2.25 albedo changes in a broader interval of cloud top particle sizes than the NIR1.6 albedo.</a:t>
            </a:r>
          </a:p>
          <a:p>
            <a:endParaRPr lang="en-GB" dirty="0"/>
          </a:p>
        </p:txBody>
      </p:sp>
      <p:pic>
        <p:nvPicPr>
          <p:cNvPr id="4" name="Picture 3"/>
          <p:cNvPicPr/>
          <p:nvPr/>
        </p:nvPicPr>
        <p:blipFill>
          <a:blip r:embed="rId3"/>
          <a:stretch>
            <a:fillRect/>
          </a:stretch>
        </p:blipFill>
        <p:spPr>
          <a:xfrm>
            <a:off x="4865298" y="889756"/>
            <a:ext cx="7177177" cy="5512348"/>
          </a:xfrm>
          <a:prstGeom prst="rect">
            <a:avLst/>
          </a:prstGeom>
          <a:ln>
            <a:solidFill>
              <a:srgbClr val="000000"/>
            </a:solidFill>
          </a:ln>
        </p:spPr>
      </p:pic>
    </p:spTree>
    <p:extLst>
      <p:ext uri="{BB962C8B-B14F-4D97-AF65-F5344CB8AC3E}">
        <p14:creationId xmlns:p14="http://schemas.microsoft.com/office/powerpoint/2010/main" val="16441613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a:xfrm>
            <a:off x="145053" y="5417389"/>
            <a:ext cx="11759400" cy="984715"/>
          </a:xfrm>
        </p:spPr>
        <p:txBody>
          <a:bodyPr>
            <a:normAutofit lnSpcReduction="10000"/>
          </a:bodyPr>
          <a:lstStyle/>
          <a:p>
            <a:r>
              <a:rPr lang="en-US" dirty="0" err="1"/>
              <a:t>Himawari</a:t>
            </a:r>
            <a:r>
              <a:rPr lang="en-US" dirty="0"/>
              <a:t>/AHI VIS0.5, NIR1.6 and NIR2.25 images over New Zealand. The encircled clouds are high-level lee clouds. </a:t>
            </a:r>
            <a:endParaRPr lang="en-GB" dirty="0"/>
          </a:p>
        </p:txBody>
      </p:sp>
      <p:pic>
        <p:nvPicPr>
          <p:cNvPr id="4" name="Picture 3"/>
          <p:cNvPicPr/>
          <p:nvPr/>
        </p:nvPicPr>
        <p:blipFill>
          <a:blip r:embed="rId3"/>
          <a:stretch>
            <a:fillRect/>
          </a:stretch>
        </p:blipFill>
        <p:spPr>
          <a:xfrm>
            <a:off x="145054" y="862642"/>
            <a:ext cx="11880170" cy="4106173"/>
          </a:xfrm>
          <a:prstGeom prst="rect">
            <a:avLst/>
          </a:prstGeom>
        </p:spPr>
      </p:pic>
    </p:spTree>
    <p:extLst>
      <p:ext uri="{BB962C8B-B14F-4D97-AF65-F5344CB8AC3E}">
        <p14:creationId xmlns:p14="http://schemas.microsoft.com/office/powerpoint/2010/main" val="20214960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a:xfrm>
            <a:off x="145054" y="1139429"/>
            <a:ext cx="4375188" cy="5262675"/>
          </a:xfrm>
        </p:spPr>
        <p:txBody>
          <a:bodyPr>
            <a:normAutofit lnSpcReduction="10000"/>
          </a:bodyPr>
          <a:lstStyle/>
          <a:p>
            <a:r>
              <a:rPr lang="en-US" dirty="0"/>
              <a:t>Simulated NIR1.6 and VIS0.64 reflectance pairs for water and ice clouds over sea. </a:t>
            </a:r>
          </a:p>
          <a:p>
            <a:r>
              <a:rPr lang="en-US" dirty="0"/>
              <a:t>water - orange</a:t>
            </a:r>
          </a:p>
          <a:p>
            <a:r>
              <a:rPr lang="en-US" dirty="0"/>
              <a:t>ice - blue, respectively. </a:t>
            </a:r>
          </a:p>
          <a:p>
            <a:pPr marL="0" indent="0">
              <a:buNone/>
            </a:pPr>
            <a:endParaRPr lang="en-US" dirty="0"/>
          </a:p>
          <a:p>
            <a:pPr marL="0" indent="0">
              <a:buNone/>
            </a:pPr>
            <a:r>
              <a:rPr lang="en-US" sz="1800" dirty="0"/>
              <a:t>(Source: </a:t>
            </a:r>
            <a:r>
              <a:rPr lang="en-US" sz="1800" dirty="0" err="1"/>
              <a:t>G.Kerdraon</a:t>
            </a:r>
            <a:r>
              <a:rPr lang="en-US" sz="1800" dirty="0"/>
              <a:t> et al., </a:t>
            </a:r>
            <a:r>
              <a:rPr lang="en-US" sz="1800" dirty="0" err="1"/>
              <a:t>Meteo</a:t>
            </a:r>
            <a:r>
              <a:rPr lang="en-US" sz="1800" dirty="0"/>
              <a:t>-France, NWCSAF)</a:t>
            </a:r>
          </a:p>
          <a:p>
            <a:endParaRPr lang="en-GB"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023" y="1139428"/>
            <a:ext cx="7280694" cy="5262675"/>
          </a:xfrm>
          <a:prstGeom prst="rect">
            <a:avLst/>
          </a:prstGeom>
          <a:noFill/>
          <a:ln>
            <a:solidFill>
              <a:schemeClr val="accent1"/>
            </a:solidFill>
          </a:ln>
        </p:spPr>
      </p:pic>
    </p:spTree>
    <p:extLst>
      <p:ext uri="{BB962C8B-B14F-4D97-AF65-F5344CB8AC3E}">
        <p14:creationId xmlns:p14="http://schemas.microsoft.com/office/powerpoint/2010/main" val="37488686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a:xfrm>
            <a:off x="145053" y="1139429"/>
            <a:ext cx="4564969" cy="5262675"/>
          </a:xfrm>
        </p:spPr>
        <p:txBody>
          <a:bodyPr>
            <a:normAutofit/>
          </a:bodyPr>
          <a:lstStyle/>
          <a:p>
            <a:r>
              <a:rPr lang="en-US" dirty="0"/>
              <a:t>Simulated VIIRS NIR1.6 and NIR2.25 reflectance pairs for water and ice clouds over sea. (Source: </a:t>
            </a:r>
            <a:r>
              <a:rPr lang="en-US" dirty="0" err="1"/>
              <a:t>G.Kerdraon</a:t>
            </a:r>
            <a:r>
              <a:rPr lang="en-US" dirty="0"/>
              <a:t> et al., </a:t>
            </a:r>
            <a:r>
              <a:rPr lang="en-US" dirty="0" err="1"/>
              <a:t>Meteo</a:t>
            </a:r>
            <a:r>
              <a:rPr lang="en-US" dirty="0"/>
              <a:t>-France, NWCSAF)</a:t>
            </a:r>
          </a:p>
          <a:p>
            <a:endParaRPr lang="en-GB"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022" y="1139429"/>
            <a:ext cx="7263441" cy="5262675"/>
          </a:xfrm>
          <a:prstGeom prst="rect">
            <a:avLst/>
          </a:prstGeom>
          <a:noFill/>
          <a:ln>
            <a:solidFill>
              <a:schemeClr val="accent1"/>
            </a:solidFill>
          </a:ln>
        </p:spPr>
      </p:pic>
    </p:spTree>
    <p:extLst>
      <p:ext uri="{BB962C8B-B14F-4D97-AF65-F5344CB8AC3E}">
        <p14:creationId xmlns:p14="http://schemas.microsoft.com/office/powerpoint/2010/main" val="200135895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 y="-4763"/>
            <a:ext cx="10515600" cy="6862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8549640" y="6371896"/>
            <a:ext cx="26709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b="1" i="1" dirty="0">
                <a:solidFill>
                  <a:schemeClr val="tx1"/>
                </a:solidFill>
              </a:rPr>
              <a:t>Photo: Daniel Rosenfeld</a:t>
            </a:r>
          </a:p>
        </p:txBody>
      </p:sp>
      <p:sp>
        <p:nvSpPr>
          <p:cNvPr id="7" name="Text Box 6"/>
          <p:cNvSpPr txBox="1">
            <a:spLocks noChangeArrowheads="1"/>
          </p:cNvSpPr>
          <p:nvPr/>
        </p:nvSpPr>
        <p:spPr bwMode="auto">
          <a:xfrm>
            <a:off x="4831080" y="683533"/>
            <a:ext cx="678391"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chemeClr val="accent3">
                    <a:lumMod val="60000"/>
                    <a:lumOff val="40000"/>
                  </a:schemeClr>
                </a:solidFill>
              </a:rPr>
              <a:t>Ice</a:t>
            </a:r>
          </a:p>
        </p:txBody>
      </p:sp>
      <p:sp>
        <p:nvSpPr>
          <p:cNvPr id="8" name="Text Box 7"/>
          <p:cNvSpPr txBox="1">
            <a:spLocks noChangeArrowheads="1"/>
          </p:cNvSpPr>
          <p:nvPr/>
        </p:nvSpPr>
        <p:spPr bwMode="auto">
          <a:xfrm>
            <a:off x="4602480" y="1824037"/>
            <a:ext cx="2121093"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chemeClr val="accent3">
                    <a:lumMod val="75000"/>
                  </a:schemeClr>
                </a:solidFill>
              </a:rPr>
              <a:t>Mixed phase</a:t>
            </a:r>
          </a:p>
        </p:txBody>
      </p:sp>
      <p:sp>
        <p:nvSpPr>
          <p:cNvPr id="9" name="Text Box 8"/>
          <p:cNvSpPr txBox="1">
            <a:spLocks noChangeArrowheads="1"/>
          </p:cNvSpPr>
          <p:nvPr/>
        </p:nvSpPr>
        <p:spPr bwMode="auto">
          <a:xfrm>
            <a:off x="4831080" y="3043237"/>
            <a:ext cx="1128835"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chemeClr val="bg1">
                    <a:lumMod val="50000"/>
                    <a:lumOff val="50000"/>
                  </a:schemeClr>
                </a:solidFill>
              </a:rPr>
              <a:t>Water</a:t>
            </a:r>
          </a:p>
        </p:txBody>
      </p:sp>
    </p:spTree>
    <p:extLst>
      <p:ext uri="{BB962C8B-B14F-4D97-AF65-F5344CB8AC3E}">
        <p14:creationId xmlns:p14="http://schemas.microsoft.com/office/powerpoint/2010/main" val="15340619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4" name="Kép 101"/>
          <p:cNvPicPr/>
          <p:nvPr/>
        </p:nvPicPr>
        <p:blipFill>
          <a:blip r:embed="rId2"/>
          <a:stretch>
            <a:fillRect/>
          </a:stretch>
        </p:blipFill>
        <p:spPr>
          <a:xfrm>
            <a:off x="1285875" y="2"/>
            <a:ext cx="9925050" cy="6857998"/>
          </a:xfrm>
          <a:prstGeom prst="rect">
            <a:avLst/>
          </a:prstGeom>
        </p:spPr>
      </p:pic>
    </p:spTree>
    <p:extLst>
      <p:ext uri="{BB962C8B-B14F-4D97-AF65-F5344CB8AC3E}">
        <p14:creationId xmlns:p14="http://schemas.microsoft.com/office/powerpoint/2010/main" val="15630711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4" name="Kép 1"/>
          <p:cNvPicPr/>
          <p:nvPr/>
        </p:nvPicPr>
        <p:blipFill>
          <a:blip r:embed="rId2"/>
          <a:stretch>
            <a:fillRect/>
          </a:stretch>
        </p:blipFill>
        <p:spPr>
          <a:xfrm>
            <a:off x="1343026" y="885825"/>
            <a:ext cx="9839324" cy="5621054"/>
          </a:xfrm>
          <a:prstGeom prst="rect">
            <a:avLst/>
          </a:prstGeom>
          <a:ln w="12700">
            <a:solidFill>
              <a:schemeClr val="tx1"/>
            </a:solidFill>
          </a:ln>
        </p:spPr>
      </p:pic>
    </p:spTree>
    <p:extLst>
      <p:ext uri="{BB962C8B-B14F-4D97-AF65-F5344CB8AC3E}">
        <p14:creationId xmlns:p14="http://schemas.microsoft.com/office/powerpoint/2010/main" val="206693970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Ice clouds</a:t>
            </a:r>
          </a:p>
        </p:txBody>
      </p:sp>
      <p:sp>
        <p:nvSpPr>
          <p:cNvPr id="3" name="Text Placeholder 2"/>
          <p:cNvSpPr>
            <a:spLocks noGrp="1"/>
          </p:cNvSpPr>
          <p:nvPr>
            <p:ph type="body" sz="quarter" idx="10"/>
          </p:nvPr>
        </p:nvSpPr>
        <p:spPr>
          <a:xfrm>
            <a:off x="6572250" y="1257300"/>
            <a:ext cx="5181600" cy="5221004"/>
          </a:xfrm>
        </p:spPr>
        <p:txBody>
          <a:bodyPr/>
          <a:lstStyle/>
          <a:p>
            <a:r>
              <a:rPr lang="en-US" sz="2400" dirty="0"/>
              <a:t>Thick ice clouds covered by large ice crystals (medium blue) and small ice crystals (light blue or cyan)</a:t>
            </a:r>
          </a:p>
          <a:p>
            <a:pPr marL="0" indent="0">
              <a:buNone/>
            </a:pPr>
            <a:endParaRPr lang="en-US" dirty="0"/>
          </a:p>
          <a:p>
            <a:pPr marL="0" indent="0">
              <a:buNone/>
            </a:pPr>
            <a:endParaRPr lang="en-US" dirty="0"/>
          </a:p>
          <a:p>
            <a:pPr marL="0" indent="0">
              <a:buNone/>
            </a:pPr>
            <a:r>
              <a:rPr lang="en-US" sz="2000" dirty="0"/>
              <a:t>VIIRS Cloud Phase RGB from 09 July 2021, 11:59 UTC. </a:t>
            </a:r>
            <a:endParaRPr lang="en-GB" sz="2000" dirty="0"/>
          </a:p>
        </p:txBody>
      </p:sp>
      <p:pic>
        <p:nvPicPr>
          <p:cNvPr id="4" name="Kép 1"/>
          <p:cNvPicPr/>
          <p:nvPr/>
        </p:nvPicPr>
        <p:blipFill>
          <a:blip r:embed="rId2"/>
          <a:stretch>
            <a:fillRect/>
          </a:stretch>
        </p:blipFill>
        <p:spPr>
          <a:xfrm>
            <a:off x="145052" y="640080"/>
            <a:ext cx="6160498" cy="6141720"/>
          </a:xfrm>
          <a:prstGeom prst="rect">
            <a:avLst/>
          </a:prstGeom>
        </p:spPr>
      </p:pic>
    </p:spTree>
    <p:extLst>
      <p:ext uri="{BB962C8B-B14F-4D97-AF65-F5344CB8AC3E}">
        <p14:creationId xmlns:p14="http://schemas.microsoft.com/office/powerpoint/2010/main" val="17202919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clouds</a:t>
            </a:r>
          </a:p>
        </p:txBody>
      </p:sp>
      <p:sp>
        <p:nvSpPr>
          <p:cNvPr id="3" name="Text Placeholder 2"/>
          <p:cNvSpPr>
            <a:spLocks noGrp="1"/>
          </p:cNvSpPr>
          <p:nvPr>
            <p:ph type="body" sz="quarter" idx="10"/>
          </p:nvPr>
        </p:nvSpPr>
        <p:spPr>
          <a:xfrm>
            <a:off x="5810250" y="640080"/>
            <a:ext cx="6305550" cy="3263265"/>
          </a:xfrm>
          <a:solidFill>
            <a:schemeClr val="tx1"/>
          </a:solidFill>
        </p:spPr>
        <p:txBody>
          <a:bodyPr>
            <a:normAutofit/>
          </a:bodyPr>
          <a:lstStyle/>
          <a:p>
            <a:r>
              <a:rPr lang="en-US" sz="2000" dirty="0"/>
              <a:t>small isolated cumulus clouds over land in France consisting of small droplets. They appear pale yellow in Cloud Phase RGB. </a:t>
            </a:r>
          </a:p>
          <a:p>
            <a:r>
              <a:rPr lang="en-US" sz="2000" dirty="0"/>
              <a:t>fog along the northern coast of Spain. Over land it is mainly thick appearing in pale yellow and pink </a:t>
            </a:r>
            <a:r>
              <a:rPr lang="en-US" sz="2000" dirty="0" err="1"/>
              <a:t>colours</a:t>
            </a:r>
            <a:r>
              <a:rPr lang="en-US" sz="2000" dirty="0"/>
              <a:t> indicating smaller and larger droplets, respectively.</a:t>
            </a:r>
            <a:endParaRPr lang="en-GB" sz="2000" dirty="0"/>
          </a:p>
        </p:txBody>
      </p:sp>
      <p:pic>
        <p:nvPicPr>
          <p:cNvPr id="4" name="Kép 28"/>
          <p:cNvPicPr/>
          <p:nvPr/>
        </p:nvPicPr>
        <p:blipFill>
          <a:blip r:embed="rId2"/>
          <a:stretch>
            <a:fillRect/>
          </a:stretch>
        </p:blipFill>
        <p:spPr>
          <a:xfrm>
            <a:off x="-36430" y="640080"/>
            <a:ext cx="5846680" cy="5892818"/>
          </a:xfrm>
          <a:prstGeom prst="rect">
            <a:avLst/>
          </a:prstGeom>
        </p:spPr>
      </p:pic>
      <p:pic>
        <p:nvPicPr>
          <p:cNvPr id="5" name="Kép 27"/>
          <p:cNvPicPr/>
          <p:nvPr/>
        </p:nvPicPr>
        <p:blipFill>
          <a:blip r:embed="rId3"/>
          <a:stretch>
            <a:fillRect/>
          </a:stretch>
        </p:blipFill>
        <p:spPr>
          <a:xfrm>
            <a:off x="6000750" y="3132473"/>
            <a:ext cx="6191250" cy="3400425"/>
          </a:xfrm>
          <a:prstGeom prst="rect">
            <a:avLst/>
          </a:prstGeom>
        </p:spPr>
      </p:pic>
    </p:spTree>
    <p:extLst>
      <p:ext uri="{BB962C8B-B14F-4D97-AF65-F5344CB8AC3E}">
        <p14:creationId xmlns:p14="http://schemas.microsoft.com/office/powerpoint/2010/main" val="7837984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Snow</a:t>
            </a:r>
          </a:p>
        </p:txBody>
      </p:sp>
      <p:sp>
        <p:nvSpPr>
          <p:cNvPr id="3" name="Text Placeholder 2"/>
          <p:cNvSpPr>
            <a:spLocks noGrp="1"/>
          </p:cNvSpPr>
          <p:nvPr>
            <p:ph type="body" sz="quarter" idx="10"/>
          </p:nvPr>
        </p:nvSpPr>
        <p:spPr/>
        <p:txBody>
          <a:bodyPr/>
          <a:lstStyle/>
          <a:p>
            <a:endParaRPr lang="en-GB"/>
          </a:p>
        </p:txBody>
      </p:sp>
      <p:pic>
        <p:nvPicPr>
          <p:cNvPr id="4" name="Kép 2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146" y="640080"/>
            <a:ext cx="8398372" cy="6026735"/>
          </a:xfrm>
          <a:prstGeom prst="rect">
            <a:avLst/>
          </a:prstGeom>
          <a:noFill/>
          <a:ln>
            <a:solidFill>
              <a:schemeClr val="accent1"/>
            </a:solidFill>
          </a:ln>
        </p:spPr>
      </p:pic>
      <p:cxnSp>
        <p:nvCxnSpPr>
          <p:cNvPr id="6" name="Straight Connector 5"/>
          <p:cNvCxnSpPr/>
          <p:nvPr/>
        </p:nvCxnSpPr>
        <p:spPr bwMode="auto">
          <a:xfrm flipH="1">
            <a:off x="8968019" y="2720634"/>
            <a:ext cx="28576" cy="2218078"/>
          </a:xfrm>
          <a:prstGeom prst="line">
            <a:avLst/>
          </a:prstGeom>
          <a:solidFill>
            <a:schemeClr val="bg2"/>
          </a:solidFill>
          <a:ln w="38100" cap="flat" cmpd="sng" algn="ctr">
            <a:solidFill>
              <a:schemeClr val="accent3">
                <a:lumMod val="60000"/>
                <a:lumOff val="40000"/>
              </a:schemeClr>
            </a:solidFill>
            <a:prstDash val="solid"/>
            <a:round/>
            <a:headEnd type="none" w="med" len="med"/>
            <a:tailEnd type="none" w="med" len="med"/>
          </a:ln>
          <a:effectLst/>
        </p:spPr>
      </p:cxnSp>
      <p:cxnSp>
        <p:nvCxnSpPr>
          <p:cNvPr id="10" name="Straight Connector 9"/>
          <p:cNvCxnSpPr/>
          <p:nvPr/>
        </p:nvCxnSpPr>
        <p:spPr bwMode="auto">
          <a:xfrm flipH="1">
            <a:off x="7019925" y="2720634"/>
            <a:ext cx="9525" cy="2218078"/>
          </a:xfrm>
          <a:prstGeom prst="line">
            <a:avLst/>
          </a:prstGeom>
          <a:solidFill>
            <a:schemeClr val="bg2"/>
          </a:solidFill>
          <a:ln w="38100" cap="flat" cmpd="sng" algn="ctr">
            <a:solidFill>
              <a:srgbClr val="FF0000"/>
            </a:solidFill>
            <a:prstDash val="solid"/>
            <a:round/>
            <a:headEnd type="none" w="med" len="med"/>
            <a:tailEnd type="none" w="med" len="med"/>
          </a:ln>
          <a:effectLst/>
        </p:spPr>
      </p:cxnSp>
      <p:sp>
        <p:nvSpPr>
          <p:cNvPr id="15" name="TextBox 14"/>
          <p:cNvSpPr txBox="1"/>
          <p:nvPr/>
        </p:nvSpPr>
        <p:spPr>
          <a:xfrm>
            <a:off x="6723116" y="2258969"/>
            <a:ext cx="612668" cy="461665"/>
          </a:xfrm>
          <a:prstGeom prst="rect">
            <a:avLst/>
          </a:prstGeom>
          <a:noFill/>
        </p:spPr>
        <p:txBody>
          <a:bodyPr wrap="none" rtlCol="0">
            <a:spAutoFit/>
          </a:bodyPr>
          <a:lstStyle/>
          <a:p>
            <a:r>
              <a:rPr lang="en-GB" sz="2400" b="0" dirty="0">
                <a:solidFill>
                  <a:srgbClr val="FF0000"/>
                </a:solidFill>
                <a:latin typeface="Roboto" panose="02000000000000000000" pitchFamily="2" charset="0"/>
                <a:ea typeface="Roboto" panose="02000000000000000000" pitchFamily="2" charset="0"/>
              </a:rPr>
              <a:t>1.6</a:t>
            </a:r>
          </a:p>
        </p:txBody>
      </p:sp>
      <p:sp>
        <p:nvSpPr>
          <p:cNvPr id="16" name="TextBox 15"/>
          <p:cNvSpPr txBox="1"/>
          <p:nvPr/>
        </p:nvSpPr>
        <p:spPr>
          <a:xfrm>
            <a:off x="8627901" y="2258969"/>
            <a:ext cx="785793" cy="461665"/>
          </a:xfrm>
          <a:prstGeom prst="rect">
            <a:avLst/>
          </a:prstGeom>
          <a:noFill/>
        </p:spPr>
        <p:txBody>
          <a:bodyPr wrap="none" rtlCol="0">
            <a:spAutoFit/>
          </a:bodyPr>
          <a:lstStyle/>
          <a:p>
            <a:r>
              <a:rPr lang="en-GB" sz="2400" b="0" dirty="0">
                <a:solidFill>
                  <a:schemeClr val="accent1">
                    <a:lumMod val="40000"/>
                    <a:lumOff val="60000"/>
                  </a:schemeClr>
                </a:solidFill>
                <a:latin typeface="Roboto" panose="02000000000000000000" pitchFamily="2" charset="0"/>
                <a:ea typeface="Roboto" panose="02000000000000000000" pitchFamily="2" charset="0"/>
              </a:rPr>
              <a:t>2.25</a:t>
            </a:r>
          </a:p>
        </p:txBody>
      </p:sp>
    </p:spTree>
    <p:extLst>
      <p:ext uri="{BB962C8B-B14F-4D97-AF65-F5344CB8AC3E}">
        <p14:creationId xmlns:p14="http://schemas.microsoft.com/office/powerpoint/2010/main" val="37173696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Snow</a:t>
            </a:r>
            <a:endParaRPr lang="en-GB" dirty="0"/>
          </a:p>
        </p:txBody>
      </p:sp>
      <p:sp>
        <p:nvSpPr>
          <p:cNvPr id="3" name="Text Placeholder 2"/>
          <p:cNvSpPr>
            <a:spLocks noGrp="1"/>
          </p:cNvSpPr>
          <p:nvPr>
            <p:ph type="body" sz="quarter" idx="10"/>
          </p:nvPr>
        </p:nvSpPr>
        <p:spPr/>
        <p:txBody>
          <a:bodyPr/>
          <a:lstStyle/>
          <a:p>
            <a:endParaRPr lang="en-GB"/>
          </a:p>
        </p:txBody>
      </p:sp>
      <p:pic>
        <p:nvPicPr>
          <p:cNvPr id="4" name="Picture 3"/>
          <p:cNvPicPr>
            <a:picLocks noChangeAspect="1"/>
          </p:cNvPicPr>
          <p:nvPr/>
        </p:nvPicPr>
        <p:blipFill rotWithShape="1">
          <a:blip r:embed="rId2"/>
          <a:srcRect l="36354" t="17778" r="3438" b="10371"/>
          <a:stretch/>
        </p:blipFill>
        <p:spPr>
          <a:xfrm>
            <a:off x="1426658" y="654469"/>
            <a:ext cx="9241342" cy="6203531"/>
          </a:xfrm>
          <a:prstGeom prst="rect">
            <a:avLst/>
          </a:prstGeom>
        </p:spPr>
      </p:pic>
      <p:sp>
        <p:nvSpPr>
          <p:cNvPr id="5" name="TextBox 4"/>
          <p:cNvSpPr txBox="1"/>
          <p:nvPr/>
        </p:nvSpPr>
        <p:spPr>
          <a:xfrm>
            <a:off x="4979405" y="5685577"/>
            <a:ext cx="1661032" cy="584775"/>
          </a:xfrm>
          <a:prstGeom prst="rect">
            <a:avLst/>
          </a:prstGeom>
          <a:solidFill>
            <a:schemeClr val="tx1"/>
          </a:solidFill>
        </p:spPr>
        <p:txBody>
          <a:bodyPr wrap="none" rtlCol="0">
            <a:spAutoFit/>
          </a:bodyPr>
          <a:lstStyle/>
          <a:p>
            <a:r>
              <a:rPr lang="en-GB" sz="1600" b="0" dirty="0">
                <a:latin typeface="Roboto" panose="02000000000000000000" pitchFamily="2" charset="0"/>
                <a:ea typeface="Roboto" panose="02000000000000000000" pitchFamily="2" charset="0"/>
              </a:rPr>
              <a:t>Fine snow </a:t>
            </a:r>
          </a:p>
          <a:p>
            <a:r>
              <a:rPr lang="en-GB" sz="1600" b="0" dirty="0">
                <a:latin typeface="Roboto" panose="02000000000000000000" pitchFamily="2" charset="0"/>
                <a:ea typeface="Roboto" panose="02000000000000000000" pitchFamily="2" charset="0"/>
              </a:rPr>
              <a:t>(small particles)</a:t>
            </a:r>
          </a:p>
        </p:txBody>
      </p:sp>
      <p:cxnSp>
        <p:nvCxnSpPr>
          <p:cNvPr id="7" name="Straight Arrow Connector 6"/>
          <p:cNvCxnSpPr>
            <a:stCxn id="5" idx="0"/>
          </p:cNvCxnSpPr>
          <p:nvPr/>
        </p:nvCxnSpPr>
        <p:spPr bwMode="auto">
          <a:xfrm flipH="1" flipV="1">
            <a:off x="4979405" y="5241956"/>
            <a:ext cx="830516" cy="443621"/>
          </a:xfrm>
          <a:prstGeom prst="straightConnector1">
            <a:avLst/>
          </a:prstGeom>
          <a:solidFill>
            <a:schemeClr val="bg2"/>
          </a:solidFill>
          <a:ln w="57150" cap="flat" cmpd="sng" algn="ctr">
            <a:solidFill>
              <a:schemeClr val="tx1"/>
            </a:solidFill>
            <a:prstDash val="solid"/>
            <a:round/>
            <a:headEnd type="none" w="med" len="med"/>
            <a:tailEnd type="triangle"/>
          </a:ln>
          <a:effectLst/>
        </p:spPr>
      </p:cxnSp>
      <p:sp>
        <p:nvSpPr>
          <p:cNvPr id="9" name="TextBox 8"/>
          <p:cNvSpPr txBox="1"/>
          <p:nvPr/>
        </p:nvSpPr>
        <p:spPr>
          <a:xfrm>
            <a:off x="7091526" y="4657181"/>
            <a:ext cx="1609736" cy="584775"/>
          </a:xfrm>
          <a:prstGeom prst="rect">
            <a:avLst/>
          </a:prstGeom>
          <a:solidFill>
            <a:schemeClr val="tx1"/>
          </a:solidFill>
        </p:spPr>
        <p:txBody>
          <a:bodyPr wrap="none" rtlCol="0">
            <a:spAutoFit/>
          </a:bodyPr>
          <a:lstStyle/>
          <a:p>
            <a:r>
              <a:rPr lang="en-GB" sz="1600" b="0" dirty="0">
                <a:latin typeface="Roboto" panose="02000000000000000000" pitchFamily="2" charset="0"/>
                <a:ea typeface="Roboto" panose="02000000000000000000" pitchFamily="2" charset="0"/>
              </a:rPr>
              <a:t>Coarse snow </a:t>
            </a:r>
          </a:p>
          <a:p>
            <a:r>
              <a:rPr lang="en-GB" sz="1600" b="0" dirty="0">
                <a:latin typeface="Roboto" panose="02000000000000000000" pitchFamily="2" charset="0"/>
                <a:ea typeface="Roboto" panose="02000000000000000000" pitchFamily="2" charset="0"/>
              </a:rPr>
              <a:t>Large particles)</a:t>
            </a:r>
          </a:p>
        </p:txBody>
      </p:sp>
      <p:cxnSp>
        <p:nvCxnSpPr>
          <p:cNvPr id="11" name="Straight Arrow Connector 10"/>
          <p:cNvCxnSpPr>
            <a:stCxn id="9" idx="1"/>
          </p:cNvCxnSpPr>
          <p:nvPr/>
        </p:nvCxnSpPr>
        <p:spPr bwMode="auto">
          <a:xfrm flipH="1" flipV="1">
            <a:off x="5260063" y="4463358"/>
            <a:ext cx="1831463" cy="486211"/>
          </a:xfrm>
          <a:prstGeom prst="straightConnector1">
            <a:avLst/>
          </a:prstGeom>
          <a:solidFill>
            <a:schemeClr val="bg2"/>
          </a:solidFill>
          <a:ln w="57150"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a:off x="6572816" y="4657181"/>
            <a:ext cx="914400" cy="914400"/>
          </a:xfrm>
          <a:prstGeom prst="straightConnector1">
            <a:avLst/>
          </a:prstGeom>
          <a:solidFill>
            <a:schemeClr val="bg2"/>
          </a:solidFill>
          <a:ln w="9525" cap="flat" cmpd="sng" algn="ctr">
            <a:noFill/>
            <a:prstDash val="solid"/>
            <a:round/>
            <a:headEnd type="none" w="med" len="med"/>
            <a:tailEnd type="triangle"/>
          </a:ln>
          <a:effectLst/>
        </p:spPr>
      </p:cxnSp>
    </p:spTree>
    <p:extLst>
      <p:ext uri="{BB962C8B-B14F-4D97-AF65-F5344CB8AC3E}">
        <p14:creationId xmlns:p14="http://schemas.microsoft.com/office/powerpoint/2010/main" val="6815467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p:txBody>
          <a:bodyPr anchor="ctr"/>
          <a:lstStyle/>
          <a:p>
            <a:pPr marL="0" indent="0">
              <a:buNone/>
            </a:pPr>
            <a:r>
              <a:rPr lang="en-GB" sz="2800" dirty="0"/>
              <a:t>Thank you!</a:t>
            </a:r>
          </a:p>
          <a:p>
            <a:pPr marL="0" indent="0">
              <a:buNone/>
            </a:pPr>
            <a:r>
              <a:rPr lang="en-GB" sz="2000" dirty="0">
                <a:latin typeface="Roboto Light" panose="02000000000000000000" pitchFamily="2" charset="0"/>
                <a:ea typeface="Roboto Light" panose="02000000000000000000" pitchFamily="2" charset="0"/>
              </a:rPr>
              <a:t>Questions are welcome.</a:t>
            </a:r>
          </a:p>
        </p:txBody>
      </p:sp>
    </p:spTree>
    <p:extLst>
      <p:ext uri="{BB962C8B-B14F-4D97-AF65-F5344CB8AC3E}">
        <p14:creationId xmlns:p14="http://schemas.microsoft.com/office/powerpoint/2010/main" val="18814921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difference do you see?</a:t>
            </a:r>
          </a:p>
        </p:txBody>
      </p:sp>
      <p:sp>
        <p:nvSpPr>
          <p:cNvPr id="3" name="Text Placeholder 2"/>
          <p:cNvSpPr>
            <a:spLocks noGrp="1"/>
          </p:cNvSpPr>
          <p:nvPr>
            <p:ph type="body" sz="quarter" idx="10"/>
          </p:nvPr>
        </p:nvSpPr>
        <p:spPr/>
        <p:txBody>
          <a:bodyPr/>
          <a:lstStyle/>
          <a:p>
            <a:endParaRPr lang="en-GB"/>
          </a:p>
        </p:txBody>
      </p:sp>
      <p:pic>
        <p:nvPicPr>
          <p:cNvPr id="4" name="Picture 3"/>
          <p:cNvPicPr>
            <a:picLocks noChangeAspect="1"/>
          </p:cNvPicPr>
          <p:nvPr/>
        </p:nvPicPr>
        <p:blipFill>
          <a:blip r:embed="rId2"/>
          <a:stretch>
            <a:fillRect/>
          </a:stretch>
        </p:blipFill>
        <p:spPr>
          <a:xfrm>
            <a:off x="648502" y="614914"/>
            <a:ext cx="5310220" cy="6241983"/>
          </a:xfrm>
          <a:prstGeom prst="rect">
            <a:avLst/>
          </a:prstGeom>
        </p:spPr>
      </p:pic>
      <p:pic>
        <p:nvPicPr>
          <p:cNvPr id="5" name="Picture 4"/>
          <p:cNvPicPr>
            <a:picLocks noChangeAspect="1"/>
          </p:cNvPicPr>
          <p:nvPr/>
        </p:nvPicPr>
        <p:blipFill>
          <a:blip r:embed="rId3"/>
          <a:stretch>
            <a:fillRect/>
          </a:stretch>
        </p:blipFill>
        <p:spPr>
          <a:xfrm>
            <a:off x="6419781" y="640080"/>
            <a:ext cx="5311159" cy="6243086"/>
          </a:xfrm>
          <a:prstGeom prst="rect">
            <a:avLst/>
          </a:prstGeom>
        </p:spPr>
      </p:pic>
    </p:spTree>
    <p:extLst>
      <p:ext uri="{BB962C8B-B14F-4D97-AF65-F5344CB8AC3E}">
        <p14:creationId xmlns:p14="http://schemas.microsoft.com/office/powerpoint/2010/main" val="39452226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difference do you see?</a:t>
            </a:r>
          </a:p>
        </p:txBody>
      </p:sp>
      <p:sp>
        <p:nvSpPr>
          <p:cNvPr id="3" name="Text Placeholder 2"/>
          <p:cNvSpPr>
            <a:spLocks noGrp="1"/>
          </p:cNvSpPr>
          <p:nvPr>
            <p:ph type="body" sz="quarter" idx="10"/>
          </p:nvPr>
        </p:nvSpPr>
        <p:spPr/>
        <p:txBody>
          <a:bodyPr/>
          <a:lstStyle/>
          <a:p>
            <a:endParaRPr lang="en-GB"/>
          </a:p>
        </p:txBody>
      </p:sp>
      <p:pic>
        <p:nvPicPr>
          <p:cNvPr id="4" name="Picture 3"/>
          <p:cNvPicPr>
            <a:picLocks noChangeAspect="1"/>
          </p:cNvPicPr>
          <p:nvPr/>
        </p:nvPicPr>
        <p:blipFill>
          <a:blip r:embed="rId2"/>
          <a:stretch>
            <a:fillRect/>
          </a:stretch>
        </p:blipFill>
        <p:spPr>
          <a:xfrm>
            <a:off x="648502" y="614914"/>
            <a:ext cx="5310220" cy="6241983"/>
          </a:xfrm>
          <a:prstGeom prst="rect">
            <a:avLst/>
          </a:prstGeom>
        </p:spPr>
      </p:pic>
      <p:pic>
        <p:nvPicPr>
          <p:cNvPr id="5" name="Picture 4"/>
          <p:cNvPicPr>
            <a:picLocks noChangeAspect="1"/>
          </p:cNvPicPr>
          <p:nvPr/>
        </p:nvPicPr>
        <p:blipFill>
          <a:blip r:embed="rId3"/>
          <a:stretch>
            <a:fillRect/>
          </a:stretch>
        </p:blipFill>
        <p:spPr>
          <a:xfrm>
            <a:off x="6419781" y="640080"/>
            <a:ext cx="5311159" cy="6243086"/>
          </a:xfrm>
          <a:prstGeom prst="rect">
            <a:avLst/>
          </a:prstGeom>
        </p:spPr>
      </p:pic>
      <p:sp>
        <p:nvSpPr>
          <p:cNvPr id="6" name="Oval 5"/>
          <p:cNvSpPr/>
          <p:nvPr/>
        </p:nvSpPr>
        <p:spPr bwMode="auto">
          <a:xfrm>
            <a:off x="2362200" y="2105025"/>
            <a:ext cx="1028700" cy="828675"/>
          </a:xfrm>
          <a:prstGeom prst="ellipse">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7" name="Oval 6"/>
          <p:cNvSpPr/>
          <p:nvPr/>
        </p:nvSpPr>
        <p:spPr bwMode="auto">
          <a:xfrm>
            <a:off x="8124825" y="2105024"/>
            <a:ext cx="1028700" cy="828675"/>
          </a:xfrm>
          <a:prstGeom prst="ellipse">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TextBox 7"/>
          <p:cNvSpPr txBox="1"/>
          <p:nvPr/>
        </p:nvSpPr>
        <p:spPr>
          <a:xfrm>
            <a:off x="1550893" y="1673491"/>
            <a:ext cx="1194558" cy="338554"/>
          </a:xfrm>
          <a:prstGeom prst="rect">
            <a:avLst/>
          </a:prstGeom>
          <a:noFill/>
        </p:spPr>
        <p:txBody>
          <a:bodyPr wrap="none" rtlCol="0">
            <a:spAutoFit/>
          </a:bodyPr>
          <a:lstStyle/>
          <a:p>
            <a:r>
              <a:rPr lang="en-GB" sz="1600" b="0" dirty="0">
                <a:solidFill>
                  <a:srgbClr val="FF0000"/>
                </a:solidFill>
                <a:latin typeface="Roboto" panose="02000000000000000000" pitchFamily="2" charset="0"/>
                <a:ea typeface="Roboto" panose="02000000000000000000" pitchFamily="2" charset="0"/>
              </a:rPr>
              <a:t>ICE CLOUD</a:t>
            </a:r>
          </a:p>
        </p:txBody>
      </p:sp>
      <p:sp>
        <p:nvSpPr>
          <p:cNvPr id="9" name="TextBox 8"/>
          <p:cNvSpPr txBox="1"/>
          <p:nvPr/>
        </p:nvSpPr>
        <p:spPr>
          <a:xfrm>
            <a:off x="7370668" y="1716033"/>
            <a:ext cx="1194558" cy="338554"/>
          </a:xfrm>
          <a:prstGeom prst="rect">
            <a:avLst/>
          </a:prstGeom>
          <a:noFill/>
        </p:spPr>
        <p:txBody>
          <a:bodyPr wrap="none" rtlCol="0">
            <a:spAutoFit/>
          </a:bodyPr>
          <a:lstStyle/>
          <a:p>
            <a:r>
              <a:rPr lang="en-GB" sz="1600" b="0" dirty="0">
                <a:solidFill>
                  <a:srgbClr val="FF0000"/>
                </a:solidFill>
                <a:latin typeface="Roboto" panose="02000000000000000000" pitchFamily="2" charset="0"/>
                <a:ea typeface="Roboto" panose="02000000000000000000" pitchFamily="2" charset="0"/>
              </a:rPr>
              <a:t>ICE CLOUD</a:t>
            </a:r>
          </a:p>
        </p:txBody>
      </p:sp>
      <p:sp>
        <p:nvSpPr>
          <p:cNvPr id="10" name="Oval 9"/>
          <p:cNvSpPr/>
          <p:nvPr/>
        </p:nvSpPr>
        <p:spPr bwMode="auto">
          <a:xfrm>
            <a:off x="2362200" y="4467225"/>
            <a:ext cx="1028700" cy="809625"/>
          </a:xfrm>
          <a:prstGeom prst="ellipse">
            <a:avLst/>
          </a:prstGeom>
          <a:noFill/>
          <a:ln w="38100" cap="flat" cmpd="sng" algn="ctr">
            <a:solidFill>
              <a:schemeClr val="accent3">
                <a:lumMod val="40000"/>
                <a:lumOff val="60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11" name="Oval 10"/>
          <p:cNvSpPr/>
          <p:nvPr/>
        </p:nvSpPr>
        <p:spPr bwMode="auto">
          <a:xfrm>
            <a:off x="8124825" y="4467224"/>
            <a:ext cx="1028700" cy="809625"/>
          </a:xfrm>
          <a:prstGeom prst="ellipse">
            <a:avLst/>
          </a:prstGeom>
          <a:noFill/>
          <a:ln w="38100" cap="flat" cmpd="sng" algn="ctr">
            <a:solidFill>
              <a:schemeClr val="accent3">
                <a:lumMod val="40000"/>
                <a:lumOff val="60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12" name="TextBox 11"/>
          <p:cNvSpPr txBox="1"/>
          <p:nvPr/>
        </p:nvSpPr>
        <p:spPr>
          <a:xfrm>
            <a:off x="2148172" y="5334969"/>
            <a:ext cx="1571264" cy="338554"/>
          </a:xfrm>
          <a:prstGeom prst="rect">
            <a:avLst/>
          </a:prstGeom>
          <a:noFill/>
        </p:spPr>
        <p:txBody>
          <a:bodyPr wrap="none" rtlCol="0">
            <a:spAutoFit/>
          </a:bodyPr>
          <a:lstStyle/>
          <a:p>
            <a:r>
              <a:rPr lang="en-GB" sz="1600" b="0" dirty="0">
                <a:solidFill>
                  <a:schemeClr val="accent3">
                    <a:lumMod val="40000"/>
                    <a:lumOff val="60000"/>
                  </a:schemeClr>
                </a:solidFill>
                <a:latin typeface="Roboto" panose="02000000000000000000" pitchFamily="2" charset="0"/>
                <a:ea typeface="Roboto" panose="02000000000000000000" pitchFamily="2" charset="0"/>
              </a:rPr>
              <a:t>WATER CLOUD</a:t>
            </a:r>
          </a:p>
        </p:txBody>
      </p:sp>
      <p:sp>
        <p:nvSpPr>
          <p:cNvPr id="13" name="TextBox 12"/>
          <p:cNvSpPr txBox="1"/>
          <p:nvPr/>
        </p:nvSpPr>
        <p:spPr>
          <a:xfrm>
            <a:off x="7853543" y="5348103"/>
            <a:ext cx="1571264" cy="338554"/>
          </a:xfrm>
          <a:prstGeom prst="rect">
            <a:avLst/>
          </a:prstGeom>
          <a:noFill/>
        </p:spPr>
        <p:txBody>
          <a:bodyPr wrap="none" rtlCol="0">
            <a:spAutoFit/>
          </a:bodyPr>
          <a:lstStyle/>
          <a:p>
            <a:r>
              <a:rPr lang="en-GB" sz="1600" b="0" dirty="0">
                <a:solidFill>
                  <a:schemeClr val="accent3">
                    <a:lumMod val="40000"/>
                    <a:lumOff val="60000"/>
                  </a:schemeClr>
                </a:solidFill>
                <a:latin typeface="Roboto" panose="02000000000000000000" pitchFamily="2" charset="0"/>
                <a:ea typeface="Roboto" panose="02000000000000000000" pitchFamily="2" charset="0"/>
              </a:rPr>
              <a:t>WATER CLOUD</a:t>
            </a:r>
          </a:p>
        </p:txBody>
      </p:sp>
    </p:spTree>
    <p:extLst>
      <p:ext uri="{BB962C8B-B14F-4D97-AF65-F5344CB8AC3E}">
        <p14:creationId xmlns:p14="http://schemas.microsoft.com/office/powerpoint/2010/main" val="355305971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1.6 and 2.25 micron channels</a:t>
            </a:r>
          </a:p>
        </p:txBody>
      </p:sp>
      <p:sp>
        <p:nvSpPr>
          <p:cNvPr id="4" name="Content Placeholder 2"/>
          <p:cNvSpPr txBox="1">
            <a:spLocks/>
          </p:cNvSpPr>
          <p:nvPr/>
        </p:nvSpPr>
        <p:spPr>
          <a:xfrm>
            <a:off x="400050" y="898695"/>
            <a:ext cx="3435350" cy="5431541"/>
          </a:xfrm>
          <a:prstGeom prst="rect">
            <a:avLst/>
          </a:prstGeom>
        </p:spPr>
        <p:txBody>
          <a:bodyPr>
            <a:normAutofit/>
          </a:bodyPr>
          <a:lstStyle>
            <a:lvl1pPr marL="328254" indent="-328254" algn="l" rtl="0" eaLnBrk="1" fontAlgn="base" hangingPunct="1">
              <a:spcBef>
                <a:spcPct val="20000"/>
              </a:spcBef>
              <a:spcAft>
                <a:spcPct val="0"/>
              </a:spcAft>
              <a:buFont typeface="Arial" pitchFamily="34" charset="0"/>
              <a:buChar char="•"/>
              <a:defRPr sz="4431">
                <a:solidFill>
                  <a:schemeClr val="tx2"/>
                </a:solidFill>
                <a:latin typeface="Roboto" panose="02000000000000000000" pitchFamily="2"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Roboto" panose="02000000000000000000" pitchFamily="2"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Roboto" panose="02000000000000000000" pitchFamily="2"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Roboto" panose="02000000000000000000" pitchFamily="2"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endParaRPr lang="en-GB" sz="2000" b="0" kern="0" dirty="0"/>
          </a:p>
          <a:p>
            <a:r>
              <a:rPr lang="en-GB" sz="2400" b="0" kern="0" dirty="0"/>
              <a:t>Different reflectivity of ice and water!</a:t>
            </a:r>
          </a:p>
          <a:p>
            <a:r>
              <a:rPr lang="en-GB" sz="2400" b="0" kern="0" dirty="0"/>
              <a:t>Ice absorbs more in 1.6 micron – ice clouds are dark!</a:t>
            </a:r>
          </a:p>
          <a:p>
            <a:r>
              <a:rPr lang="en-GB" sz="2400" b="0" kern="0" dirty="0"/>
              <a:t>1.6 micron channel used in MSG RGBs to differentiate cloud phase.</a:t>
            </a:r>
          </a:p>
        </p:txBody>
      </p:sp>
      <p:pic>
        <p:nvPicPr>
          <p:cNvPr id="6" name="Picture 5"/>
          <p:cNvPicPr/>
          <p:nvPr/>
        </p:nvPicPr>
        <p:blipFill>
          <a:blip r:embed="rId3"/>
          <a:stretch>
            <a:fillRect/>
          </a:stretch>
        </p:blipFill>
        <p:spPr>
          <a:xfrm>
            <a:off x="3985404" y="1173191"/>
            <a:ext cx="8039819" cy="4882551"/>
          </a:xfrm>
          <a:prstGeom prst="rect">
            <a:avLst/>
          </a:prstGeom>
          <a:ln>
            <a:solidFill>
              <a:srgbClr val="000000"/>
            </a:solidFill>
          </a:ln>
        </p:spPr>
      </p:pic>
    </p:spTree>
    <p:extLst>
      <p:ext uri="{BB962C8B-B14F-4D97-AF65-F5344CB8AC3E}">
        <p14:creationId xmlns:p14="http://schemas.microsoft.com/office/powerpoint/2010/main" val="38066852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0.6 vs 1.6 micron</a:t>
            </a:r>
          </a:p>
        </p:txBody>
      </p:sp>
      <p:sp>
        <p:nvSpPr>
          <p:cNvPr id="3" name="Text Placeholder 2"/>
          <p:cNvSpPr>
            <a:spLocks noGrp="1"/>
          </p:cNvSpPr>
          <p:nvPr>
            <p:ph type="body" sz="quarter" idx="10"/>
          </p:nvPr>
        </p:nvSpPr>
        <p:spPr/>
        <p:txBody>
          <a:bodyPr/>
          <a:lstStyle/>
          <a:p>
            <a:endParaRPr lang="en-GB"/>
          </a:p>
        </p:txBody>
      </p:sp>
      <p:grpSp>
        <p:nvGrpSpPr>
          <p:cNvPr id="4" name="Group 3"/>
          <p:cNvGrpSpPr/>
          <p:nvPr/>
        </p:nvGrpSpPr>
        <p:grpSpPr>
          <a:xfrm>
            <a:off x="0" y="1015343"/>
            <a:ext cx="12192003" cy="5362165"/>
            <a:chOff x="402402" y="3556674"/>
            <a:chExt cx="5929704" cy="2477839"/>
          </a:xfrm>
        </p:grpSpPr>
        <p:pic>
          <p:nvPicPr>
            <p:cNvPr id="5" name="Picture 4"/>
            <p:cNvPicPr>
              <a:picLocks noChangeAspect="1"/>
            </p:cNvPicPr>
            <p:nvPr/>
          </p:nvPicPr>
          <p:blipFill rotWithShape="1">
            <a:blip r:embed="rId3"/>
            <a:srcRect l="5657" t="14223" r="12329" b="10713"/>
            <a:stretch/>
          </p:blipFill>
          <p:spPr>
            <a:xfrm>
              <a:off x="3385633" y="3556674"/>
              <a:ext cx="2946473" cy="2476114"/>
            </a:xfrm>
            <a:prstGeom prst="rect">
              <a:avLst/>
            </a:prstGeom>
          </p:spPr>
        </p:pic>
        <p:pic>
          <p:nvPicPr>
            <p:cNvPr id="6" name="Picture 5"/>
            <p:cNvPicPr>
              <a:picLocks noChangeAspect="1"/>
            </p:cNvPicPr>
            <p:nvPr/>
          </p:nvPicPr>
          <p:blipFill rotWithShape="1">
            <a:blip r:embed="rId4"/>
            <a:srcRect l="8076" t="14651" r="12379" b="10804"/>
            <a:stretch/>
          </p:blipFill>
          <p:spPr>
            <a:xfrm>
              <a:off x="402402" y="3556674"/>
              <a:ext cx="2879794" cy="2477839"/>
            </a:xfrm>
            <a:prstGeom prst="rect">
              <a:avLst/>
            </a:prstGeom>
          </p:spPr>
        </p:pic>
      </p:grpSp>
    </p:spTree>
    <p:extLst>
      <p:ext uri="{BB962C8B-B14F-4D97-AF65-F5344CB8AC3E}">
        <p14:creationId xmlns:p14="http://schemas.microsoft.com/office/powerpoint/2010/main" val="23566452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3.9 micron</a:t>
            </a:r>
          </a:p>
        </p:txBody>
      </p:sp>
      <p:sp>
        <p:nvSpPr>
          <p:cNvPr id="3" name="Text Placeholder 2"/>
          <p:cNvSpPr>
            <a:spLocks noGrp="1"/>
          </p:cNvSpPr>
          <p:nvPr>
            <p:ph type="body" sz="quarter" idx="10"/>
          </p:nvPr>
        </p:nvSpPr>
        <p:spPr>
          <a:xfrm>
            <a:off x="287153" y="1187556"/>
            <a:ext cx="3815615" cy="2987402"/>
          </a:xfrm>
        </p:spPr>
        <p:txBody>
          <a:bodyPr>
            <a:normAutofit fontScale="85000" lnSpcReduction="10000"/>
          </a:bodyPr>
          <a:lstStyle/>
          <a:p>
            <a:r>
              <a:rPr lang="en-US" dirty="0"/>
              <a:t>Due to the high reflection from water droplets at IR3.9, low-level water clouds are much darker than high-level ice clouds (during day-time)</a:t>
            </a:r>
          </a:p>
          <a:p>
            <a:endParaRPr lang="en-GB" dirty="0"/>
          </a:p>
        </p:txBody>
      </p:sp>
      <p:pic>
        <p:nvPicPr>
          <p:cNvPr id="4" name="Picture 2" descr="2003_07_07_1100_CH04_CANARIES"/>
          <p:cNvPicPr>
            <a:picLocks noChangeAspect="1" noChangeArrowheads="1"/>
          </p:cNvPicPr>
          <p:nvPr/>
        </p:nvPicPr>
        <p:blipFill rotWithShape="1">
          <a:blip r:embed="rId3">
            <a:extLst>
              <a:ext uri="{28A0092B-C50C-407E-A947-70E740481C1C}">
                <a14:useLocalDpi xmlns:a14="http://schemas.microsoft.com/office/drawing/2010/main" val="0"/>
              </a:ext>
            </a:extLst>
          </a:blip>
          <a:srcRect l="6000" r="3000" b="20280"/>
          <a:stretch/>
        </p:blipFill>
        <p:spPr bwMode="auto">
          <a:xfrm>
            <a:off x="4586707" y="1"/>
            <a:ext cx="7472946" cy="68579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1363949" y="5776462"/>
            <a:ext cx="3222758" cy="7807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2000" dirty="0">
                <a:solidFill>
                  <a:schemeClr val="bg1"/>
                </a:solidFill>
              </a:rPr>
              <a:t>MSG-1, 7 July 2003, 11:00 UTC, Channel IR3.9</a:t>
            </a:r>
          </a:p>
        </p:txBody>
      </p:sp>
    </p:spTree>
    <p:extLst>
      <p:ext uri="{BB962C8B-B14F-4D97-AF65-F5344CB8AC3E}">
        <p14:creationId xmlns:p14="http://schemas.microsoft.com/office/powerpoint/2010/main" val="110500722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3.9 </a:t>
            </a:r>
            <a:r>
              <a:rPr lang="en-GB"/>
              <a:t>micron channel</a:t>
            </a:r>
            <a:endParaRPr lang="en-GB" dirty="0"/>
          </a:p>
        </p:txBody>
      </p:sp>
      <p:sp>
        <p:nvSpPr>
          <p:cNvPr id="4" name="Content Placeholder 2"/>
          <p:cNvSpPr txBox="1">
            <a:spLocks/>
          </p:cNvSpPr>
          <p:nvPr/>
        </p:nvSpPr>
        <p:spPr>
          <a:xfrm>
            <a:off x="423229" y="1396957"/>
            <a:ext cx="4448575" cy="4474125"/>
          </a:xfrm>
          <a:prstGeom prst="rect">
            <a:avLst/>
          </a:prstGeom>
        </p:spPr>
        <p:txBody>
          <a:bodyPr>
            <a:normAutofit/>
          </a:bodyPr>
          <a:lstStyle>
            <a:lvl1pPr marL="328254" indent="-328254" algn="l" rtl="0" eaLnBrk="1" fontAlgn="base" hangingPunct="1">
              <a:spcBef>
                <a:spcPct val="20000"/>
              </a:spcBef>
              <a:spcAft>
                <a:spcPct val="0"/>
              </a:spcAft>
              <a:buFont typeface="Arial" pitchFamily="34" charset="0"/>
              <a:buChar char="•"/>
              <a:defRPr sz="4431">
                <a:solidFill>
                  <a:schemeClr val="tx2"/>
                </a:solidFill>
                <a:latin typeface="Roboto" panose="02000000000000000000" pitchFamily="2"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Roboto" panose="02000000000000000000" pitchFamily="2"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Roboto" panose="02000000000000000000" pitchFamily="2"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Roboto" panose="02000000000000000000" pitchFamily="2"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r>
              <a:rPr lang="en-GB" sz="2000" b="0" kern="0"/>
              <a:t>Reflectivity in IR3.9 – depends on cloud phase but even more on particle size of cloud droplets (ice crystals)</a:t>
            </a:r>
          </a:p>
          <a:p>
            <a:pPr marL="0" indent="0">
              <a:buFont typeface="Arial" pitchFamily="34" charset="0"/>
              <a:buNone/>
            </a:pPr>
            <a:endParaRPr lang="en-GB" sz="2000" b="0" kern="0"/>
          </a:p>
          <a:p>
            <a:r>
              <a:rPr lang="en-GB" sz="2000" b="0" kern="0"/>
              <a:t>water droplets reflect more than ice crystals!</a:t>
            </a:r>
          </a:p>
          <a:p>
            <a:r>
              <a:rPr lang="en-GB" sz="2000" b="0" kern="0"/>
              <a:t>smaller particles reflect more than bigger ones!</a:t>
            </a:r>
          </a:p>
          <a:p>
            <a:endParaRPr lang="en-GB" sz="2000" b="0" kern="0"/>
          </a:p>
          <a:p>
            <a:endParaRPr lang="en-GB" sz="2000" b="0" kern="0" dirty="0"/>
          </a:p>
        </p:txBody>
      </p:sp>
      <p:pic>
        <p:nvPicPr>
          <p:cNvPr id="5" name="Picture 4"/>
          <p:cNvPicPr>
            <a:picLocks noChangeAspect="1"/>
          </p:cNvPicPr>
          <p:nvPr/>
        </p:nvPicPr>
        <p:blipFill>
          <a:blip r:embed="rId2"/>
          <a:stretch>
            <a:fillRect/>
          </a:stretch>
        </p:blipFill>
        <p:spPr>
          <a:xfrm>
            <a:off x="4979504" y="1103018"/>
            <a:ext cx="7080680" cy="5526385"/>
          </a:xfrm>
          <a:prstGeom prst="rect">
            <a:avLst/>
          </a:prstGeom>
        </p:spPr>
      </p:pic>
    </p:spTree>
    <p:extLst>
      <p:ext uri="{BB962C8B-B14F-4D97-AF65-F5344CB8AC3E}">
        <p14:creationId xmlns:p14="http://schemas.microsoft.com/office/powerpoint/2010/main" val="6072266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a:xfrm>
            <a:off x="145053" y="1139430"/>
            <a:ext cx="4331697" cy="1108470"/>
          </a:xfrm>
        </p:spPr>
        <p:txBody>
          <a:bodyPr>
            <a:normAutofit fontScale="62500" lnSpcReduction="20000"/>
          </a:bodyPr>
          <a:lstStyle/>
          <a:p>
            <a:r>
              <a:rPr lang="en-GB" dirty="0"/>
              <a:t>Severe Storms RGB - MSG RGB that uses both  3.9 and 1.6 micron channels information</a:t>
            </a:r>
          </a:p>
          <a:p>
            <a:endParaRPr lang="en-GB" dirty="0"/>
          </a:p>
        </p:txBody>
      </p:sp>
      <p:pic>
        <p:nvPicPr>
          <p:cNvPr id="4" name="Picture 3"/>
          <p:cNvPicPr>
            <a:picLocks noChangeAspect="1"/>
          </p:cNvPicPr>
          <p:nvPr/>
        </p:nvPicPr>
        <p:blipFill rotWithShape="1">
          <a:blip r:embed="rId3"/>
          <a:srcRect l="29302" t="14504" r="29888" b="14312"/>
          <a:stretch/>
        </p:blipFill>
        <p:spPr>
          <a:xfrm>
            <a:off x="5133975" y="0"/>
            <a:ext cx="6918688" cy="6788188"/>
          </a:xfrm>
          <a:prstGeom prst="rect">
            <a:avLst/>
          </a:prstGeom>
        </p:spPr>
      </p:pic>
      <p:pic>
        <p:nvPicPr>
          <p:cNvPr id="6" name="Picture 5"/>
          <p:cNvPicPr>
            <a:picLocks noChangeAspect="1"/>
          </p:cNvPicPr>
          <p:nvPr/>
        </p:nvPicPr>
        <p:blipFill rotWithShape="1">
          <a:blip r:embed="rId4"/>
          <a:srcRect l="9290" t="7851" r="7349" b="4027"/>
          <a:stretch/>
        </p:blipFill>
        <p:spPr>
          <a:xfrm>
            <a:off x="480431" y="2061348"/>
            <a:ext cx="3824869" cy="4387078"/>
          </a:xfrm>
          <a:prstGeom prst="rect">
            <a:avLst/>
          </a:prstGeom>
        </p:spPr>
      </p:pic>
    </p:spTree>
    <p:extLst>
      <p:ext uri="{BB962C8B-B14F-4D97-AF65-F5344CB8AC3E}">
        <p14:creationId xmlns:p14="http://schemas.microsoft.com/office/powerpoint/2010/main" val="181255332"/>
      </p:ext>
    </p:extLst>
  </p:cSld>
  <p:clrMapOvr>
    <a:masterClrMapping/>
  </p:clrMapOvr>
  <p:transition/>
</p:sld>
</file>

<file path=ppt/theme/theme1.xml><?xml version="1.0" encoding="utf-8"?>
<a:theme xmlns:a="http://schemas.openxmlformats.org/drawingml/2006/main" name="1_Applications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dirty="0">
            <a:latin typeface="Roboto" panose="02000000000000000000" pitchFamily="2"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pplications) (2)" id="{55774BD5-E3A4-44B7-ADDE-BB1AA23F703D}" vid="{422EB16A-2815-4979-8FD0-A24A3F93C92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Template (Applications)</Template>
  <TotalTime>1656</TotalTime>
  <Words>1341</Words>
  <Application>Microsoft Office PowerPoint</Application>
  <PresentationFormat>Widescreen</PresentationFormat>
  <Paragraphs>108</Paragraphs>
  <Slides>26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Century Gothic</vt:lpstr>
      <vt:lpstr>Dosis</vt:lpstr>
      <vt:lpstr>Helvetica</vt:lpstr>
      <vt:lpstr>Roboto</vt:lpstr>
      <vt:lpstr>Roboto Light</vt:lpstr>
      <vt:lpstr>Roboto Medium</vt:lpstr>
      <vt:lpstr>Tahoma</vt:lpstr>
      <vt:lpstr>Times New Roman</vt:lpstr>
      <vt:lpstr>1_Applications Template</vt:lpstr>
      <vt:lpstr>PowerPoint Presentation</vt:lpstr>
      <vt:lpstr>PowerPoint Presentation</vt:lpstr>
      <vt:lpstr>What difference do you see?</vt:lpstr>
      <vt:lpstr>What difference do you see?</vt:lpstr>
      <vt:lpstr>1.6 and 2.25 micron channels</vt:lpstr>
      <vt:lpstr>0.6 vs 1.6 micron</vt:lpstr>
      <vt:lpstr>3.9 micron</vt:lpstr>
      <vt:lpstr>3.9 micron channel</vt:lpstr>
      <vt:lpstr>PowerPoint Presentation</vt:lpstr>
      <vt:lpstr>PowerPoint Presentation</vt:lpstr>
      <vt:lpstr>PowerPoint Presentation</vt:lpstr>
      <vt:lpstr>PowerPoint Presentation</vt:lpstr>
      <vt:lpstr>PowerPoint Presentation</vt:lpstr>
      <vt:lpstr>PowerPoint Presentation</vt:lpstr>
      <vt:lpstr>2.25 micron channels</vt:lpstr>
      <vt:lpstr>Albedo of ice and water clouds</vt:lpstr>
      <vt:lpstr>PowerPoint Presentation</vt:lpstr>
      <vt:lpstr>PowerPoint Presentation</vt:lpstr>
      <vt:lpstr>PowerPoint Presentation</vt:lpstr>
      <vt:lpstr>PowerPoint Presentation</vt:lpstr>
      <vt:lpstr>PowerPoint Presentation</vt:lpstr>
      <vt:lpstr>Ice clouds</vt:lpstr>
      <vt:lpstr>Water clouds</vt:lpstr>
      <vt:lpstr>Snow</vt:lpstr>
      <vt:lpstr>Snow</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Natasa Strelec Mahovic</dc:creator>
  <cp:lastModifiedBy>Natasa Strelec Mahovic</cp:lastModifiedBy>
  <cp:revision>26</cp:revision>
  <cp:lastPrinted>2006-03-06T14:11:17Z</cp:lastPrinted>
  <dcterms:created xsi:type="dcterms:W3CDTF">2023-06-15T10:13:34Z</dcterms:created>
  <dcterms:modified xsi:type="dcterms:W3CDTF">2025-06-17T11:57:30Z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1422152</vt:lpwstr>
  </property>
  <property fmtid="{D5CDD505-2E9C-101B-9397-08002B2CF9AE}" pid="3" name="DM_DOCNAME">
    <vt:lpwstr>Summer_School_2024_Cloud Phase and particle size</vt:lpwstr>
  </property>
  <property fmtid="{D5CDD505-2E9C-101B-9397-08002B2CF9AE}" pid="4" name="DM_AUTHOR">
    <vt:lpwstr>Natasa Strelec Mahovic</vt:lpwstr>
  </property>
  <property fmtid="{D5CDD505-2E9C-101B-9397-08002B2CF9AE}" pid="5" name="DM_E_DOC_NO">
    <vt:lpwstr>EUM/USC/VWG/24/1422152</vt:lpwstr>
  </property>
  <property fmtid="{D5CDD505-2E9C-101B-9397-08002B2CF9AE}" pid="6" name="DM_E_VER_NO">
    <vt:lpwstr>1 Draft</vt:lpwstr>
  </property>
  <property fmtid="{D5CDD505-2E9C-101B-9397-08002B2CF9AE}" pid="7" name="DM_E_ISS_DATE">
    <vt:lpwstr>20 June 2024</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