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1"/>
  </p:notesMasterIdLst>
  <p:sldIdLst>
    <p:sldId id="256" r:id="rId4"/>
    <p:sldId id="258" r:id="rId5"/>
    <p:sldId id="268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WGHTFCT I" id="{1D743A5A-2E14-7646-A6F7-2A5269986A73}">
          <p14:sldIdLst>
            <p14:sldId id="256"/>
            <p14:sldId id="258"/>
          </p14:sldIdLst>
        </p14:section>
        <p14:section name="The nonscattering RT Equation" id="{445CB541-C4FA-A54D-823A-1BC75983B5AF}">
          <p14:sldIdLst>
            <p14:sldId id="268"/>
            <p14:sldId id="270"/>
            <p14:sldId id="271"/>
            <p14:sldId id="272"/>
            <p14:sldId id="273"/>
            <p14:sldId id="274"/>
            <p14:sldId id="276"/>
            <p14:sldId id="275"/>
            <p14:sldId id="277"/>
          </p14:sldIdLst>
        </p14:section>
        <p14:section name="WGHTFCTs" id="{9D2FA784-4155-434A-9B77-ADB860343CBD}">
          <p14:sldIdLst>
            <p14:sldId id="278"/>
            <p14:sldId id="279"/>
            <p14:sldId id="280"/>
            <p14:sldId id="281"/>
            <p14:sldId id="282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065" autoAdjust="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1D2D-E14A-F747-889C-9F4E3446D61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6F6-B573-4B4A-A41E-6398BC4E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3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096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7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5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69913"/>
            <a:ext cx="1890713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69913"/>
            <a:ext cx="55213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24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19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9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6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5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51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9" r:id="rId4"/>
    <p:sldLayoutId id="214748367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6FBB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39875" y="6324600"/>
            <a:ext cx="4560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ts val="388"/>
              </a:spcBef>
              <a:spcAft>
                <a:spcPct val="0"/>
              </a:spcAft>
            </a:pPr>
            <a:endParaRPr lang="en-GB" sz="1600" smtClean="0">
              <a:solidFill>
                <a:srgbClr val="B2B2B2"/>
              </a:solidFill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9913"/>
            <a:ext cx="7564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34290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+mj-lt"/>
          <a:ea typeface="+mj-ea"/>
          <a:cs typeface="+mj-cs"/>
        </a:defRPr>
      </a:lvl1pPr>
      <a:lvl2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2pPr>
      <a:lvl3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3pPr>
      <a:lvl4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4pPr>
      <a:lvl5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5pPr>
      <a:lvl6pPr marL="8001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6pPr>
      <a:lvl7pPr marL="12573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7pPr>
      <a:lvl8pPr marL="17145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8pPr>
      <a:lvl9pPr marL="21717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9pPr>
    </p:titleStyle>
    <p:bodyStyle>
      <a:lvl1pPr marL="668338" indent="-5270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10000"/>
        <a:buFont typeface="Wingdings" charset="0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1335088" indent="-4762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00000"/>
        <a:buFont typeface="Wingdings" charset="0"/>
        <a:buChar char="§"/>
        <a:defRPr>
          <a:solidFill>
            <a:schemeClr val="bg1"/>
          </a:solidFill>
          <a:latin typeface="+mn-lt"/>
          <a:ea typeface="+mn-ea"/>
        </a:defRPr>
      </a:lvl2pPr>
      <a:lvl3pPr marL="1754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·"/>
        <a:defRPr>
          <a:solidFill>
            <a:srgbClr val="FFFFFF"/>
          </a:solidFill>
          <a:latin typeface="Helvetica" charset="0"/>
          <a:ea typeface="+mn-ea"/>
        </a:defRPr>
      </a:lvl3pPr>
      <a:lvl4pPr marL="21732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"/>
        <a:defRPr>
          <a:solidFill>
            <a:srgbClr val="FFFFFF"/>
          </a:solidFill>
          <a:latin typeface="Helvetica" charset="0"/>
          <a:ea typeface="+mn-ea"/>
        </a:defRPr>
      </a:lvl4pPr>
      <a:lvl5pPr marL="25923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5pPr>
      <a:lvl6pPr marL="30495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6pPr>
      <a:lvl7pPr marL="35067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7pPr>
      <a:lvl8pPr marL="39639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8pPr>
      <a:lvl9pPr marL="4421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66FF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G_01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8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44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Schwarzschild’s Equation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736131"/>
              </p:ext>
            </p:extLst>
          </p:nvPr>
        </p:nvGraphicFramePr>
        <p:xfrm>
          <a:off x="792163" y="1093788"/>
          <a:ext cx="5641975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3" imgW="2108200" imgH="2057400" progId="Equation.DSMT4">
                  <p:embed/>
                </p:oleObj>
              </mc:Choice>
              <mc:Fallback>
                <p:oleObj name="Equation" r:id="rId3" imgW="2108200" imgH="205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093788"/>
                        <a:ext cx="5641975" cy="549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07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Schwarzschild’s Equation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021510"/>
              </p:ext>
            </p:extLst>
          </p:nvPr>
        </p:nvGraphicFramePr>
        <p:xfrm>
          <a:off x="703792" y="1723496"/>
          <a:ext cx="7578725" cy="41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2832100" imgH="1562100" progId="Equation.DSMT4">
                  <p:embed/>
                </p:oleObj>
              </mc:Choice>
              <mc:Fallback>
                <p:oleObj name="Equation" r:id="rId3" imgW="2832100" imgH="156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792" y="1723496"/>
                        <a:ext cx="7578725" cy="417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63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Schwarzschild’s Equation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25485"/>
              </p:ext>
            </p:extLst>
          </p:nvPr>
        </p:nvGraphicFramePr>
        <p:xfrm>
          <a:off x="703792" y="1723496"/>
          <a:ext cx="7578725" cy="41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3" imgW="2832100" imgH="1562100" progId="Equation.DSMT4">
                  <p:embed/>
                </p:oleObj>
              </mc:Choice>
              <mc:Fallback>
                <p:oleObj name="Equation" r:id="rId3" imgW="2832100" imgH="156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792" y="1723496"/>
                        <a:ext cx="7578725" cy="417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10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Functions</a:t>
            </a:r>
            <a:endParaRPr lang="en-US" dirty="0"/>
          </a:p>
        </p:txBody>
      </p:sp>
      <p:pic>
        <p:nvPicPr>
          <p:cNvPr id="13" name="Picture 12" descr="wgh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005840"/>
            <a:ext cx="677672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Functions</a:t>
            </a:r>
            <a:endParaRPr lang="en-US" dirty="0"/>
          </a:p>
        </p:txBody>
      </p:sp>
      <p:pic>
        <p:nvPicPr>
          <p:cNvPr id="5" name="Picture 4" descr="wgh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005840"/>
            <a:ext cx="677672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3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Functions</a:t>
            </a:r>
            <a:endParaRPr lang="en-US" dirty="0"/>
          </a:p>
        </p:txBody>
      </p:sp>
      <p:pic>
        <p:nvPicPr>
          <p:cNvPr id="6" name="Picture 5" descr="wgh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005840"/>
            <a:ext cx="677672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5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Functions</a:t>
            </a:r>
            <a:endParaRPr lang="en-US" dirty="0"/>
          </a:p>
        </p:txBody>
      </p:sp>
      <p:pic>
        <p:nvPicPr>
          <p:cNvPr id="7" name="Picture 6" descr="wght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005840"/>
            <a:ext cx="677672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10"/>
            <a:ext cx="8229600" cy="517139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Non-scattering radiative transfer can be described using </a:t>
            </a:r>
            <a:r>
              <a:rPr lang="en-US" dirty="0" smtClean="0">
                <a:solidFill>
                  <a:srgbClr val="16FBBF"/>
                </a:solidFill>
              </a:rPr>
              <a:t>Schwarzschild’s Equation </a:t>
            </a:r>
          </a:p>
          <a:p>
            <a:r>
              <a:rPr lang="en-US" dirty="0" smtClean="0"/>
              <a:t>Very useful in the infrared and microwave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Absorption coefficient </a:t>
            </a:r>
            <a:r>
              <a:rPr lang="en-US" dirty="0" smtClean="0"/>
              <a:t>tells us how strongly a gas absorbs/emits. 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Transmission</a:t>
            </a:r>
            <a:r>
              <a:rPr lang="en-US" dirty="0" smtClean="0"/>
              <a:t> (between two points A and B) tells us what fraction of radiation will ‘survive’ (i.e. not be absorbed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Weighting function </a:t>
            </a:r>
            <a:r>
              <a:rPr lang="en-US" dirty="0" smtClean="0"/>
              <a:t>tells us where the radiation observed originated in the atmosphere. Allows us to relate observed radiance to layers/levels in the atmosphere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Next</a:t>
            </a:r>
            <a:r>
              <a:rPr lang="en-US" dirty="0" smtClean="0"/>
              <a:t>: What gases absorb where and how strongly?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G_01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8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90706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Weighting Functions and Atmos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heric Soundings: Part 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500138"/>
            <a:ext cx="9144000" cy="30963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Prof. Ralf </a:t>
            </a:r>
            <a:r>
              <a:rPr lang="en-US" dirty="0" smtClean="0"/>
              <a:t>Bennartz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SSEC,</a:t>
            </a:r>
            <a:r>
              <a:rPr lang="en-US" dirty="0"/>
              <a:t> </a:t>
            </a:r>
            <a:r>
              <a:rPr lang="en-US" dirty="0" smtClean="0"/>
              <a:t>University </a:t>
            </a:r>
            <a:r>
              <a:rPr lang="en-US" dirty="0" smtClean="0"/>
              <a:t>of Wisconsin – </a:t>
            </a:r>
            <a:r>
              <a:rPr lang="en-US" dirty="0" smtClean="0"/>
              <a:t>Madison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EES, Vanderbilt University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1066800" y="381000"/>
            <a:ext cx="7315200" cy="5486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9107" name="Picture 3" descr="MCj02805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1066800" y="5781675"/>
            <a:ext cx="7315200" cy="77152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AutoShape 8"/>
          <p:cNvSpPr>
            <a:spLocks noChangeArrowheads="1"/>
          </p:cNvSpPr>
          <p:nvPr/>
        </p:nvSpPr>
        <p:spPr bwMode="auto">
          <a:xfrm rot="10800000">
            <a:off x="2743200" y="5781675"/>
            <a:ext cx="4495800" cy="752475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7162800" y="5781675"/>
            <a:ext cx="12192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Cloud"/>
          <p:cNvSpPr>
            <a:spLocks noChangeAspect="1" noEditPoints="1" noChangeArrowheads="1"/>
          </p:cNvSpPr>
          <p:nvPr/>
        </p:nvSpPr>
        <p:spPr bwMode="auto">
          <a:xfrm>
            <a:off x="5410200" y="3505200"/>
            <a:ext cx="2819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1188510" y="1116136"/>
            <a:ext cx="3649808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Detects </a:t>
            </a:r>
            <a:r>
              <a:rPr lang="en-US" dirty="0" smtClean="0">
                <a:solidFill>
                  <a:srgbClr val="16FBBF"/>
                </a:solidFill>
              </a:rPr>
              <a:t>number</a:t>
            </a:r>
            <a:r>
              <a:rPr lang="en-US" dirty="0" smtClean="0">
                <a:solidFill>
                  <a:schemeClr val="bg1"/>
                </a:solidFill>
              </a:rPr>
              <a:t> of photons </a:t>
            </a:r>
            <a:r>
              <a:rPr lang="en-US" dirty="0">
                <a:solidFill>
                  <a:schemeClr val="bg1"/>
                </a:solidFill>
              </a:rPr>
              <a:t>per exposure </a:t>
            </a:r>
            <a:r>
              <a:rPr lang="en-US" dirty="0" smtClean="0">
                <a:solidFill>
                  <a:srgbClr val="16FBBF"/>
                </a:solidFill>
              </a:rPr>
              <a:t>time</a:t>
            </a:r>
            <a:r>
              <a:rPr lang="en-US" dirty="0" smtClean="0">
                <a:solidFill>
                  <a:schemeClr val="bg1"/>
                </a:solidFill>
              </a:rPr>
              <a:t> at a given wavelength  (or </a:t>
            </a:r>
            <a:r>
              <a:rPr lang="en-US" dirty="0" err="1" smtClean="0">
                <a:solidFill>
                  <a:schemeClr val="bg1"/>
                </a:solidFill>
              </a:rPr>
              <a:t>wvl</a:t>
            </a:r>
            <a:r>
              <a:rPr lang="en-US" dirty="0" smtClean="0">
                <a:solidFill>
                  <a:schemeClr val="bg1"/>
                </a:solidFill>
              </a:rPr>
              <a:t> range)traveling from viewing </a:t>
            </a:r>
            <a:r>
              <a:rPr lang="en-US" dirty="0" smtClean="0">
                <a:solidFill>
                  <a:srgbClr val="16FBBF"/>
                </a:solidFill>
              </a:rPr>
              <a:t>direction</a:t>
            </a:r>
            <a:r>
              <a:rPr lang="en-US" dirty="0" smtClean="0">
                <a:solidFill>
                  <a:schemeClr val="bg1"/>
                </a:solidFill>
              </a:rPr>
              <a:t> into detector 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No. of photons, direction, per time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16FBBF"/>
                </a:solidFill>
              </a:rPr>
              <a:t>RADIANCE 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 need to </a:t>
            </a:r>
            <a:r>
              <a:rPr lang="en-US" b="1" dirty="0" smtClean="0">
                <a:solidFill>
                  <a:srgbClr val="16FBBF"/>
                </a:solidFill>
              </a:rPr>
              <a:t>physically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rgbClr val="16FBBF"/>
                </a:solidFill>
              </a:rPr>
              <a:t>quantitatively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understand the relation between observed radiance and state of the atmosphere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Radiative Transfer Equation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9116" name="Line 12"/>
          <p:cNvSpPr>
            <a:spLocks noChangeShapeType="1"/>
          </p:cNvSpPr>
          <p:nvPr/>
        </p:nvSpPr>
        <p:spPr bwMode="auto">
          <a:xfrm flipV="1">
            <a:off x="4693615" y="1534496"/>
            <a:ext cx="1809750" cy="266700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6FBB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does a satellite observe?</a:t>
            </a:r>
            <a:endParaRPr lang="en-US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723415" y="1482016"/>
            <a:ext cx="1809750" cy="266700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5" grpId="0" build="p"/>
      <p:bldP spid="55911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happen to photons?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10"/>
            <a:ext cx="7613659" cy="46879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1. Photons can be </a:t>
            </a:r>
            <a:r>
              <a:rPr lang="en-US" dirty="0" smtClean="0">
                <a:solidFill>
                  <a:srgbClr val="16FBBF"/>
                </a:solidFill>
              </a:rPr>
              <a:t>ABSORBED</a:t>
            </a:r>
            <a:endParaRPr lang="en-US" dirty="0">
              <a:solidFill>
                <a:srgbClr val="16FBBF"/>
              </a:solidFill>
            </a:endParaRPr>
          </a:p>
          <a:p>
            <a:r>
              <a:rPr lang="en-US" dirty="0" smtClean="0"/>
              <a:t>2. Photons can be </a:t>
            </a:r>
            <a:r>
              <a:rPr lang="en-US" dirty="0" smtClean="0">
                <a:solidFill>
                  <a:srgbClr val="16FBBF"/>
                </a:solidFill>
              </a:rPr>
              <a:t>EMITTED</a:t>
            </a:r>
          </a:p>
          <a:p>
            <a:r>
              <a:rPr lang="en-US" dirty="0" smtClean="0"/>
              <a:t>3. Photons can be </a:t>
            </a:r>
            <a:r>
              <a:rPr lang="en-US" dirty="0" smtClean="0">
                <a:solidFill>
                  <a:srgbClr val="16FBBF"/>
                </a:solidFill>
              </a:rPr>
              <a:t>SCATTERED</a:t>
            </a:r>
            <a:endParaRPr lang="en-US" dirty="0">
              <a:solidFill>
                <a:srgbClr val="16FBB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Let’s now build a budget equation for a beam of photons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θ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ϕ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traveling in a certain direction 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θ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ϕ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Done….. 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Theoretical physics is so great…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575056"/>
              </p:ext>
            </p:extLst>
          </p:nvPr>
        </p:nvGraphicFramePr>
        <p:xfrm>
          <a:off x="2141538" y="3592513"/>
          <a:ext cx="36290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3" imgW="1295400" imgH="393700" progId="Equation.DSMT4">
                  <p:embed/>
                </p:oleObj>
              </mc:Choice>
              <mc:Fallback>
                <p:oleObj name="Equation" r:id="rId3" imgW="1295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1538" y="3592513"/>
                        <a:ext cx="362902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43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Unfortunately, we need a bit more detail…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6FBBF"/>
                </a:solidFill>
              </a:rPr>
              <a:t>Sink I: Absorption</a:t>
            </a:r>
          </a:p>
          <a:p>
            <a:pPr marL="0" indent="0">
              <a:buNone/>
            </a:pPr>
            <a:r>
              <a:rPr lang="en-US" dirty="0" smtClean="0"/>
              <a:t>Proportional to how many photons are traveling in the first place (</a:t>
            </a:r>
            <a:r>
              <a:rPr lang="en-US" i="1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Proportional to how effectively the medium absorbs radiation, let’s call this proportionality constant the volume absorption coefficient (β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Beer’s Law (exponential decay)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013588"/>
              </p:ext>
            </p:extLst>
          </p:nvPr>
        </p:nvGraphicFramePr>
        <p:xfrm>
          <a:off x="1165640" y="4183296"/>
          <a:ext cx="18796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quation" r:id="rId3" imgW="863600" imgH="431800" progId="Equation.DSMT4">
                  <p:embed/>
                </p:oleObj>
              </mc:Choice>
              <mc:Fallback>
                <p:oleObj name="Equation" r:id="rId3" imgW="863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5640" y="4183296"/>
                        <a:ext cx="187960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00439"/>
              </p:ext>
            </p:extLst>
          </p:nvPr>
        </p:nvGraphicFramePr>
        <p:xfrm>
          <a:off x="3366030" y="4313767"/>
          <a:ext cx="546576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5" imgW="1739900" imgH="342900" progId="Equation.DSMT4">
                  <p:embed/>
                </p:oleObj>
              </mc:Choice>
              <mc:Fallback>
                <p:oleObj name="Equation" r:id="rId5" imgW="1739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6030" y="4313767"/>
                        <a:ext cx="5465762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11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Unfortunately, we need a bit more detail…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29410"/>
            <a:ext cx="8229600" cy="49948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6FBBF"/>
                </a:solidFill>
              </a:rPr>
              <a:t>Source I: Emission</a:t>
            </a:r>
          </a:p>
          <a:p>
            <a:pPr marL="0" indent="0">
              <a:buNone/>
            </a:pPr>
            <a:r>
              <a:rPr lang="en-US" dirty="0" smtClean="0"/>
              <a:t>Proportional to Planck function of medium (gas) at temperature T</a:t>
            </a:r>
          </a:p>
          <a:p>
            <a:pPr marL="0" indent="0">
              <a:buNone/>
            </a:pPr>
            <a:r>
              <a:rPr lang="en-US" dirty="0" smtClean="0"/>
              <a:t>Proportional to how effectively the medium emits radiation </a:t>
            </a:r>
          </a:p>
          <a:p>
            <a:pPr marL="0" indent="0">
              <a:buNone/>
            </a:pPr>
            <a:r>
              <a:rPr lang="en-US" dirty="0" smtClean="0"/>
              <a:t>If the medium is in local thermodynamic equilibrium this is also described by to the volume absorption coefficient (β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cannot be integrated so easily as we do not know T along the way….</a:t>
            </a:r>
          </a:p>
          <a:p>
            <a:pPr marL="0" indent="0">
              <a:buNone/>
            </a:pPr>
            <a:r>
              <a:rPr lang="en-US" dirty="0" smtClean="0"/>
              <a:t>….and, if the medium emits (β</a:t>
            </a:r>
            <a:r>
              <a:rPr lang="en-US" baseline="-25000" dirty="0" smtClean="0"/>
              <a:t>A</a:t>
            </a:r>
            <a:r>
              <a:rPr lang="en-US" dirty="0" smtClean="0"/>
              <a:t>&gt;0), it also absorbs….</a:t>
            </a:r>
          </a:p>
          <a:p>
            <a:pPr marL="0" indent="0">
              <a:buNone/>
            </a:pPr>
            <a:r>
              <a:rPr lang="en-US" dirty="0" smtClean="0"/>
              <a:t>… so, we have to put absorption and emission together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85175"/>
              </p:ext>
            </p:extLst>
          </p:nvPr>
        </p:nvGraphicFramePr>
        <p:xfrm>
          <a:off x="3029496" y="3386045"/>
          <a:ext cx="218281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3" imgW="1003300" imgH="431800" progId="Equation.DSMT4">
                  <p:embed/>
                </p:oleObj>
              </mc:Choice>
              <mc:Fallback>
                <p:oleObj name="Equation" r:id="rId3" imgW="1003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9496" y="3386045"/>
                        <a:ext cx="2182812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19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Schwarzschild’s Equation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29409"/>
            <a:ext cx="8229600" cy="49738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Alright…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the differential form of Schwarzschild’s Equation</a:t>
            </a:r>
          </a:p>
          <a:p>
            <a:pPr marL="0" indent="0">
              <a:buNone/>
            </a:pPr>
            <a:r>
              <a:rPr lang="en-US" dirty="0" smtClean="0"/>
              <a:t>Applies to radiative transfer, </a:t>
            </a:r>
            <a:r>
              <a:rPr lang="en-US" b="1" dirty="0" smtClean="0">
                <a:solidFill>
                  <a:srgbClr val="16FBBF"/>
                </a:solidFill>
              </a:rPr>
              <a:t>IF</a:t>
            </a:r>
            <a:r>
              <a:rPr lang="en-US" dirty="0" smtClean="0"/>
              <a:t> scattering can be neglected</a:t>
            </a:r>
          </a:p>
          <a:p>
            <a:pPr marL="0" indent="0">
              <a:buNone/>
            </a:pPr>
            <a:r>
              <a:rPr lang="en-US" dirty="0" smtClean="0"/>
              <a:t>Good news: For many applications in the infrared and microwave scattering actually can be neglected</a:t>
            </a:r>
          </a:p>
          <a:p>
            <a:pPr marL="0" indent="0">
              <a:buNone/>
            </a:pPr>
            <a:r>
              <a:rPr lang="en-US" dirty="0" smtClean="0"/>
              <a:t>Bad news: If we want to understand atmospheric soundings and weighting functions, we will have to integrate Schwarzschild’s Equation….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92158"/>
              </p:ext>
            </p:extLst>
          </p:nvPr>
        </p:nvGraphicFramePr>
        <p:xfrm>
          <a:off x="1095375" y="1798638"/>
          <a:ext cx="2211388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3" imgW="1016000" imgH="393700" progId="Equation.DSMT4">
                  <p:embed/>
                </p:oleObj>
              </mc:Choice>
              <mc:Fallback>
                <p:oleObj name="Equation" r:id="rId3" imgW="1016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5375" y="1798638"/>
                        <a:ext cx="2211388" cy="8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31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1066800" y="381000"/>
            <a:ext cx="7315200" cy="5486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59107" name="Picture 3" descr="MCj02805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09" name="Line 5"/>
          <p:cNvSpPr>
            <a:spLocks noChangeShapeType="1"/>
          </p:cNvSpPr>
          <p:nvPr/>
        </p:nvSpPr>
        <p:spPr bwMode="auto">
          <a:xfrm flipV="1">
            <a:off x="3547400" y="1524000"/>
            <a:ext cx="2942391" cy="425767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1066800" y="5781675"/>
            <a:ext cx="7315200" cy="77152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AutoShape 8"/>
          <p:cNvSpPr>
            <a:spLocks noChangeArrowheads="1"/>
          </p:cNvSpPr>
          <p:nvPr/>
        </p:nvSpPr>
        <p:spPr bwMode="auto">
          <a:xfrm rot="10800000">
            <a:off x="2743200" y="5781675"/>
            <a:ext cx="4495800" cy="752475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7162800" y="5781675"/>
            <a:ext cx="12192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Cloud"/>
          <p:cNvSpPr>
            <a:spLocks noChangeAspect="1" noEditPoints="1" noChangeArrowheads="1"/>
          </p:cNvSpPr>
          <p:nvPr/>
        </p:nvSpPr>
        <p:spPr bwMode="auto">
          <a:xfrm>
            <a:off x="5410200" y="3505200"/>
            <a:ext cx="2819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1314450" y="6858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Non-scattering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25599" y="3427942"/>
            <a:ext cx="931329" cy="23537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320809" y="1936213"/>
            <a:ext cx="1676391" cy="3838045"/>
            <a:chOff x="1507072" y="1936213"/>
            <a:chExt cx="2167467" cy="383804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507072" y="1936213"/>
              <a:ext cx="0" cy="383804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507072" y="5774258"/>
              <a:ext cx="2167467" cy="0"/>
            </a:xfrm>
            <a:prstGeom prst="line">
              <a:avLst/>
            </a:prstGeom>
            <a:ln w="57150">
              <a:solidFill>
                <a:schemeClr val="bg1"/>
              </a:solidFill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H="1">
            <a:off x="1625600" y="1936213"/>
            <a:ext cx="914395" cy="152559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25699" y="5867400"/>
            <a:ext cx="141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47400" y="1936213"/>
            <a:ext cx="0" cy="384546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47400" y="3640667"/>
            <a:ext cx="1160067" cy="4233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729649" y="4182531"/>
            <a:ext cx="588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θ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Schwarzschild’s Equation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324217"/>
              </p:ext>
            </p:extLst>
          </p:nvPr>
        </p:nvGraphicFramePr>
        <p:xfrm>
          <a:off x="212725" y="1774825"/>
          <a:ext cx="7578725" cy="281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2832100" imgH="1054100" progId="Equation.DSMT4">
                  <p:embed/>
                </p:oleObj>
              </mc:Choice>
              <mc:Fallback>
                <p:oleObj name="Equation" r:id="rId3" imgW="28321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25" y="1774825"/>
                        <a:ext cx="7578725" cy="281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25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nartz_montreal_07">
  <a:themeElements>
    <a:clrScheme name="bennartz_montreal_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nnartz_montreal_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nnartz_montreal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nartz_montreal_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466</Words>
  <Application>Microsoft Macintosh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ralfs_template_1</vt:lpstr>
      <vt:lpstr>bennartz_montreal_07</vt:lpstr>
      <vt:lpstr>1_ralfs_template_1</vt:lpstr>
      <vt:lpstr>Equation</vt:lpstr>
      <vt:lpstr>PowerPoint Presentation</vt:lpstr>
      <vt:lpstr>Weighting Functions and Atmospheric Soundings: Part I</vt:lpstr>
      <vt:lpstr>PowerPoint Presentation</vt:lpstr>
      <vt:lpstr>What can happen to photons?</vt:lpstr>
      <vt:lpstr>Unfortunately, we need a bit more detail…</vt:lpstr>
      <vt:lpstr>Unfortunately, we need a bit more detail…</vt:lpstr>
      <vt:lpstr>Schwarzschild’s Equation</vt:lpstr>
      <vt:lpstr>PowerPoint Presentation</vt:lpstr>
      <vt:lpstr>Integrating Schwarzschild’s Equation</vt:lpstr>
      <vt:lpstr>Integrating Schwarzschild’s Equation</vt:lpstr>
      <vt:lpstr>Integrating Schwarzschild’s Equation</vt:lpstr>
      <vt:lpstr>Integrating Schwarzschild’s Equation</vt:lpstr>
      <vt:lpstr>Weighting Functions</vt:lpstr>
      <vt:lpstr>Weighting Functions</vt:lpstr>
      <vt:lpstr>Weighting Functions</vt:lpstr>
      <vt:lpstr>Weighting Functions</vt:lpstr>
      <vt:lpstr>Recap</vt:lpstr>
    </vt:vector>
  </TitlesOfParts>
  <Company>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Ralf Bennartz</cp:lastModifiedBy>
  <cp:revision>101</cp:revision>
  <dcterms:created xsi:type="dcterms:W3CDTF">2011-08-20T14:12:13Z</dcterms:created>
  <dcterms:modified xsi:type="dcterms:W3CDTF">2013-06-11T06:22:00Z</dcterms:modified>
</cp:coreProperties>
</file>