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mpg" ContentType="video/unknown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19"/>
  </p:notesMasterIdLst>
  <p:sldIdLst>
    <p:sldId id="256" r:id="rId4"/>
    <p:sldId id="257" r:id="rId5"/>
    <p:sldId id="283" r:id="rId6"/>
    <p:sldId id="268" r:id="rId7"/>
    <p:sldId id="270" r:id="rId8"/>
    <p:sldId id="286" r:id="rId9"/>
    <p:sldId id="274" r:id="rId10"/>
    <p:sldId id="287" r:id="rId11"/>
    <p:sldId id="288" r:id="rId12"/>
    <p:sldId id="276" r:id="rId13"/>
    <p:sldId id="289" r:id="rId14"/>
    <p:sldId id="291" r:id="rId15"/>
    <p:sldId id="292" r:id="rId16"/>
    <p:sldId id="290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WGHTFCT I" id="{1D743A5A-2E14-7646-A6F7-2A5269986A73}">
          <p14:sldIdLst>
            <p14:sldId id="256"/>
            <p14:sldId id="257"/>
            <p14:sldId id="283"/>
          </p14:sldIdLst>
        </p14:section>
        <p14:section name="The Scattering RT Equation" id="{445CB541-C4FA-A54D-823A-1BC75983B5AF}">
          <p14:sldIdLst>
            <p14:sldId id="268"/>
            <p14:sldId id="270"/>
            <p14:sldId id="286"/>
            <p14:sldId id="274"/>
            <p14:sldId id="287"/>
            <p14:sldId id="288"/>
            <p14:sldId id="276"/>
          </p14:sldIdLst>
        </p14:section>
        <p14:section name="Scattering Regimes" id="{C06EDAF2-7EDA-0540-8327-581F17A844AF}">
          <p14:sldIdLst>
            <p14:sldId id="289"/>
            <p14:sldId id="291"/>
            <p14:sldId id="292"/>
            <p14:sldId id="290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7" autoAdjust="0"/>
    <p:restoredTop sz="94065" autoAdjust="0"/>
  </p:normalViewPr>
  <p:slideViewPr>
    <p:cSldViewPr snapToGrid="0" snapToObjects="1">
      <p:cViewPr>
        <p:scale>
          <a:sx n="100" d="100"/>
          <a:sy n="100" d="100"/>
        </p:scale>
        <p:origin x="-63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B1D2D-E14A-F747-889C-9F4E3446D618}" type="datetimeFigureOut">
              <a:rPr lang="en-US" smtClean="0"/>
              <a:t>9/18/11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F6F6-B573-4B4A-A41E-6398BC4E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3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096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7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5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69913"/>
            <a:ext cx="1890713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69913"/>
            <a:ext cx="55213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624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19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9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6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15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51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9" r:id="rId4"/>
    <p:sldLayoutId id="214748367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6FBBF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39875" y="6324600"/>
            <a:ext cx="4560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5000"/>
              </a:lnSpc>
              <a:spcBef>
                <a:spcPts val="388"/>
              </a:spcBef>
              <a:spcAft>
                <a:spcPct val="0"/>
              </a:spcAft>
            </a:pPr>
            <a:endParaRPr lang="en-GB" sz="1600" smtClean="0">
              <a:solidFill>
                <a:srgbClr val="B2B2B2"/>
              </a:solidFill>
              <a:latin typeface="Helvetic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9913"/>
            <a:ext cx="75644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34290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+mj-lt"/>
          <a:ea typeface="+mj-ea"/>
          <a:cs typeface="+mj-cs"/>
        </a:defRPr>
      </a:lvl1pPr>
      <a:lvl2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2pPr>
      <a:lvl3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3pPr>
      <a:lvl4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4pPr>
      <a:lvl5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5pPr>
      <a:lvl6pPr marL="8001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6pPr>
      <a:lvl7pPr marL="12573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7pPr>
      <a:lvl8pPr marL="17145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8pPr>
      <a:lvl9pPr marL="21717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9pPr>
    </p:titleStyle>
    <p:bodyStyle>
      <a:lvl1pPr marL="668338" indent="-5270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10000"/>
        <a:buFont typeface="Wingdings" charset="0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1335088" indent="-4762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00000"/>
        <a:buFont typeface="Wingdings" charset="0"/>
        <a:buChar char="§"/>
        <a:defRPr>
          <a:solidFill>
            <a:schemeClr val="bg1"/>
          </a:solidFill>
          <a:latin typeface="+mn-lt"/>
          <a:ea typeface="+mn-ea"/>
        </a:defRPr>
      </a:lvl2pPr>
      <a:lvl3pPr marL="1754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·"/>
        <a:defRPr>
          <a:solidFill>
            <a:srgbClr val="FFFFFF"/>
          </a:solidFill>
          <a:latin typeface="Helvetica" charset="0"/>
          <a:ea typeface="+mn-ea"/>
        </a:defRPr>
      </a:lvl3pPr>
      <a:lvl4pPr marL="21732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"/>
        <a:defRPr>
          <a:solidFill>
            <a:srgbClr val="FFFFFF"/>
          </a:solidFill>
          <a:latin typeface="Helvetica" charset="0"/>
          <a:ea typeface="+mn-ea"/>
        </a:defRPr>
      </a:lvl4pPr>
      <a:lvl5pPr marL="25923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5pPr>
      <a:lvl6pPr marL="30495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6pPr>
      <a:lvl7pPr marL="35067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7pPr>
      <a:lvl8pPr marL="39639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8pPr>
      <a:lvl9pPr marL="4421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4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66FF66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5605406"/>
            <a:ext cx="8902700" cy="711590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Scattering </a:t>
            </a:r>
            <a:r>
              <a:rPr lang="en-US" dirty="0">
                <a:solidFill>
                  <a:schemeClr val="bg1"/>
                </a:solidFill>
              </a:rPr>
              <a:t>Radiative Transfer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Ralf Bennartz	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Cooperative Institute for Meteorological Satellite Studies 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University of Wisconsin – Madison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4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Couple of new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0100"/>
            <a:ext cx="8229600" cy="19939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6FBBF"/>
                </a:solidFill>
              </a:rPr>
              <a:t>Scattering Phase Function </a:t>
            </a:r>
            <a:r>
              <a:rPr lang="en-US" dirty="0" smtClean="0"/>
              <a:t>determines where radiation gets scattered…..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Single Scatter Albedo </a:t>
            </a:r>
            <a:r>
              <a:rPr lang="en-US" dirty="0" smtClean="0"/>
              <a:t>gives importance of scattering.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991406"/>
              </p:ext>
            </p:extLst>
          </p:nvPr>
        </p:nvGraphicFramePr>
        <p:xfrm>
          <a:off x="155575" y="1182688"/>
          <a:ext cx="8531225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3" imgW="3187700" imgH="1244600" progId="Equation.DSMT4">
                  <p:embed/>
                </p:oleObj>
              </mc:Choice>
              <mc:Fallback>
                <p:oleObj name="Equation" r:id="rId3" imgW="3187700" imgH="12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75" y="1182688"/>
                        <a:ext cx="8531225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25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Regimes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19716" y="1229410"/>
            <a:ext cx="3359184" cy="4687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Size parameter x=2πr/</a:t>
            </a:r>
            <a:r>
              <a:rPr lang="en-US" dirty="0" err="1" smtClean="0"/>
              <a:t>λ</a:t>
            </a:r>
            <a:r>
              <a:rPr lang="en-US" dirty="0" smtClean="0"/>
              <a:t> determines scattering regime</a:t>
            </a:r>
          </a:p>
          <a:p>
            <a:r>
              <a:rPr lang="en-US" dirty="0" smtClean="0"/>
              <a:t>Rayleigh scattering: Object much smaller than wavelength</a:t>
            </a:r>
          </a:p>
          <a:p>
            <a:r>
              <a:rPr lang="en-US" dirty="0" smtClean="0"/>
              <a:t>Geometrical Optics: Object much larger than wavelength</a:t>
            </a:r>
          </a:p>
          <a:p>
            <a:r>
              <a:rPr lang="en-US" dirty="0" smtClean="0"/>
              <a:t>Mie Scattering: In between</a:t>
            </a:r>
            <a:endParaRPr lang="en-US" dirty="0"/>
          </a:p>
        </p:txBody>
      </p:sp>
      <p:pic>
        <p:nvPicPr>
          <p:cNvPr id="8" name="Picture Placeholder 5" descr="fig12-1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5" t="10904" r="-2875"/>
          <a:stretch/>
        </p:blipFill>
        <p:spPr>
          <a:xfrm>
            <a:off x="165099" y="1102410"/>
            <a:ext cx="5454617" cy="4955490"/>
          </a:xfrm>
          <a:solidFill>
            <a:srgbClr val="FFFFFF"/>
          </a:solidFill>
        </p:spPr>
      </p:pic>
      <p:sp>
        <p:nvSpPr>
          <p:cNvPr id="9" name="TextBox 8"/>
          <p:cNvSpPr txBox="1"/>
          <p:nvPr/>
        </p:nvSpPr>
        <p:spPr>
          <a:xfrm>
            <a:off x="6515100" y="6413500"/>
            <a:ext cx="24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Figure from Petty (2006)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06500" y="2857500"/>
            <a:ext cx="3403600" cy="127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1600" y="2057400"/>
            <a:ext cx="0" cy="36195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08500" y="2057400"/>
            <a:ext cx="12700" cy="36195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7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or Smoke?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15100" y="6413500"/>
            <a:ext cx="24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HP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Roesli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201012020800-041500_m9-HRV_ForestFireHaifa-IL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037465"/>
            <a:ext cx="7027485" cy="52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or Smoke?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300" y="1229410"/>
            <a:ext cx="5270500" cy="4687960"/>
          </a:xfrm>
        </p:spPr>
        <p:txBody>
          <a:bodyPr>
            <a:normAutofit/>
          </a:bodyPr>
          <a:lstStyle/>
          <a:p>
            <a:r>
              <a:rPr lang="en-US" dirty="0" smtClean="0"/>
              <a:t>To the right are the reflectances at 0.6, 0.8, and 1.6 microns in identical units.</a:t>
            </a:r>
          </a:p>
          <a:p>
            <a:r>
              <a:rPr lang="en-US" dirty="0" smtClean="0"/>
              <a:t>How does the feature appear in the different bands?</a:t>
            </a:r>
          </a:p>
          <a:p>
            <a:r>
              <a:rPr lang="en-US" dirty="0" smtClean="0"/>
              <a:t>What is the difference?</a:t>
            </a:r>
          </a:p>
          <a:p>
            <a:r>
              <a:rPr lang="en-US" dirty="0" smtClean="0"/>
              <a:t>What does this tell you about the particles?</a:t>
            </a:r>
          </a:p>
          <a:p>
            <a:r>
              <a:rPr lang="en-US" dirty="0" smtClean="0"/>
              <a:t>So, is it cloud or smoke?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15100" y="6413500"/>
            <a:ext cx="24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HP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Roesli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RayleighScattering Demo_201012030830_m9-VIS06&amp;08&amp;16_ForestFireHaifa-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0" y="933838"/>
            <a:ext cx="2390413" cy="531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4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scattering regimes?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6FBBF"/>
                </a:solidFill>
              </a:rPr>
              <a:t>Blue sky/red sunset?</a:t>
            </a:r>
          </a:p>
          <a:p>
            <a:pPr marL="0" indent="0">
              <a:buNone/>
            </a:pPr>
            <a:r>
              <a:rPr lang="en-US" dirty="0" smtClean="0"/>
              <a:t>This is Rayleigh regime… Scattering efficiency depends x</a:t>
            </a:r>
            <a:r>
              <a:rPr lang="en-US" baseline="30000" dirty="0" smtClean="0"/>
              <a:t>4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16FBBF"/>
                </a:solidFill>
              </a:rPr>
              <a:t>Rainbow?</a:t>
            </a:r>
          </a:p>
          <a:p>
            <a:pPr marL="0" indent="0">
              <a:buNone/>
            </a:pPr>
            <a:r>
              <a:rPr lang="en-US" dirty="0" smtClean="0"/>
              <a:t>Geometrical Optics. Can be understood using Ray tracing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16FBBF"/>
                </a:solidFill>
              </a:rPr>
              <a:t>Rain with radar? </a:t>
            </a:r>
          </a:p>
          <a:p>
            <a:pPr marL="0" indent="0">
              <a:buNone/>
            </a:pPr>
            <a:r>
              <a:rPr lang="en-US" dirty="0" smtClean="0"/>
              <a:t>Rayleigh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16FBBF"/>
                </a:solidFill>
              </a:rPr>
              <a:t>Clouds and sunlight?</a:t>
            </a:r>
          </a:p>
          <a:p>
            <a:pPr marL="0" indent="0">
              <a:buNone/>
            </a:pPr>
            <a:r>
              <a:rPr lang="en-US" dirty="0" smtClean="0"/>
              <a:t>Mie scattering</a:t>
            </a:r>
          </a:p>
        </p:txBody>
      </p:sp>
    </p:spTree>
    <p:extLst>
      <p:ext uri="{BB962C8B-B14F-4D97-AF65-F5344CB8AC3E}">
        <p14:creationId xmlns:p14="http://schemas.microsoft.com/office/powerpoint/2010/main" val="388324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10"/>
            <a:ext cx="8229600" cy="51713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Scattering important for </a:t>
            </a:r>
            <a:r>
              <a:rPr lang="en-US" dirty="0" smtClean="0">
                <a:solidFill>
                  <a:srgbClr val="16FBBF"/>
                </a:solidFill>
              </a:rPr>
              <a:t>solar spectral range </a:t>
            </a:r>
            <a:r>
              <a:rPr lang="en-US" dirty="0" smtClean="0"/>
              <a:t>but also for various other application (e.g. </a:t>
            </a:r>
            <a:r>
              <a:rPr lang="en-US" dirty="0" smtClean="0">
                <a:solidFill>
                  <a:srgbClr val="16FBBF"/>
                </a:solidFill>
              </a:rPr>
              <a:t>radar</a:t>
            </a:r>
            <a:r>
              <a:rPr lang="en-US" dirty="0" smtClean="0"/>
              <a:t>)</a:t>
            </a:r>
            <a:endParaRPr lang="en-US" dirty="0" smtClean="0">
              <a:solidFill>
                <a:srgbClr val="16FBBF"/>
              </a:solidFill>
            </a:endParaRPr>
          </a:p>
          <a:p>
            <a:r>
              <a:rPr lang="en-US" dirty="0" smtClean="0"/>
              <a:t>Scattering redistributes energy. </a:t>
            </a:r>
            <a:r>
              <a:rPr lang="en-US" dirty="0" smtClean="0">
                <a:solidFill>
                  <a:srgbClr val="16FBBF"/>
                </a:solidFill>
              </a:rPr>
              <a:t>Phase function </a:t>
            </a:r>
            <a:r>
              <a:rPr lang="en-US" dirty="0" smtClean="0"/>
              <a:t>tells us how.</a:t>
            </a:r>
          </a:p>
          <a:p>
            <a:r>
              <a:rPr lang="en-US" dirty="0" smtClean="0"/>
              <a:t>Scattering can be </a:t>
            </a:r>
            <a:r>
              <a:rPr lang="en-US" dirty="0" smtClean="0">
                <a:solidFill>
                  <a:srgbClr val="16FBBF"/>
                </a:solidFill>
              </a:rPr>
              <a:t>source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16FBBF"/>
                </a:solidFill>
              </a:rPr>
              <a:t>sink</a:t>
            </a:r>
            <a:r>
              <a:rPr lang="en-US" dirty="0" smtClean="0"/>
              <a:t> in radiative transfer equation. 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Single scattering albedo </a:t>
            </a:r>
            <a:r>
              <a:rPr lang="en-US" dirty="0" smtClean="0"/>
              <a:t>tells us how important scattering is in a given situation. 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Next</a:t>
            </a:r>
            <a:r>
              <a:rPr lang="en-US" dirty="0" smtClean="0"/>
              <a:t>: How can we measure cloud properties from backscattered solar radiation?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want to know and why do we need it?</a:t>
            </a:r>
          </a:p>
          <a:p>
            <a:r>
              <a:rPr lang="en-US" dirty="0" smtClean="0"/>
              <a:t>The radiative transfer equation revisited.</a:t>
            </a:r>
          </a:p>
          <a:p>
            <a:r>
              <a:rPr lang="en-US" dirty="0" smtClean="0"/>
              <a:t>Different scattering regimes</a:t>
            </a:r>
          </a:p>
          <a:p>
            <a:r>
              <a:rPr lang="en-US" dirty="0" smtClean="0"/>
              <a:t>Molecules, aerosols, cloud droplets, rain, birds, planes, the moon.</a:t>
            </a:r>
          </a:p>
          <a:p>
            <a:r>
              <a:rPr lang="en-US" dirty="0" smtClean="0"/>
              <a:t>Recap: What is important?</a:t>
            </a:r>
          </a:p>
        </p:txBody>
      </p:sp>
    </p:spTree>
    <p:extLst>
      <p:ext uri="{BB962C8B-B14F-4D97-AF65-F5344CB8AC3E}">
        <p14:creationId xmlns:p14="http://schemas.microsoft.com/office/powerpoint/2010/main" val="33239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scattering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650" y="1229410"/>
            <a:ext cx="3308350" cy="4687960"/>
          </a:xfrm>
        </p:spPr>
        <p:txBody>
          <a:bodyPr/>
          <a:lstStyle/>
          <a:p>
            <a:r>
              <a:rPr lang="en-US" dirty="0" smtClean="0"/>
              <a:t>We see scattered radiation. </a:t>
            </a:r>
          </a:p>
          <a:p>
            <a:r>
              <a:rPr lang="en-US" dirty="0" smtClean="0"/>
              <a:t>Clouds scatter radiation back to space (energy loss)</a:t>
            </a:r>
          </a:p>
          <a:p>
            <a:r>
              <a:rPr lang="en-US" dirty="0"/>
              <a:t>M</a:t>
            </a:r>
            <a:r>
              <a:rPr lang="en-US" dirty="0" smtClean="0"/>
              <a:t>eteorological applications </a:t>
            </a:r>
          </a:p>
          <a:p>
            <a:r>
              <a:rPr lang="en-US" dirty="0" smtClean="0"/>
              <a:t>E.g. radar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76" r="6976"/>
          <a:stretch>
            <a:fillRect/>
          </a:stretch>
        </p:blipFill>
        <p:spPr>
          <a:xfrm>
            <a:off x="457200" y="1228725"/>
            <a:ext cx="5378450" cy="406717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229410"/>
            <a:ext cx="5367767" cy="40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1066800" y="381000"/>
            <a:ext cx="7315200" cy="5486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9107" name="Picture 3" descr="MCj02805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11" name="Rectangle 7"/>
          <p:cNvSpPr>
            <a:spLocks noChangeArrowheads="1"/>
          </p:cNvSpPr>
          <p:nvPr/>
        </p:nvSpPr>
        <p:spPr bwMode="auto">
          <a:xfrm>
            <a:off x="1066800" y="5781675"/>
            <a:ext cx="7315200" cy="77152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2" name="AutoShape 8"/>
          <p:cNvSpPr>
            <a:spLocks noChangeArrowheads="1"/>
          </p:cNvSpPr>
          <p:nvPr/>
        </p:nvSpPr>
        <p:spPr bwMode="auto">
          <a:xfrm rot="10800000">
            <a:off x="2743200" y="5781675"/>
            <a:ext cx="4495800" cy="752475"/>
          </a:xfrm>
          <a:prstGeom prst="rtTriangl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3" name="Rectangle 9"/>
          <p:cNvSpPr>
            <a:spLocks noChangeArrowheads="1"/>
          </p:cNvSpPr>
          <p:nvPr/>
        </p:nvSpPr>
        <p:spPr bwMode="auto">
          <a:xfrm>
            <a:off x="7162800" y="5781675"/>
            <a:ext cx="12192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4" name="Cloud"/>
          <p:cNvSpPr>
            <a:spLocks noChangeAspect="1" noEditPoints="1" noChangeArrowheads="1"/>
          </p:cNvSpPr>
          <p:nvPr/>
        </p:nvSpPr>
        <p:spPr bwMode="auto">
          <a:xfrm>
            <a:off x="5410200" y="3505200"/>
            <a:ext cx="28194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1188510" y="1116136"/>
            <a:ext cx="3649808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Detects </a:t>
            </a:r>
            <a:r>
              <a:rPr lang="en-US" dirty="0" smtClean="0">
                <a:solidFill>
                  <a:srgbClr val="16FBBF"/>
                </a:solidFill>
              </a:rPr>
              <a:t>number</a:t>
            </a:r>
            <a:r>
              <a:rPr lang="en-US" dirty="0" smtClean="0">
                <a:solidFill>
                  <a:schemeClr val="bg1"/>
                </a:solidFill>
              </a:rPr>
              <a:t> of photons </a:t>
            </a:r>
            <a:r>
              <a:rPr lang="en-US" dirty="0">
                <a:solidFill>
                  <a:schemeClr val="bg1"/>
                </a:solidFill>
              </a:rPr>
              <a:t>per exposure </a:t>
            </a:r>
            <a:r>
              <a:rPr lang="en-US" dirty="0" smtClean="0">
                <a:solidFill>
                  <a:srgbClr val="16FBBF"/>
                </a:solidFill>
              </a:rPr>
              <a:t>time</a:t>
            </a:r>
            <a:r>
              <a:rPr lang="en-US" dirty="0" smtClean="0">
                <a:solidFill>
                  <a:schemeClr val="bg1"/>
                </a:solidFill>
              </a:rPr>
              <a:t> at a given wavelength  (or </a:t>
            </a:r>
            <a:r>
              <a:rPr lang="en-US" dirty="0" err="1" smtClean="0">
                <a:solidFill>
                  <a:schemeClr val="bg1"/>
                </a:solidFill>
              </a:rPr>
              <a:t>wvl</a:t>
            </a:r>
            <a:r>
              <a:rPr lang="en-US" dirty="0" smtClean="0">
                <a:solidFill>
                  <a:schemeClr val="bg1"/>
                </a:solidFill>
              </a:rPr>
              <a:t> range)traveling from viewing </a:t>
            </a:r>
            <a:r>
              <a:rPr lang="en-US" dirty="0" smtClean="0">
                <a:solidFill>
                  <a:srgbClr val="16FBBF"/>
                </a:solidFill>
              </a:rPr>
              <a:t>direction</a:t>
            </a:r>
            <a:r>
              <a:rPr lang="en-US" dirty="0" smtClean="0">
                <a:solidFill>
                  <a:schemeClr val="bg1"/>
                </a:solidFill>
              </a:rPr>
              <a:t> into detector 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No. of photons, direction, per time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16FBBF"/>
                </a:solidFill>
              </a:rPr>
              <a:t>RADIANCE 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 need to </a:t>
            </a:r>
            <a:r>
              <a:rPr lang="en-US" b="1" dirty="0" smtClean="0">
                <a:solidFill>
                  <a:srgbClr val="16FBBF"/>
                </a:solidFill>
              </a:rPr>
              <a:t>physically</a:t>
            </a:r>
            <a:r>
              <a:rPr lang="en-US" dirty="0" smtClean="0">
                <a:solidFill>
                  <a:srgbClr val="16FBB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rgbClr val="16FBBF"/>
                </a:solidFill>
              </a:rPr>
              <a:t>quantitatively</a:t>
            </a:r>
            <a:r>
              <a:rPr lang="en-US" dirty="0" smtClean="0">
                <a:solidFill>
                  <a:srgbClr val="16FBB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understand the relation between observed radiance and state of the atmosphere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Radiative Transfer Equation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9116" name="Line 12"/>
          <p:cNvSpPr>
            <a:spLocks noChangeShapeType="1"/>
          </p:cNvSpPr>
          <p:nvPr/>
        </p:nvSpPr>
        <p:spPr bwMode="auto">
          <a:xfrm flipV="1">
            <a:off x="4693615" y="1534496"/>
            <a:ext cx="1809750" cy="266700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6FBB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does a satellite observe?</a:t>
            </a:r>
            <a:endParaRPr lang="en-US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723415" y="1482016"/>
            <a:ext cx="1809750" cy="266700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5" grpId="0" build="p"/>
      <p:bldP spid="55911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happen to photons?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10"/>
            <a:ext cx="7613659" cy="46879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1. Photons can be </a:t>
            </a:r>
            <a:r>
              <a:rPr lang="en-US" dirty="0" smtClean="0">
                <a:solidFill>
                  <a:srgbClr val="16FBBF"/>
                </a:solidFill>
              </a:rPr>
              <a:t>ABSORBED</a:t>
            </a:r>
            <a:endParaRPr lang="en-US" dirty="0">
              <a:solidFill>
                <a:srgbClr val="16FBBF"/>
              </a:solidFill>
            </a:endParaRPr>
          </a:p>
          <a:p>
            <a:r>
              <a:rPr lang="en-US" dirty="0" smtClean="0"/>
              <a:t>2. Photons can be </a:t>
            </a:r>
            <a:r>
              <a:rPr lang="en-US" dirty="0" smtClean="0">
                <a:solidFill>
                  <a:srgbClr val="16FBBF"/>
                </a:solidFill>
              </a:rPr>
              <a:t>EMITTED</a:t>
            </a:r>
          </a:p>
          <a:p>
            <a:r>
              <a:rPr lang="en-US" dirty="0" smtClean="0"/>
              <a:t>3. Photons can be </a:t>
            </a:r>
            <a:r>
              <a:rPr lang="en-US" dirty="0" smtClean="0">
                <a:solidFill>
                  <a:srgbClr val="16FBBF"/>
                </a:solidFill>
              </a:rPr>
              <a:t>SCATTERED</a:t>
            </a:r>
            <a:endParaRPr lang="en-US" dirty="0">
              <a:solidFill>
                <a:srgbClr val="16FBB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Let’s now build a budget equation for a beam of photons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θ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ϕ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 traveling in a certain direction 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θ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ϕ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Done….. 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Theoretical physics is so great…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611201"/>
              </p:ext>
            </p:extLst>
          </p:nvPr>
        </p:nvGraphicFramePr>
        <p:xfrm>
          <a:off x="2141538" y="3592513"/>
          <a:ext cx="36290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Equation" r:id="rId3" imgW="1295400" imgH="393700" progId="Equation.DSMT4">
                  <p:embed/>
                </p:oleObj>
              </mc:Choice>
              <mc:Fallback>
                <p:oleObj name="Equation" r:id="rId3" imgW="1295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1538" y="3592513"/>
                        <a:ext cx="362902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43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happen to photons?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10"/>
            <a:ext cx="7613659" cy="46879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1. Photons can be ABSORBED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2. Photons can be EMITTED</a:t>
            </a:r>
          </a:p>
          <a:p>
            <a:r>
              <a:rPr lang="en-US" dirty="0" smtClean="0"/>
              <a:t>3. Photons can be </a:t>
            </a:r>
            <a:r>
              <a:rPr lang="en-US" dirty="0" smtClean="0">
                <a:solidFill>
                  <a:srgbClr val="16FBBF"/>
                </a:solidFill>
              </a:rPr>
              <a:t>SCATTERED</a:t>
            </a:r>
            <a:endParaRPr lang="en-US" dirty="0">
              <a:solidFill>
                <a:srgbClr val="16FBB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Let’s now build a budget equation for a beam of photons </a:t>
            </a:r>
            <a:r>
              <a:rPr lang="en-US" i="1" dirty="0" smtClean="0">
                <a:solidFill>
                  <a:srgbClr val="7F7F7F"/>
                </a:solidFill>
                <a:latin typeface="Times New Roman"/>
                <a:cs typeface="Times New Roman"/>
              </a:rPr>
              <a:t>I(</a:t>
            </a:r>
            <a:r>
              <a:rPr lang="en-US" i="1" dirty="0" err="1" smtClean="0">
                <a:solidFill>
                  <a:srgbClr val="7F7F7F"/>
                </a:solidFill>
                <a:latin typeface="Times New Roman"/>
                <a:cs typeface="Times New Roman"/>
              </a:rPr>
              <a:t>θ</a:t>
            </a:r>
            <a:r>
              <a:rPr lang="en-US" i="1" dirty="0" smtClean="0">
                <a:solidFill>
                  <a:srgbClr val="7F7F7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7F7F7F"/>
                </a:solidFill>
                <a:latin typeface="Times New Roman"/>
                <a:cs typeface="Times New Roman"/>
              </a:rPr>
              <a:t>ϕ</a:t>
            </a:r>
            <a:r>
              <a:rPr lang="en-US" i="1" dirty="0" smtClean="0">
                <a:solidFill>
                  <a:srgbClr val="7F7F7F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7F7F7F"/>
                </a:solidFill>
              </a:rPr>
              <a:t> traveling in a certain direction </a:t>
            </a:r>
            <a:r>
              <a:rPr lang="en-US" i="1" dirty="0">
                <a:solidFill>
                  <a:srgbClr val="7F7F7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>
                <a:solidFill>
                  <a:srgbClr val="7F7F7F"/>
                </a:solidFill>
                <a:latin typeface="Times New Roman"/>
                <a:cs typeface="Times New Roman"/>
              </a:rPr>
              <a:t>θ</a:t>
            </a:r>
            <a:r>
              <a:rPr lang="en-US" i="1" dirty="0">
                <a:solidFill>
                  <a:srgbClr val="7F7F7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7F7F7F"/>
                </a:solidFill>
                <a:latin typeface="Times New Roman"/>
                <a:cs typeface="Times New Roman"/>
              </a:rPr>
              <a:t>ϕ</a:t>
            </a:r>
            <a:r>
              <a:rPr lang="en-US" i="1" dirty="0" smtClean="0">
                <a:solidFill>
                  <a:srgbClr val="7F7F7F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7F7F7F"/>
                </a:solidFill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Done….. </a:t>
            </a: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Theoretical physics is so great…</a:t>
            </a: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7F7F7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63598"/>
              </p:ext>
            </p:extLst>
          </p:nvPr>
        </p:nvGraphicFramePr>
        <p:xfrm>
          <a:off x="2141538" y="3592513"/>
          <a:ext cx="36290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295400" imgH="393700" progId="Equation.DSMT4">
                  <p:embed/>
                </p:oleObj>
              </mc:Choice>
              <mc:Fallback>
                <p:oleObj name="Equation" r:id="rId3" imgW="1295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1538" y="3592513"/>
                        <a:ext cx="362902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986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1066800" y="381000"/>
            <a:ext cx="7315200" cy="5486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59107" name="Picture 3" descr="MCj02805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09" name="Line 5"/>
          <p:cNvSpPr>
            <a:spLocks noChangeShapeType="1"/>
          </p:cNvSpPr>
          <p:nvPr/>
        </p:nvSpPr>
        <p:spPr bwMode="auto">
          <a:xfrm flipV="1">
            <a:off x="3547400" y="1524000"/>
            <a:ext cx="2942391" cy="425767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11" name="Rectangle 7"/>
          <p:cNvSpPr>
            <a:spLocks noChangeArrowheads="1"/>
          </p:cNvSpPr>
          <p:nvPr/>
        </p:nvSpPr>
        <p:spPr bwMode="auto">
          <a:xfrm>
            <a:off x="1066800" y="5781675"/>
            <a:ext cx="7315200" cy="77152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2" name="AutoShape 8"/>
          <p:cNvSpPr>
            <a:spLocks noChangeArrowheads="1"/>
          </p:cNvSpPr>
          <p:nvPr/>
        </p:nvSpPr>
        <p:spPr bwMode="auto">
          <a:xfrm rot="10800000">
            <a:off x="2743200" y="5781675"/>
            <a:ext cx="4495800" cy="752475"/>
          </a:xfrm>
          <a:prstGeom prst="rtTriangl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3" name="Rectangle 9"/>
          <p:cNvSpPr>
            <a:spLocks noChangeArrowheads="1"/>
          </p:cNvSpPr>
          <p:nvPr/>
        </p:nvSpPr>
        <p:spPr bwMode="auto">
          <a:xfrm>
            <a:off x="7162800" y="5781675"/>
            <a:ext cx="12192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4" name="Cloud"/>
          <p:cNvSpPr>
            <a:spLocks noChangeAspect="1" noEditPoints="1" noChangeArrowheads="1"/>
          </p:cNvSpPr>
          <p:nvPr/>
        </p:nvSpPr>
        <p:spPr bwMode="auto">
          <a:xfrm>
            <a:off x="5410200" y="3505200"/>
            <a:ext cx="28194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1162050" y="685800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Scattering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47400" y="2768600"/>
            <a:ext cx="0" cy="301307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47400" y="3640667"/>
            <a:ext cx="1160067" cy="4233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729649" y="4182531"/>
            <a:ext cx="588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θ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14850" y="1689100"/>
            <a:ext cx="781050" cy="1536700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816600" y="1562100"/>
            <a:ext cx="749391" cy="1943100"/>
            <a:chOff x="5816600" y="1562100"/>
            <a:chExt cx="749391" cy="194310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5816600" y="2616200"/>
              <a:ext cx="673192" cy="889000"/>
            </a:xfrm>
            <a:prstGeom prst="line">
              <a:avLst/>
            </a:prstGeom>
            <a:ln w="5715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816600" y="1562100"/>
              <a:ext cx="749391" cy="1092200"/>
            </a:xfrm>
            <a:prstGeom prst="straightConnector1">
              <a:avLst/>
            </a:prstGeom>
            <a:ln w="5715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Callout 23"/>
          <p:cNvSpPr/>
          <p:nvPr/>
        </p:nvSpPr>
        <p:spPr>
          <a:xfrm>
            <a:off x="635000" y="1689100"/>
            <a:ext cx="3390900" cy="1054100"/>
          </a:xfrm>
          <a:prstGeom prst="wedgeEllipseCallout">
            <a:avLst>
              <a:gd name="adj1" fmla="val 77198"/>
              <a:gd name="adj2" fmla="val 34394"/>
            </a:avLst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Scattering out of line of sight: SINK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2209800" y="241300"/>
            <a:ext cx="3606800" cy="1054100"/>
          </a:xfrm>
          <a:prstGeom prst="wedgeEllipseCallout">
            <a:avLst>
              <a:gd name="adj1" fmla="val 55475"/>
              <a:gd name="adj2" fmla="val 144032"/>
            </a:avLst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Scattering into line of sight: SOURCE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9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928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Radiative Transfer Equation including scattering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70038"/>
            <a:ext cx="8686800" cy="49738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Alright…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the radiative transfer equation including scattering</a:t>
            </a:r>
          </a:p>
          <a:p>
            <a:pPr marL="0" indent="0">
              <a:buNone/>
            </a:pPr>
            <a:r>
              <a:rPr lang="en-US" dirty="0" smtClean="0"/>
              <a:t>All the SINKS are in the First term (</a:t>
            </a:r>
            <a:r>
              <a:rPr lang="en-US" i="1" dirty="0" smtClean="0">
                <a:latin typeface="Times New Roman"/>
                <a:cs typeface="Times New Roman"/>
              </a:rPr>
              <a:t>-I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Scattering Source is the last term</a:t>
            </a:r>
          </a:p>
          <a:p>
            <a:pPr marL="0" indent="0">
              <a:buNone/>
            </a:pPr>
            <a:r>
              <a:rPr lang="en-US" dirty="0" smtClean="0"/>
              <a:t>Bad news: Can only be integrated numerically b/c of ugly integral in last term…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42343"/>
              </p:ext>
            </p:extLst>
          </p:nvPr>
        </p:nvGraphicFramePr>
        <p:xfrm>
          <a:off x="1365520" y="1726618"/>
          <a:ext cx="6724380" cy="265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3" imgW="3492500" imgH="1384300" progId="Equation.DSMT4">
                  <p:embed/>
                </p:oleObj>
              </mc:Choice>
              <mc:Fallback>
                <p:oleObj name="Equation" r:id="rId3" imgW="3492500" imgH="138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520" y="1726618"/>
                        <a:ext cx="6724380" cy="2659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783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Quantities we already know….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376128"/>
              </p:ext>
            </p:extLst>
          </p:nvPr>
        </p:nvGraphicFramePr>
        <p:xfrm>
          <a:off x="703792" y="1723496"/>
          <a:ext cx="7578725" cy="417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3" imgW="2832100" imgH="1562100" progId="Equation.DSMT4">
                  <p:embed/>
                </p:oleObj>
              </mc:Choice>
              <mc:Fallback>
                <p:oleObj name="Equation" r:id="rId3" imgW="2832100" imgH="156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792" y="1723496"/>
                        <a:ext cx="7578725" cy="417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71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nartz_montreal_07">
  <a:themeElements>
    <a:clrScheme name="bennartz_montreal_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nnartz_montreal_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nnartz_montreal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nartz_montreal_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562</Words>
  <Application>Microsoft Macintosh PowerPoint</Application>
  <PresentationFormat>On-screen Show (4:3)</PresentationFormat>
  <Paragraphs>83</Paragraphs>
  <Slides>15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ralfs_template_1</vt:lpstr>
      <vt:lpstr>bennartz_montreal_07</vt:lpstr>
      <vt:lpstr>1_ralfs_template_1</vt:lpstr>
      <vt:lpstr>Equation</vt:lpstr>
      <vt:lpstr>Scattering Radiative Transfer Ralf Bennartz  Cooperative Institute for Meteorological Satellite Studies  University of Wisconsin – Madison </vt:lpstr>
      <vt:lpstr>Outline</vt:lpstr>
      <vt:lpstr>Why is scattering important?</vt:lpstr>
      <vt:lpstr>PowerPoint Presentation</vt:lpstr>
      <vt:lpstr>What can happen to photons?</vt:lpstr>
      <vt:lpstr>What can happen to photons?</vt:lpstr>
      <vt:lpstr>PowerPoint Presentation</vt:lpstr>
      <vt:lpstr>Radiative Transfer Equation including scattering</vt:lpstr>
      <vt:lpstr>Quantities we already know….</vt:lpstr>
      <vt:lpstr>Couple of new quantities</vt:lpstr>
      <vt:lpstr>Scattering Regimes</vt:lpstr>
      <vt:lpstr>Cloud or Smoke?</vt:lpstr>
      <vt:lpstr>Cloud or Smoke?</vt:lpstr>
      <vt:lpstr>What scattering regimes?</vt:lpstr>
      <vt:lpstr>Recap</vt:lpstr>
    </vt:vector>
  </TitlesOfParts>
  <Company>UW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Bennartz</dc:creator>
  <cp:lastModifiedBy>Ralf Bennartz</cp:lastModifiedBy>
  <cp:revision>118</cp:revision>
  <dcterms:created xsi:type="dcterms:W3CDTF">2011-08-20T14:12:13Z</dcterms:created>
  <dcterms:modified xsi:type="dcterms:W3CDTF">2011-09-18T07:18:34Z</dcterms:modified>
</cp:coreProperties>
</file>