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55"/>
  </p:notesMasterIdLst>
  <p:sldIdLst>
    <p:sldId id="256" r:id="rId7"/>
    <p:sldId id="289" r:id="rId8"/>
    <p:sldId id="341" r:id="rId9"/>
    <p:sldId id="257" r:id="rId10"/>
    <p:sldId id="329" r:id="rId11"/>
    <p:sldId id="393" r:id="rId12"/>
    <p:sldId id="343" r:id="rId13"/>
    <p:sldId id="387" r:id="rId14"/>
    <p:sldId id="344" r:id="rId15"/>
    <p:sldId id="395" r:id="rId16"/>
    <p:sldId id="347" r:id="rId17"/>
    <p:sldId id="394" r:id="rId18"/>
    <p:sldId id="348" r:id="rId19"/>
    <p:sldId id="350" r:id="rId20"/>
    <p:sldId id="349" r:id="rId21"/>
    <p:sldId id="352" r:id="rId22"/>
    <p:sldId id="360" r:id="rId23"/>
    <p:sldId id="353" r:id="rId24"/>
    <p:sldId id="361" r:id="rId25"/>
    <p:sldId id="354" r:id="rId26"/>
    <p:sldId id="359" r:id="rId27"/>
    <p:sldId id="362" r:id="rId28"/>
    <p:sldId id="397" r:id="rId29"/>
    <p:sldId id="357" r:id="rId30"/>
    <p:sldId id="396" r:id="rId31"/>
    <p:sldId id="363" r:id="rId32"/>
    <p:sldId id="364" r:id="rId33"/>
    <p:sldId id="398" r:id="rId34"/>
    <p:sldId id="400" r:id="rId35"/>
    <p:sldId id="399" r:id="rId36"/>
    <p:sldId id="371" r:id="rId37"/>
    <p:sldId id="373" r:id="rId38"/>
    <p:sldId id="372" r:id="rId39"/>
    <p:sldId id="374" r:id="rId40"/>
    <p:sldId id="385" r:id="rId41"/>
    <p:sldId id="376" r:id="rId42"/>
    <p:sldId id="375" r:id="rId43"/>
    <p:sldId id="386" r:id="rId44"/>
    <p:sldId id="302" r:id="rId45"/>
    <p:sldId id="380" r:id="rId46"/>
    <p:sldId id="378" r:id="rId47"/>
    <p:sldId id="379" r:id="rId48"/>
    <p:sldId id="383" r:id="rId49"/>
    <p:sldId id="384" r:id="rId50"/>
    <p:sldId id="337" r:id="rId51"/>
    <p:sldId id="338" r:id="rId52"/>
    <p:sldId id="323" r:id="rId53"/>
    <p:sldId id="268" r:id="rId54"/>
  </p:sldIdLst>
  <p:sldSz cx="9144000" cy="6858000" type="screen4x3"/>
  <p:notesSz cx="6794500" cy="9906000"/>
  <p:defaultTextStyle>
    <a:defPPr>
      <a:defRPr lang="en-GB"/>
    </a:defPPr>
    <a:lvl1pPr algn="l" defTabSz="457200" rtl="0" fontAlgn="base">
      <a:spcBef>
        <a:spcPct val="0"/>
      </a:spcBef>
      <a:spcAft>
        <a:spcPct val="0"/>
      </a:spcAft>
      <a:defRPr kern="1200">
        <a:solidFill>
          <a:schemeClr val="bg1"/>
        </a:solidFill>
        <a:latin typeface="Arial" charset="0"/>
        <a:ea typeface="DejaVu Sans"/>
        <a:cs typeface="DejaVu Sans"/>
      </a:defRPr>
    </a:lvl1pPr>
    <a:lvl2pPr marL="457200" algn="l" defTabSz="457200" rtl="0" fontAlgn="base">
      <a:spcBef>
        <a:spcPct val="0"/>
      </a:spcBef>
      <a:spcAft>
        <a:spcPct val="0"/>
      </a:spcAft>
      <a:defRPr kern="1200">
        <a:solidFill>
          <a:schemeClr val="bg1"/>
        </a:solidFill>
        <a:latin typeface="Arial" charset="0"/>
        <a:ea typeface="DejaVu Sans"/>
        <a:cs typeface="DejaVu Sans"/>
      </a:defRPr>
    </a:lvl2pPr>
    <a:lvl3pPr marL="914400" algn="l" defTabSz="457200" rtl="0" fontAlgn="base">
      <a:spcBef>
        <a:spcPct val="0"/>
      </a:spcBef>
      <a:spcAft>
        <a:spcPct val="0"/>
      </a:spcAft>
      <a:defRPr kern="1200">
        <a:solidFill>
          <a:schemeClr val="bg1"/>
        </a:solidFill>
        <a:latin typeface="Arial" charset="0"/>
        <a:ea typeface="DejaVu Sans"/>
        <a:cs typeface="DejaVu Sans"/>
      </a:defRPr>
    </a:lvl3pPr>
    <a:lvl4pPr marL="1371600" algn="l" defTabSz="457200" rtl="0" fontAlgn="base">
      <a:spcBef>
        <a:spcPct val="0"/>
      </a:spcBef>
      <a:spcAft>
        <a:spcPct val="0"/>
      </a:spcAft>
      <a:defRPr kern="1200">
        <a:solidFill>
          <a:schemeClr val="bg1"/>
        </a:solidFill>
        <a:latin typeface="Arial" charset="0"/>
        <a:ea typeface="DejaVu Sans"/>
        <a:cs typeface="DejaVu Sans"/>
      </a:defRPr>
    </a:lvl4pPr>
    <a:lvl5pPr marL="1828800" algn="l" defTabSz="457200" rtl="0" fontAlgn="base">
      <a:spcBef>
        <a:spcPct val="0"/>
      </a:spcBef>
      <a:spcAft>
        <a:spcPct val="0"/>
      </a:spcAft>
      <a:defRPr kern="1200">
        <a:solidFill>
          <a:schemeClr val="bg1"/>
        </a:solidFill>
        <a:latin typeface="Arial" charset="0"/>
        <a:ea typeface="DejaVu Sans"/>
        <a:cs typeface="DejaVu Sans"/>
      </a:defRPr>
    </a:lvl5pPr>
    <a:lvl6pPr marL="2286000" algn="l" defTabSz="914400" rtl="0" eaLnBrk="1" latinLnBrk="0" hangingPunct="1">
      <a:defRPr kern="1200">
        <a:solidFill>
          <a:schemeClr val="bg1"/>
        </a:solidFill>
        <a:latin typeface="Arial" charset="0"/>
        <a:ea typeface="DejaVu Sans"/>
        <a:cs typeface="DejaVu Sans"/>
      </a:defRPr>
    </a:lvl6pPr>
    <a:lvl7pPr marL="2743200" algn="l" defTabSz="914400" rtl="0" eaLnBrk="1" latinLnBrk="0" hangingPunct="1">
      <a:defRPr kern="1200">
        <a:solidFill>
          <a:schemeClr val="bg1"/>
        </a:solidFill>
        <a:latin typeface="Arial" charset="0"/>
        <a:ea typeface="DejaVu Sans"/>
        <a:cs typeface="DejaVu Sans"/>
      </a:defRPr>
    </a:lvl7pPr>
    <a:lvl8pPr marL="3200400" algn="l" defTabSz="914400" rtl="0" eaLnBrk="1" latinLnBrk="0" hangingPunct="1">
      <a:defRPr kern="1200">
        <a:solidFill>
          <a:schemeClr val="bg1"/>
        </a:solidFill>
        <a:latin typeface="Arial" charset="0"/>
        <a:ea typeface="DejaVu Sans"/>
        <a:cs typeface="DejaVu Sans"/>
      </a:defRPr>
    </a:lvl8pPr>
    <a:lvl9pPr marL="3657600" algn="l" defTabSz="914400" rtl="0" eaLnBrk="1" latinLnBrk="0" hangingPunct="1">
      <a:defRPr kern="1200">
        <a:solidFill>
          <a:schemeClr val="bg1"/>
        </a:solidFill>
        <a:latin typeface="Arial" charset="0"/>
        <a:ea typeface="DejaVu Sans"/>
        <a:cs typeface="DejaVu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0007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5" autoAdjust="0"/>
    <p:restoredTop sz="66571" autoAdjust="0"/>
  </p:normalViewPr>
  <p:slideViewPr>
    <p:cSldViewPr>
      <p:cViewPr varScale="1">
        <p:scale>
          <a:sx n="71" d="100"/>
          <a:sy n="71" d="100"/>
        </p:scale>
        <p:origin x="-1140"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6794500" cy="9906000"/>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7170" name="Rectangle 2"/>
          <p:cNvSpPr>
            <a:spLocks noGrp="1" noChangeArrowheads="1"/>
          </p:cNvSpPr>
          <p:nvPr>
            <p:ph type="hdr"/>
          </p:nvPr>
        </p:nvSpPr>
        <p:spPr bwMode="auto">
          <a:xfrm>
            <a:off x="0" y="0"/>
            <a:ext cx="2943225" cy="4937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171" name="Rectangle 3"/>
          <p:cNvSpPr>
            <a:spLocks noGrp="1" noChangeArrowheads="1"/>
          </p:cNvSpPr>
          <p:nvPr>
            <p:ph type="dt"/>
          </p:nvPr>
        </p:nvSpPr>
        <p:spPr bwMode="auto">
          <a:xfrm>
            <a:off x="3848100" y="0"/>
            <a:ext cx="2943225" cy="4937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5781" name="Rectangle 4"/>
          <p:cNvSpPr>
            <a:spLocks noGrp="1" noRot="1" noChangeAspect="1" noChangeArrowheads="1"/>
          </p:cNvSpPr>
          <p:nvPr>
            <p:ph type="sldImg"/>
          </p:nvPr>
        </p:nvSpPr>
        <p:spPr bwMode="auto">
          <a:xfrm>
            <a:off x="920750" y="742950"/>
            <a:ext cx="4951413" cy="3713163"/>
          </a:xfrm>
          <a:prstGeom prst="rect">
            <a:avLst/>
          </a:prstGeom>
          <a:solidFill>
            <a:srgbClr val="FFFFFF"/>
          </a:solidFill>
          <a:ln w="9360">
            <a:solidFill>
              <a:srgbClr val="000000"/>
            </a:solidFill>
            <a:miter lim="800000"/>
            <a:headEnd/>
            <a:tailEnd/>
          </a:ln>
        </p:spPr>
      </p:sp>
      <p:sp>
        <p:nvSpPr>
          <p:cNvPr id="7173" name="Rectangle 5"/>
          <p:cNvSpPr>
            <a:spLocks noGrp="1" noChangeArrowheads="1"/>
          </p:cNvSpPr>
          <p:nvPr>
            <p:ph type="body"/>
          </p:nvPr>
        </p:nvSpPr>
        <p:spPr bwMode="auto">
          <a:xfrm>
            <a:off x="679450" y="4705350"/>
            <a:ext cx="5434013" cy="44561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nl-NL" noProof="0" smtClean="0"/>
          </a:p>
        </p:txBody>
      </p:sp>
      <p:sp>
        <p:nvSpPr>
          <p:cNvPr id="7174" name="Rectangle 6"/>
          <p:cNvSpPr>
            <a:spLocks noGrp="1" noChangeArrowheads="1"/>
          </p:cNvSpPr>
          <p:nvPr>
            <p:ph type="ftr"/>
          </p:nvPr>
        </p:nvSpPr>
        <p:spPr bwMode="auto">
          <a:xfrm>
            <a:off x="0" y="9409113"/>
            <a:ext cx="2943225" cy="493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175" name="Rectangle 7"/>
          <p:cNvSpPr>
            <a:spLocks noGrp="1" noChangeArrowheads="1"/>
          </p:cNvSpPr>
          <p:nvPr>
            <p:ph type="sldNum"/>
          </p:nvPr>
        </p:nvSpPr>
        <p:spPr bwMode="auto">
          <a:xfrm>
            <a:off x="3848100" y="9409113"/>
            <a:ext cx="2943225" cy="493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fld id="{95677EA1-F767-4CFD-88CD-E94CC79F354B}"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pPr>
              <a:buFont typeface="Wingdings" pitchFamily="2" charset="2"/>
              <a:buNone/>
            </a:pPr>
            <a:fld id="{B6EFB1E9-C88B-40A6-A2D3-20C9F87B2EBA}" type="slidenum">
              <a:rPr lang="nl-NL" smtClean="0">
                <a:latin typeface="Times New Roman" pitchFamily="18" charset="0"/>
                <a:ea typeface="DejaVu Sans"/>
                <a:cs typeface="DejaVu Sans"/>
              </a:rPr>
              <a:pPr>
                <a:buFont typeface="Wingdings" pitchFamily="2" charset="2"/>
                <a:buNone/>
              </a:pPr>
              <a:t>1</a:t>
            </a:fld>
            <a:endParaRPr lang="nl-NL" smtClean="0">
              <a:latin typeface="Times New Roman" pitchFamily="18" charset="0"/>
              <a:ea typeface="DejaVu Sans"/>
              <a:cs typeface="DejaVu Sans"/>
            </a:endParaRPr>
          </a:p>
        </p:txBody>
      </p:sp>
      <p:sp>
        <p:nvSpPr>
          <p:cNvPr id="77827" name="Rectangle 1"/>
          <p:cNvSpPr>
            <a:spLocks noGrp="1" noRot="1" noChangeAspect="1" noChangeArrowheads="1" noTextEdit="1"/>
          </p:cNvSpPr>
          <p:nvPr>
            <p:ph type="sldImg"/>
          </p:nvPr>
        </p:nvSpPr>
        <p:spPr>
          <a:xfrm>
            <a:off x="920750" y="742950"/>
            <a:ext cx="4953000" cy="3714750"/>
          </a:xfrm>
          <a:ln/>
        </p:spPr>
      </p:sp>
      <p:sp>
        <p:nvSpPr>
          <p:cNvPr id="77828" name="Rectangle 2"/>
          <p:cNvSpPr>
            <a:spLocks noGrp="1" noChangeArrowheads="1"/>
          </p:cNvSpPr>
          <p:nvPr>
            <p:ph type="body" idx="1"/>
          </p:nvPr>
        </p:nvSpPr>
        <p:spPr>
          <a:xfrm>
            <a:off x="679450"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jdelijke aanduiding voor dia-afbeelding 1"/>
          <p:cNvSpPr>
            <a:spLocks noGrp="1" noRot="1" noChangeAspect="1"/>
          </p:cNvSpPr>
          <p:nvPr>
            <p:ph type="sldImg"/>
          </p:nvPr>
        </p:nvSpPr>
        <p:spPr>
          <a:ln/>
        </p:spPr>
      </p:sp>
      <p:sp>
        <p:nvSpPr>
          <p:cNvPr id="96258" name="Tijdelijke aanduiding voor notities 2"/>
          <p:cNvSpPr>
            <a:spLocks noGrp="1"/>
          </p:cNvSpPr>
          <p:nvPr>
            <p:ph type="body" idx="1"/>
          </p:nvPr>
        </p:nvSpPr>
        <p:spPr>
          <a:noFill/>
          <a:ln/>
        </p:spPr>
        <p:txBody>
          <a:bodyPr/>
          <a:lstStyle/>
          <a:p>
            <a:r>
              <a:rPr lang="en-GB" smtClean="0">
                <a:solidFill>
                  <a:schemeClr val="tx1"/>
                </a:solidFill>
                <a:latin typeface="Times New Roman" pitchFamily="18" charset="0"/>
              </a:rPr>
              <a:t>My idea is that training your people (or at least mine) with a simulator is an excellent way of ……..</a:t>
            </a:r>
          </a:p>
          <a:p>
            <a:pPr>
              <a:buFont typeface="Wingdings" pitchFamily="2" charset="2"/>
              <a:buChar char="ü"/>
            </a:pPr>
            <a:r>
              <a:rPr lang="en-GB" smtClean="0">
                <a:solidFill>
                  <a:schemeClr val="tx1"/>
                </a:solidFill>
                <a:latin typeface="Times New Roman" pitchFamily="18" charset="0"/>
              </a:rPr>
              <a:t> finding the gaps in the training programmes.......where does it go wrong in ...then can thing of meteorological background, following procedures or communicating with customers= </a:t>
            </a:r>
          </a:p>
          <a:p>
            <a:pPr>
              <a:buFont typeface="Wingdings" pitchFamily="2" charset="2"/>
              <a:buChar char="ü"/>
            </a:pPr>
            <a:r>
              <a:rPr lang="en-GB" smtClean="0">
                <a:solidFill>
                  <a:schemeClr val="tx1"/>
                </a:solidFill>
                <a:latin typeface="Times New Roman" pitchFamily="18" charset="0"/>
              </a:rPr>
              <a:t> training your people for normal  AND extreme situations....becasue in extreme situations people act differently from what you expect in normal situations...think of a little girl drowning in a poll...how many people are watching and not doing anything..That happens in your weather service too If your don’t train your people for extreme situations!</a:t>
            </a:r>
          </a:p>
          <a:p>
            <a:pPr>
              <a:buFont typeface="Wingdings" pitchFamily="2" charset="2"/>
              <a:buChar char="ü"/>
            </a:pPr>
            <a:r>
              <a:rPr lang="en-GB" smtClean="0">
                <a:solidFill>
                  <a:schemeClr val="tx1"/>
                </a:solidFill>
                <a:latin typeface="Times New Roman" pitchFamily="18" charset="0"/>
              </a:rPr>
              <a:t> last but not least.....I do think training with a simulator is an excellent way to check out whether your people are competent to do their job</a:t>
            </a:r>
          </a:p>
        </p:txBody>
      </p:sp>
      <p:sp>
        <p:nvSpPr>
          <p:cNvPr id="96259" name="Tijdelijke aanduiding voor dianummer 3"/>
          <p:cNvSpPr>
            <a:spLocks noGrp="1"/>
          </p:cNvSpPr>
          <p:nvPr>
            <p:ph type="sldNum" sz="quarter"/>
          </p:nvPr>
        </p:nvSpPr>
        <p:spPr>
          <a:noFill/>
        </p:spPr>
        <p:txBody>
          <a:bodyPr/>
          <a:lstStyle/>
          <a:p>
            <a:pPr>
              <a:buFont typeface="Wingdings" pitchFamily="2" charset="2"/>
              <a:buNone/>
            </a:pPr>
            <a:fld id="{C454DFDA-9F8B-4C5A-9729-9F1EF475D6B6}" type="slidenum">
              <a:rPr lang="nl-NL" smtClean="0">
                <a:latin typeface="Times New Roman" pitchFamily="18" charset="0"/>
                <a:ea typeface="DejaVu Sans"/>
                <a:cs typeface="DejaVu Sans"/>
              </a:rPr>
              <a:pPr>
                <a:buFont typeface="Wingdings" pitchFamily="2" charset="2"/>
                <a:buNone/>
              </a:pPr>
              <a:t>10</a:t>
            </a:fld>
            <a:endParaRPr lang="nl-NL" smtClean="0">
              <a:latin typeface="Times New Roman" pitchFamily="18" charset="0"/>
              <a:ea typeface="DejaVu Sans"/>
              <a:cs typeface="DejaVu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p>
            <a:pPr>
              <a:buFont typeface="Wingdings" pitchFamily="2" charset="2"/>
              <a:buNone/>
            </a:pPr>
            <a:fld id="{8717088D-ED71-45BD-A856-047EF4C27344}" type="slidenum">
              <a:rPr lang="nl-NL" smtClean="0">
                <a:latin typeface="Times New Roman" pitchFamily="18" charset="0"/>
                <a:ea typeface="DejaVu Sans"/>
                <a:cs typeface="DejaVu Sans"/>
              </a:rPr>
              <a:pPr>
                <a:buFont typeface="Wingdings" pitchFamily="2" charset="2"/>
                <a:buNone/>
              </a:pPr>
              <a:t>11</a:t>
            </a:fld>
            <a:endParaRPr lang="nl-NL" smtClean="0">
              <a:latin typeface="Times New Roman" pitchFamily="18" charset="0"/>
              <a:ea typeface="DejaVu Sans"/>
              <a:cs typeface="DejaVu Sans"/>
            </a:endParaRPr>
          </a:p>
        </p:txBody>
      </p:sp>
      <p:sp>
        <p:nvSpPr>
          <p:cNvPr id="98307" name="Rectangle 1"/>
          <p:cNvSpPr>
            <a:spLocks noGrp="1" noRot="1" noChangeAspect="1" noChangeArrowheads="1" noTextEdit="1"/>
          </p:cNvSpPr>
          <p:nvPr>
            <p:ph type="sldImg"/>
          </p:nvPr>
        </p:nvSpPr>
        <p:spPr>
          <a:xfrm>
            <a:off x="920750" y="742950"/>
            <a:ext cx="4953000" cy="3714750"/>
          </a:xfrm>
          <a:ln/>
        </p:spPr>
      </p:sp>
      <p:sp>
        <p:nvSpPr>
          <p:cNvPr id="98308"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Okay, I have convinced you now to use a simulator in your training… What is next??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jdelijke aanduiding voor dia-afbeelding 1"/>
          <p:cNvSpPr>
            <a:spLocks noGrp="1" noRot="1" noChangeAspect="1" noTextEdit="1"/>
          </p:cNvSpPr>
          <p:nvPr>
            <p:ph type="sldImg"/>
          </p:nvPr>
        </p:nvSpPr>
        <p:spPr>
          <a:ln/>
        </p:spPr>
      </p:sp>
      <p:sp>
        <p:nvSpPr>
          <p:cNvPr id="100354" name="Tijdelijke aanduiding voor notities 2"/>
          <p:cNvSpPr>
            <a:spLocks noGrp="1"/>
          </p:cNvSpPr>
          <p:nvPr>
            <p:ph type="body" idx="1"/>
          </p:nvPr>
        </p:nvSpPr>
        <p:spPr>
          <a:noFill/>
          <a:ln/>
        </p:spPr>
        <p:txBody>
          <a:bodyPr/>
          <a:lstStyle/>
          <a:p>
            <a:r>
              <a:rPr lang="en-GB" smtClean="0">
                <a:latin typeface="Times New Roman" pitchFamily="18" charset="0"/>
              </a:rPr>
              <a:t>Then most of you are worrying about the technique........let’s go and build a simulator..or how can I adapt your simulator for my training.... </a:t>
            </a:r>
          </a:p>
          <a:p>
            <a:r>
              <a:rPr lang="en-GB" smtClean="0">
                <a:latin typeface="Times New Roman" pitchFamily="18" charset="0"/>
              </a:rPr>
              <a:t>But in my view that is the least thing to worry about!</a:t>
            </a:r>
          </a:p>
        </p:txBody>
      </p:sp>
      <p:sp>
        <p:nvSpPr>
          <p:cNvPr id="100355" name="Tijdelijke aanduiding voor dianummer 3"/>
          <p:cNvSpPr>
            <a:spLocks noGrp="1"/>
          </p:cNvSpPr>
          <p:nvPr>
            <p:ph type="sldNum" sz="quarter"/>
          </p:nvPr>
        </p:nvSpPr>
        <p:spPr>
          <a:noFill/>
        </p:spPr>
        <p:txBody>
          <a:bodyPr/>
          <a:lstStyle/>
          <a:p>
            <a:pPr>
              <a:buFont typeface="Wingdings" pitchFamily="2" charset="2"/>
              <a:buNone/>
            </a:pPr>
            <a:fld id="{84301708-7F1B-4BED-8AE9-75FF3B23F154}" type="slidenum">
              <a:rPr lang="nl-NL" smtClean="0">
                <a:latin typeface="Times New Roman" pitchFamily="18" charset="0"/>
                <a:ea typeface="DejaVu Sans"/>
                <a:cs typeface="DejaVu Sans"/>
              </a:rPr>
              <a:pPr>
                <a:buFont typeface="Wingdings" pitchFamily="2" charset="2"/>
                <a:buNone/>
              </a:pPr>
              <a:t>12</a:t>
            </a:fld>
            <a:endParaRPr lang="nl-NL" smtClean="0">
              <a:latin typeface="Times New Roman" pitchFamily="18" charset="0"/>
              <a:ea typeface="DejaVu Sans"/>
              <a:cs typeface="DejaVu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jdelijke aanduiding voor dia-afbeelding 1"/>
          <p:cNvSpPr>
            <a:spLocks noGrp="1" noRot="1" noChangeAspect="1"/>
          </p:cNvSpPr>
          <p:nvPr>
            <p:ph type="sldImg"/>
          </p:nvPr>
        </p:nvSpPr>
        <p:spPr>
          <a:ln/>
        </p:spPr>
      </p:sp>
      <p:sp>
        <p:nvSpPr>
          <p:cNvPr id="102402" name="Tijdelijke aanduiding voor notities 2"/>
          <p:cNvSpPr>
            <a:spLocks noGrp="1"/>
          </p:cNvSpPr>
          <p:nvPr>
            <p:ph type="body" idx="1"/>
          </p:nvPr>
        </p:nvSpPr>
        <p:spPr>
          <a:noFill/>
          <a:ln/>
        </p:spPr>
        <p:txBody>
          <a:bodyPr/>
          <a:lstStyle/>
          <a:p>
            <a:r>
              <a:rPr lang="en-GB" smtClean="0">
                <a:latin typeface="Times New Roman" pitchFamily="18" charset="0"/>
              </a:rPr>
              <a:t>I think before you want to train people with a simulator you should you first think of things like:</a:t>
            </a:r>
          </a:p>
          <a:p>
            <a:pPr>
              <a:buFont typeface="Arial" charset="0"/>
              <a:buChar char="•"/>
            </a:pPr>
            <a:r>
              <a:rPr lang="en-GB" smtClean="0">
                <a:latin typeface="Times New Roman" pitchFamily="18" charset="0"/>
              </a:rPr>
              <a:t>who you want to train, </a:t>
            </a:r>
          </a:p>
          <a:p>
            <a:pPr>
              <a:buFont typeface="Arial" charset="0"/>
              <a:buChar char="•"/>
            </a:pPr>
            <a:r>
              <a:rPr lang="en-GB" smtClean="0">
                <a:latin typeface="Times New Roman" pitchFamily="18" charset="0"/>
              </a:rPr>
              <a:t>what do then need to be trained for?  and the training goals</a:t>
            </a:r>
          </a:p>
          <a:p>
            <a:pPr>
              <a:buFont typeface="Arial" charset="0"/>
              <a:buChar char="•"/>
            </a:pPr>
            <a:r>
              <a:rPr lang="en-GB" smtClean="0">
                <a:latin typeface="Times New Roman" pitchFamily="18" charset="0"/>
              </a:rPr>
              <a:t>…and then think about how you are going to realise these training goals because maybe using a simulator is not the solution for this!</a:t>
            </a:r>
          </a:p>
          <a:p>
            <a:pPr>
              <a:buFont typeface="Arial" charset="0"/>
              <a:buChar char="•"/>
            </a:pPr>
            <a:r>
              <a:rPr lang="en-GB" smtClean="0">
                <a:latin typeface="Times New Roman" pitchFamily="18" charset="0"/>
              </a:rPr>
              <a:t> How you are going to do it???</a:t>
            </a:r>
          </a:p>
          <a:p>
            <a:pPr>
              <a:buFont typeface="Arial" charset="0"/>
              <a:buChar char="•"/>
            </a:pPr>
            <a:r>
              <a:rPr lang="en-GB" smtClean="0">
                <a:latin typeface="Times New Roman" pitchFamily="18" charset="0"/>
              </a:rPr>
              <a:t> And how are you going to report back?</a:t>
            </a:r>
          </a:p>
          <a:p>
            <a:pPr>
              <a:buFont typeface="Arial" charset="0"/>
              <a:buNone/>
            </a:pPr>
            <a:endParaRPr lang="en-GB" smtClean="0">
              <a:latin typeface="Times New Roman" pitchFamily="18" charset="0"/>
            </a:endParaRPr>
          </a:p>
          <a:p>
            <a:pPr>
              <a:buFont typeface="Arial" charset="0"/>
              <a:buNone/>
            </a:pPr>
            <a:r>
              <a:rPr lang="en-GB" smtClean="0">
                <a:latin typeface="Times New Roman" pitchFamily="18" charset="0"/>
              </a:rPr>
              <a:t>Basically no other questions then when you develop a classroom training in my view.</a:t>
            </a:r>
          </a:p>
        </p:txBody>
      </p:sp>
      <p:sp>
        <p:nvSpPr>
          <p:cNvPr id="102403" name="Tijdelijke aanduiding voor dianummer 3"/>
          <p:cNvSpPr>
            <a:spLocks noGrp="1"/>
          </p:cNvSpPr>
          <p:nvPr>
            <p:ph type="sldNum" sz="quarter"/>
          </p:nvPr>
        </p:nvSpPr>
        <p:spPr>
          <a:noFill/>
        </p:spPr>
        <p:txBody>
          <a:bodyPr/>
          <a:lstStyle/>
          <a:p>
            <a:pPr>
              <a:buFont typeface="Wingdings" pitchFamily="2" charset="2"/>
              <a:buNone/>
            </a:pPr>
            <a:fld id="{1AE9D2EC-BB41-45F8-887E-CEC00C6A054A}" type="slidenum">
              <a:rPr lang="nl-NL" smtClean="0">
                <a:latin typeface="Times New Roman" pitchFamily="18" charset="0"/>
                <a:ea typeface="DejaVu Sans"/>
                <a:cs typeface="DejaVu Sans"/>
              </a:rPr>
              <a:pPr>
                <a:buFont typeface="Wingdings" pitchFamily="2" charset="2"/>
                <a:buNone/>
              </a:pPr>
              <a:t>13</a:t>
            </a:fld>
            <a:endParaRPr lang="nl-NL" smtClean="0">
              <a:latin typeface="Times New Roman" pitchFamily="18" charset="0"/>
              <a:ea typeface="DejaVu Sans"/>
              <a:cs typeface="DejaVu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jdelijke aanduiding voor dia-afbeelding 1"/>
          <p:cNvSpPr>
            <a:spLocks noGrp="1" noRot="1" noChangeAspect="1" noTextEdit="1"/>
          </p:cNvSpPr>
          <p:nvPr>
            <p:ph type="sldImg"/>
          </p:nvPr>
        </p:nvSpPr>
        <p:spPr>
          <a:ln/>
        </p:spPr>
      </p:sp>
      <p:sp>
        <p:nvSpPr>
          <p:cNvPr id="104450" name="Tijdelijke aanduiding voor notities 2"/>
          <p:cNvSpPr>
            <a:spLocks noGrp="1"/>
          </p:cNvSpPr>
          <p:nvPr>
            <p:ph type="body" idx="1"/>
          </p:nvPr>
        </p:nvSpPr>
        <p:spPr>
          <a:noFill/>
          <a:ln/>
        </p:spPr>
        <p:txBody>
          <a:bodyPr/>
          <a:lstStyle/>
          <a:p>
            <a:pPr>
              <a:buFont typeface="Arial" charset="0"/>
              <a:buNone/>
            </a:pPr>
            <a:r>
              <a:rPr lang="en-GB" smtClean="0">
                <a:latin typeface="Times New Roman" pitchFamily="18" charset="0"/>
              </a:rPr>
              <a:t>Vesa is busy at the moment to develop a simulator exercise so I have asked him to help me with this part in stead of using a already tested concept...I hope that you will think along with Vesa and speak your thoughts out......next to that I hope that you will keep your mouth shut to the people who have to do this training...otherwise you make it less fun for both the vesa and the participants.</a:t>
            </a:r>
          </a:p>
        </p:txBody>
      </p:sp>
      <p:sp>
        <p:nvSpPr>
          <p:cNvPr id="104451" name="Tijdelijke aanduiding voor dianummer 3"/>
          <p:cNvSpPr>
            <a:spLocks noGrp="1"/>
          </p:cNvSpPr>
          <p:nvPr>
            <p:ph type="sldNum" sz="quarter"/>
          </p:nvPr>
        </p:nvSpPr>
        <p:spPr>
          <a:noFill/>
        </p:spPr>
        <p:txBody>
          <a:bodyPr/>
          <a:lstStyle/>
          <a:p>
            <a:pPr>
              <a:buFont typeface="Wingdings" pitchFamily="2" charset="2"/>
              <a:buNone/>
            </a:pPr>
            <a:fld id="{875589DB-EE76-4443-9EE9-E1F703505BFF}" type="slidenum">
              <a:rPr lang="nl-NL" smtClean="0">
                <a:latin typeface="Times New Roman" pitchFamily="18" charset="0"/>
                <a:ea typeface="DejaVu Sans"/>
                <a:cs typeface="DejaVu Sans"/>
              </a:rPr>
              <a:pPr>
                <a:buFont typeface="Wingdings" pitchFamily="2" charset="2"/>
                <a:buNone/>
              </a:pPr>
              <a:t>14</a:t>
            </a:fld>
            <a:endParaRPr lang="nl-NL" smtClean="0">
              <a:latin typeface="Times New Roman" pitchFamily="18" charset="0"/>
              <a:ea typeface="DejaVu Sans"/>
              <a:cs typeface="DejaVu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p>
            <a:pPr>
              <a:buFont typeface="Wingdings" pitchFamily="2" charset="2"/>
              <a:buNone/>
            </a:pPr>
            <a:fld id="{794FDD58-F276-4AD2-88D2-FF2EA6666020}" type="slidenum">
              <a:rPr lang="nl-NL" smtClean="0">
                <a:latin typeface="Times New Roman" pitchFamily="18" charset="0"/>
                <a:ea typeface="DejaVu Sans"/>
                <a:cs typeface="DejaVu Sans"/>
              </a:rPr>
              <a:pPr>
                <a:buFont typeface="Wingdings" pitchFamily="2" charset="2"/>
                <a:buNone/>
              </a:pPr>
              <a:t>15</a:t>
            </a:fld>
            <a:endParaRPr lang="nl-NL" smtClean="0">
              <a:latin typeface="Times New Roman" pitchFamily="18" charset="0"/>
              <a:ea typeface="DejaVu Sans"/>
              <a:cs typeface="DejaVu Sans"/>
            </a:endParaRPr>
          </a:p>
        </p:txBody>
      </p:sp>
      <p:sp>
        <p:nvSpPr>
          <p:cNvPr id="106499" name="Rectangle 1"/>
          <p:cNvSpPr>
            <a:spLocks noGrp="1" noRot="1" noChangeAspect="1" noChangeArrowheads="1" noTextEdit="1"/>
          </p:cNvSpPr>
          <p:nvPr>
            <p:ph type="sldImg"/>
          </p:nvPr>
        </p:nvSpPr>
        <p:spPr>
          <a:xfrm>
            <a:off x="920750" y="742950"/>
            <a:ext cx="4953000" cy="3714750"/>
          </a:xfrm>
          <a:ln/>
        </p:spPr>
      </p:sp>
      <p:sp>
        <p:nvSpPr>
          <p:cNvPr id="106500" name="Rectangle 2"/>
          <p:cNvSpPr>
            <a:spLocks noGrp="1" noChangeArrowheads="1"/>
          </p:cNvSpPr>
          <p:nvPr>
            <p:ph type="body" idx="1"/>
          </p:nvPr>
        </p:nvSpPr>
        <p:spPr>
          <a:xfrm>
            <a:off x="679450" y="4705350"/>
            <a:ext cx="5435600" cy="4457700"/>
          </a:xfrm>
          <a:noFill/>
          <a:ln/>
        </p:spPr>
        <p:txBody>
          <a:bodyPr wrap="none" anchor="ctr"/>
          <a:lstStyle/>
          <a:p>
            <a:r>
              <a:rPr lang="nl-NL" smtClean="0">
                <a:latin typeface="Times New Roman" pitchFamily="18" charset="0"/>
              </a:rPr>
              <a:t>Please pick a group of people you want to train and write that on a paper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jdelijke aanduiding voor dia-afbeelding 1"/>
          <p:cNvSpPr>
            <a:spLocks noGrp="1" noRot="1" noChangeAspect="1"/>
          </p:cNvSpPr>
          <p:nvPr>
            <p:ph type="sldImg"/>
          </p:nvPr>
        </p:nvSpPr>
        <p:spPr>
          <a:ln/>
        </p:spPr>
      </p:sp>
      <p:sp>
        <p:nvSpPr>
          <p:cNvPr id="108546" name="Tijdelijke aanduiding voor notities 2"/>
          <p:cNvSpPr>
            <a:spLocks noGrp="1"/>
          </p:cNvSpPr>
          <p:nvPr>
            <p:ph type="body" idx="1"/>
          </p:nvPr>
        </p:nvSpPr>
        <p:spPr>
          <a:noFill/>
          <a:ln/>
        </p:spPr>
        <p:txBody>
          <a:bodyPr/>
          <a:lstStyle/>
          <a:p>
            <a:r>
              <a:rPr lang="nl-NL" smtClean="0">
                <a:latin typeface="Times New Roman" pitchFamily="18" charset="0"/>
              </a:rPr>
              <a:t>In general concept:</a:t>
            </a:r>
          </a:p>
          <a:p>
            <a:r>
              <a:rPr lang="nl-NL" smtClean="0">
                <a:latin typeface="Times New Roman" pitchFamily="18" charset="0"/>
              </a:rPr>
              <a:t>Do you want to train your new forecasters comming in who have no experience with forecasting or do you want ot training your experienced forecasters??</a:t>
            </a:r>
          </a:p>
          <a:p>
            <a:r>
              <a:rPr lang="nl-NL" smtClean="0">
                <a:latin typeface="Times New Roman" pitchFamily="18" charset="0"/>
              </a:rPr>
              <a:t>Or do you want to train calamity groups?? our forecasters work in these type of groups  in extreme situations we  (examples extreme weather, nuclear and chemical effents etc.).  Those groups need to be trained for these cicumstances…</a:t>
            </a:r>
          </a:p>
          <a:p>
            <a:endParaRPr lang="nl-NL" smtClean="0">
              <a:latin typeface="Times New Roman" pitchFamily="18" charset="0"/>
            </a:endParaRPr>
          </a:p>
          <a:p>
            <a:r>
              <a:rPr lang="nl-NL" smtClean="0">
                <a:latin typeface="Times New Roman" pitchFamily="18" charset="0"/>
              </a:rPr>
              <a:t>Vesa who are you going to train??</a:t>
            </a:r>
          </a:p>
        </p:txBody>
      </p:sp>
      <p:sp>
        <p:nvSpPr>
          <p:cNvPr id="108547" name="Tijdelijke aanduiding voor dianummer 3"/>
          <p:cNvSpPr>
            <a:spLocks noGrp="1"/>
          </p:cNvSpPr>
          <p:nvPr>
            <p:ph type="sldNum" sz="quarter"/>
          </p:nvPr>
        </p:nvSpPr>
        <p:spPr>
          <a:noFill/>
        </p:spPr>
        <p:txBody>
          <a:bodyPr/>
          <a:lstStyle/>
          <a:p>
            <a:pPr>
              <a:buFont typeface="Wingdings" pitchFamily="2" charset="2"/>
              <a:buNone/>
            </a:pPr>
            <a:fld id="{91BB4083-234D-4E6C-A3FD-4D65435C44F7}" type="slidenum">
              <a:rPr lang="nl-NL" smtClean="0">
                <a:latin typeface="Times New Roman" pitchFamily="18" charset="0"/>
                <a:ea typeface="DejaVu Sans"/>
                <a:cs typeface="DejaVu Sans"/>
              </a:rPr>
              <a:pPr>
                <a:buFont typeface="Wingdings" pitchFamily="2" charset="2"/>
                <a:buNone/>
              </a:pPr>
              <a:t>16</a:t>
            </a:fld>
            <a:endParaRPr lang="nl-NL" smtClean="0">
              <a:latin typeface="Times New Roman" pitchFamily="18" charset="0"/>
              <a:ea typeface="DejaVu Sans"/>
              <a:cs typeface="DejaVu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jdelijke aanduiding voor dia-afbeelding 1"/>
          <p:cNvSpPr>
            <a:spLocks noGrp="1" noRot="1" noChangeAspect="1"/>
          </p:cNvSpPr>
          <p:nvPr>
            <p:ph type="sldImg"/>
          </p:nvPr>
        </p:nvSpPr>
        <p:spPr>
          <a:ln/>
        </p:spPr>
      </p:sp>
      <p:sp>
        <p:nvSpPr>
          <p:cNvPr id="110594" name="Tijdelijke aanduiding voor notities 2"/>
          <p:cNvSpPr>
            <a:spLocks noGrp="1"/>
          </p:cNvSpPr>
          <p:nvPr>
            <p:ph type="body" idx="1"/>
          </p:nvPr>
        </p:nvSpPr>
        <p:spPr>
          <a:noFill/>
          <a:ln/>
        </p:spPr>
        <p:txBody>
          <a:bodyPr/>
          <a:lstStyle/>
          <a:p>
            <a:r>
              <a:rPr lang="nl-NL" smtClean="0">
                <a:latin typeface="Times New Roman" pitchFamily="18" charset="0"/>
              </a:rPr>
              <a:t>This is my example!</a:t>
            </a:r>
          </a:p>
        </p:txBody>
      </p:sp>
      <p:sp>
        <p:nvSpPr>
          <p:cNvPr id="110595" name="Tijdelijke aanduiding voor dianummer 3"/>
          <p:cNvSpPr>
            <a:spLocks noGrp="1"/>
          </p:cNvSpPr>
          <p:nvPr>
            <p:ph type="sldNum" sz="quarter"/>
          </p:nvPr>
        </p:nvSpPr>
        <p:spPr>
          <a:noFill/>
        </p:spPr>
        <p:txBody>
          <a:bodyPr/>
          <a:lstStyle/>
          <a:p>
            <a:pPr>
              <a:buFont typeface="Wingdings" pitchFamily="2" charset="2"/>
              <a:buNone/>
            </a:pPr>
            <a:fld id="{FF2D4B6E-C263-4D6C-9551-F1CAAD4EA57E}" type="slidenum">
              <a:rPr lang="nl-NL" smtClean="0">
                <a:latin typeface="Times New Roman" pitchFamily="18" charset="0"/>
                <a:ea typeface="DejaVu Sans"/>
                <a:cs typeface="DejaVu Sans"/>
              </a:rPr>
              <a:pPr>
                <a:buFont typeface="Wingdings" pitchFamily="2" charset="2"/>
                <a:buNone/>
              </a:pPr>
              <a:t>17</a:t>
            </a:fld>
            <a:endParaRPr lang="nl-NL" smtClean="0">
              <a:latin typeface="Times New Roman" pitchFamily="18" charset="0"/>
              <a:ea typeface="DejaVu Sans"/>
              <a:cs typeface="DejaVu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p:nvPr>
        </p:nvSpPr>
        <p:spPr>
          <a:noFill/>
        </p:spPr>
        <p:txBody>
          <a:bodyPr/>
          <a:lstStyle/>
          <a:p>
            <a:pPr>
              <a:buFont typeface="Wingdings" pitchFamily="2" charset="2"/>
              <a:buNone/>
            </a:pPr>
            <a:fld id="{589E28BA-043A-430A-A377-F496D7A17BBD}" type="slidenum">
              <a:rPr lang="nl-NL" smtClean="0">
                <a:latin typeface="Times New Roman" pitchFamily="18" charset="0"/>
                <a:ea typeface="DejaVu Sans"/>
                <a:cs typeface="DejaVu Sans"/>
              </a:rPr>
              <a:pPr>
                <a:buFont typeface="Wingdings" pitchFamily="2" charset="2"/>
                <a:buNone/>
              </a:pPr>
              <a:t>18</a:t>
            </a:fld>
            <a:endParaRPr lang="nl-NL" smtClean="0">
              <a:latin typeface="Times New Roman" pitchFamily="18" charset="0"/>
              <a:ea typeface="DejaVu Sans"/>
              <a:cs typeface="DejaVu Sans"/>
            </a:endParaRPr>
          </a:p>
        </p:txBody>
      </p:sp>
      <p:sp>
        <p:nvSpPr>
          <p:cNvPr id="112643" name="Rectangle 1"/>
          <p:cNvSpPr>
            <a:spLocks noGrp="1" noRot="1" noChangeAspect="1" noChangeArrowheads="1" noTextEdit="1"/>
          </p:cNvSpPr>
          <p:nvPr>
            <p:ph type="sldImg"/>
          </p:nvPr>
        </p:nvSpPr>
        <p:spPr>
          <a:xfrm>
            <a:off x="920750" y="742950"/>
            <a:ext cx="4953000" cy="3714750"/>
          </a:xfrm>
          <a:ln/>
        </p:spPr>
      </p:sp>
      <p:sp>
        <p:nvSpPr>
          <p:cNvPr id="112644" name="Rectangle 2"/>
          <p:cNvSpPr>
            <a:spLocks noGrp="1" noChangeArrowheads="1"/>
          </p:cNvSpPr>
          <p:nvPr>
            <p:ph type="body" idx="1"/>
          </p:nvPr>
        </p:nvSpPr>
        <p:spPr>
          <a:xfrm>
            <a:off x="679450"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jdelijke aanduiding voor dia-afbeelding 1"/>
          <p:cNvSpPr>
            <a:spLocks noGrp="1" noRot="1" noChangeAspect="1"/>
          </p:cNvSpPr>
          <p:nvPr>
            <p:ph type="sldImg"/>
          </p:nvPr>
        </p:nvSpPr>
        <p:spPr>
          <a:ln/>
        </p:spPr>
      </p:sp>
      <p:sp>
        <p:nvSpPr>
          <p:cNvPr id="114690" name="Tijdelijke aanduiding voor notities 2"/>
          <p:cNvSpPr>
            <a:spLocks noGrp="1"/>
          </p:cNvSpPr>
          <p:nvPr>
            <p:ph type="body" idx="1"/>
          </p:nvPr>
        </p:nvSpPr>
        <p:spPr>
          <a:noFill/>
          <a:ln/>
        </p:spPr>
        <p:txBody>
          <a:bodyPr/>
          <a:lstStyle/>
          <a:p>
            <a:r>
              <a:rPr lang="en-GB" smtClean="0">
                <a:latin typeface="Times New Roman" pitchFamily="18" charset="0"/>
              </a:rPr>
              <a:t>Here are some training goals…</a:t>
            </a:r>
          </a:p>
          <a:p>
            <a:r>
              <a:rPr lang="en-GB" smtClean="0">
                <a:latin typeface="Times New Roman" pitchFamily="18" charset="0"/>
              </a:rPr>
              <a:t>Apart for the for you usual ones I found out that when you have new groups in which your forecaster has to act in case of extreme situations ....that it is very wise to find out whether the procedures work and if all the information is available they need to do it right before they start....</a:t>
            </a:r>
          </a:p>
          <a:p>
            <a:r>
              <a:rPr lang="en-GB" smtClean="0">
                <a:latin typeface="Times New Roman" pitchFamily="18" charset="0"/>
              </a:rPr>
              <a:t>You never think of everything behind your desk designing such a type of calamity groups and the people have to get used to each others way of working and need to be able to understand each other......often in those case you have only one chance to do it right!</a:t>
            </a:r>
          </a:p>
          <a:p>
            <a:r>
              <a:rPr lang="en-GB" smtClean="0">
                <a:latin typeface="Times New Roman" pitchFamily="18" charset="0"/>
              </a:rPr>
              <a:t>A new Water Management Centre in the Netherlands who act in case of extreme high or low water we regularly train with help of a simulator case and then we look to training goals like ...point 4, 5 and 6</a:t>
            </a:r>
          </a:p>
          <a:p>
            <a:endParaRPr lang="en-GB" smtClean="0">
              <a:latin typeface="Times New Roman" pitchFamily="18" charset="0"/>
            </a:endParaRPr>
          </a:p>
          <a:p>
            <a:r>
              <a:rPr lang="en-GB" smtClean="0">
                <a:latin typeface="Times New Roman" pitchFamily="18" charset="0"/>
              </a:rPr>
              <a:t>So Vesa...what is your training goal??</a:t>
            </a:r>
          </a:p>
        </p:txBody>
      </p:sp>
      <p:sp>
        <p:nvSpPr>
          <p:cNvPr id="114691" name="Tijdelijke aanduiding voor dianummer 3"/>
          <p:cNvSpPr>
            <a:spLocks noGrp="1"/>
          </p:cNvSpPr>
          <p:nvPr>
            <p:ph type="sldNum" sz="quarter"/>
          </p:nvPr>
        </p:nvSpPr>
        <p:spPr>
          <a:noFill/>
        </p:spPr>
        <p:txBody>
          <a:bodyPr/>
          <a:lstStyle/>
          <a:p>
            <a:pPr>
              <a:buFont typeface="Wingdings" pitchFamily="2" charset="2"/>
              <a:buNone/>
            </a:pPr>
            <a:fld id="{F9611499-5D5E-4150-88B5-21307AEB51E9}" type="slidenum">
              <a:rPr lang="nl-NL" smtClean="0">
                <a:latin typeface="Times New Roman" pitchFamily="18" charset="0"/>
                <a:ea typeface="DejaVu Sans"/>
                <a:cs typeface="DejaVu Sans"/>
              </a:rPr>
              <a:pPr>
                <a:buFont typeface="Wingdings" pitchFamily="2" charset="2"/>
                <a:buNone/>
              </a:pPr>
              <a:t>19</a:t>
            </a:fld>
            <a:endParaRPr lang="nl-NL" smtClean="0">
              <a:latin typeface="Times New Roman" pitchFamily="18" charset="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77D0A40B-C751-4912-9A79-729FC01F09E4}"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2</a:t>
            </a:fld>
            <a:endParaRPr lang="nl-NL" sz="1200">
              <a:solidFill>
                <a:srgbClr val="000000"/>
              </a:solidFill>
              <a:latin typeface="Times New Roman" pitchFamily="18" charset="0"/>
            </a:endParaRPr>
          </a:p>
        </p:txBody>
      </p:sp>
      <p:sp>
        <p:nvSpPr>
          <p:cNvPr id="79875" name="Rectangle 1"/>
          <p:cNvSpPr>
            <a:spLocks noGrp="1" noRot="1" noChangeAspect="1" noChangeArrowheads="1" noTextEdit="1"/>
          </p:cNvSpPr>
          <p:nvPr>
            <p:ph type="sldImg"/>
          </p:nvPr>
        </p:nvSpPr>
        <p:spPr>
          <a:xfrm>
            <a:off x="922338" y="742950"/>
            <a:ext cx="4953000" cy="3714750"/>
          </a:xfrm>
          <a:ln/>
        </p:spPr>
      </p:sp>
      <p:sp>
        <p:nvSpPr>
          <p:cNvPr id="79876" name="Rectangle 2"/>
          <p:cNvSpPr>
            <a:spLocks noGrp="1" noChangeArrowheads="1"/>
          </p:cNvSpPr>
          <p:nvPr>
            <p:ph type="body" idx="1"/>
          </p:nvPr>
        </p:nvSpPr>
        <p:spPr>
          <a:xfrm>
            <a:off x="681038" y="4705350"/>
            <a:ext cx="5435600" cy="4457700"/>
          </a:xfrm>
          <a:noFill/>
          <a:ln/>
        </p:spPr>
        <p:txBody>
          <a:bodyPr wrap="none" anchor="ctr"/>
          <a:lstStyle/>
          <a:p>
            <a:r>
              <a:rPr lang="nl-NL" smtClean="0">
                <a:latin typeface="Times New Roman" pitchFamily="18" charset="0"/>
              </a:rPr>
              <a:t>Today we are going to talk about how we can use simulators during our training. </a:t>
            </a:r>
          </a:p>
          <a:p>
            <a:r>
              <a:rPr lang="nl-NL" smtClean="0">
                <a:latin typeface="Times New Roman" pitchFamily="18" charset="0"/>
              </a:rPr>
              <a:t>I do this workshop because I have build a simple simulator for the training of my forecasters and I am convinced that it helps my forecasters to be ready for their job.</a:t>
            </a:r>
          </a:p>
          <a:p>
            <a:endParaRPr lang="nl-NL" smtClean="0">
              <a:latin typeface="Times New Roman" pitchFamily="18" charset="0"/>
            </a:endParaRPr>
          </a:p>
          <a:p>
            <a:r>
              <a:rPr lang="nl-NL" smtClean="0">
                <a:latin typeface="Times New Roman" pitchFamily="18" charset="0"/>
              </a:rPr>
              <a:t>Please keep in mind….I do have some experience with training people with the help of simulators, but don’t see myself as the expert yet.</a:t>
            </a:r>
          </a:p>
          <a:p>
            <a:r>
              <a:rPr lang="nl-NL" smtClean="0">
                <a:latin typeface="Times New Roman" pitchFamily="18" charset="0"/>
              </a:rPr>
              <a:t>I still learn a lot and today I hope learn from you all too! So please speak out your thoughts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jdelijke aanduiding voor dia-afbeelding 1"/>
          <p:cNvSpPr>
            <a:spLocks noGrp="1" noRot="1" noChangeAspect="1"/>
          </p:cNvSpPr>
          <p:nvPr>
            <p:ph type="sldImg"/>
          </p:nvPr>
        </p:nvSpPr>
        <p:spPr>
          <a:ln/>
        </p:spPr>
      </p:sp>
      <p:sp>
        <p:nvSpPr>
          <p:cNvPr id="116738" name="Tijdelijke aanduiding voor notities 2"/>
          <p:cNvSpPr>
            <a:spLocks noGrp="1"/>
          </p:cNvSpPr>
          <p:nvPr>
            <p:ph type="body" idx="1"/>
          </p:nvPr>
        </p:nvSpPr>
        <p:spPr>
          <a:noFill/>
          <a:ln/>
        </p:spPr>
        <p:txBody>
          <a:bodyPr/>
          <a:lstStyle/>
          <a:p>
            <a:r>
              <a:rPr lang="en-GB" smtClean="0">
                <a:latin typeface="Times New Roman" pitchFamily="18" charset="0"/>
              </a:rPr>
              <a:t>We want to train our Extreme Situations forecaster in:</a:t>
            </a:r>
          </a:p>
          <a:p>
            <a:pPr>
              <a:buFont typeface="Arial" charset="0"/>
              <a:buChar char="•"/>
            </a:pPr>
            <a:r>
              <a:rPr lang="en-GB" smtClean="0">
                <a:latin typeface="Times New Roman" pitchFamily="18" charset="0"/>
              </a:rPr>
              <a:t> Doing the procedures correct at the right time… Do they tackle the right decisions on the right moment and do they contact the right people at the right time?</a:t>
            </a:r>
          </a:p>
          <a:p>
            <a:pPr>
              <a:buFont typeface="Arial" charset="0"/>
              <a:buChar char="•"/>
            </a:pPr>
            <a:r>
              <a:rPr lang="en-GB" smtClean="0">
                <a:latin typeface="Times New Roman" pitchFamily="18" charset="0"/>
              </a:rPr>
              <a:t> How do they communicate both internally and to the customer….</a:t>
            </a:r>
          </a:p>
          <a:p>
            <a:pPr>
              <a:buFont typeface="Arial" charset="0"/>
              <a:buChar char="•"/>
            </a:pPr>
            <a:endParaRPr lang="en-GB" smtClean="0">
              <a:latin typeface="Times New Roman" pitchFamily="18" charset="0"/>
            </a:endParaRPr>
          </a:p>
          <a:p>
            <a:pPr>
              <a:buFont typeface="Arial" charset="0"/>
              <a:buChar char="•"/>
            </a:pPr>
            <a:r>
              <a:rPr lang="en-GB" smtClean="0">
                <a:latin typeface="Times New Roman" pitchFamily="18" charset="0"/>
              </a:rPr>
              <a:t> It is important that the forecasters comes out of his convert zone AND is not hiding in meteorological content as they like to do.</a:t>
            </a:r>
          </a:p>
        </p:txBody>
      </p:sp>
      <p:sp>
        <p:nvSpPr>
          <p:cNvPr id="116739" name="Tijdelijke aanduiding voor dianummer 3"/>
          <p:cNvSpPr>
            <a:spLocks noGrp="1"/>
          </p:cNvSpPr>
          <p:nvPr>
            <p:ph type="sldNum" sz="quarter"/>
          </p:nvPr>
        </p:nvSpPr>
        <p:spPr>
          <a:noFill/>
        </p:spPr>
        <p:txBody>
          <a:bodyPr/>
          <a:lstStyle/>
          <a:p>
            <a:pPr>
              <a:buFont typeface="Wingdings" pitchFamily="2" charset="2"/>
              <a:buNone/>
            </a:pPr>
            <a:fld id="{CC7D0F3A-1722-45F9-9451-CA89D3643E9F}" type="slidenum">
              <a:rPr lang="nl-NL" smtClean="0">
                <a:latin typeface="Times New Roman" pitchFamily="18" charset="0"/>
                <a:ea typeface="DejaVu Sans"/>
                <a:cs typeface="DejaVu Sans"/>
              </a:rPr>
              <a:pPr>
                <a:buFont typeface="Wingdings" pitchFamily="2" charset="2"/>
                <a:buNone/>
              </a:pPr>
              <a:t>20</a:t>
            </a:fld>
            <a:endParaRPr lang="nl-NL" smtClean="0">
              <a:latin typeface="Times New Roman" pitchFamily="18" charset="0"/>
              <a:ea typeface="DejaVu Sans"/>
              <a:cs typeface="DejaVu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p:spPr>
        <p:txBody>
          <a:bodyPr/>
          <a:lstStyle/>
          <a:p>
            <a:pPr>
              <a:buFont typeface="Wingdings" pitchFamily="2" charset="2"/>
              <a:buNone/>
            </a:pPr>
            <a:fld id="{92DA95AE-DD8E-4F06-A6FB-A0113839C9CA}" type="slidenum">
              <a:rPr lang="nl-NL" smtClean="0">
                <a:latin typeface="Times New Roman" pitchFamily="18" charset="0"/>
                <a:ea typeface="DejaVu Sans"/>
                <a:cs typeface="DejaVu Sans"/>
              </a:rPr>
              <a:pPr>
                <a:buFont typeface="Wingdings" pitchFamily="2" charset="2"/>
                <a:buNone/>
              </a:pPr>
              <a:t>21</a:t>
            </a:fld>
            <a:endParaRPr lang="nl-NL" smtClean="0">
              <a:latin typeface="Times New Roman" pitchFamily="18" charset="0"/>
              <a:ea typeface="DejaVu Sans"/>
              <a:cs typeface="DejaVu Sans"/>
            </a:endParaRPr>
          </a:p>
        </p:txBody>
      </p:sp>
      <p:sp>
        <p:nvSpPr>
          <p:cNvPr id="118787" name="Rectangle 1"/>
          <p:cNvSpPr>
            <a:spLocks noGrp="1" noRot="1" noChangeAspect="1" noChangeArrowheads="1" noTextEdit="1"/>
          </p:cNvSpPr>
          <p:nvPr>
            <p:ph type="sldImg"/>
          </p:nvPr>
        </p:nvSpPr>
        <p:spPr>
          <a:xfrm>
            <a:off x="920750" y="742950"/>
            <a:ext cx="4953000" cy="3714750"/>
          </a:xfrm>
          <a:ln/>
        </p:spPr>
      </p:sp>
      <p:sp>
        <p:nvSpPr>
          <p:cNvPr id="118788" name="Rectangle 2"/>
          <p:cNvSpPr>
            <a:spLocks noGrp="1" noChangeArrowheads="1"/>
          </p:cNvSpPr>
          <p:nvPr>
            <p:ph type="body" idx="1"/>
          </p:nvPr>
        </p:nvSpPr>
        <p:spPr>
          <a:xfrm>
            <a:off x="679450"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jdelijke aanduiding voor dia-afbeelding 1"/>
          <p:cNvSpPr>
            <a:spLocks noGrp="1" noRot="1" noChangeAspect="1"/>
          </p:cNvSpPr>
          <p:nvPr>
            <p:ph type="sldImg"/>
          </p:nvPr>
        </p:nvSpPr>
        <p:spPr>
          <a:ln/>
        </p:spPr>
      </p:sp>
      <p:sp>
        <p:nvSpPr>
          <p:cNvPr id="120834" name="Tijdelijke aanduiding voor notities 2"/>
          <p:cNvSpPr>
            <a:spLocks noGrp="1"/>
          </p:cNvSpPr>
          <p:nvPr>
            <p:ph type="body" idx="1"/>
          </p:nvPr>
        </p:nvSpPr>
        <p:spPr>
          <a:noFill/>
          <a:ln/>
        </p:spPr>
        <p:txBody>
          <a:bodyPr/>
          <a:lstStyle/>
          <a:p>
            <a:r>
              <a:rPr lang="en-GB" smtClean="0">
                <a:latin typeface="Times New Roman" pitchFamily="18" charset="0"/>
              </a:rPr>
              <a:t>How are you going to train with your simulator to realise your training goals??? You can ask youself questions like this??</a:t>
            </a:r>
          </a:p>
          <a:p>
            <a:endParaRPr lang="en-GB" smtClean="0">
              <a:latin typeface="Times New Roman" pitchFamily="18" charset="0"/>
            </a:endParaRPr>
          </a:p>
          <a:p>
            <a:endParaRPr lang="en-GB" smtClean="0">
              <a:latin typeface="Times New Roman" pitchFamily="18" charset="0"/>
            </a:endParaRPr>
          </a:p>
        </p:txBody>
      </p:sp>
      <p:sp>
        <p:nvSpPr>
          <p:cNvPr id="120835" name="Tijdelijke aanduiding voor dianummer 3"/>
          <p:cNvSpPr>
            <a:spLocks noGrp="1"/>
          </p:cNvSpPr>
          <p:nvPr>
            <p:ph type="sldNum" sz="quarter"/>
          </p:nvPr>
        </p:nvSpPr>
        <p:spPr>
          <a:noFill/>
        </p:spPr>
        <p:txBody>
          <a:bodyPr/>
          <a:lstStyle/>
          <a:p>
            <a:pPr>
              <a:buFont typeface="Wingdings" pitchFamily="2" charset="2"/>
              <a:buNone/>
            </a:pPr>
            <a:fld id="{3253E74B-B78F-4219-A0CE-0E31B3FBE9B3}" type="slidenum">
              <a:rPr lang="nl-NL" smtClean="0">
                <a:latin typeface="Times New Roman" pitchFamily="18" charset="0"/>
                <a:ea typeface="DejaVu Sans"/>
                <a:cs typeface="DejaVu Sans"/>
              </a:rPr>
              <a:pPr>
                <a:buFont typeface="Wingdings" pitchFamily="2" charset="2"/>
                <a:buNone/>
              </a:pPr>
              <a:t>22</a:t>
            </a:fld>
            <a:endParaRPr lang="nl-NL" smtClean="0">
              <a:latin typeface="Times New Roman" pitchFamily="18" charset="0"/>
              <a:ea typeface="DejaVu Sans"/>
              <a:cs typeface="DejaVu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jdelijke aanduiding voor dia-afbeelding 1"/>
          <p:cNvSpPr>
            <a:spLocks noGrp="1" noRot="1" noChangeAspect="1"/>
          </p:cNvSpPr>
          <p:nvPr>
            <p:ph type="sldImg"/>
          </p:nvPr>
        </p:nvSpPr>
        <p:spPr>
          <a:ln/>
        </p:spPr>
      </p:sp>
      <p:sp>
        <p:nvSpPr>
          <p:cNvPr id="122882" name="Tijdelijke aanduiding voor notities 2"/>
          <p:cNvSpPr>
            <a:spLocks noGrp="1"/>
          </p:cNvSpPr>
          <p:nvPr>
            <p:ph type="body" idx="1"/>
          </p:nvPr>
        </p:nvSpPr>
        <p:spPr>
          <a:noFill/>
          <a:ln/>
        </p:spPr>
        <p:txBody>
          <a:bodyPr/>
          <a:lstStyle/>
          <a:p>
            <a:r>
              <a:rPr lang="en-GB" smtClean="0">
                <a:latin typeface="Times New Roman" pitchFamily="18" charset="0"/>
              </a:rPr>
              <a:t>Basically you have to think about ......how and what you want to do with your simulator case ..</a:t>
            </a:r>
          </a:p>
          <a:p>
            <a:endParaRPr lang="en-GB" smtClean="0">
              <a:latin typeface="Times New Roman" pitchFamily="18" charset="0"/>
            </a:endParaRPr>
          </a:p>
          <a:p>
            <a:r>
              <a:rPr lang="en-GB" smtClean="0">
                <a:latin typeface="Times New Roman" pitchFamily="18" charset="0"/>
              </a:rPr>
              <a:t>Vesa how are you going to do your training and why??</a:t>
            </a:r>
          </a:p>
          <a:p>
            <a:endParaRPr lang="en-GB" smtClean="0">
              <a:latin typeface="Times New Roman" pitchFamily="18" charset="0"/>
            </a:endParaRPr>
          </a:p>
          <a:p>
            <a:r>
              <a:rPr lang="en-GB" smtClean="0">
                <a:latin typeface="Times New Roman" pitchFamily="18" charset="0"/>
              </a:rPr>
              <a:t>And did you already prepare a time line of when and how you want the things to happen?</a:t>
            </a:r>
          </a:p>
        </p:txBody>
      </p:sp>
      <p:sp>
        <p:nvSpPr>
          <p:cNvPr id="122883" name="Tijdelijke aanduiding voor dianummer 3"/>
          <p:cNvSpPr>
            <a:spLocks noGrp="1"/>
          </p:cNvSpPr>
          <p:nvPr>
            <p:ph type="sldNum" sz="quarter"/>
          </p:nvPr>
        </p:nvSpPr>
        <p:spPr>
          <a:noFill/>
        </p:spPr>
        <p:txBody>
          <a:bodyPr/>
          <a:lstStyle/>
          <a:p>
            <a:pPr>
              <a:buFont typeface="Wingdings" pitchFamily="2" charset="2"/>
              <a:buNone/>
            </a:pPr>
            <a:fld id="{59E4208A-9E9F-4BD4-AF7E-D6D51D770B7B}" type="slidenum">
              <a:rPr lang="nl-NL" smtClean="0">
                <a:latin typeface="Times New Roman" pitchFamily="18" charset="0"/>
                <a:ea typeface="DejaVu Sans"/>
                <a:cs typeface="DejaVu Sans"/>
              </a:rPr>
              <a:pPr>
                <a:buFont typeface="Wingdings" pitchFamily="2" charset="2"/>
                <a:buNone/>
              </a:pPr>
              <a:t>23</a:t>
            </a:fld>
            <a:endParaRPr lang="nl-NL" smtClean="0">
              <a:latin typeface="Times New Roman" pitchFamily="18" charset="0"/>
              <a:ea typeface="DejaVu Sans"/>
              <a:cs typeface="DejaVu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jdelijke aanduiding voor dia-afbeelding 1"/>
          <p:cNvSpPr>
            <a:spLocks noGrp="1" noRot="1" noChangeAspect="1"/>
          </p:cNvSpPr>
          <p:nvPr>
            <p:ph type="sldImg"/>
          </p:nvPr>
        </p:nvSpPr>
        <p:spPr>
          <a:ln/>
        </p:spPr>
      </p:sp>
      <p:sp>
        <p:nvSpPr>
          <p:cNvPr id="124930" name="Tijdelijke aanduiding voor notities 2"/>
          <p:cNvSpPr>
            <a:spLocks noGrp="1"/>
          </p:cNvSpPr>
          <p:nvPr>
            <p:ph type="body" idx="1"/>
          </p:nvPr>
        </p:nvSpPr>
        <p:spPr>
          <a:noFill/>
          <a:ln/>
        </p:spPr>
        <p:txBody>
          <a:bodyPr/>
          <a:lstStyle/>
          <a:p>
            <a:endParaRPr lang="nl-NL" smtClean="0">
              <a:latin typeface="Times New Roman" pitchFamily="18" charset="0"/>
            </a:endParaRPr>
          </a:p>
        </p:txBody>
      </p:sp>
      <p:sp>
        <p:nvSpPr>
          <p:cNvPr id="124931" name="Tijdelijke aanduiding voor dianummer 3"/>
          <p:cNvSpPr>
            <a:spLocks noGrp="1"/>
          </p:cNvSpPr>
          <p:nvPr>
            <p:ph type="sldNum" sz="quarter"/>
          </p:nvPr>
        </p:nvSpPr>
        <p:spPr>
          <a:noFill/>
        </p:spPr>
        <p:txBody>
          <a:bodyPr/>
          <a:lstStyle/>
          <a:p>
            <a:pPr>
              <a:buFont typeface="Wingdings" pitchFamily="2" charset="2"/>
              <a:buNone/>
            </a:pPr>
            <a:fld id="{B90B920C-7D75-4CF5-B134-A93A35907E39}" type="slidenum">
              <a:rPr lang="nl-NL" smtClean="0">
                <a:latin typeface="Times New Roman" pitchFamily="18" charset="0"/>
                <a:ea typeface="DejaVu Sans"/>
                <a:cs typeface="DejaVu Sans"/>
              </a:rPr>
              <a:pPr>
                <a:buFont typeface="Wingdings" pitchFamily="2" charset="2"/>
                <a:buNone/>
              </a:pPr>
              <a:t>24</a:t>
            </a:fld>
            <a:endParaRPr lang="nl-NL" smtClean="0">
              <a:latin typeface="Times New Roman" pitchFamily="18" charset="0"/>
              <a:ea typeface="DejaVu Sans"/>
              <a:cs typeface="DejaVu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jdelijke aanduiding voor dia-afbeelding 1"/>
          <p:cNvSpPr>
            <a:spLocks noGrp="1" noRot="1" noChangeAspect="1"/>
          </p:cNvSpPr>
          <p:nvPr>
            <p:ph type="sldImg"/>
          </p:nvPr>
        </p:nvSpPr>
        <p:spPr>
          <a:ln/>
        </p:spPr>
      </p:sp>
      <p:sp>
        <p:nvSpPr>
          <p:cNvPr id="126978" name="Tijdelijke aanduiding voor notities 2"/>
          <p:cNvSpPr>
            <a:spLocks noGrp="1"/>
          </p:cNvSpPr>
          <p:nvPr>
            <p:ph type="body" idx="1"/>
          </p:nvPr>
        </p:nvSpPr>
        <p:spPr>
          <a:noFill/>
          <a:ln/>
        </p:spPr>
        <p:txBody>
          <a:bodyPr/>
          <a:lstStyle/>
          <a:p>
            <a:r>
              <a:rPr lang="nl-NL" smtClean="0">
                <a:latin typeface="Times New Roman" pitchFamily="18" charset="0"/>
              </a:rPr>
              <a:t>The top part is the program….Sorry in Dutch…..what do we expect at different times during the excersise</a:t>
            </a:r>
          </a:p>
        </p:txBody>
      </p:sp>
      <p:sp>
        <p:nvSpPr>
          <p:cNvPr id="126979" name="Tijdelijke aanduiding voor dianummer 3"/>
          <p:cNvSpPr>
            <a:spLocks noGrp="1"/>
          </p:cNvSpPr>
          <p:nvPr>
            <p:ph type="sldNum" sz="quarter"/>
          </p:nvPr>
        </p:nvSpPr>
        <p:spPr>
          <a:noFill/>
        </p:spPr>
        <p:txBody>
          <a:bodyPr/>
          <a:lstStyle/>
          <a:p>
            <a:pPr>
              <a:buFont typeface="Wingdings" pitchFamily="2" charset="2"/>
              <a:buNone/>
            </a:pPr>
            <a:fld id="{8C14FC21-EBD7-450A-B94B-87A76767362B}" type="slidenum">
              <a:rPr lang="nl-NL" smtClean="0">
                <a:latin typeface="Times New Roman" pitchFamily="18" charset="0"/>
                <a:ea typeface="DejaVu Sans"/>
                <a:cs typeface="DejaVu Sans"/>
              </a:rPr>
              <a:pPr>
                <a:buFont typeface="Wingdings" pitchFamily="2" charset="2"/>
                <a:buNone/>
              </a:pPr>
              <a:t>25</a:t>
            </a:fld>
            <a:endParaRPr lang="nl-NL" smtClean="0">
              <a:latin typeface="Times New Roman" pitchFamily="18" charset="0"/>
              <a:ea typeface="DejaVu Sans"/>
              <a:cs typeface="DejaVu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p:spPr>
        <p:txBody>
          <a:bodyPr/>
          <a:lstStyle/>
          <a:p>
            <a:pPr>
              <a:buFont typeface="Wingdings" pitchFamily="2" charset="2"/>
              <a:buNone/>
            </a:pPr>
            <a:fld id="{0A563DD0-E967-4FCF-86C8-3D60AD54BFF6}" type="slidenum">
              <a:rPr lang="nl-NL" smtClean="0">
                <a:latin typeface="Times New Roman" pitchFamily="18" charset="0"/>
                <a:ea typeface="DejaVu Sans"/>
                <a:cs typeface="DejaVu Sans"/>
              </a:rPr>
              <a:pPr>
                <a:buFont typeface="Wingdings" pitchFamily="2" charset="2"/>
                <a:buNone/>
              </a:pPr>
              <a:t>26</a:t>
            </a:fld>
            <a:endParaRPr lang="nl-NL" smtClean="0">
              <a:latin typeface="Times New Roman" pitchFamily="18" charset="0"/>
              <a:ea typeface="DejaVu Sans"/>
              <a:cs typeface="DejaVu Sans"/>
            </a:endParaRPr>
          </a:p>
        </p:txBody>
      </p:sp>
      <p:sp>
        <p:nvSpPr>
          <p:cNvPr id="129027" name="Rectangle 1"/>
          <p:cNvSpPr>
            <a:spLocks noGrp="1" noRot="1" noChangeAspect="1" noChangeArrowheads="1" noTextEdit="1"/>
          </p:cNvSpPr>
          <p:nvPr>
            <p:ph type="sldImg"/>
          </p:nvPr>
        </p:nvSpPr>
        <p:spPr>
          <a:xfrm>
            <a:off x="920750" y="742950"/>
            <a:ext cx="4953000" cy="3714750"/>
          </a:xfrm>
          <a:ln/>
        </p:spPr>
      </p:sp>
      <p:sp>
        <p:nvSpPr>
          <p:cNvPr id="129028"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Okay, we have a idea and a timeline…how are you going to make sure that you succeed?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jdelijke aanduiding voor dia-afbeelding 1"/>
          <p:cNvSpPr>
            <a:spLocks noGrp="1" noRot="1" noChangeAspect="1"/>
          </p:cNvSpPr>
          <p:nvPr>
            <p:ph type="sldImg"/>
          </p:nvPr>
        </p:nvSpPr>
        <p:spPr>
          <a:ln/>
        </p:spPr>
      </p:sp>
      <p:sp>
        <p:nvSpPr>
          <p:cNvPr id="131074" name="Tijdelijke aanduiding voor notities 2"/>
          <p:cNvSpPr>
            <a:spLocks noGrp="1"/>
          </p:cNvSpPr>
          <p:nvPr>
            <p:ph type="body" idx="1"/>
          </p:nvPr>
        </p:nvSpPr>
        <p:spPr>
          <a:noFill/>
          <a:ln/>
        </p:spPr>
        <p:txBody>
          <a:bodyPr/>
          <a:lstStyle/>
          <a:p>
            <a:r>
              <a:rPr lang="en-GB" smtClean="0">
                <a:latin typeface="Times New Roman" pitchFamily="18" charset="0"/>
              </a:rPr>
              <a:t>So what do you need to make this training a success??</a:t>
            </a:r>
          </a:p>
        </p:txBody>
      </p:sp>
      <p:sp>
        <p:nvSpPr>
          <p:cNvPr id="131075" name="Tijdelijke aanduiding voor dianummer 3"/>
          <p:cNvSpPr>
            <a:spLocks noGrp="1"/>
          </p:cNvSpPr>
          <p:nvPr>
            <p:ph type="sldNum" sz="quarter"/>
          </p:nvPr>
        </p:nvSpPr>
        <p:spPr>
          <a:noFill/>
        </p:spPr>
        <p:txBody>
          <a:bodyPr/>
          <a:lstStyle/>
          <a:p>
            <a:pPr>
              <a:buFont typeface="Wingdings" pitchFamily="2" charset="2"/>
              <a:buNone/>
            </a:pPr>
            <a:fld id="{3906E638-3FA6-4BE5-B234-0385E86B3E54}" type="slidenum">
              <a:rPr lang="nl-NL" smtClean="0">
                <a:latin typeface="Times New Roman" pitchFamily="18" charset="0"/>
                <a:ea typeface="DejaVu Sans"/>
                <a:cs typeface="DejaVu Sans"/>
              </a:rPr>
              <a:pPr>
                <a:buFont typeface="Wingdings" pitchFamily="2" charset="2"/>
                <a:buNone/>
              </a:pPr>
              <a:t>27</a:t>
            </a:fld>
            <a:endParaRPr lang="nl-NL" smtClean="0">
              <a:latin typeface="Times New Roman" pitchFamily="18" charset="0"/>
              <a:ea typeface="DejaVu Sans"/>
              <a:cs typeface="DejaVu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jdelijke aanduiding voor dia-afbeelding 1"/>
          <p:cNvSpPr>
            <a:spLocks noGrp="1" noRot="1" noChangeAspect="1"/>
          </p:cNvSpPr>
          <p:nvPr>
            <p:ph type="sldImg"/>
          </p:nvPr>
        </p:nvSpPr>
        <p:spPr>
          <a:ln/>
        </p:spPr>
      </p:sp>
      <p:sp>
        <p:nvSpPr>
          <p:cNvPr id="133122" name="Tijdelijke aanduiding voor notities 2"/>
          <p:cNvSpPr>
            <a:spLocks noGrp="1"/>
          </p:cNvSpPr>
          <p:nvPr>
            <p:ph type="body" idx="1"/>
          </p:nvPr>
        </p:nvSpPr>
        <p:spPr>
          <a:noFill/>
          <a:ln/>
        </p:spPr>
        <p:txBody>
          <a:bodyPr/>
          <a:lstStyle/>
          <a:p>
            <a:r>
              <a:rPr lang="en-GB" smtClean="0">
                <a:latin typeface="Times New Roman" pitchFamily="18" charset="0"/>
              </a:rPr>
              <a:t>The bottom part is a list of actions which should be taken and what is needed to make it possible..think of telefoons, way to deliver your products, product sheets, .....</a:t>
            </a:r>
          </a:p>
        </p:txBody>
      </p:sp>
      <p:sp>
        <p:nvSpPr>
          <p:cNvPr id="133123" name="Tijdelijke aanduiding voor dianummer 3"/>
          <p:cNvSpPr>
            <a:spLocks noGrp="1"/>
          </p:cNvSpPr>
          <p:nvPr>
            <p:ph type="sldNum" sz="quarter"/>
          </p:nvPr>
        </p:nvSpPr>
        <p:spPr>
          <a:noFill/>
        </p:spPr>
        <p:txBody>
          <a:bodyPr/>
          <a:lstStyle/>
          <a:p>
            <a:pPr>
              <a:buFont typeface="Wingdings" pitchFamily="2" charset="2"/>
              <a:buNone/>
            </a:pPr>
            <a:fld id="{6B9360AD-E550-455F-AFF1-7AD23099B036}" type="slidenum">
              <a:rPr lang="nl-NL" smtClean="0">
                <a:latin typeface="Times New Roman" pitchFamily="18" charset="0"/>
                <a:ea typeface="DejaVu Sans"/>
                <a:cs typeface="DejaVu Sans"/>
              </a:rPr>
              <a:pPr>
                <a:buFont typeface="Wingdings" pitchFamily="2" charset="2"/>
                <a:buNone/>
              </a:pPr>
              <a:t>28</a:t>
            </a:fld>
            <a:endParaRPr lang="nl-NL" smtClean="0">
              <a:latin typeface="Times New Roman" pitchFamily="18" charset="0"/>
              <a:ea typeface="DejaVu Sans"/>
              <a:cs typeface="DejaVu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p:spPr>
        <p:txBody>
          <a:bodyPr/>
          <a:lstStyle/>
          <a:p>
            <a:pPr>
              <a:buFont typeface="Wingdings" pitchFamily="2" charset="2"/>
              <a:buNone/>
            </a:pPr>
            <a:fld id="{54793937-B740-4D9B-A699-F4B7D3226C44}" type="slidenum">
              <a:rPr lang="nl-NL" smtClean="0">
                <a:latin typeface="Times New Roman" pitchFamily="18" charset="0"/>
                <a:ea typeface="DejaVu Sans"/>
                <a:cs typeface="DejaVu Sans"/>
              </a:rPr>
              <a:pPr>
                <a:buFont typeface="Wingdings" pitchFamily="2" charset="2"/>
                <a:buNone/>
              </a:pPr>
              <a:t>29</a:t>
            </a:fld>
            <a:endParaRPr lang="nl-NL" smtClean="0">
              <a:latin typeface="Times New Roman" pitchFamily="18" charset="0"/>
              <a:ea typeface="DejaVu Sans"/>
              <a:cs typeface="DejaVu Sans"/>
            </a:endParaRPr>
          </a:p>
        </p:txBody>
      </p:sp>
      <p:sp>
        <p:nvSpPr>
          <p:cNvPr id="135171" name="Rectangle 1"/>
          <p:cNvSpPr>
            <a:spLocks noGrp="1" noRot="1" noChangeAspect="1" noChangeArrowheads="1" noTextEdit="1"/>
          </p:cNvSpPr>
          <p:nvPr>
            <p:ph type="sldImg"/>
          </p:nvPr>
        </p:nvSpPr>
        <p:spPr>
          <a:xfrm>
            <a:off x="920750" y="742950"/>
            <a:ext cx="4953000" cy="3714750"/>
          </a:xfrm>
          <a:ln/>
        </p:spPr>
      </p:sp>
      <p:sp>
        <p:nvSpPr>
          <p:cNvPr id="135172"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The I think the second important task....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3DCF0145-C49F-4CB1-BEC3-C5DCD61E0447}"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3</a:t>
            </a:fld>
            <a:endParaRPr lang="nl-NL" sz="1200">
              <a:solidFill>
                <a:srgbClr val="000000"/>
              </a:solidFill>
              <a:latin typeface="Times New Roman" pitchFamily="18" charset="0"/>
            </a:endParaRPr>
          </a:p>
        </p:txBody>
      </p:sp>
      <p:sp>
        <p:nvSpPr>
          <p:cNvPr id="81923" name="Rectangle 1"/>
          <p:cNvSpPr>
            <a:spLocks noGrp="1" noRot="1" noChangeAspect="1" noChangeArrowheads="1" noTextEdit="1"/>
          </p:cNvSpPr>
          <p:nvPr>
            <p:ph type="sldImg"/>
          </p:nvPr>
        </p:nvSpPr>
        <p:spPr>
          <a:xfrm>
            <a:off x="922338" y="742950"/>
            <a:ext cx="4953000" cy="3714750"/>
          </a:xfrm>
          <a:ln/>
        </p:spPr>
      </p:sp>
      <p:sp>
        <p:nvSpPr>
          <p:cNvPr id="81924" name="Rectangle 2"/>
          <p:cNvSpPr>
            <a:spLocks noGrp="1" noChangeArrowheads="1"/>
          </p:cNvSpPr>
          <p:nvPr>
            <p:ph type="body" idx="1"/>
          </p:nvPr>
        </p:nvSpPr>
        <p:spPr>
          <a:xfrm>
            <a:off x="681038" y="4705350"/>
            <a:ext cx="5435600" cy="4457700"/>
          </a:xfrm>
          <a:noFill/>
          <a:ln/>
        </p:spPr>
        <p:txBody>
          <a:bodyPr wrap="none" anchor="ctr"/>
          <a:lstStyle/>
          <a:p>
            <a:r>
              <a:rPr lang="nl-NL" smtClean="0">
                <a:latin typeface="Times New Roman" pitchFamily="18" charset="0"/>
              </a:rPr>
              <a:t>I have choosen not to talk about technology during this workshop, but about the philosophy  behind using simulators in your training.  </a:t>
            </a:r>
          </a:p>
          <a:p>
            <a:r>
              <a:rPr lang="nl-NL" smtClean="0">
                <a:latin typeface="Times New Roman" pitchFamily="18" charset="0"/>
              </a:rPr>
              <a:t>The things you need to think of when you organise a simulator training.</a:t>
            </a:r>
          </a:p>
          <a:p>
            <a:r>
              <a:rPr lang="nl-NL" smtClean="0">
                <a:latin typeface="Times New Roman" pitchFamily="18" charset="0"/>
              </a:rPr>
              <a:t>I want you to think and to learn how you could use a simulator during your training at home.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jdelijke aanduiding voor dia-afbeelding 1"/>
          <p:cNvSpPr>
            <a:spLocks noGrp="1" noRot="1" noChangeAspect="1"/>
          </p:cNvSpPr>
          <p:nvPr>
            <p:ph type="sldImg"/>
          </p:nvPr>
        </p:nvSpPr>
        <p:spPr>
          <a:ln/>
        </p:spPr>
      </p:sp>
      <p:sp>
        <p:nvSpPr>
          <p:cNvPr id="137218" name="Tijdelijke aanduiding voor notities 2"/>
          <p:cNvSpPr>
            <a:spLocks noGrp="1"/>
          </p:cNvSpPr>
          <p:nvPr>
            <p:ph type="body" idx="1"/>
          </p:nvPr>
        </p:nvSpPr>
        <p:spPr>
          <a:noFill/>
          <a:ln/>
        </p:spPr>
        <p:txBody>
          <a:bodyPr/>
          <a:lstStyle/>
          <a:p>
            <a:r>
              <a:rPr lang="en-GB" smtClean="0">
                <a:latin typeface="Times New Roman" pitchFamily="18" charset="0"/>
              </a:rPr>
              <a:t>What we often do after a simulation exercise is sit together (both participants and the game controllers) and debrief…what went well and what could be done better ...we do it both for the work the participants delivered and for the exercise...so you need to know what and when happens during the exercise.</a:t>
            </a:r>
          </a:p>
          <a:p>
            <a:endParaRPr lang="en-GB" smtClean="0">
              <a:latin typeface="Times New Roman" pitchFamily="18" charset="0"/>
            </a:endParaRPr>
          </a:p>
          <a:p>
            <a:r>
              <a:rPr lang="en-GB" smtClean="0">
                <a:latin typeface="Times New Roman" pitchFamily="18" charset="0"/>
              </a:rPr>
              <a:t>Next to that often a positive fib going though the building...so a number of bosses wants to know what happend and what the results were.....and that is next to the usual evaluation!</a:t>
            </a:r>
          </a:p>
          <a:p>
            <a:endParaRPr lang="en-GB" smtClean="0">
              <a:latin typeface="Times New Roman" pitchFamily="18" charset="0"/>
            </a:endParaRPr>
          </a:p>
          <a:p>
            <a:pPr>
              <a:buFont typeface="Wingdings" pitchFamily="2" charset="2"/>
              <a:buChar char="Ø"/>
            </a:pPr>
            <a:r>
              <a:rPr lang="en-US" smtClean="0">
                <a:latin typeface="Times New Roman" pitchFamily="18" charset="0"/>
              </a:rPr>
              <a:t>How do you collect evidence? What evidence do you want to collect?</a:t>
            </a:r>
          </a:p>
          <a:p>
            <a:pPr>
              <a:buFont typeface="Wingdings" pitchFamily="2" charset="2"/>
              <a:buChar char="Ø"/>
            </a:pPr>
            <a:r>
              <a:rPr lang="en-US" smtClean="0">
                <a:latin typeface="Times New Roman" pitchFamily="18" charset="0"/>
              </a:rPr>
              <a:t> Who will collects this evidence? Special people walking around, people who help you to play the exercise?</a:t>
            </a:r>
          </a:p>
          <a:p>
            <a:pPr>
              <a:buFont typeface="Wingdings" pitchFamily="2" charset="2"/>
              <a:buChar char="Ø"/>
            </a:pPr>
            <a:r>
              <a:rPr lang="en-US" smtClean="0">
                <a:latin typeface="Times New Roman" pitchFamily="18" charset="0"/>
              </a:rPr>
              <a:t> What do you need to do it right? Special papers with the items you want to collect?</a:t>
            </a:r>
          </a:p>
          <a:p>
            <a:pPr>
              <a:buFont typeface="Wingdings" pitchFamily="2" charset="2"/>
              <a:buChar char="Ø"/>
            </a:pPr>
            <a:r>
              <a:rPr lang="en-US" smtClean="0">
                <a:latin typeface="Times New Roman" pitchFamily="18" charset="0"/>
              </a:rPr>
              <a:t> Instruction needed for people who are new to the process?</a:t>
            </a:r>
          </a:p>
          <a:p>
            <a:pPr>
              <a:buFont typeface="Wingdings" pitchFamily="2" charset="2"/>
              <a:buNone/>
            </a:pPr>
            <a:endParaRPr lang="en-US" smtClean="0">
              <a:latin typeface="Times New Roman" pitchFamily="18" charset="0"/>
            </a:endParaRPr>
          </a:p>
          <a:p>
            <a:pPr>
              <a:buFont typeface="Wingdings" pitchFamily="2" charset="2"/>
              <a:buNone/>
            </a:pPr>
            <a:r>
              <a:rPr lang="en-US" smtClean="0">
                <a:latin typeface="Times New Roman" pitchFamily="18" charset="0"/>
              </a:rPr>
              <a:t>Believe me…these are the things you always forget and you will regret if you haven’t done it.</a:t>
            </a:r>
          </a:p>
          <a:p>
            <a:pPr>
              <a:buFont typeface="Wingdings" pitchFamily="2" charset="2"/>
              <a:buNone/>
            </a:pPr>
            <a:endParaRPr lang="en-US" smtClean="0">
              <a:latin typeface="Times New Roman" pitchFamily="18" charset="0"/>
            </a:endParaRPr>
          </a:p>
          <a:p>
            <a:pPr>
              <a:buFont typeface="Wingdings" pitchFamily="2" charset="2"/>
              <a:buNone/>
            </a:pPr>
            <a:r>
              <a:rPr lang="en-US" smtClean="0">
                <a:latin typeface="Times New Roman" pitchFamily="18" charset="0"/>
              </a:rPr>
              <a:t>Vesa Have you already thought of this??</a:t>
            </a:r>
          </a:p>
          <a:p>
            <a:endParaRPr lang="en-GB" smtClean="0">
              <a:latin typeface="Times New Roman" pitchFamily="18" charset="0"/>
            </a:endParaRPr>
          </a:p>
        </p:txBody>
      </p:sp>
      <p:sp>
        <p:nvSpPr>
          <p:cNvPr id="137219" name="Tijdelijke aanduiding voor dianummer 3"/>
          <p:cNvSpPr>
            <a:spLocks noGrp="1"/>
          </p:cNvSpPr>
          <p:nvPr>
            <p:ph type="sldNum" sz="quarter"/>
          </p:nvPr>
        </p:nvSpPr>
        <p:spPr>
          <a:noFill/>
        </p:spPr>
        <p:txBody>
          <a:bodyPr/>
          <a:lstStyle/>
          <a:p>
            <a:pPr>
              <a:buFont typeface="Wingdings" pitchFamily="2" charset="2"/>
              <a:buNone/>
            </a:pPr>
            <a:fld id="{D9DB308E-B7A2-4C3B-AA64-C10727B51BE0}" type="slidenum">
              <a:rPr lang="nl-NL" smtClean="0">
                <a:latin typeface="Times New Roman" pitchFamily="18" charset="0"/>
                <a:ea typeface="DejaVu Sans"/>
                <a:cs typeface="DejaVu Sans"/>
              </a:rPr>
              <a:pPr>
                <a:buFont typeface="Wingdings" pitchFamily="2" charset="2"/>
                <a:buNone/>
              </a:pPr>
              <a:t>30</a:t>
            </a:fld>
            <a:endParaRPr lang="nl-NL" smtClean="0">
              <a:latin typeface="Times New Roman" pitchFamily="18" charset="0"/>
              <a:ea typeface="DejaVu Sans"/>
              <a:cs typeface="DejaVu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pPr>
              <a:buFont typeface="Wingdings" pitchFamily="2" charset="2"/>
              <a:buNone/>
            </a:pPr>
            <a:fld id="{5C874F33-DF77-4A96-86F5-CAD8611253F5}" type="slidenum">
              <a:rPr lang="nl-NL" smtClean="0">
                <a:latin typeface="Times New Roman" pitchFamily="18" charset="0"/>
                <a:ea typeface="DejaVu Sans"/>
                <a:cs typeface="DejaVu Sans"/>
              </a:rPr>
              <a:pPr>
                <a:buFont typeface="Wingdings" pitchFamily="2" charset="2"/>
                <a:buNone/>
              </a:pPr>
              <a:t>31</a:t>
            </a:fld>
            <a:endParaRPr lang="nl-NL" smtClean="0">
              <a:latin typeface="Times New Roman" pitchFamily="18" charset="0"/>
              <a:ea typeface="DejaVu Sans"/>
              <a:cs typeface="DejaVu Sans"/>
            </a:endParaRPr>
          </a:p>
        </p:txBody>
      </p:sp>
      <p:sp>
        <p:nvSpPr>
          <p:cNvPr id="139267" name="Rectangle 1"/>
          <p:cNvSpPr>
            <a:spLocks noGrp="1" noRot="1" noChangeAspect="1" noChangeArrowheads="1" noTextEdit="1"/>
          </p:cNvSpPr>
          <p:nvPr>
            <p:ph type="sldImg"/>
          </p:nvPr>
        </p:nvSpPr>
        <p:spPr>
          <a:xfrm>
            <a:off x="920750" y="742950"/>
            <a:ext cx="4953000" cy="3714750"/>
          </a:xfrm>
          <a:ln/>
        </p:spPr>
      </p:sp>
      <p:sp>
        <p:nvSpPr>
          <p:cNvPr id="139268" name="Rectangle 2"/>
          <p:cNvSpPr>
            <a:spLocks noGrp="1" noChangeArrowheads="1"/>
          </p:cNvSpPr>
          <p:nvPr>
            <p:ph type="body" idx="1"/>
          </p:nvPr>
        </p:nvSpPr>
        <p:spPr>
          <a:xfrm>
            <a:off x="679450" y="4705350"/>
            <a:ext cx="5435600" cy="4457700"/>
          </a:xfrm>
          <a:noFill/>
          <a:ln/>
        </p:spPr>
        <p:txBody>
          <a:bodyPr wrap="none" anchor="ctr"/>
          <a:lstStyle/>
          <a:p>
            <a:r>
              <a:rPr lang="nl-NL" smtClean="0">
                <a:latin typeface="Times New Roman" pitchFamily="18" charset="0"/>
              </a:rPr>
              <a:t>So lets go to the do’s and don’ts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jdelijke aanduiding voor dia-afbeelding 1"/>
          <p:cNvSpPr>
            <a:spLocks noGrp="1" noRot="1" noChangeAspect="1"/>
          </p:cNvSpPr>
          <p:nvPr>
            <p:ph type="sldImg"/>
          </p:nvPr>
        </p:nvSpPr>
        <p:spPr>
          <a:ln/>
        </p:spPr>
      </p:sp>
      <p:sp>
        <p:nvSpPr>
          <p:cNvPr id="141314" name="Tijdelijke aanduiding voor notities 2"/>
          <p:cNvSpPr>
            <a:spLocks noGrp="1"/>
          </p:cNvSpPr>
          <p:nvPr>
            <p:ph type="body" idx="1"/>
          </p:nvPr>
        </p:nvSpPr>
        <p:spPr>
          <a:noFill/>
          <a:ln/>
        </p:spPr>
        <p:txBody>
          <a:bodyPr/>
          <a:lstStyle/>
          <a:p>
            <a:r>
              <a:rPr lang="en-GB" smtClean="0">
                <a:latin typeface="Times New Roman" pitchFamily="18" charset="0"/>
              </a:rPr>
              <a:t>The first time many people are scared for simulation exercises. They think they are confronted with the most horrible and extreme scenario’s…..</a:t>
            </a:r>
          </a:p>
          <a:p>
            <a:r>
              <a:rPr lang="en-GB" smtClean="0">
                <a:latin typeface="Times New Roman" pitchFamily="18" charset="0"/>
              </a:rPr>
              <a:t>This doesn’t help your participants so build a simulator case with the things you want to train but don’t make it too extreme (unbelievable)…don’t drive them so far that the participants are total loss when they leave the training....people who are tired and frustrated won’t learn..you want them to leave with a positive fib.</a:t>
            </a:r>
          </a:p>
          <a:p>
            <a:endParaRPr lang="en-GB" smtClean="0">
              <a:latin typeface="Times New Roman" pitchFamily="18" charset="0"/>
            </a:endParaRPr>
          </a:p>
          <a:p>
            <a:r>
              <a:rPr lang="en-GB" smtClean="0">
                <a:latin typeface="Times New Roman" pitchFamily="18" charset="0"/>
              </a:rPr>
              <a:t>Don’t do something they are not prepared for....I will come back on this one in the next slide </a:t>
            </a:r>
          </a:p>
          <a:p>
            <a:endParaRPr lang="en-GB" smtClean="0">
              <a:latin typeface="Times New Roman" pitchFamily="18" charset="0"/>
            </a:endParaRPr>
          </a:p>
          <a:p>
            <a:r>
              <a:rPr lang="en-GB" smtClean="0">
                <a:latin typeface="Times New Roman" pitchFamily="18" charset="0"/>
              </a:rPr>
              <a:t>Don’t use unreal data....as soon as your participants discover this that are not in line with each other they will shut off and not act serious anymore...If you do use unreal data, tell them before that they know what to expect</a:t>
            </a:r>
          </a:p>
        </p:txBody>
      </p:sp>
      <p:sp>
        <p:nvSpPr>
          <p:cNvPr id="141315" name="Tijdelijke aanduiding voor dianummer 3"/>
          <p:cNvSpPr>
            <a:spLocks noGrp="1"/>
          </p:cNvSpPr>
          <p:nvPr>
            <p:ph type="sldNum" sz="quarter"/>
          </p:nvPr>
        </p:nvSpPr>
        <p:spPr>
          <a:noFill/>
        </p:spPr>
        <p:txBody>
          <a:bodyPr/>
          <a:lstStyle/>
          <a:p>
            <a:pPr>
              <a:buFont typeface="Wingdings" pitchFamily="2" charset="2"/>
              <a:buNone/>
            </a:pPr>
            <a:fld id="{D2A5121B-105F-44E9-8D0A-65D9AE775D33}" type="slidenum">
              <a:rPr lang="nl-NL" smtClean="0">
                <a:latin typeface="Times New Roman" pitchFamily="18" charset="0"/>
                <a:ea typeface="DejaVu Sans"/>
                <a:cs typeface="DejaVu Sans"/>
              </a:rPr>
              <a:pPr>
                <a:buFont typeface="Wingdings" pitchFamily="2" charset="2"/>
                <a:buNone/>
              </a:pPr>
              <a:t>32</a:t>
            </a:fld>
            <a:endParaRPr lang="nl-NL" smtClean="0">
              <a:latin typeface="Times New Roman" pitchFamily="18" charset="0"/>
              <a:ea typeface="DejaVu Sans"/>
              <a:cs typeface="DejaVu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jdelijke aanduiding voor dia-afbeelding 1"/>
          <p:cNvSpPr>
            <a:spLocks noGrp="1" noRot="1" noChangeAspect="1"/>
          </p:cNvSpPr>
          <p:nvPr>
            <p:ph type="sldImg"/>
          </p:nvPr>
        </p:nvSpPr>
        <p:spPr>
          <a:ln/>
        </p:spPr>
      </p:sp>
      <p:sp>
        <p:nvSpPr>
          <p:cNvPr id="143362" name="Tijdelijke aanduiding voor notities 2"/>
          <p:cNvSpPr>
            <a:spLocks noGrp="1"/>
          </p:cNvSpPr>
          <p:nvPr>
            <p:ph type="body" idx="1"/>
          </p:nvPr>
        </p:nvSpPr>
        <p:spPr>
          <a:noFill/>
          <a:ln/>
        </p:spPr>
        <p:txBody>
          <a:bodyPr/>
          <a:lstStyle/>
          <a:p>
            <a:r>
              <a:rPr lang="en-GB" smtClean="0">
                <a:latin typeface="Times New Roman" pitchFamily="18" charset="0"/>
              </a:rPr>
              <a:t>1) Before you start your simulation exercise give an introduction and tell the people what they are going to do; </a:t>
            </a:r>
          </a:p>
          <a:p>
            <a:pPr>
              <a:buFont typeface="Arial" charset="0"/>
              <a:buChar char="•"/>
            </a:pPr>
            <a:r>
              <a:rPr lang="en-GB" smtClean="0">
                <a:latin typeface="Times New Roman" pitchFamily="18" charset="0"/>
              </a:rPr>
              <a:t>what kind of excersise (snow, extreem weather), </a:t>
            </a:r>
          </a:p>
          <a:p>
            <a:pPr>
              <a:buFont typeface="Arial" charset="0"/>
              <a:buChar char="•"/>
            </a:pPr>
            <a:r>
              <a:rPr lang="en-GB" smtClean="0">
                <a:latin typeface="Times New Roman" pitchFamily="18" charset="0"/>
              </a:rPr>
              <a:t> the aim (get pepared for the winter season), </a:t>
            </a:r>
          </a:p>
          <a:p>
            <a:pPr>
              <a:buFont typeface="Arial" charset="0"/>
              <a:buChar char="•"/>
            </a:pPr>
            <a:r>
              <a:rPr lang="en-GB" smtClean="0">
                <a:latin typeface="Times New Roman" pitchFamily="18" charset="0"/>
              </a:rPr>
              <a:t> the focus of this excersise (your goals) </a:t>
            </a:r>
          </a:p>
          <a:p>
            <a:pPr>
              <a:buFont typeface="Arial" charset="0"/>
              <a:buChar char="•"/>
            </a:pPr>
            <a:r>
              <a:rPr lang="en-GB" smtClean="0">
                <a:latin typeface="Times New Roman" pitchFamily="18" charset="0"/>
              </a:rPr>
              <a:t> and what you what you expect of them (tell them that they have a shared responsibilities for making this exercise a success)</a:t>
            </a:r>
          </a:p>
          <a:p>
            <a:endParaRPr lang="en-GB" smtClean="0">
              <a:latin typeface="Times New Roman" pitchFamily="18" charset="0"/>
            </a:endParaRPr>
          </a:p>
          <a:p>
            <a:r>
              <a:rPr lang="en-GB" smtClean="0">
                <a:latin typeface="Times New Roman" pitchFamily="18" charset="0"/>
              </a:rPr>
              <a:t>2)Tell them in advantage that the things are not 100% the same as at their own work spot…it is and will stay a simulator. If they haven’t used a simulator before get the time to get adapted to their “new” working spot</a:t>
            </a:r>
          </a:p>
          <a:p>
            <a:endParaRPr lang="en-GB" smtClean="0">
              <a:latin typeface="Times New Roman" pitchFamily="18" charset="0"/>
            </a:endParaRPr>
          </a:p>
          <a:p>
            <a:pPr>
              <a:buFont typeface="Wingdings" pitchFamily="2" charset="2"/>
              <a:buNone/>
            </a:pPr>
            <a:r>
              <a:rPr lang="en-US" smtClean="0">
                <a:latin typeface="Times New Roman" pitchFamily="18" charset="0"/>
              </a:rPr>
              <a:t>3) Embed their usual accepted habits in the exercise…forecasters always start their day with a briefing…so you should do that during a simulation exercise too….otherwise they are lost during the first period of time and the simulation won’t be as affective.</a:t>
            </a:r>
          </a:p>
          <a:p>
            <a:pPr>
              <a:buFont typeface="Wingdings" pitchFamily="2" charset="2"/>
              <a:buNone/>
            </a:pPr>
            <a:endParaRPr lang="en-US" smtClean="0">
              <a:latin typeface="Times New Roman" pitchFamily="18" charset="0"/>
            </a:endParaRPr>
          </a:p>
          <a:p>
            <a:pPr>
              <a:buFont typeface="Wingdings" pitchFamily="2" charset="2"/>
              <a:buNone/>
            </a:pPr>
            <a:r>
              <a:rPr lang="en-US" smtClean="0">
                <a:latin typeface="Times New Roman" pitchFamily="18" charset="0"/>
              </a:rPr>
              <a:t>4) Make sure that the participants need to go through the things you want them to do and that they have no escapes. Lower your condictions when needed…In our cases at home extreme weather means extra work..and my experience is that some people like to stay away from that if possible</a:t>
            </a:r>
          </a:p>
          <a:p>
            <a:endParaRPr lang="en-GB" smtClean="0">
              <a:latin typeface="Times New Roman" pitchFamily="18" charset="0"/>
            </a:endParaRPr>
          </a:p>
          <a:p>
            <a:r>
              <a:rPr lang="en-GB" smtClean="0">
                <a:latin typeface="Times New Roman" pitchFamily="18" charset="0"/>
              </a:rPr>
              <a:t>5) And Debrief Thing like</a:t>
            </a:r>
          </a:p>
          <a:p>
            <a:pPr lvl="2">
              <a:buFontTx/>
              <a:buChar char="-"/>
            </a:pPr>
            <a:r>
              <a:rPr lang="en-GB" sz="1600" smtClean="0">
                <a:latin typeface="Times New Roman" pitchFamily="18" charset="0"/>
              </a:rPr>
              <a:t>How dit it go?</a:t>
            </a:r>
          </a:p>
          <a:p>
            <a:pPr lvl="2">
              <a:buFontTx/>
              <a:buChar char="-"/>
            </a:pPr>
            <a:r>
              <a:rPr lang="en-GB" sz="1600" smtClean="0">
                <a:latin typeface="Times New Roman" pitchFamily="18" charset="0"/>
              </a:rPr>
              <a:t>We have learnt?</a:t>
            </a:r>
          </a:p>
          <a:p>
            <a:pPr lvl="2">
              <a:buFontTx/>
              <a:buChar char="-"/>
            </a:pPr>
            <a:r>
              <a:rPr lang="en-GB" sz="1600" smtClean="0">
                <a:latin typeface="Times New Roman" pitchFamily="18" charset="0"/>
              </a:rPr>
              <a:t>What can be done differently next time?</a:t>
            </a:r>
          </a:p>
          <a:p>
            <a:pPr lvl="2">
              <a:buFontTx/>
              <a:buChar char="-"/>
            </a:pPr>
            <a:endParaRPr lang="en-GB" sz="1600" smtClean="0">
              <a:latin typeface="Times New Roman" pitchFamily="18" charset="0"/>
            </a:endParaRPr>
          </a:p>
          <a:p>
            <a:r>
              <a:rPr lang="en-GB" smtClean="0">
                <a:latin typeface="Times New Roman" pitchFamily="18" charset="0"/>
              </a:rPr>
              <a:t>Helps to make a simulation exercise effective</a:t>
            </a:r>
          </a:p>
          <a:p>
            <a:endParaRPr lang="en-GB" smtClean="0">
              <a:latin typeface="Times New Roman" pitchFamily="18" charset="0"/>
            </a:endParaRPr>
          </a:p>
        </p:txBody>
      </p:sp>
      <p:sp>
        <p:nvSpPr>
          <p:cNvPr id="143363" name="Tijdelijke aanduiding voor dianummer 3"/>
          <p:cNvSpPr>
            <a:spLocks noGrp="1"/>
          </p:cNvSpPr>
          <p:nvPr>
            <p:ph type="sldNum" sz="quarter"/>
          </p:nvPr>
        </p:nvSpPr>
        <p:spPr>
          <a:noFill/>
        </p:spPr>
        <p:txBody>
          <a:bodyPr/>
          <a:lstStyle/>
          <a:p>
            <a:pPr>
              <a:buFont typeface="Wingdings" pitchFamily="2" charset="2"/>
              <a:buNone/>
            </a:pPr>
            <a:fld id="{488AAA66-3C34-4E86-A3F3-6C14BE626500}" type="slidenum">
              <a:rPr lang="nl-NL" smtClean="0">
                <a:latin typeface="Times New Roman" pitchFamily="18" charset="0"/>
                <a:ea typeface="DejaVu Sans"/>
                <a:cs typeface="DejaVu Sans"/>
              </a:rPr>
              <a:pPr>
                <a:buFont typeface="Wingdings" pitchFamily="2" charset="2"/>
                <a:buNone/>
              </a:pPr>
              <a:t>33</a:t>
            </a:fld>
            <a:endParaRPr lang="nl-NL" smtClean="0">
              <a:latin typeface="Times New Roman" pitchFamily="18" charset="0"/>
              <a:ea typeface="DejaVu Sans"/>
              <a:cs typeface="DejaVu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p:nvPr>
        </p:nvSpPr>
        <p:spPr>
          <a:noFill/>
        </p:spPr>
        <p:txBody>
          <a:bodyPr/>
          <a:lstStyle/>
          <a:p>
            <a:pPr>
              <a:buFont typeface="Wingdings" pitchFamily="2" charset="2"/>
              <a:buNone/>
            </a:pPr>
            <a:fld id="{B2F2C95C-CC27-4D09-972E-A5CADA770C36}" type="slidenum">
              <a:rPr lang="nl-NL" smtClean="0">
                <a:latin typeface="Times New Roman" pitchFamily="18" charset="0"/>
                <a:ea typeface="DejaVu Sans"/>
                <a:cs typeface="DejaVu Sans"/>
              </a:rPr>
              <a:pPr>
                <a:buFont typeface="Wingdings" pitchFamily="2" charset="2"/>
                <a:buNone/>
              </a:pPr>
              <a:t>34</a:t>
            </a:fld>
            <a:endParaRPr lang="nl-NL" smtClean="0">
              <a:latin typeface="Times New Roman" pitchFamily="18" charset="0"/>
              <a:ea typeface="DejaVu Sans"/>
              <a:cs typeface="DejaVu Sans"/>
            </a:endParaRPr>
          </a:p>
        </p:txBody>
      </p:sp>
      <p:sp>
        <p:nvSpPr>
          <p:cNvPr id="145411" name="Rectangle 1"/>
          <p:cNvSpPr>
            <a:spLocks noGrp="1" noRot="1" noChangeAspect="1" noChangeArrowheads="1" noTextEdit="1"/>
          </p:cNvSpPr>
          <p:nvPr>
            <p:ph type="sldImg"/>
          </p:nvPr>
        </p:nvSpPr>
        <p:spPr>
          <a:xfrm>
            <a:off x="920750" y="742950"/>
            <a:ext cx="4953000" cy="3714750"/>
          </a:xfrm>
          <a:ln/>
        </p:spPr>
      </p:sp>
      <p:sp>
        <p:nvSpPr>
          <p:cNvPr id="145412"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Now we have the new  ICAO rules coming up for aviation forecasters…….Can we use simulators for the assessment??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jdelijke aanduiding voor dia-afbeelding 1"/>
          <p:cNvSpPr>
            <a:spLocks noGrp="1" noRot="1" noChangeAspect="1"/>
          </p:cNvSpPr>
          <p:nvPr>
            <p:ph type="sldImg"/>
          </p:nvPr>
        </p:nvSpPr>
        <p:spPr>
          <a:ln/>
        </p:spPr>
      </p:sp>
      <p:sp>
        <p:nvSpPr>
          <p:cNvPr id="147458" name="Tijdelijke aanduiding voor notities 2"/>
          <p:cNvSpPr>
            <a:spLocks noGrp="1"/>
          </p:cNvSpPr>
          <p:nvPr>
            <p:ph type="body" idx="1"/>
          </p:nvPr>
        </p:nvSpPr>
        <p:spPr>
          <a:noFill/>
          <a:ln/>
        </p:spPr>
        <p:txBody>
          <a:bodyPr/>
          <a:lstStyle/>
          <a:p>
            <a:endParaRPr lang="nl-NL" smtClean="0">
              <a:latin typeface="Times New Roman" pitchFamily="18" charset="0"/>
            </a:endParaRPr>
          </a:p>
        </p:txBody>
      </p:sp>
      <p:sp>
        <p:nvSpPr>
          <p:cNvPr id="147459" name="Tijdelijke aanduiding voor dianummer 3"/>
          <p:cNvSpPr>
            <a:spLocks noGrp="1"/>
          </p:cNvSpPr>
          <p:nvPr>
            <p:ph type="sldNum" sz="quarter"/>
          </p:nvPr>
        </p:nvSpPr>
        <p:spPr>
          <a:noFill/>
        </p:spPr>
        <p:txBody>
          <a:bodyPr/>
          <a:lstStyle/>
          <a:p>
            <a:pPr>
              <a:buFont typeface="Wingdings" pitchFamily="2" charset="2"/>
              <a:buNone/>
            </a:pPr>
            <a:fld id="{8D1338E9-FF7A-4B30-8039-0E7F220E73FB}" type="slidenum">
              <a:rPr lang="nl-NL" smtClean="0">
                <a:latin typeface="Times New Roman" pitchFamily="18" charset="0"/>
                <a:ea typeface="DejaVu Sans"/>
                <a:cs typeface="DejaVu Sans"/>
              </a:rPr>
              <a:pPr>
                <a:buFont typeface="Wingdings" pitchFamily="2" charset="2"/>
                <a:buNone/>
              </a:pPr>
              <a:t>35</a:t>
            </a:fld>
            <a:endParaRPr lang="nl-NL" smtClean="0">
              <a:latin typeface="Times New Roman" pitchFamily="18" charset="0"/>
              <a:ea typeface="DejaVu Sans"/>
              <a:cs typeface="DejaVu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jdelijke aanduiding voor dia-afbeelding 1"/>
          <p:cNvSpPr>
            <a:spLocks noGrp="1" noRot="1" noChangeAspect="1"/>
          </p:cNvSpPr>
          <p:nvPr>
            <p:ph type="sldImg"/>
          </p:nvPr>
        </p:nvSpPr>
        <p:spPr>
          <a:ln/>
        </p:spPr>
      </p:sp>
      <p:sp>
        <p:nvSpPr>
          <p:cNvPr id="149506" name="Tijdelijke aanduiding voor notities 2"/>
          <p:cNvSpPr>
            <a:spLocks noGrp="1"/>
          </p:cNvSpPr>
          <p:nvPr>
            <p:ph type="body" idx="1"/>
          </p:nvPr>
        </p:nvSpPr>
        <p:spPr>
          <a:noFill/>
          <a:ln/>
        </p:spPr>
        <p:txBody>
          <a:bodyPr/>
          <a:lstStyle/>
          <a:p>
            <a:r>
              <a:rPr lang="en-GB" smtClean="0">
                <a:latin typeface="Times New Roman" pitchFamily="18" charset="0"/>
              </a:rPr>
              <a:t>You have to take people out of the working process and you need time of people to assess the forecasters….</a:t>
            </a:r>
          </a:p>
          <a:p>
            <a:r>
              <a:rPr lang="en-GB" smtClean="0">
                <a:latin typeface="Times New Roman" pitchFamily="18" charset="0"/>
              </a:rPr>
              <a:t>Preparation of a good assessment exercise takes valuable time</a:t>
            </a:r>
          </a:p>
          <a:p>
            <a:r>
              <a:rPr lang="en-GB" smtClean="0">
                <a:latin typeface="Times New Roman" pitchFamily="18" charset="0"/>
              </a:rPr>
              <a:t>We don’t have enough cases..</a:t>
            </a:r>
          </a:p>
          <a:p>
            <a:r>
              <a:rPr lang="en-GB" smtClean="0">
                <a:latin typeface="Times New Roman" pitchFamily="18" charset="0"/>
              </a:rPr>
              <a:t>People are talking and that way know on forehand what we are going to assess…</a:t>
            </a:r>
          </a:p>
        </p:txBody>
      </p:sp>
      <p:sp>
        <p:nvSpPr>
          <p:cNvPr id="149507" name="Tijdelijke aanduiding voor dianummer 3"/>
          <p:cNvSpPr>
            <a:spLocks noGrp="1"/>
          </p:cNvSpPr>
          <p:nvPr>
            <p:ph type="sldNum" sz="quarter"/>
          </p:nvPr>
        </p:nvSpPr>
        <p:spPr>
          <a:noFill/>
        </p:spPr>
        <p:txBody>
          <a:bodyPr/>
          <a:lstStyle/>
          <a:p>
            <a:pPr>
              <a:buFont typeface="Wingdings" pitchFamily="2" charset="2"/>
              <a:buNone/>
            </a:pPr>
            <a:fld id="{2DC07135-032A-4F73-BAB7-496DE2A79A5F}" type="slidenum">
              <a:rPr lang="nl-NL" smtClean="0">
                <a:latin typeface="Times New Roman" pitchFamily="18" charset="0"/>
                <a:ea typeface="DejaVu Sans"/>
                <a:cs typeface="DejaVu Sans"/>
              </a:rPr>
              <a:pPr>
                <a:buFont typeface="Wingdings" pitchFamily="2" charset="2"/>
                <a:buNone/>
              </a:pPr>
              <a:t>36</a:t>
            </a:fld>
            <a:endParaRPr lang="nl-NL" smtClean="0">
              <a:latin typeface="Times New Roman" pitchFamily="18" charset="0"/>
              <a:ea typeface="DejaVu Sans"/>
              <a:cs typeface="DejaVu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jdelijke aanduiding voor dia-afbeelding 1"/>
          <p:cNvSpPr>
            <a:spLocks noGrp="1" noRot="1" noChangeAspect="1"/>
          </p:cNvSpPr>
          <p:nvPr>
            <p:ph type="sldImg"/>
          </p:nvPr>
        </p:nvSpPr>
        <p:spPr>
          <a:ln/>
        </p:spPr>
      </p:sp>
      <p:sp>
        <p:nvSpPr>
          <p:cNvPr id="151554" name="Tijdelijke aanduiding voor notities 2"/>
          <p:cNvSpPr>
            <a:spLocks noGrp="1"/>
          </p:cNvSpPr>
          <p:nvPr>
            <p:ph type="body" idx="1"/>
          </p:nvPr>
        </p:nvSpPr>
        <p:spPr>
          <a:noFill/>
          <a:ln/>
        </p:spPr>
        <p:txBody>
          <a:bodyPr/>
          <a:lstStyle/>
          <a:p>
            <a:r>
              <a:rPr lang="en-GB" smtClean="0">
                <a:latin typeface="Times New Roman" pitchFamily="18" charset="0"/>
              </a:rPr>
              <a:t>You are 100% sure that the required competences are being assessed</a:t>
            </a:r>
          </a:p>
          <a:p>
            <a:r>
              <a:rPr lang="en-GB" smtClean="0">
                <a:latin typeface="Times New Roman" pitchFamily="18" charset="0"/>
              </a:rPr>
              <a:t>This way of assessment is objective because you can prepare the things you want to assess/</a:t>
            </a:r>
          </a:p>
          <a:p>
            <a:r>
              <a:rPr lang="en-GB" smtClean="0">
                <a:latin typeface="Times New Roman" pitchFamily="18" charset="0"/>
              </a:rPr>
              <a:t>The circumstances are the same for everyone the same</a:t>
            </a:r>
          </a:p>
          <a:p>
            <a:r>
              <a:rPr lang="en-GB" smtClean="0">
                <a:latin typeface="Times New Roman" pitchFamily="18" charset="0"/>
              </a:rPr>
              <a:t>You have a clear record of what someone preformed or didn’t preform during his/her assessment.</a:t>
            </a:r>
          </a:p>
          <a:p>
            <a:endParaRPr lang="en-GB" smtClean="0">
              <a:latin typeface="Times New Roman" pitchFamily="18" charset="0"/>
            </a:endParaRPr>
          </a:p>
        </p:txBody>
      </p:sp>
      <p:sp>
        <p:nvSpPr>
          <p:cNvPr id="151555" name="Tijdelijke aanduiding voor dianummer 3"/>
          <p:cNvSpPr>
            <a:spLocks noGrp="1"/>
          </p:cNvSpPr>
          <p:nvPr>
            <p:ph type="sldNum" sz="quarter"/>
          </p:nvPr>
        </p:nvSpPr>
        <p:spPr>
          <a:noFill/>
        </p:spPr>
        <p:txBody>
          <a:bodyPr/>
          <a:lstStyle/>
          <a:p>
            <a:pPr>
              <a:buFont typeface="Wingdings" pitchFamily="2" charset="2"/>
              <a:buNone/>
            </a:pPr>
            <a:fld id="{F831CF8F-426B-4BD7-9974-9931CCFAD33B}" type="slidenum">
              <a:rPr lang="nl-NL" smtClean="0">
                <a:latin typeface="Times New Roman" pitchFamily="18" charset="0"/>
                <a:ea typeface="DejaVu Sans"/>
                <a:cs typeface="DejaVu Sans"/>
              </a:rPr>
              <a:pPr>
                <a:buFont typeface="Wingdings" pitchFamily="2" charset="2"/>
                <a:buNone/>
              </a:pPr>
              <a:t>37</a:t>
            </a:fld>
            <a:endParaRPr lang="nl-NL" smtClean="0">
              <a:latin typeface="Times New Roman" pitchFamily="18" charset="0"/>
              <a:ea typeface="DejaVu Sans"/>
              <a:cs typeface="DejaVu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jdelijke aanduiding voor dia-afbeelding 1"/>
          <p:cNvSpPr>
            <a:spLocks noGrp="1" noRot="1" noChangeAspect="1"/>
          </p:cNvSpPr>
          <p:nvPr>
            <p:ph type="sldImg"/>
          </p:nvPr>
        </p:nvSpPr>
        <p:spPr>
          <a:ln/>
        </p:spPr>
      </p:sp>
      <p:sp>
        <p:nvSpPr>
          <p:cNvPr id="153602" name="Tijdelijke aanduiding voor notities 2"/>
          <p:cNvSpPr>
            <a:spLocks noGrp="1"/>
          </p:cNvSpPr>
          <p:nvPr>
            <p:ph type="body" idx="1"/>
          </p:nvPr>
        </p:nvSpPr>
        <p:spPr>
          <a:noFill/>
          <a:ln/>
        </p:spPr>
        <p:txBody>
          <a:bodyPr/>
          <a:lstStyle/>
          <a:p>
            <a:r>
              <a:rPr lang="en-GB" smtClean="0">
                <a:latin typeface="Times New Roman" pitchFamily="18" charset="0"/>
              </a:rPr>
              <a:t>At KNMI we see more advantages then disadvantages of using a simulator for the assessment of our forecasters. So we will use the simulator as part of our certification process. </a:t>
            </a:r>
          </a:p>
          <a:p>
            <a:r>
              <a:rPr lang="en-GB" smtClean="0">
                <a:latin typeface="Times New Roman" pitchFamily="18" charset="0"/>
              </a:rPr>
              <a:t>BOM is also using the simulator as a assessment tool and I have brought an example from them which I used as a guideline to develop my simulator training….it will show how they work, what they expect and how they collect effidence of the participants…I will do this example in the Moodle system…please check it out, because it is very worthwhile</a:t>
            </a:r>
          </a:p>
        </p:txBody>
      </p:sp>
      <p:sp>
        <p:nvSpPr>
          <p:cNvPr id="153603" name="Tijdelijke aanduiding voor dianummer 3"/>
          <p:cNvSpPr>
            <a:spLocks noGrp="1"/>
          </p:cNvSpPr>
          <p:nvPr>
            <p:ph type="sldNum" sz="quarter"/>
          </p:nvPr>
        </p:nvSpPr>
        <p:spPr>
          <a:noFill/>
        </p:spPr>
        <p:txBody>
          <a:bodyPr/>
          <a:lstStyle/>
          <a:p>
            <a:pPr>
              <a:buFont typeface="Wingdings" pitchFamily="2" charset="2"/>
              <a:buNone/>
            </a:pPr>
            <a:fld id="{549F9A2B-0CFC-4970-8893-50FCB78F6990}" type="slidenum">
              <a:rPr lang="nl-NL" smtClean="0">
                <a:latin typeface="Times New Roman" pitchFamily="18" charset="0"/>
                <a:ea typeface="DejaVu Sans"/>
                <a:cs typeface="DejaVu Sans"/>
              </a:rPr>
              <a:pPr>
                <a:buFont typeface="Wingdings" pitchFamily="2" charset="2"/>
                <a:buNone/>
              </a:pPr>
              <a:t>38</a:t>
            </a:fld>
            <a:endParaRPr lang="nl-NL" smtClean="0">
              <a:latin typeface="Times New Roman" pitchFamily="18" charset="0"/>
              <a:ea typeface="DejaVu Sans"/>
              <a:cs typeface="DejaVu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p:spPr>
        <p:txBody>
          <a:bodyPr/>
          <a:lstStyle/>
          <a:p>
            <a:pPr>
              <a:buFont typeface="Wingdings" pitchFamily="2" charset="2"/>
              <a:buNone/>
            </a:pPr>
            <a:fld id="{517ED933-4E72-4041-8C5A-DD7EB8142BB2}" type="slidenum">
              <a:rPr lang="nl-NL" smtClean="0">
                <a:latin typeface="Times New Roman" pitchFamily="18" charset="0"/>
                <a:ea typeface="DejaVu Sans"/>
                <a:cs typeface="DejaVu Sans"/>
              </a:rPr>
              <a:pPr>
                <a:buFont typeface="Wingdings" pitchFamily="2" charset="2"/>
                <a:buNone/>
              </a:pPr>
              <a:t>39</a:t>
            </a:fld>
            <a:endParaRPr lang="nl-NL" smtClean="0">
              <a:latin typeface="Times New Roman" pitchFamily="18" charset="0"/>
              <a:ea typeface="DejaVu Sans"/>
              <a:cs typeface="DejaVu Sans"/>
            </a:endParaRPr>
          </a:p>
        </p:txBody>
      </p:sp>
      <p:sp>
        <p:nvSpPr>
          <p:cNvPr id="155651" name="Rectangle 1"/>
          <p:cNvSpPr>
            <a:spLocks noGrp="1" noRot="1" noChangeAspect="1" noChangeArrowheads="1" noTextEdit="1"/>
          </p:cNvSpPr>
          <p:nvPr>
            <p:ph type="sldImg"/>
          </p:nvPr>
        </p:nvSpPr>
        <p:spPr>
          <a:xfrm>
            <a:off x="920750" y="742950"/>
            <a:ext cx="4953000" cy="3714750"/>
          </a:xfrm>
          <a:ln/>
        </p:spPr>
      </p:sp>
      <p:sp>
        <p:nvSpPr>
          <p:cNvPr id="155652"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I already hear many people say...we don’t have a simulator in house and it is too expensive to buy one. This type of training is out of our reach.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pPr>
              <a:buFont typeface="Wingdings" pitchFamily="2" charset="2"/>
              <a:buNone/>
            </a:pPr>
            <a:fld id="{67661EBD-C245-4EEF-8F43-10E52C984882}" type="slidenum">
              <a:rPr lang="nl-NL" smtClean="0">
                <a:latin typeface="Times New Roman" pitchFamily="18" charset="0"/>
                <a:ea typeface="DejaVu Sans"/>
                <a:cs typeface="DejaVu Sans"/>
              </a:rPr>
              <a:pPr>
                <a:buFont typeface="Wingdings" pitchFamily="2" charset="2"/>
                <a:buNone/>
              </a:pPr>
              <a:t>4</a:t>
            </a:fld>
            <a:endParaRPr lang="nl-NL" smtClean="0">
              <a:latin typeface="Times New Roman" pitchFamily="18" charset="0"/>
              <a:ea typeface="DejaVu Sans"/>
              <a:cs typeface="DejaVu Sans"/>
            </a:endParaRPr>
          </a:p>
        </p:txBody>
      </p:sp>
      <p:sp>
        <p:nvSpPr>
          <p:cNvPr id="83971" name="Rectangle 1"/>
          <p:cNvSpPr>
            <a:spLocks noGrp="1" noRot="1" noChangeAspect="1" noChangeArrowheads="1" noTextEdit="1"/>
          </p:cNvSpPr>
          <p:nvPr>
            <p:ph type="sldImg"/>
          </p:nvPr>
        </p:nvSpPr>
        <p:spPr>
          <a:xfrm>
            <a:off x="920750" y="742950"/>
            <a:ext cx="4953000" cy="3714750"/>
          </a:xfrm>
          <a:ln/>
        </p:spPr>
      </p:sp>
      <p:sp>
        <p:nvSpPr>
          <p:cNvPr id="83972"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So I am wondering. Who does already use a simulator for training at home??</a:t>
            </a:r>
          </a:p>
          <a:p>
            <a:r>
              <a:rPr lang="en-GB" smtClean="0">
                <a:latin typeface="Times New Roman" pitchFamily="18" charset="0"/>
              </a:rPr>
              <a:t>Please raise you hand....</a:t>
            </a:r>
          </a:p>
          <a:p>
            <a:r>
              <a:rPr lang="en-GB" smtClean="0">
                <a:latin typeface="Times New Roman" pitchFamily="18" charset="0"/>
              </a:rPr>
              <a:t>If yes, What are you doing with a simulator and who do you train with that??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jdelijke aanduiding voor dia-afbeelding 1"/>
          <p:cNvSpPr>
            <a:spLocks noGrp="1" noRot="1" noChangeAspect="1"/>
          </p:cNvSpPr>
          <p:nvPr>
            <p:ph type="sldImg"/>
          </p:nvPr>
        </p:nvSpPr>
        <p:spPr>
          <a:ln/>
        </p:spPr>
      </p:sp>
      <p:sp>
        <p:nvSpPr>
          <p:cNvPr id="157698" name="Tijdelijke aanduiding voor notities 2"/>
          <p:cNvSpPr>
            <a:spLocks noGrp="1"/>
          </p:cNvSpPr>
          <p:nvPr>
            <p:ph type="body" idx="1"/>
          </p:nvPr>
        </p:nvSpPr>
        <p:spPr>
          <a:noFill/>
          <a:ln/>
        </p:spPr>
        <p:txBody>
          <a:bodyPr/>
          <a:lstStyle/>
          <a:p>
            <a:r>
              <a:rPr lang="nl-NL" smtClean="0">
                <a:latin typeface="Times New Roman" pitchFamily="18" charset="0"/>
              </a:rPr>
              <a:t>Don’t get yourself demotivated by serious gaming environments like I saw last sommer</a:t>
            </a:r>
          </a:p>
          <a:p>
            <a:r>
              <a:rPr lang="nl-NL" smtClean="0">
                <a:latin typeface="Times New Roman" pitchFamily="18" charset="0"/>
              </a:rPr>
              <a:t>A large simulation excersise for Air trafic controllers……within the dutch airpace from the border until the planes line up to land at Schiphol airport.</a:t>
            </a:r>
          </a:p>
        </p:txBody>
      </p:sp>
      <p:sp>
        <p:nvSpPr>
          <p:cNvPr id="157699" name="Tijdelijke aanduiding voor dianummer 3"/>
          <p:cNvSpPr>
            <a:spLocks noGrp="1"/>
          </p:cNvSpPr>
          <p:nvPr>
            <p:ph type="sldNum" sz="quarter"/>
          </p:nvPr>
        </p:nvSpPr>
        <p:spPr>
          <a:noFill/>
        </p:spPr>
        <p:txBody>
          <a:bodyPr/>
          <a:lstStyle/>
          <a:p>
            <a:pPr>
              <a:buFont typeface="Wingdings" pitchFamily="2" charset="2"/>
              <a:buNone/>
            </a:pPr>
            <a:fld id="{7336FE3E-7D5D-48C0-BE01-629091E806B8}" type="slidenum">
              <a:rPr lang="nl-NL" smtClean="0">
                <a:latin typeface="Times New Roman" pitchFamily="18" charset="0"/>
                <a:ea typeface="DejaVu Sans"/>
                <a:cs typeface="DejaVu Sans"/>
              </a:rPr>
              <a:pPr>
                <a:buFont typeface="Wingdings" pitchFamily="2" charset="2"/>
                <a:buNone/>
              </a:pPr>
              <a:t>40</a:t>
            </a:fld>
            <a:endParaRPr lang="nl-NL" smtClean="0">
              <a:latin typeface="Times New Roman" pitchFamily="18" charset="0"/>
              <a:ea typeface="DejaVu Sans"/>
              <a:cs typeface="DejaVu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jdelijke aanduiding voor dia-afbeelding 1"/>
          <p:cNvSpPr>
            <a:spLocks noGrp="1" noRot="1" noChangeAspect="1"/>
          </p:cNvSpPr>
          <p:nvPr>
            <p:ph type="sldImg"/>
          </p:nvPr>
        </p:nvSpPr>
        <p:spPr>
          <a:ln/>
        </p:spPr>
      </p:sp>
      <p:sp>
        <p:nvSpPr>
          <p:cNvPr id="159746" name="Tijdelijke aanduiding voor notities 2"/>
          <p:cNvSpPr>
            <a:spLocks noGrp="1"/>
          </p:cNvSpPr>
          <p:nvPr>
            <p:ph type="body" idx="1"/>
          </p:nvPr>
        </p:nvSpPr>
        <p:spPr>
          <a:noFill/>
          <a:ln/>
        </p:spPr>
        <p:txBody>
          <a:bodyPr/>
          <a:lstStyle/>
          <a:p>
            <a:r>
              <a:rPr lang="nl-NL" smtClean="0">
                <a:latin typeface="Times New Roman" pitchFamily="18" charset="0"/>
              </a:rPr>
              <a:t>Air traffic control in the tower for landing</a:t>
            </a:r>
          </a:p>
        </p:txBody>
      </p:sp>
      <p:sp>
        <p:nvSpPr>
          <p:cNvPr id="159747" name="Tijdelijke aanduiding voor dianummer 3"/>
          <p:cNvSpPr>
            <a:spLocks noGrp="1"/>
          </p:cNvSpPr>
          <p:nvPr>
            <p:ph type="sldNum" sz="quarter"/>
          </p:nvPr>
        </p:nvSpPr>
        <p:spPr>
          <a:noFill/>
        </p:spPr>
        <p:txBody>
          <a:bodyPr/>
          <a:lstStyle/>
          <a:p>
            <a:pPr>
              <a:buFont typeface="Wingdings" pitchFamily="2" charset="2"/>
              <a:buNone/>
            </a:pPr>
            <a:fld id="{9A025B14-1E96-4ECE-820E-66C292AE744D}" type="slidenum">
              <a:rPr lang="nl-NL" smtClean="0">
                <a:latin typeface="Times New Roman" pitchFamily="18" charset="0"/>
                <a:ea typeface="DejaVu Sans"/>
                <a:cs typeface="DejaVu Sans"/>
              </a:rPr>
              <a:pPr>
                <a:buFont typeface="Wingdings" pitchFamily="2" charset="2"/>
                <a:buNone/>
              </a:pPr>
              <a:t>41</a:t>
            </a:fld>
            <a:endParaRPr lang="nl-NL" smtClean="0">
              <a:latin typeface="Times New Roman" pitchFamily="18" charset="0"/>
              <a:ea typeface="DejaVu Sans"/>
              <a:cs typeface="DejaVu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jdelijke aanduiding voor dia-afbeelding 1"/>
          <p:cNvSpPr>
            <a:spLocks noGrp="1" noRot="1" noChangeAspect="1"/>
          </p:cNvSpPr>
          <p:nvPr>
            <p:ph type="sldImg"/>
          </p:nvPr>
        </p:nvSpPr>
        <p:spPr>
          <a:ln/>
        </p:spPr>
      </p:sp>
      <p:sp>
        <p:nvSpPr>
          <p:cNvPr id="161794" name="Tijdelijke aanduiding voor notities 2"/>
          <p:cNvSpPr>
            <a:spLocks noGrp="1"/>
          </p:cNvSpPr>
          <p:nvPr>
            <p:ph type="body" idx="1"/>
          </p:nvPr>
        </p:nvSpPr>
        <p:spPr>
          <a:noFill/>
          <a:ln/>
        </p:spPr>
        <p:txBody>
          <a:bodyPr/>
          <a:lstStyle/>
          <a:p>
            <a:r>
              <a:rPr lang="nl-NL" smtClean="0">
                <a:latin typeface="Times New Roman" pitchFamily="18" charset="0"/>
              </a:rPr>
              <a:t>And The ground traffic control for all vehicles on the ground.</a:t>
            </a:r>
          </a:p>
        </p:txBody>
      </p:sp>
      <p:sp>
        <p:nvSpPr>
          <p:cNvPr id="161795" name="Tijdelijke aanduiding voor dianummer 3"/>
          <p:cNvSpPr>
            <a:spLocks noGrp="1"/>
          </p:cNvSpPr>
          <p:nvPr>
            <p:ph type="sldNum" sz="quarter"/>
          </p:nvPr>
        </p:nvSpPr>
        <p:spPr>
          <a:noFill/>
        </p:spPr>
        <p:txBody>
          <a:bodyPr/>
          <a:lstStyle/>
          <a:p>
            <a:pPr>
              <a:buFont typeface="Wingdings" pitchFamily="2" charset="2"/>
              <a:buNone/>
            </a:pPr>
            <a:fld id="{2C88B7D1-6AB1-41F8-83F7-D6EB20C16087}" type="slidenum">
              <a:rPr lang="nl-NL" smtClean="0">
                <a:latin typeface="Times New Roman" pitchFamily="18" charset="0"/>
                <a:ea typeface="DejaVu Sans"/>
                <a:cs typeface="DejaVu Sans"/>
              </a:rPr>
              <a:pPr>
                <a:buFont typeface="Wingdings" pitchFamily="2" charset="2"/>
                <a:buNone/>
              </a:pPr>
              <a:t>42</a:t>
            </a:fld>
            <a:endParaRPr lang="nl-NL" smtClean="0">
              <a:latin typeface="Times New Roman" pitchFamily="18" charset="0"/>
              <a:ea typeface="DejaVu Sans"/>
              <a:cs typeface="DejaVu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jdelijke aanduiding voor dia-afbeelding 1"/>
          <p:cNvSpPr>
            <a:spLocks noGrp="1" noRot="1" noChangeAspect="1"/>
          </p:cNvSpPr>
          <p:nvPr>
            <p:ph type="sldImg"/>
          </p:nvPr>
        </p:nvSpPr>
        <p:spPr>
          <a:ln/>
        </p:spPr>
      </p:sp>
      <p:sp>
        <p:nvSpPr>
          <p:cNvPr id="163842" name="Tijdelijke aanduiding voor notities 2"/>
          <p:cNvSpPr>
            <a:spLocks noGrp="1"/>
          </p:cNvSpPr>
          <p:nvPr>
            <p:ph type="body" idx="1"/>
          </p:nvPr>
        </p:nvSpPr>
        <p:spPr>
          <a:noFill/>
          <a:ln/>
        </p:spPr>
        <p:txBody>
          <a:bodyPr/>
          <a:lstStyle/>
          <a:p>
            <a:r>
              <a:rPr lang="nl-NL" smtClean="0">
                <a:latin typeface="Times New Roman" pitchFamily="18" charset="0"/>
              </a:rPr>
              <a:t>More than 30 people who made this simulation happening.</a:t>
            </a:r>
          </a:p>
          <a:p>
            <a:r>
              <a:rPr lang="nl-NL" smtClean="0">
                <a:latin typeface="Times New Roman" pitchFamily="18" charset="0"/>
              </a:rPr>
              <a:t>Here you see 25 People who played planes and pilots and 5 who played the vehicles on the ground like the snow patrol</a:t>
            </a:r>
          </a:p>
          <a:p>
            <a:r>
              <a:rPr lang="nl-NL" smtClean="0">
                <a:latin typeface="Times New Roman" pitchFamily="18" charset="0"/>
              </a:rPr>
              <a:t>Next to that at least 2 people who were there for technical support and who kept the systems and the simulation running</a:t>
            </a:r>
          </a:p>
        </p:txBody>
      </p:sp>
      <p:sp>
        <p:nvSpPr>
          <p:cNvPr id="163843" name="Tijdelijke aanduiding voor dianummer 3"/>
          <p:cNvSpPr>
            <a:spLocks noGrp="1"/>
          </p:cNvSpPr>
          <p:nvPr>
            <p:ph type="sldNum" sz="quarter"/>
          </p:nvPr>
        </p:nvSpPr>
        <p:spPr>
          <a:noFill/>
        </p:spPr>
        <p:txBody>
          <a:bodyPr/>
          <a:lstStyle/>
          <a:p>
            <a:pPr>
              <a:buFont typeface="Wingdings" pitchFamily="2" charset="2"/>
              <a:buNone/>
            </a:pPr>
            <a:fld id="{0B6408C0-AC84-4D52-8C3F-607F83E91326}" type="slidenum">
              <a:rPr lang="nl-NL" smtClean="0">
                <a:latin typeface="Times New Roman" pitchFamily="18" charset="0"/>
                <a:ea typeface="DejaVu Sans"/>
                <a:cs typeface="DejaVu Sans"/>
              </a:rPr>
              <a:pPr>
                <a:buFont typeface="Wingdings" pitchFamily="2" charset="2"/>
                <a:buNone/>
              </a:pPr>
              <a:t>43</a:t>
            </a:fld>
            <a:endParaRPr lang="nl-NL" smtClean="0">
              <a:latin typeface="Times New Roman" pitchFamily="18" charset="0"/>
              <a:ea typeface="DejaVu Sans"/>
              <a:cs typeface="DejaVu San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jdelijke aanduiding voor dia-afbeelding 1"/>
          <p:cNvSpPr>
            <a:spLocks noGrp="1" noRot="1" noChangeAspect="1" noTextEdit="1"/>
          </p:cNvSpPr>
          <p:nvPr>
            <p:ph type="sldImg"/>
          </p:nvPr>
        </p:nvSpPr>
        <p:spPr>
          <a:ln/>
        </p:spPr>
      </p:sp>
      <p:sp>
        <p:nvSpPr>
          <p:cNvPr id="165890" name="Tijdelijke aanduiding voor notities 2"/>
          <p:cNvSpPr>
            <a:spLocks noGrp="1"/>
          </p:cNvSpPr>
          <p:nvPr>
            <p:ph type="body" idx="1"/>
          </p:nvPr>
        </p:nvSpPr>
        <p:spPr>
          <a:noFill/>
          <a:ln/>
        </p:spPr>
        <p:txBody>
          <a:bodyPr/>
          <a:lstStyle/>
          <a:p>
            <a:pPr>
              <a:buFont typeface="Arial" charset="0"/>
              <a:buNone/>
            </a:pPr>
            <a:r>
              <a:rPr lang="en-GB" smtClean="0">
                <a:latin typeface="Times New Roman" pitchFamily="18" charset="0"/>
              </a:rPr>
              <a:t>Nowadays there are many different serious gaming project...some are even better than others. But technique is also very vulnerable......</a:t>
            </a:r>
          </a:p>
          <a:p>
            <a:pPr>
              <a:buFont typeface="Arial" charset="0"/>
              <a:buNone/>
            </a:pPr>
            <a:endParaRPr lang="en-GB" smtClean="0">
              <a:latin typeface="Times New Roman" pitchFamily="18" charset="0"/>
            </a:endParaRPr>
          </a:p>
          <a:p>
            <a:pPr>
              <a:buFont typeface="Arial" charset="0"/>
              <a:buNone/>
            </a:pPr>
            <a:r>
              <a:rPr lang="en-GB" smtClean="0">
                <a:latin typeface="Times New Roman" pitchFamily="18" charset="0"/>
              </a:rPr>
              <a:t>With a pile of weather maps, a clock or a stopwatch and game leaders well known to your process you built sometimes more effective simulator training with al lot more fun than with expensive technique like I have shown before.</a:t>
            </a:r>
          </a:p>
          <a:p>
            <a:pPr>
              <a:buFont typeface="Arial" charset="0"/>
              <a:buNone/>
            </a:pPr>
            <a:endParaRPr lang="en-GB" smtClean="0">
              <a:latin typeface="Times New Roman" pitchFamily="18" charset="0"/>
            </a:endParaRPr>
          </a:p>
          <a:p>
            <a:pPr>
              <a:buFont typeface="Arial" charset="0"/>
              <a:buNone/>
            </a:pPr>
            <a:r>
              <a:rPr lang="en-GB" smtClean="0">
                <a:latin typeface="Times New Roman" pitchFamily="18" charset="0"/>
              </a:rPr>
              <a:t>For this training type you are not dependant on a very expensive tools. </a:t>
            </a:r>
          </a:p>
          <a:p>
            <a:pPr>
              <a:buFont typeface="Arial" charset="0"/>
              <a:buNone/>
            </a:pPr>
            <a:endParaRPr lang="en-GB" smtClean="0">
              <a:latin typeface="Times New Roman" pitchFamily="18" charset="0"/>
            </a:endParaRPr>
          </a:p>
        </p:txBody>
      </p:sp>
      <p:sp>
        <p:nvSpPr>
          <p:cNvPr id="165891" name="Tijdelijke aanduiding voor dianummer 3"/>
          <p:cNvSpPr>
            <a:spLocks noGrp="1"/>
          </p:cNvSpPr>
          <p:nvPr>
            <p:ph type="sldNum" sz="quarter"/>
          </p:nvPr>
        </p:nvSpPr>
        <p:spPr>
          <a:noFill/>
        </p:spPr>
        <p:txBody>
          <a:bodyPr/>
          <a:lstStyle/>
          <a:p>
            <a:pPr>
              <a:buFont typeface="Wingdings" pitchFamily="2" charset="2"/>
              <a:buNone/>
            </a:pPr>
            <a:fld id="{F2A948BD-4556-47A1-B33E-66558AAACDC7}" type="slidenum">
              <a:rPr lang="nl-NL" smtClean="0">
                <a:latin typeface="Times New Roman" pitchFamily="18" charset="0"/>
                <a:ea typeface="DejaVu Sans"/>
                <a:cs typeface="DejaVu Sans"/>
              </a:rPr>
              <a:pPr>
                <a:buFont typeface="Wingdings" pitchFamily="2" charset="2"/>
                <a:buNone/>
              </a:pPr>
              <a:t>44</a:t>
            </a:fld>
            <a:endParaRPr lang="nl-NL" smtClean="0">
              <a:latin typeface="Times New Roman" pitchFamily="18" charset="0"/>
              <a:ea typeface="DejaVu Sans"/>
              <a:cs typeface="DejaVu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jdelijke aanduiding voor dia-afbeelding 1"/>
          <p:cNvSpPr>
            <a:spLocks noGrp="1" noRot="1" noChangeAspect="1" noTextEdit="1"/>
          </p:cNvSpPr>
          <p:nvPr>
            <p:ph type="sldImg"/>
          </p:nvPr>
        </p:nvSpPr>
        <p:spPr>
          <a:ln/>
        </p:spPr>
      </p:sp>
      <p:sp>
        <p:nvSpPr>
          <p:cNvPr id="167938" name="Tijdelijke aanduiding voor notities 2"/>
          <p:cNvSpPr>
            <a:spLocks noGrp="1"/>
          </p:cNvSpPr>
          <p:nvPr>
            <p:ph type="body" idx="1"/>
          </p:nvPr>
        </p:nvSpPr>
        <p:spPr>
          <a:noFill/>
          <a:ln/>
        </p:spPr>
        <p:txBody>
          <a:bodyPr/>
          <a:lstStyle/>
          <a:p>
            <a:endParaRPr lang="en-GB" smtClean="0">
              <a:latin typeface="Times New Roman" pitchFamily="18" charset="0"/>
            </a:endParaRPr>
          </a:p>
          <a:p>
            <a:r>
              <a:rPr lang="en-GB" smtClean="0">
                <a:latin typeface="Times New Roman" pitchFamily="18" charset="0"/>
              </a:rPr>
              <a:t>To show how I succeed....I went to a Adobe Flash course of 5-6 days and I programmed the simulator in Adobe Flash with the help of ActionScript 3.0</a:t>
            </a:r>
          </a:p>
        </p:txBody>
      </p:sp>
      <p:sp>
        <p:nvSpPr>
          <p:cNvPr id="167939" name="Tijdelijke aanduiding voor dianummer 3"/>
          <p:cNvSpPr>
            <a:spLocks noGrp="1"/>
          </p:cNvSpPr>
          <p:nvPr>
            <p:ph type="sldNum" sz="quarter"/>
          </p:nvPr>
        </p:nvSpPr>
        <p:spPr>
          <a:noFill/>
        </p:spPr>
        <p:txBody>
          <a:bodyPr/>
          <a:lstStyle/>
          <a:p>
            <a:pPr>
              <a:buFont typeface="Wingdings" pitchFamily="2" charset="2"/>
              <a:buNone/>
            </a:pPr>
            <a:fld id="{09B8DEE1-C65D-465E-A491-BC53AFF8E6CF}" type="slidenum">
              <a:rPr lang="nl-NL" smtClean="0">
                <a:latin typeface="Times New Roman" pitchFamily="18" charset="0"/>
                <a:ea typeface="DejaVu Sans"/>
                <a:cs typeface="DejaVu Sans"/>
              </a:rPr>
              <a:pPr>
                <a:buFont typeface="Wingdings" pitchFamily="2" charset="2"/>
                <a:buNone/>
              </a:pPr>
              <a:t>45</a:t>
            </a:fld>
            <a:endParaRPr lang="nl-NL" smtClean="0">
              <a:latin typeface="Times New Roman" pitchFamily="18" charset="0"/>
              <a:ea typeface="DejaVu Sans"/>
              <a:cs typeface="DejaVu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jdelijke aanduiding voor dia-afbeelding 1"/>
          <p:cNvSpPr>
            <a:spLocks noGrp="1" noRot="1" noChangeAspect="1" noTextEdit="1"/>
          </p:cNvSpPr>
          <p:nvPr>
            <p:ph type="sldImg"/>
          </p:nvPr>
        </p:nvSpPr>
        <p:spPr>
          <a:ln/>
        </p:spPr>
      </p:sp>
      <p:sp>
        <p:nvSpPr>
          <p:cNvPr id="169986" name="Tijdelijke aanduiding voor notities 2"/>
          <p:cNvSpPr>
            <a:spLocks noGrp="1"/>
          </p:cNvSpPr>
          <p:nvPr>
            <p:ph type="body" idx="1"/>
          </p:nvPr>
        </p:nvSpPr>
        <p:spPr>
          <a:noFill/>
          <a:ln/>
        </p:spPr>
        <p:txBody>
          <a:bodyPr/>
          <a:lstStyle/>
          <a:p>
            <a:r>
              <a:rPr lang="en-GB" smtClean="0">
                <a:latin typeface="Times New Roman" pitchFamily="18" charset="0"/>
              </a:rPr>
              <a:t>Within the EumetCal High Impact Weather Group we have taken the initiative to translate the simulator programme into English. </a:t>
            </a:r>
          </a:p>
          <a:p>
            <a:r>
              <a:rPr lang="en-GB" smtClean="0">
                <a:latin typeface="Times New Roman" pitchFamily="18" charset="0"/>
              </a:rPr>
              <a:t>We are happy to share this tool with you and the rest of the educational world. It will be available on the EumetCal site or with me.</a:t>
            </a:r>
          </a:p>
          <a:p>
            <a:r>
              <a:rPr lang="en-GB" smtClean="0">
                <a:latin typeface="Times New Roman" pitchFamily="18" charset="0"/>
              </a:rPr>
              <a:t>When an experienced programmer follows a Flash and ActionScript course.... the programmer will able to adapt the simulator for your own situation.</a:t>
            </a:r>
          </a:p>
          <a:p>
            <a:endParaRPr lang="en-GB" smtClean="0">
              <a:latin typeface="Times New Roman" pitchFamily="18" charset="0"/>
            </a:endParaRPr>
          </a:p>
          <a:p>
            <a:r>
              <a:rPr lang="en-GB" smtClean="0">
                <a:latin typeface="Times New Roman" pitchFamily="18" charset="0"/>
              </a:rPr>
              <a:t>I know that I have disapointed some people with this story, because they want to hear the technical story.....</a:t>
            </a:r>
          </a:p>
          <a:p>
            <a:r>
              <a:rPr lang="en-GB" smtClean="0">
                <a:latin typeface="Times New Roman" pitchFamily="18" charset="0"/>
              </a:rPr>
              <a:t>My idea is that this story needed to be told too...so that is why, but I am happy to do a separated session with the people who are interested on the technical side....</a:t>
            </a:r>
          </a:p>
        </p:txBody>
      </p:sp>
      <p:sp>
        <p:nvSpPr>
          <p:cNvPr id="169987" name="Tijdelijke aanduiding voor dianummer 3"/>
          <p:cNvSpPr>
            <a:spLocks noGrp="1"/>
          </p:cNvSpPr>
          <p:nvPr>
            <p:ph type="sldNum" sz="quarter"/>
          </p:nvPr>
        </p:nvSpPr>
        <p:spPr>
          <a:noFill/>
        </p:spPr>
        <p:txBody>
          <a:bodyPr/>
          <a:lstStyle/>
          <a:p>
            <a:pPr>
              <a:buFont typeface="Wingdings" pitchFamily="2" charset="2"/>
              <a:buNone/>
            </a:pPr>
            <a:fld id="{AFAE8C12-A08F-4C32-A3B3-DA740890EE68}" type="slidenum">
              <a:rPr lang="nl-NL" smtClean="0">
                <a:latin typeface="Times New Roman" pitchFamily="18" charset="0"/>
                <a:ea typeface="DejaVu Sans"/>
                <a:cs typeface="DejaVu Sans"/>
              </a:rPr>
              <a:pPr>
                <a:buFont typeface="Wingdings" pitchFamily="2" charset="2"/>
                <a:buNone/>
              </a:pPr>
              <a:t>46</a:t>
            </a:fld>
            <a:endParaRPr lang="nl-NL" smtClean="0">
              <a:latin typeface="Times New Roman" pitchFamily="18" charset="0"/>
              <a:ea typeface="DejaVu Sans"/>
              <a:cs typeface="DejaVu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7"/>
          <p:cNvSpPr>
            <a:spLocks noGrp="1" noChangeArrowheads="1"/>
          </p:cNvSpPr>
          <p:nvPr>
            <p:ph type="sldNum" sz="quarter"/>
          </p:nvPr>
        </p:nvSpPr>
        <p:spPr>
          <a:noFill/>
        </p:spPr>
        <p:txBody>
          <a:bodyPr/>
          <a:lstStyle/>
          <a:p>
            <a:pPr>
              <a:buFont typeface="Wingdings" pitchFamily="2" charset="2"/>
              <a:buNone/>
            </a:pPr>
            <a:fld id="{29319F1D-614D-4A4E-9747-A1330AA41814}" type="slidenum">
              <a:rPr lang="nl-NL" smtClean="0">
                <a:latin typeface="Times New Roman" pitchFamily="18" charset="0"/>
                <a:ea typeface="DejaVu Sans"/>
                <a:cs typeface="DejaVu Sans"/>
              </a:rPr>
              <a:pPr>
                <a:buFont typeface="Wingdings" pitchFamily="2" charset="2"/>
                <a:buNone/>
              </a:pPr>
              <a:t>47</a:t>
            </a:fld>
            <a:endParaRPr lang="nl-NL" smtClean="0">
              <a:latin typeface="Times New Roman" pitchFamily="18" charset="0"/>
              <a:ea typeface="DejaVu Sans"/>
              <a:cs typeface="DejaVu Sans"/>
            </a:endParaRPr>
          </a:p>
        </p:txBody>
      </p:sp>
      <p:sp>
        <p:nvSpPr>
          <p:cNvPr id="172035" name="Rectangle 1"/>
          <p:cNvSpPr>
            <a:spLocks noGrp="1" noRot="1" noChangeAspect="1" noChangeArrowheads="1" noTextEdit="1"/>
          </p:cNvSpPr>
          <p:nvPr>
            <p:ph type="sldImg"/>
          </p:nvPr>
        </p:nvSpPr>
        <p:spPr>
          <a:xfrm>
            <a:off x="920750" y="742950"/>
            <a:ext cx="4953000" cy="3714750"/>
          </a:xfrm>
          <a:ln/>
        </p:spPr>
      </p:sp>
      <p:sp>
        <p:nvSpPr>
          <p:cNvPr id="172036" name="Rectangle 2"/>
          <p:cNvSpPr>
            <a:spLocks noGrp="1" noChangeArrowheads="1"/>
          </p:cNvSpPr>
          <p:nvPr>
            <p:ph type="body" idx="1"/>
          </p:nvPr>
        </p:nvSpPr>
        <p:spPr>
          <a:xfrm>
            <a:off x="679450"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jdelijke aanduiding voor dia-afbeelding 1"/>
          <p:cNvSpPr>
            <a:spLocks noGrp="1" noRot="1" noChangeAspect="1" noTextEdit="1"/>
          </p:cNvSpPr>
          <p:nvPr>
            <p:ph type="sldImg"/>
          </p:nvPr>
        </p:nvSpPr>
        <p:spPr>
          <a:ln/>
        </p:spPr>
      </p:sp>
      <p:sp>
        <p:nvSpPr>
          <p:cNvPr id="174082" name="Tijdelijke aanduiding voor notities 2"/>
          <p:cNvSpPr>
            <a:spLocks noGrp="1"/>
          </p:cNvSpPr>
          <p:nvPr>
            <p:ph type="body" idx="1"/>
          </p:nvPr>
        </p:nvSpPr>
        <p:spPr>
          <a:noFill/>
          <a:ln/>
        </p:spPr>
        <p:txBody>
          <a:bodyPr/>
          <a:lstStyle/>
          <a:p>
            <a:endParaRPr lang="nl-NL" smtClean="0">
              <a:latin typeface="Times New Roman" pitchFamily="18" charset="0"/>
            </a:endParaRPr>
          </a:p>
        </p:txBody>
      </p:sp>
      <p:sp>
        <p:nvSpPr>
          <p:cNvPr id="174083" name="Tijdelijke aanduiding voor dianummer 3"/>
          <p:cNvSpPr>
            <a:spLocks noGrp="1"/>
          </p:cNvSpPr>
          <p:nvPr>
            <p:ph type="sldNum" sz="quarter"/>
          </p:nvPr>
        </p:nvSpPr>
        <p:spPr>
          <a:noFill/>
        </p:spPr>
        <p:txBody>
          <a:bodyPr/>
          <a:lstStyle/>
          <a:p>
            <a:pPr>
              <a:buFont typeface="Wingdings" pitchFamily="2" charset="2"/>
              <a:buNone/>
            </a:pPr>
            <a:fld id="{BADACD17-B02D-4068-9374-9267912DA50E}" type="slidenum">
              <a:rPr lang="nl-NL" smtClean="0">
                <a:latin typeface="Times New Roman" pitchFamily="18" charset="0"/>
                <a:ea typeface="DejaVu Sans"/>
                <a:cs typeface="DejaVu Sans"/>
              </a:rPr>
              <a:pPr>
                <a:buFont typeface="Wingdings" pitchFamily="2" charset="2"/>
                <a:buNone/>
              </a:pPr>
              <a:t>48</a:t>
            </a:fld>
            <a:endParaRPr lang="nl-NL" smtClean="0">
              <a:latin typeface="Times New Roman" pitchFamily="18" charset="0"/>
              <a:ea typeface="DejaVu Sans"/>
              <a:cs typeface="DejaVu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pPr>
              <a:buFont typeface="Wingdings" pitchFamily="2" charset="2"/>
              <a:buNone/>
            </a:pPr>
            <a:fld id="{0A1FAD4B-F016-40C4-8B96-71D3C1F64B3B}" type="slidenum">
              <a:rPr lang="nl-NL" smtClean="0">
                <a:latin typeface="Times New Roman" pitchFamily="18" charset="0"/>
                <a:ea typeface="DejaVu Sans"/>
                <a:cs typeface="DejaVu Sans"/>
              </a:rPr>
              <a:pPr>
                <a:buFont typeface="Wingdings" pitchFamily="2" charset="2"/>
                <a:buNone/>
              </a:pPr>
              <a:t>5</a:t>
            </a:fld>
            <a:endParaRPr lang="nl-NL" smtClean="0">
              <a:latin typeface="Times New Roman" pitchFamily="18" charset="0"/>
              <a:ea typeface="DejaVu Sans"/>
              <a:cs typeface="DejaVu Sans"/>
            </a:endParaRPr>
          </a:p>
        </p:txBody>
      </p:sp>
      <p:sp>
        <p:nvSpPr>
          <p:cNvPr id="86019" name="Rectangle 1"/>
          <p:cNvSpPr>
            <a:spLocks noGrp="1" noRot="1" noChangeAspect="1" noChangeArrowheads="1" noTextEdit="1"/>
          </p:cNvSpPr>
          <p:nvPr>
            <p:ph type="sldImg"/>
          </p:nvPr>
        </p:nvSpPr>
        <p:spPr>
          <a:xfrm>
            <a:off x="922338" y="742950"/>
            <a:ext cx="4953000" cy="3714750"/>
          </a:xfrm>
          <a:ln/>
        </p:spPr>
      </p:sp>
      <p:sp>
        <p:nvSpPr>
          <p:cNvPr id="86020" name="Rectangle 2"/>
          <p:cNvSpPr>
            <a:spLocks noGrp="1" noChangeArrowheads="1"/>
          </p:cNvSpPr>
          <p:nvPr>
            <p:ph type="body" idx="1"/>
          </p:nvPr>
        </p:nvSpPr>
        <p:spPr>
          <a:xfrm>
            <a:off x="681038" y="4705350"/>
            <a:ext cx="5435600" cy="4457700"/>
          </a:xfrm>
          <a:noFill/>
          <a:ln/>
        </p:spPr>
        <p:txBody>
          <a:bodyPr wrap="none" anchor="ctr"/>
          <a:lstStyle/>
          <a:p>
            <a:r>
              <a:rPr lang="en-GB" smtClean="0">
                <a:latin typeface="Times New Roman" pitchFamily="18" charset="0"/>
              </a:rPr>
              <a:t>I picked some examples of simulator training I know of</a:t>
            </a:r>
          </a:p>
          <a:p>
            <a:r>
              <a:rPr lang="en-GB" smtClean="0">
                <a:latin typeface="Times New Roman" pitchFamily="18" charset="0"/>
              </a:rPr>
              <a:t>Pilots are trained in a simulator. At the KLM 5 times training and 2 exams in a simulator</a:t>
            </a:r>
          </a:p>
          <a:p>
            <a:r>
              <a:rPr lang="en-GB" smtClean="0">
                <a:latin typeface="Times New Roman" pitchFamily="18" charset="0"/>
              </a:rPr>
              <a:t>We had a large simulation exercise where the army had to concur and airport in the Netherlands... of all the parts of our army were working together in this simulation .</a:t>
            </a:r>
          </a:p>
          <a:p>
            <a:r>
              <a:rPr lang="en-GB" smtClean="0">
                <a:latin typeface="Times New Roman" pitchFamily="18" charset="0"/>
              </a:rPr>
              <a:t>The Health service The Hague had a simulation exercise</a:t>
            </a:r>
          </a:p>
          <a:p>
            <a:endParaRPr lang="en-GB" smtClean="0">
              <a:latin typeface="Times New Roman" pitchFamily="18" charset="0"/>
            </a:endParaRPr>
          </a:p>
          <a:p>
            <a:endParaRPr lang="en-GB" smtClean="0">
              <a:latin typeface="Times New Roman" pitchFamily="18" charset="0"/>
            </a:endParaRPr>
          </a:p>
          <a:p>
            <a:endParaRPr lang="en-GB" smtClean="0">
              <a:latin typeface="Times New Roman" pitchFamily="18" charset="0"/>
            </a:endParaRPr>
          </a:p>
          <a:p>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p:cNvSpPr>
          <p:nvPr>
            <p:ph type="sldImg"/>
          </p:nvPr>
        </p:nvSpPr>
        <p:spPr>
          <a:ln/>
        </p:spPr>
      </p:sp>
      <p:sp>
        <p:nvSpPr>
          <p:cNvPr id="88066" name="Tijdelijke aanduiding voor notities 2"/>
          <p:cNvSpPr>
            <a:spLocks noGrp="1"/>
          </p:cNvSpPr>
          <p:nvPr>
            <p:ph type="body" idx="1"/>
          </p:nvPr>
        </p:nvSpPr>
        <p:spPr>
          <a:noFill/>
          <a:ln/>
        </p:spPr>
        <p:txBody>
          <a:bodyPr/>
          <a:lstStyle/>
          <a:p>
            <a:r>
              <a:rPr lang="en-GB" smtClean="0">
                <a:latin typeface="Times New Roman" pitchFamily="18" charset="0"/>
              </a:rPr>
              <a:t>Doctors use simulation people</a:t>
            </a:r>
          </a:p>
          <a:p>
            <a:endParaRPr lang="nl-NL" smtClean="0">
              <a:latin typeface="Times New Roman" pitchFamily="18" charset="0"/>
            </a:endParaRPr>
          </a:p>
        </p:txBody>
      </p:sp>
      <p:sp>
        <p:nvSpPr>
          <p:cNvPr id="88067" name="Tijdelijke aanduiding voor dianummer 3"/>
          <p:cNvSpPr>
            <a:spLocks noGrp="1"/>
          </p:cNvSpPr>
          <p:nvPr>
            <p:ph type="sldNum" sz="quarter"/>
          </p:nvPr>
        </p:nvSpPr>
        <p:spPr>
          <a:noFill/>
        </p:spPr>
        <p:txBody>
          <a:bodyPr/>
          <a:lstStyle/>
          <a:p>
            <a:pPr>
              <a:buFont typeface="Wingdings" pitchFamily="2" charset="2"/>
              <a:buNone/>
            </a:pPr>
            <a:fld id="{BA323E7F-81EA-4098-84C6-2194ACB8C7B7}" type="slidenum">
              <a:rPr lang="nl-NL" smtClean="0">
                <a:latin typeface="Times New Roman" pitchFamily="18" charset="0"/>
                <a:ea typeface="DejaVu Sans"/>
                <a:cs typeface="DejaVu Sans"/>
              </a:rPr>
              <a:pPr>
                <a:buFont typeface="Wingdings" pitchFamily="2" charset="2"/>
                <a:buNone/>
              </a:pPr>
              <a:t>6</a:t>
            </a:fld>
            <a:endParaRPr lang="nl-NL" smtClean="0">
              <a:latin typeface="Times New Roman" pitchFamily="18" charset="0"/>
              <a:ea typeface="DejaVu Sans"/>
              <a:cs typeface="DejaVu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jdelijke aanduiding voor dia-afbeelding 1"/>
          <p:cNvSpPr>
            <a:spLocks noGrp="1" noRot="1" noChangeAspect="1"/>
          </p:cNvSpPr>
          <p:nvPr>
            <p:ph type="sldImg"/>
          </p:nvPr>
        </p:nvSpPr>
        <p:spPr>
          <a:ln/>
        </p:spPr>
      </p:sp>
      <p:sp>
        <p:nvSpPr>
          <p:cNvPr id="90114" name="Tijdelijke aanduiding voor notities 2"/>
          <p:cNvSpPr>
            <a:spLocks noGrp="1"/>
          </p:cNvSpPr>
          <p:nvPr>
            <p:ph type="body" idx="1"/>
          </p:nvPr>
        </p:nvSpPr>
        <p:spPr>
          <a:noFill/>
          <a:ln/>
        </p:spPr>
        <p:txBody>
          <a:bodyPr/>
          <a:lstStyle/>
          <a:p>
            <a:r>
              <a:rPr lang="en-GB" smtClean="0">
                <a:latin typeface="Times New Roman" pitchFamily="18" charset="0"/>
              </a:rPr>
              <a:t>The Air traffic control and the people of the ground control from our Airport used a simulation exercise to be prepared for snow situations in winter...</a:t>
            </a:r>
          </a:p>
        </p:txBody>
      </p:sp>
      <p:sp>
        <p:nvSpPr>
          <p:cNvPr id="90115" name="Tijdelijke aanduiding voor dianummer 3"/>
          <p:cNvSpPr>
            <a:spLocks noGrp="1"/>
          </p:cNvSpPr>
          <p:nvPr>
            <p:ph type="sldNum" sz="quarter"/>
          </p:nvPr>
        </p:nvSpPr>
        <p:spPr>
          <a:noFill/>
        </p:spPr>
        <p:txBody>
          <a:bodyPr/>
          <a:lstStyle/>
          <a:p>
            <a:pPr>
              <a:buFont typeface="Wingdings" pitchFamily="2" charset="2"/>
              <a:buNone/>
            </a:pPr>
            <a:fld id="{B275CDD5-462F-452E-B276-E10FF38EA670}" type="slidenum">
              <a:rPr lang="nl-NL" smtClean="0">
                <a:latin typeface="Times New Roman" pitchFamily="18" charset="0"/>
                <a:ea typeface="DejaVu Sans"/>
                <a:cs typeface="DejaVu Sans"/>
              </a:rPr>
              <a:pPr>
                <a:buFont typeface="Wingdings" pitchFamily="2" charset="2"/>
                <a:buNone/>
              </a:pPr>
              <a:t>7</a:t>
            </a:fld>
            <a:endParaRPr lang="nl-NL" smtClean="0">
              <a:latin typeface="Times New Roman" pitchFamily="18" charset="0"/>
              <a:ea typeface="DejaVu Sans"/>
              <a:cs typeface="DejaVu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jdelijke aanduiding voor dia-afbeelding 1"/>
          <p:cNvSpPr>
            <a:spLocks noGrp="1" noRot="1" noChangeAspect="1"/>
          </p:cNvSpPr>
          <p:nvPr>
            <p:ph type="sldImg"/>
          </p:nvPr>
        </p:nvSpPr>
        <p:spPr>
          <a:ln/>
        </p:spPr>
      </p:sp>
      <p:sp>
        <p:nvSpPr>
          <p:cNvPr id="92162" name="Tijdelijke aanduiding voor notities 2"/>
          <p:cNvSpPr>
            <a:spLocks noGrp="1"/>
          </p:cNvSpPr>
          <p:nvPr>
            <p:ph type="body" idx="1"/>
          </p:nvPr>
        </p:nvSpPr>
        <p:spPr>
          <a:noFill/>
          <a:ln/>
        </p:spPr>
        <p:txBody>
          <a:bodyPr/>
          <a:lstStyle/>
          <a:p>
            <a:r>
              <a:rPr lang="en-GB" smtClean="0">
                <a:latin typeface="Times New Roman" pitchFamily="18" charset="0"/>
              </a:rPr>
              <a:t>Even our train drivers have their own simulator where they train twice a year!</a:t>
            </a:r>
          </a:p>
        </p:txBody>
      </p:sp>
      <p:sp>
        <p:nvSpPr>
          <p:cNvPr id="92163" name="Tijdelijke aanduiding voor dianummer 3"/>
          <p:cNvSpPr>
            <a:spLocks noGrp="1"/>
          </p:cNvSpPr>
          <p:nvPr>
            <p:ph type="sldNum" sz="quarter"/>
          </p:nvPr>
        </p:nvSpPr>
        <p:spPr>
          <a:noFill/>
        </p:spPr>
        <p:txBody>
          <a:bodyPr/>
          <a:lstStyle/>
          <a:p>
            <a:pPr>
              <a:buFont typeface="Wingdings" pitchFamily="2" charset="2"/>
              <a:buNone/>
            </a:pPr>
            <a:fld id="{1D5CC094-760E-49EC-83A9-39CC7A4EC2BD}" type="slidenum">
              <a:rPr lang="nl-NL" smtClean="0">
                <a:latin typeface="Times New Roman" pitchFamily="18" charset="0"/>
                <a:ea typeface="DejaVu Sans"/>
                <a:cs typeface="DejaVu Sans"/>
              </a:rPr>
              <a:pPr>
                <a:buFont typeface="Wingdings" pitchFamily="2" charset="2"/>
                <a:buNone/>
              </a:pPr>
              <a:t>8</a:t>
            </a:fld>
            <a:endParaRPr lang="nl-NL" smtClean="0">
              <a:latin typeface="Times New Roman" pitchFamily="18" charset="0"/>
              <a:ea typeface="DejaVu Sans"/>
              <a:cs typeface="DejaVu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pPr>
              <a:buFont typeface="Wingdings" pitchFamily="2" charset="2"/>
              <a:buNone/>
            </a:pPr>
            <a:fld id="{FC413CCD-EBA3-46B9-90CB-D79B6DE6ECA4}" type="slidenum">
              <a:rPr lang="nl-NL" smtClean="0">
                <a:latin typeface="Times New Roman" pitchFamily="18" charset="0"/>
                <a:ea typeface="DejaVu Sans"/>
                <a:cs typeface="DejaVu Sans"/>
              </a:rPr>
              <a:pPr>
                <a:buFont typeface="Wingdings" pitchFamily="2" charset="2"/>
                <a:buNone/>
              </a:pPr>
              <a:t>9</a:t>
            </a:fld>
            <a:endParaRPr lang="nl-NL" smtClean="0">
              <a:latin typeface="Times New Roman" pitchFamily="18" charset="0"/>
              <a:ea typeface="DejaVu Sans"/>
              <a:cs typeface="DejaVu Sans"/>
            </a:endParaRPr>
          </a:p>
        </p:txBody>
      </p:sp>
      <p:sp>
        <p:nvSpPr>
          <p:cNvPr id="94211" name="Rectangle 1"/>
          <p:cNvSpPr>
            <a:spLocks noGrp="1" noRot="1" noChangeAspect="1" noChangeArrowheads="1" noTextEdit="1"/>
          </p:cNvSpPr>
          <p:nvPr>
            <p:ph type="sldImg"/>
          </p:nvPr>
        </p:nvSpPr>
        <p:spPr>
          <a:xfrm>
            <a:off x="920750" y="742950"/>
            <a:ext cx="4953000" cy="3714750"/>
          </a:xfrm>
          <a:ln/>
        </p:spPr>
      </p:sp>
      <p:sp>
        <p:nvSpPr>
          <p:cNvPr id="94212"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So why do we not use simulator training more often in the Meteorology?? Has anyone got an idea?</a:t>
            </a:r>
          </a:p>
          <a:p>
            <a:pPr>
              <a:buFont typeface="Arial" charset="0"/>
              <a:buChar char="•"/>
            </a:pPr>
            <a:r>
              <a:rPr lang="en-GB" smtClean="0">
                <a:latin typeface="Times New Roman" pitchFamily="18" charset="0"/>
              </a:rPr>
              <a:t> scary?</a:t>
            </a:r>
          </a:p>
          <a:p>
            <a:pPr>
              <a:buFont typeface="Arial" charset="0"/>
              <a:buChar char="•"/>
            </a:pPr>
            <a:r>
              <a:rPr lang="en-GB" smtClean="0">
                <a:latin typeface="Times New Roman" pitchFamily="18" charset="0"/>
              </a:rPr>
              <a:t> too expensive?</a:t>
            </a:r>
          </a:p>
          <a:p>
            <a:pPr>
              <a:buFont typeface="Arial" charset="0"/>
              <a:buChar char="•"/>
            </a:pPr>
            <a:r>
              <a:rPr lang="en-GB" smtClean="0">
                <a:latin typeface="Times New Roman"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E5B76AE9-145B-4450-A794-29DA67124F8A}" type="datetime1">
              <a:rPr lang="nl-NL"/>
              <a:pPr>
                <a:defRPr/>
              </a:pPr>
              <a:t>20-9-2012</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DB69C91D-4FCF-46F7-9C8D-0DC2221FC371}" type="datetime1">
              <a:rPr lang="nl-NL"/>
              <a:pPr>
                <a:defRPr/>
              </a:pPr>
              <a:t>20-9-2012</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2C8EB738-CE50-4C0B-A857-6F7A144041C8}" type="datetime1">
              <a:rPr lang="nl-NL"/>
              <a:pPr>
                <a:defRPr/>
              </a:pPr>
              <a:t>20-9-2012</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329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2437" cy="329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F952BFF2-B6AC-49C0-8075-E033426B9040}" type="datetime1">
              <a:rPr lang="nl-NL"/>
              <a:pPr>
                <a:defRPr/>
              </a:pPr>
              <a:t>20-9-2012</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A01124CF-AAC5-4AC6-9C59-95EB9D04DF5B}" type="datetime1">
              <a:rPr lang="nl-NL"/>
              <a:pPr>
                <a:defRPr/>
              </a:pPr>
              <a:t>20-9-2012</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93FBDBED-3C6B-4A1C-9054-1F4A1C975FF1}" type="datetime1">
              <a:rPr lang="nl-NL"/>
              <a:pPr>
                <a:defRPr/>
              </a:pPr>
              <a:t>20-9-2012</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9FE19382-F7B9-4AD4-85E9-103A39FAEDB9}" type="datetime1">
              <a:rPr lang="nl-NL"/>
              <a:pPr>
                <a:defRPr/>
              </a:pPr>
              <a:t>20-9-2012</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E5BEEE62-544D-41EE-AF77-43F5F86FC991}" type="datetime1">
              <a:rPr lang="nl-NL"/>
              <a:pPr>
                <a:defRPr/>
              </a:pPr>
              <a:t>20-9-2012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A73E527D-6B08-4C28-AB56-19B7F0AB3D4F}" type="datetime1">
              <a:rPr lang="nl-NL"/>
              <a:pPr>
                <a:defRPr/>
              </a:pPr>
              <a:t>20-9-2012</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64080C8D-988B-40B1-A04F-F173F4678937}" type="datetime1">
              <a:rPr lang="nl-NL"/>
              <a:pPr>
                <a:defRPr/>
              </a:pPr>
              <a:t>20-9-2012</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1700" cy="4327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4327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D2DB78E2-4634-470F-91D2-400290A2F0F6}" type="datetime1">
              <a:rPr lang="nl-NL"/>
              <a:pPr>
                <a:defRPr/>
              </a:pPr>
              <a:t>20-9-2012</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5B7A6511-6808-4164-9407-7776291E9B4A}" type="datetime1">
              <a:rPr lang="nl-NL"/>
              <a:pPr>
                <a:defRPr/>
              </a:pPr>
              <a:t>20-9-2012</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CDC7857B-770D-4360-8757-E5A2E545CC26}" type="datetime1">
              <a:rPr lang="nl-NL"/>
              <a:pPr>
                <a:defRPr/>
              </a:pPr>
              <a:t>20-9-2012</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DE707246-5B07-48FB-9FC3-5A84B3B2A43D}" type="datetime1">
              <a:rPr lang="nl-NL"/>
              <a:pPr>
                <a:defRPr/>
              </a:pPr>
              <a:t>20-9-2012</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1E33E412-126E-42B8-8EDB-A913D91C3BC5}" type="datetime1">
              <a:rPr lang="nl-NL"/>
              <a:pPr>
                <a:defRPr/>
              </a:pPr>
              <a:t>20-9-2012</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421B7A06-7733-42AE-864F-F1479CB424FF}" type="datetime1">
              <a:rPr lang="nl-NL"/>
              <a:pPr>
                <a:defRPr/>
              </a:pPr>
              <a:t>20-9-2012</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704CE683-61E5-49A3-94AD-91CE5CC58769}" type="datetime1">
              <a:rPr lang="nl-NL"/>
              <a:pPr>
                <a:defRPr/>
              </a:pPr>
              <a:t>20-9-2012</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23FD1FBF-3415-4468-B38C-772EA0D8AF23}" type="datetime1">
              <a:rPr lang="nl-NL"/>
              <a:pPr>
                <a:defRPr/>
              </a:pPr>
              <a:t>20-9-2012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68A43AEB-9EB0-485E-9CE0-3AC664150A31}" type="datetime1">
              <a:rPr lang="nl-NL"/>
              <a:pPr>
                <a:defRPr/>
              </a:pPr>
              <a:t>20-9-2012</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503F7A38-F372-4EC3-8342-85A8C1D08056}" type="datetime1">
              <a:rPr lang="nl-NL"/>
              <a:pPr>
                <a:defRPr/>
              </a:pPr>
              <a:t>20-9-2012</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41E7FCF4-DE9E-4797-8FB3-1F9FB6B6AB16}" type="datetime1">
              <a:rPr lang="nl-NL"/>
              <a:pPr>
                <a:defRPr/>
              </a:pPr>
              <a:t>20-9-2012</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3945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3945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1D8FA5E9-6A8B-44C5-BE93-177EA600C9C6}" type="datetime1">
              <a:rPr lang="nl-NL"/>
              <a:pPr>
                <a:defRPr/>
              </a:pPr>
              <a:t>20-9-2012</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6D46C3D6-9426-463A-8A6F-D88534DF8EED}" type="datetime1">
              <a:rPr lang="nl-NL"/>
              <a:pPr>
                <a:defRPr/>
              </a:pPr>
              <a:t>20-9-2012</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FCE520E3-BA48-4ACA-8D37-3083AC60B338}" type="datetime1">
              <a:rPr lang="nl-NL"/>
              <a:pPr>
                <a:defRPr/>
              </a:pPr>
              <a:t>20-9-2012</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1FE4DF08-A930-41ED-93EE-5FD38DAD4347}" type="datetime1">
              <a:rPr lang="nl-NL"/>
              <a:pPr>
                <a:defRPr/>
              </a:pPr>
              <a:t>20-9-2012</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685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685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99BE3B3C-C816-4EEF-8F82-6627A6FDDEFE}" type="datetime1">
              <a:rPr lang="nl-NL"/>
              <a:pPr>
                <a:defRPr/>
              </a:pPr>
              <a:t>20-9-2012</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64B492E2-86ED-4A67-9661-163668C321A3}" type="datetime1">
              <a:rPr lang="nl-NL"/>
              <a:pPr>
                <a:defRPr/>
              </a:pPr>
              <a:t>20-9-2012</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9422E5FB-A698-43FF-90E1-BCA34BD5148D}" type="datetime1">
              <a:rPr lang="nl-NL"/>
              <a:pPr>
                <a:defRPr/>
              </a:pPr>
              <a:t>20-9-2012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FDA8A9E-DE24-4858-8F2B-4D9E39D4D3F4}" type="datetime1">
              <a:rPr lang="nl-NL"/>
              <a:pPr>
                <a:defRPr/>
              </a:pPr>
              <a:t>20-9-2012</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F81F22AB-8FE4-443D-B903-8F181290983E}" type="datetime1">
              <a:rPr lang="nl-NL"/>
              <a:pPr>
                <a:defRPr/>
              </a:pPr>
              <a:t>20-9-2012</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815CBDC2-44BB-4C27-880F-0979DBA5F94D}" type="datetime1">
              <a:rPr lang="nl-NL"/>
              <a:pPr>
                <a:defRPr/>
              </a:pPr>
              <a:t>20-9-2012</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B2C79A81-6231-4981-BD73-7015FE27AE21}" type="datetime1">
              <a:rPr lang="nl-NL"/>
              <a:pPr>
                <a:defRPr/>
              </a:pPr>
              <a:t>20-9-2012</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6692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6692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B886ABFE-3640-47F1-99ED-B9A6CB8F7EFE}" type="datetime1">
              <a:rPr lang="nl-NL"/>
              <a:pPr>
                <a:defRPr/>
              </a:pPr>
              <a:t>20-9-2012</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90AB3855-3628-455E-A8A9-F57C83D5F994}" type="datetime1">
              <a:rPr lang="nl-NL"/>
              <a:pPr>
                <a:defRPr/>
              </a:pPr>
              <a:t>20-9-2012</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3C362BB7-0FE9-40B8-83AF-4F5017D754DA}" type="datetime1">
              <a:rPr lang="nl-NL"/>
              <a:pPr>
                <a:defRPr/>
              </a:pPr>
              <a:t>20-9-2012</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128D2EEB-5DA6-451D-B983-1794D06C23C6}" type="datetime1">
              <a:rPr lang="nl-NL"/>
              <a:pPr>
                <a:defRPr/>
              </a:pPr>
              <a:t>20-9-2012</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713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713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4FF9AF6D-B902-478C-8B78-120A0F7D0C8C}" type="datetime1">
              <a:rPr lang="nl-NL"/>
              <a:pPr>
                <a:defRPr/>
              </a:pPr>
              <a:t>20-9-2012</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836268FB-53F9-4C90-81A1-FD1D15D8C237}" type="datetime1">
              <a:rPr lang="nl-NL"/>
              <a:pPr>
                <a:defRPr/>
              </a:pPr>
              <a:t>20-9-2012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A29C5778-32E6-40B9-8392-7DA5F75467D5}" type="datetime1">
              <a:rPr lang="nl-NL"/>
              <a:pPr>
                <a:defRPr/>
              </a:pPr>
              <a:t>20-9-2012</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F7F16910-8A5A-4118-877A-042D03EB16F1}" type="datetime1">
              <a:rPr lang="nl-NL"/>
              <a:pPr>
                <a:defRPr/>
              </a:pPr>
              <a:t>20-9-2012</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BA6C1B5F-8C83-4938-BFB5-5F96458FE8CE}" type="datetime1">
              <a:rPr lang="nl-NL"/>
              <a:pPr>
                <a:defRPr/>
              </a:pPr>
              <a:t>20-9-2012</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CCC37308-18A6-402E-A8A2-4CDC59220F6F}" type="datetime1">
              <a:rPr lang="nl-NL"/>
              <a:pPr>
                <a:defRPr/>
              </a:pPr>
              <a:t>20-9-2012</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2FC72F0A-8949-423E-9181-66A75161E5E9}" type="datetime1">
              <a:rPr lang="nl-NL"/>
              <a:pPr>
                <a:defRPr/>
              </a:pPr>
              <a:t>20-9-2012</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9438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9438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53B6D50D-60C3-4FC3-B458-7461B186C70D}" type="datetime1">
              <a:rPr lang="nl-NL"/>
              <a:pPr>
                <a:defRPr/>
              </a:pPr>
              <a:t>20-9-2012</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dt" idx="10"/>
          </p:nvPr>
        </p:nvSpPr>
        <p:spPr>
          <a:ln/>
        </p:spPr>
        <p:txBody>
          <a:bodyPr/>
          <a:lstStyle>
            <a:lvl1pPr>
              <a:defRPr/>
            </a:lvl1pPr>
          </a:lstStyle>
          <a:p>
            <a:pPr>
              <a:defRPr/>
            </a:pPr>
            <a:fld id="{B140E4AA-865C-496D-8AB2-24A2B39748FE}"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CB9FBF2D-C7A9-4B5F-A9A2-97C08F700D9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BA7C6534-8046-4230-9EA8-5C538266C1DA}"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806AD83F-6CC8-498F-8EB0-7C80A049C68D}"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dt" idx="10"/>
          </p:nvPr>
        </p:nvSpPr>
        <p:spPr>
          <a:ln/>
        </p:spPr>
        <p:txBody>
          <a:bodyPr/>
          <a:lstStyle>
            <a:lvl1pPr>
              <a:defRPr/>
            </a:lvl1pPr>
          </a:lstStyle>
          <a:p>
            <a:pPr>
              <a:defRPr/>
            </a:pPr>
            <a:fld id="{2C7BB3E2-FBAF-4EDC-ACBC-80EF7515F00C}"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0A0BB1CB-E43D-4B36-9A76-F150C28AB78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685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1C4A8340-7A98-4A73-AD07-55D15FF6BB4D}"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1D81B122-DA72-4D4B-94E9-FA3BDC0F73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dt" idx="10"/>
          </p:nvPr>
        </p:nvSpPr>
        <p:spPr>
          <a:ln/>
        </p:spPr>
        <p:txBody>
          <a:bodyPr/>
          <a:lstStyle>
            <a:lvl1pPr>
              <a:defRPr/>
            </a:lvl1pPr>
          </a:lstStyle>
          <a:p>
            <a:pPr>
              <a:defRPr/>
            </a:pPr>
            <a:fld id="{9F0A27BC-7B5D-4126-99D2-E49784AD095E}" type="datetime1">
              <a:rPr lang="nl-NL"/>
              <a:pPr>
                <a:defRPr/>
              </a:pPr>
              <a:t>20-9-2012</a:t>
            </a:fld>
            <a:endParaRPr lang="en-US"/>
          </a:p>
        </p:txBody>
      </p:sp>
      <p:sp>
        <p:nvSpPr>
          <p:cNvPr id="8" name="Rectangle 7"/>
          <p:cNvSpPr>
            <a:spLocks noGrp="1" noChangeArrowheads="1"/>
          </p:cNvSpPr>
          <p:nvPr>
            <p:ph type="ftr" idx="11"/>
          </p:nvPr>
        </p:nvSpPr>
        <p:spPr>
          <a:ln/>
        </p:spPr>
        <p:txBody>
          <a:bodyPr/>
          <a:lstStyle>
            <a:lvl1pPr>
              <a:defRPr/>
            </a:lvl1pPr>
          </a:lstStyle>
          <a:p>
            <a:pPr>
              <a:defRPr/>
            </a:pPr>
            <a:r>
              <a:rPr lang="en-US"/>
              <a:t>KNMI 2010</a:t>
            </a:r>
          </a:p>
        </p:txBody>
      </p:sp>
      <p:sp>
        <p:nvSpPr>
          <p:cNvPr id="9" name="Rectangle 8"/>
          <p:cNvSpPr>
            <a:spLocks noGrp="1" noChangeArrowheads="1"/>
          </p:cNvSpPr>
          <p:nvPr>
            <p:ph type="sldNum" idx="12"/>
          </p:nvPr>
        </p:nvSpPr>
        <p:spPr>
          <a:ln/>
        </p:spPr>
        <p:txBody>
          <a:bodyPr/>
          <a:lstStyle>
            <a:lvl1pPr>
              <a:defRPr/>
            </a:lvl1pPr>
          </a:lstStyle>
          <a:p>
            <a:pPr>
              <a:defRPr/>
            </a:pPr>
            <a:fld id="{01ADEE0F-664C-4302-AA6A-B19A8171901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dt" idx="10"/>
          </p:nvPr>
        </p:nvSpPr>
        <p:spPr>
          <a:ln/>
        </p:spPr>
        <p:txBody>
          <a:bodyPr/>
          <a:lstStyle>
            <a:lvl1pPr>
              <a:defRPr/>
            </a:lvl1pPr>
          </a:lstStyle>
          <a:p>
            <a:pPr>
              <a:defRPr/>
            </a:pPr>
            <a:fld id="{8184FEBA-24D7-4FFE-B611-3B1AD9BAF902}" type="datetime1">
              <a:rPr lang="nl-NL"/>
              <a:pPr>
                <a:defRPr/>
              </a:pPr>
              <a:t>20-9-2012</a:t>
            </a:fld>
            <a:endParaRPr lang="en-US"/>
          </a:p>
        </p:txBody>
      </p:sp>
      <p:sp>
        <p:nvSpPr>
          <p:cNvPr id="4" name="Rectangle 7"/>
          <p:cNvSpPr>
            <a:spLocks noGrp="1" noChangeArrowheads="1"/>
          </p:cNvSpPr>
          <p:nvPr>
            <p:ph type="ftr" idx="11"/>
          </p:nvPr>
        </p:nvSpPr>
        <p:spPr>
          <a:ln/>
        </p:spPr>
        <p:txBody>
          <a:bodyPr/>
          <a:lstStyle>
            <a:lvl1pPr>
              <a:defRPr/>
            </a:lvl1pPr>
          </a:lstStyle>
          <a:p>
            <a:pPr>
              <a:defRPr/>
            </a:pPr>
            <a:r>
              <a:rPr lang="en-US"/>
              <a:t>KNMI 2010</a:t>
            </a:r>
          </a:p>
        </p:txBody>
      </p:sp>
      <p:sp>
        <p:nvSpPr>
          <p:cNvPr id="5" name="Rectangle 8"/>
          <p:cNvSpPr>
            <a:spLocks noGrp="1" noChangeArrowheads="1"/>
          </p:cNvSpPr>
          <p:nvPr>
            <p:ph type="sldNum" idx="12"/>
          </p:nvPr>
        </p:nvSpPr>
        <p:spPr>
          <a:ln/>
        </p:spPr>
        <p:txBody>
          <a:bodyPr/>
          <a:lstStyle>
            <a:lvl1pPr>
              <a:defRPr/>
            </a:lvl1pPr>
          </a:lstStyle>
          <a:p>
            <a:pPr>
              <a:defRPr/>
            </a:pPr>
            <a:fld id="{DD213926-3956-4DE4-ABDE-B2207E97CAF6}"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9D36ED6F-EC18-41DE-A071-40CB3F025B40}" type="datetime1">
              <a:rPr lang="nl-NL"/>
              <a:pPr>
                <a:defRPr/>
              </a:pPr>
              <a:t>20-9-2012</a:t>
            </a:fld>
            <a:endParaRPr lang="en-US"/>
          </a:p>
        </p:txBody>
      </p:sp>
      <p:sp>
        <p:nvSpPr>
          <p:cNvPr id="3" name="Rectangle 7"/>
          <p:cNvSpPr>
            <a:spLocks noGrp="1" noChangeArrowheads="1"/>
          </p:cNvSpPr>
          <p:nvPr>
            <p:ph type="ftr" idx="11"/>
          </p:nvPr>
        </p:nvSpPr>
        <p:spPr>
          <a:ln/>
        </p:spPr>
        <p:txBody>
          <a:bodyPr/>
          <a:lstStyle>
            <a:lvl1pPr>
              <a:defRPr/>
            </a:lvl1pPr>
          </a:lstStyle>
          <a:p>
            <a:pPr>
              <a:defRPr/>
            </a:pPr>
            <a:r>
              <a:rPr lang="en-US"/>
              <a:t>KNMI 2010</a:t>
            </a:r>
          </a:p>
        </p:txBody>
      </p:sp>
      <p:sp>
        <p:nvSpPr>
          <p:cNvPr id="4" name="Rectangle 8"/>
          <p:cNvSpPr>
            <a:spLocks noGrp="1" noChangeArrowheads="1"/>
          </p:cNvSpPr>
          <p:nvPr>
            <p:ph type="sldNum" idx="12"/>
          </p:nvPr>
        </p:nvSpPr>
        <p:spPr>
          <a:ln/>
        </p:spPr>
        <p:txBody>
          <a:bodyPr/>
          <a:lstStyle>
            <a:lvl1pPr>
              <a:defRPr/>
            </a:lvl1pPr>
          </a:lstStyle>
          <a:p>
            <a:pPr>
              <a:defRPr/>
            </a:pPr>
            <a:fld id="{2B4EC936-691A-4C73-BBDA-0092D4172FE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4461478B-2BD8-4106-BE91-AED1F45911AD}"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98C9D1AF-2697-421B-BD8F-E5B8A07A79F5}"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336C08E3-856F-4F6A-BBFA-D764BF536F9C}"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3CFD34D6-760B-4954-8C55-D2863842D82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4D0CE00A-6519-4494-9E03-0C58A73D52C7}"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77233DE6-8398-46FA-9CC4-BAF960839EA7}"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2875"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3762"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0A4D3AB7-3FCE-4F97-948C-61C5BBF69E88}"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0A90CBD8-A431-4EAE-8022-408F0215E28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7687" cy="569912"/>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6850"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95C67319-37BC-457C-BEBD-87CD1E2AA998}"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BB6B2485-62CB-448E-A1B3-461CC34174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pic>
        <p:nvPicPr>
          <p:cNvPr id="1028" name="Picture 3"/>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1029" name="Picture 4"/>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341313" indent="-341313"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76213" indent="-174625"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354013" indent="-174625"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531813" indent="-174625"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709613" indent="-174625"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1668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6240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0812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5384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2051"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smtClean="0">
                <a:solidFill>
                  <a:srgbClr val="000000"/>
                </a:solidFill>
                <a:latin typeface="Verdana" pitchFamily="34" charset="0"/>
                <a:cs typeface="Arial" pitchFamily="34" charset="0"/>
              </a:defRPr>
            </a:lvl1pPr>
          </a:lstStyle>
          <a:p>
            <a:pPr>
              <a:defRPr/>
            </a:pPr>
            <a:fld id="{93FF4829-82C7-47A2-80A5-26D0AF7633D5}" type="datetime1">
              <a:rPr lang="nl-NL"/>
              <a:pPr>
                <a:defRPr/>
              </a:pPr>
              <a:t>20-9-2012</a:t>
            </a:fld>
            <a:endParaRPr lang="en-US"/>
          </a:p>
        </p:txBody>
      </p:sp>
      <p:sp>
        <p:nvSpPr>
          <p:cNvPr id="13317" name="Rectangle 4"/>
          <p:cNvSpPr>
            <a:spLocks noGrp="1" noChangeArrowheads="1"/>
          </p:cNvSpPr>
          <p:nvPr>
            <p:ph type="title"/>
          </p:nvPr>
        </p:nvSpPr>
        <p:spPr bwMode="auto">
          <a:xfrm>
            <a:off x="4922838" y="2474913"/>
            <a:ext cx="3597275" cy="9413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3318" name="Rectangle 5"/>
          <p:cNvSpPr>
            <a:spLocks noGrp="1" noChangeArrowheads="1"/>
          </p:cNvSpPr>
          <p:nvPr>
            <p:ph type="body" idx="1"/>
          </p:nvPr>
        </p:nvSpPr>
        <p:spPr bwMode="auto">
          <a:xfrm>
            <a:off x="4908550" y="3511550"/>
            <a:ext cx="3597275" cy="32908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3319"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13320"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742950" indent="-285750" algn="l" defTabSz="457200" rtl="0" eaLnBrk="0" fontAlgn="base" hangingPunct="0">
        <a:spcBef>
          <a:spcPts val="45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4572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6pPr>
      <a:lvl7pPr marL="9144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7pPr>
      <a:lvl8pPr marL="13716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8pPr>
      <a:lvl9pPr marL="18288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3075"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smtClean="0">
                <a:solidFill>
                  <a:srgbClr val="000000"/>
                </a:solidFill>
                <a:latin typeface="Verdana" pitchFamily="34" charset="0"/>
                <a:cs typeface="Arial" pitchFamily="34" charset="0"/>
              </a:defRPr>
            </a:lvl1pPr>
          </a:lstStyle>
          <a:p>
            <a:pPr>
              <a:defRPr/>
            </a:pPr>
            <a:fld id="{2715D1C8-0532-47A9-B26E-C93AE897F91E}" type="datetime1">
              <a:rPr lang="nl-NL"/>
              <a:pPr>
                <a:defRPr/>
              </a:pPr>
              <a:t>20-9-2012</a:t>
            </a:fld>
            <a:endParaRPr lang="en-US"/>
          </a:p>
        </p:txBody>
      </p:sp>
      <p:sp>
        <p:nvSpPr>
          <p:cNvPr id="25605"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5606" name="Rectangle 5"/>
          <p:cNvSpPr>
            <a:spLocks noGrp="1" noChangeArrowheads="1"/>
          </p:cNvSpPr>
          <p:nvPr>
            <p:ph type="body" idx="1"/>
          </p:nvPr>
        </p:nvSpPr>
        <p:spPr bwMode="auto">
          <a:xfrm>
            <a:off x="4943475" y="3155950"/>
            <a:ext cx="3486150" cy="6581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25607"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25608"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100000"/>
        <a:buFont typeface="Verdana" pitchFamily="34" charset="0"/>
        <a:buAutoNum type="arabicPeriod"/>
        <a:defRPr sz="3200">
          <a:solidFill>
            <a:srgbClr val="000000"/>
          </a:solidFill>
          <a:latin typeface="+mn-lt"/>
          <a:ea typeface="+mn-ea"/>
          <a:cs typeface="+mn-cs"/>
        </a:defRPr>
      </a:lvl1pPr>
      <a:lvl2pPr marL="741363" indent="-284163"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29718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4290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38862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4099"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smtClean="0">
                <a:solidFill>
                  <a:srgbClr val="000000"/>
                </a:solidFill>
                <a:latin typeface="Verdana" pitchFamily="34" charset="0"/>
                <a:cs typeface="Arial" pitchFamily="34" charset="0"/>
              </a:defRPr>
            </a:lvl1pPr>
          </a:lstStyle>
          <a:p>
            <a:pPr>
              <a:defRPr/>
            </a:pPr>
            <a:fld id="{2A90FF28-4B4D-4DD2-9E79-CF6900DCB58D}" type="datetime1">
              <a:rPr lang="nl-NL"/>
              <a:pPr>
                <a:defRPr/>
              </a:pPr>
              <a:t>20-9-2012</a:t>
            </a:fld>
            <a:endParaRPr lang="en-US"/>
          </a:p>
        </p:txBody>
      </p:sp>
      <p:sp>
        <p:nvSpPr>
          <p:cNvPr id="37893"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7894" name="Rectangle 5"/>
          <p:cNvSpPr>
            <a:spLocks noGrp="1" noChangeArrowheads="1"/>
          </p:cNvSpPr>
          <p:nvPr>
            <p:ph type="body" idx="1"/>
          </p:nvPr>
        </p:nvSpPr>
        <p:spPr bwMode="auto">
          <a:xfrm>
            <a:off x="4943475" y="3155950"/>
            <a:ext cx="3486150" cy="68564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37895"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37896"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100000"/>
        <a:buFont typeface="Verdana" pitchFamily="34" charset="0"/>
        <a:buAutoNum type="alphaLcPeriod"/>
        <a:defRPr sz="3200">
          <a:solidFill>
            <a:srgbClr val="000000"/>
          </a:solidFill>
          <a:latin typeface="+mn-lt"/>
          <a:ea typeface="+mn-ea"/>
          <a:cs typeface="+mn-cs"/>
        </a:defRPr>
      </a:lvl1pPr>
      <a:lvl2pPr marL="798513" indent="-341313"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309688" indent="-3429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831975" indent="-342900"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354263" indent="-3429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8114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32686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7258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41830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5123"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smtClean="0">
                <a:solidFill>
                  <a:srgbClr val="000000"/>
                </a:solidFill>
                <a:latin typeface="Verdana" pitchFamily="34" charset="0"/>
                <a:cs typeface="Arial" pitchFamily="34" charset="0"/>
              </a:defRPr>
            </a:lvl1pPr>
          </a:lstStyle>
          <a:p>
            <a:pPr>
              <a:defRPr/>
            </a:pPr>
            <a:fld id="{C32260BB-7C4A-4B3A-9E11-C1519F6DD22C}" type="datetime1">
              <a:rPr lang="nl-NL"/>
              <a:pPr>
                <a:defRPr/>
              </a:pPr>
              <a:t>20-9-2012</a:t>
            </a:fld>
            <a:endParaRPr lang="en-US"/>
          </a:p>
        </p:txBody>
      </p:sp>
      <p:sp>
        <p:nvSpPr>
          <p:cNvPr id="50181"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0182" name="Rectangle 5"/>
          <p:cNvSpPr>
            <a:spLocks noGrp="1" noChangeArrowheads="1"/>
          </p:cNvSpPr>
          <p:nvPr>
            <p:ph type="body" idx="1"/>
          </p:nvPr>
        </p:nvSpPr>
        <p:spPr bwMode="auto">
          <a:xfrm>
            <a:off x="4943475" y="3155950"/>
            <a:ext cx="3486150" cy="71310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50183"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50184"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80000"/>
        <a:buFont typeface="Verdana" pitchFamily="34" charset="0"/>
        <a:buChar char="•"/>
        <a:defRPr sz="3200">
          <a:solidFill>
            <a:srgbClr val="000000"/>
          </a:solidFill>
          <a:latin typeface="+mn-lt"/>
          <a:ea typeface="+mn-ea"/>
          <a:cs typeface="+mn-cs"/>
        </a:defRPr>
      </a:lvl1pPr>
      <a:lvl2pPr marL="882650" indent="-342900"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404938" indent="-3429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927225" indent="-341313"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449513" indent="-3413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9067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33639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8211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42783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318250"/>
            <a:ext cx="9144000" cy="53975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6146" name="Rectangle 2"/>
          <p:cNvSpPr>
            <a:spLocks noChangeArrowheads="1"/>
          </p:cNvSpPr>
          <p:nvPr/>
        </p:nvSpPr>
        <p:spPr bwMode="auto">
          <a:xfrm>
            <a:off x="0" y="0"/>
            <a:ext cx="9144000" cy="1071563"/>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pic>
        <p:nvPicPr>
          <p:cNvPr id="62468" name="Picture 3"/>
          <p:cNvPicPr>
            <a:picLocks noChangeAspect="1" noChangeArrowheads="1"/>
          </p:cNvPicPr>
          <p:nvPr/>
        </p:nvPicPr>
        <p:blipFill>
          <a:blip r:embed="rId14"/>
          <a:srcRect/>
          <a:stretch>
            <a:fillRect/>
          </a:stretch>
        </p:blipFill>
        <p:spPr bwMode="auto">
          <a:xfrm>
            <a:off x="0" y="0"/>
            <a:ext cx="9144000" cy="857250"/>
          </a:xfrm>
          <a:prstGeom prst="rect">
            <a:avLst/>
          </a:prstGeom>
          <a:noFill/>
          <a:ln w="9525">
            <a:noFill/>
            <a:round/>
            <a:headEnd/>
            <a:tailEnd/>
          </a:ln>
        </p:spPr>
      </p:pic>
      <p:sp>
        <p:nvSpPr>
          <p:cNvPr id="62469" name="Rectangle 4"/>
          <p:cNvSpPr>
            <a:spLocks noGrp="1" noChangeArrowheads="1"/>
          </p:cNvSpPr>
          <p:nvPr>
            <p:ph type="title"/>
          </p:nvPr>
        </p:nvSpPr>
        <p:spPr bwMode="auto">
          <a:xfrm>
            <a:off x="366713" y="1233488"/>
            <a:ext cx="8167687" cy="5699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2470" name="Rectangle 5"/>
          <p:cNvSpPr>
            <a:spLocks noGrp="1" noChangeArrowheads="1"/>
          </p:cNvSpPr>
          <p:nvPr>
            <p:ph type="body" idx="1"/>
          </p:nvPr>
        </p:nvSpPr>
        <p:spPr bwMode="auto">
          <a:xfrm>
            <a:off x="366713" y="1798638"/>
            <a:ext cx="8167687" cy="43545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6"/>
          <p:cNvSpPr>
            <a:spLocks noGrp="1" noChangeArrowheads="1"/>
          </p:cNvSpPr>
          <p:nvPr>
            <p:ph type="dt"/>
          </p:nvPr>
        </p:nvSpPr>
        <p:spPr bwMode="auto">
          <a:xfrm>
            <a:off x="4483100" y="6538913"/>
            <a:ext cx="4154488" cy="314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smtClean="0">
                <a:solidFill>
                  <a:srgbClr val="000000"/>
                </a:solidFill>
                <a:latin typeface="Verdana" pitchFamily="34" charset="0"/>
                <a:cs typeface="Arial" pitchFamily="34" charset="0"/>
              </a:defRPr>
            </a:lvl1pPr>
          </a:lstStyle>
          <a:p>
            <a:pPr>
              <a:defRPr/>
            </a:pPr>
            <a:fld id="{5E3F4E76-F318-463A-992B-DB0317EFFF88}" type="datetime1">
              <a:rPr lang="nl-NL"/>
              <a:pPr>
                <a:defRPr/>
              </a:pPr>
              <a:t>20-9-2012</a:t>
            </a:fld>
            <a:endParaRPr lang="en-US"/>
          </a:p>
        </p:txBody>
      </p:sp>
      <p:sp>
        <p:nvSpPr>
          <p:cNvPr id="6151" name="Rectangle 7"/>
          <p:cNvSpPr>
            <a:spLocks noGrp="1" noChangeArrowheads="1"/>
          </p:cNvSpPr>
          <p:nvPr>
            <p:ph type="ftr"/>
          </p:nvPr>
        </p:nvSpPr>
        <p:spPr bwMode="auto">
          <a:xfrm>
            <a:off x="4476750" y="6369050"/>
            <a:ext cx="4162425" cy="2825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r>
              <a:rPr lang="en-US"/>
              <a:t>KNMI 2010</a:t>
            </a:r>
          </a:p>
        </p:txBody>
      </p:sp>
      <p:sp>
        <p:nvSpPr>
          <p:cNvPr id="6152" name="Rectangle 8"/>
          <p:cNvSpPr>
            <a:spLocks noGrp="1" noChangeArrowheads="1"/>
          </p:cNvSpPr>
          <p:nvPr>
            <p:ph type="sldNum"/>
          </p:nvPr>
        </p:nvSpPr>
        <p:spPr bwMode="auto">
          <a:xfrm>
            <a:off x="387350" y="6362700"/>
            <a:ext cx="711200"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2" charset="0"/>
              <a:buNone/>
              <a:defRPr sz="1000">
                <a:solidFill>
                  <a:srgbClr val="000000"/>
                </a:solidFill>
                <a:latin typeface="+mn-lt"/>
                <a:ea typeface="+mn-ea"/>
                <a:cs typeface="Arial" charset="0"/>
              </a:defRPr>
            </a:lvl1pPr>
          </a:lstStyle>
          <a:p>
            <a:pPr>
              <a:defRPr/>
            </a:pPr>
            <a:fld id="{02A688BD-4522-45F4-B0D0-E92CA1698A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09" r:id="rId12"/>
  </p:sldLayoutIdLst>
  <p:hf sldNum="0" hdr="0" ftr="0" dt="0"/>
  <p:txStyles>
    <p:titleStyle>
      <a:lvl1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mj-lt"/>
          <a:ea typeface="+mj-ea"/>
          <a:cs typeface="+mj-cs"/>
        </a:defRPr>
      </a:lvl1pPr>
      <a:lvl2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50813" indent="-150813" algn="l" defTabSz="457200" rtl="0" eaLnBrk="0" fontAlgn="base" hangingPunct="0">
        <a:spcBef>
          <a:spcPts val="450"/>
        </a:spcBef>
        <a:spcAft>
          <a:spcPct val="0"/>
        </a:spcAft>
        <a:buClr>
          <a:srgbClr val="000000"/>
        </a:buClr>
        <a:buSzPct val="75000"/>
        <a:buFont typeface="Arial" charset="0"/>
        <a:buBlip>
          <a:blip r:embed="rId15"/>
        </a:buBlip>
        <a:defRPr sz="2800">
          <a:solidFill>
            <a:srgbClr val="000000"/>
          </a:solidFill>
          <a:latin typeface="+mn-lt"/>
          <a:ea typeface="+mn-ea"/>
          <a:cs typeface="+mn-cs"/>
        </a:defRPr>
      </a:lvl2pPr>
      <a:lvl3pPr marL="404813" indent="-250825" algn="l" defTabSz="457200" rtl="0" eaLnBrk="0" fontAlgn="base" hangingPunct="0">
        <a:spcBef>
          <a:spcPts val="450"/>
        </a:spcBef>
        <a:spcAft>
          <a:spcPct val="0"/>
        </a:spcAft>
        <a:buClr>
          <a:srgbClr val="000000"/>
        </a:buClr>
        <a:buSzPct val="75000"/>
        <a:buFont typeface="Arial" charset="0"/>
        <a:buBlip>
          <a:blip r:embed="rId16"/>
        </a:buBlip>
        <a:defRPr sz="2400">
          <a:solidFill>
            <a:srgbClr val="000000"/>
          </a:solidFill>
          <a:latin typeface="+mn-lt"/>
          <a:ea typeface="+mn-ea"/>
          <a:cs typeface="+mn-cs"/>
        </a:defRPr>
      </a:lvl3pPr>
      <a:lvl4pPr marL="631825" indent="-223838" algn="l" defTabSz="457200" rtl="0" eaLnBrk="0" fontAlgn="base" hangingPunct="0">
        <a:spcBef>
          <a:spcPts val="450"/>
        </a:spcBef>
        <a:spcAft>
          <a:spcPct val="0"/>
        </a:spcAft>
        <a:buClr>
          <a:srgbClr val="000000"/>
        </a:buClr>
        <a:buSzPct val="75000"/>
        <a:buFont typeface="Arial" charset="0"/>
        <a:buBlip>
          <a:blip r:embed="rId17"/>
        </a:buBlip>
        <a:defRPr sz="2000">
          <a:solidFill>
            <a:srgbClr val="000000"/>
          </a:solidFill>
          <a:latin typeface="+mn-lt"/>
          <a:ea typeface="+mn-ea"/>
          <a:cs typeface="+mn-cs"/>
        </a:defRPr>
      </a:lvl4pPr>
      <a:lvl5pPr marL="809625" indent="-1762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2668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7240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1812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6384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57.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5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5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57.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10.jpeg"/><Relationship Id="rId5" Type="http://schemas.openxmlformats.org/officeDocument/2006/relationships/hyperlink" Target="http://www.defensie.nl/_system/handlers/ImageResizerHandler.ashx?size=lightbox&amp;image=/media/SGLS-007_tcm46-186010.JPG&amp;filesize=1%20MB"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el 1"/>
          <p:cNvSpPr>
            <a:spLocks noGrp="1"/>
          </p:cNvSpPr>
          <p:nvPr>
            <p:ph type="title"/>
          </p:nvPr>
        </p:nvSpPr>
        <p:spPr/>
        <p:txBody>
          <a:bodyPr/>
          <a:lstStyle/>
          <a:p>
            <a:r>
              <a:rPr lang="en-AU" sz="4000" smtClean="0"/>
              <a:t>My idea</a:t>
            </a:r>
            <a:endParaRPr lang="nl-NL" sz="4000" smtClean="0"/>
          </a:p>
        </p:txBody>
      </p:sp>
      <p:pic>
        <p:nvPicPr>
          <p:cNvPr id="95234" name="Tijdelijke aanduiding voor inhoud 3" descr="078 (2).JPG"/>
          <p:cNvPicPr>
            <a:picLocks noGrp="1" noChangeAspect="1"/>
          </p:cNvPicPr>
          <p:nvPr>
            <p:ph idx="1"/>
          </p:nvPr>
        </p:nvPicPr>
        <p:blipFill>
          <a:blip r:embed="rId3"/>
          <a:srcRect/>
          <a:stretch>
            <a:fillRect/>
          </a:stretch>
        </p:blipFill>
        <p:spPr>
          <a:xfrm>
            <a:off x="5688013" y="3789363"/>
            <a:ext cx="3455987" cy="2592387"/>
          </a:xfrm>
        </p:spPr>
      </p:pic>
      <p:sp>
        <p:nvSpPr>
          <p:cNvPr id="95235" name="Tekstvak 4"/>
          <p:cNvSpPr txBox="1">
            <a:spLocks noChangeArrowheads="1"/>
          </p:cNvSpPr>
          <p:nvPr/>
        </p:nvSpPr>
        <p:spPr bwMode="auto">
          <a:xfrm>
            <a:off x="395288" y="2133600"/>
            <a:ext cx="5472112" cy="2060575"/>
          </a:xfrm>
          <a:prstGeom prst="rect">
            <a:avLst/>
          </a:prstGeom>
          <a:noFill/>
          <a:ln w="9525">
            <a:noFill/>
            <a:miter lim="800000"/>
            <a:headEnd/>
            <a:tailEnd/>
          </a:ln>
        </p:spPr>
        <p:txBody>
          <a:bodyPr>
            <a:spAutoFit/>
          </a:bodyPr>
          <a:lstStyle/>
          <a:p>
            <a:r>
              <a:rPr lang="en-GB" sz="3200">
                <a:solidFill>
                  <a:schemeClr val="tx1"/>
                </a:solidFill>
              </a:rPr>
              <a:t>Excellent for:</a:t>
            </a:r>
          </a:p>
          <a:p>
            <a:pPr>
              <a:buFont typeface="Wingdings" pitchFamily="2" charset="2"/>
              <a:buChar char="ü"/>
            </a:pPr>
            <a:r>
              <a:rPr lang="en-GB" sz="3200">
                <a:solidFill>
                  <a:schemeClr val="tx1"/>
                </a:solidFill>
              </a:rPr>
              <a:t> Determining gaps</a:t>
            </a:r>
          </a:p>
          <a:p>
            <a:pPr>
              <a:buFont typeface="Wingdings" pitchFamily="2" charset="2"/>
              <a:buChar char="ü"/>
            </a:pPr>
            <a:r>
              <a:rPr lang="en-GB" sz="3200">
                <a:solidFill>
                  <a:schemeClr val="tx1"/>
                </a:solidFill>
              </a:rPr>
              <a:t> Training</a:t>
            </a:r>
          </a:p>
          <a:p>
            <a:pPr>
              <a:buFont typeface="Wingdings" pitchFamily="2" charset="2"/>
              <a:buChar char="ü"/>
            </a:pPr>
            <a:r>
              <a:rPr lang="en-GB" sz="3200">
                <a:solidFill>
                  <a:schemeClr val="tx1"/>
                </a:solidFill>
              </a:rPr>
              <a:t> 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Okay!</a:t>
            </a:r>
            <a:br>
              <a:rPr lang="en-GB" sz="4400" smtClean="0">
                <a:solidFill>
                  <a:schemeClr val="bg1"/>
                </a:solidFill>
              </a:rPr>
            </a:br>
            <a:r>
              <a:rPr lang="en-GB" sz="4400" smtClean="0">
                <a:solidFill>
                  <a:srgbClr val="900079"/>
                </a:solidFill>
              </a:rPr>
              <a:t>We</a:t>
            </a:r>
            <a:r>
              <a:rPr lang="en-GB" sz="4400" smtClean="0">
                <a:solidFill>
                  <a:schemeClr val="bg1"/>
                </a:solidFill>
              </a:rPr>
              <a:t> </a:t>
            </a:r>
            <a:br>
              <a:rPr lang="en-GB" sz="4400" smtClean="0">
                <a:solidFill>
                  <a:schemeClr val="bg1"/>
                </a:solidFill>
              </a:rPr>
            </a:br>
            <a:r>
              <a:rPr lang="en-GB" sz="4400" smtClean="0">
                <a:solidFill>
                  <a:schemeClr val="bg1"/>
                </a:solidFill>
              </a:rPr>
              <a:t>want to train our people with a </a:t>
            </a:r>
            <a:r>
              <a:rPr lang="en-GB" sz="4400" smtClean="0">
                <a:solidFill>
                  <a:srgbClr val="900079"/>
                </a:solidFill>
              </a:rPr>
              <a:t>SIMULATOR</a:t>
            </a:r>
            <a:endParaRPr lang="en-GB" sz="4400" smtClean="0">
              <a:solidFill>
                <a:schemeClr val="bg1"/>
              </a:solidFill>
            </a:endParaRPr>
          </a:p>
        </p:txBody>
      </p:sp>
      <p:sp>
        <p:nvSpPr>
          <p:cNvPr id="97282"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
        <p:nvSpPr>
          <p:cNvPr id="4" name="Rectangle 1"/>
          <p:cNvSpPr>
            <a:spLocks noGrp="1" noChangeArrowheads="1"/>
          </p:cNvSpPr>
          <p:nvPr>
            <p:ph type="title" idx="4294967295"/>
          </p:nvPr>
        </p:nvSpPr>
        <p:spPr>
          <a:xfrm>
            <a:off x="4960938" y="38608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What NOW</a:t>
            </a:r>
            <a:br>
              <a:rPr lang="en-GB" sz="4400" smtClean="0">
                <a:solidFill>
                  <a:schemeClr val="bg1"/>
                </a:solidFill>
              </a:rPr>
            </a:br>
            <a:r>
              <a:rPr lang="en-GB" sz="4400" smtClean="0">
                <a:solidFill>
                  <a:schemeClr val="bg1"/>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59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AU" smtClean="0"/>
              <a:t>Okay..... let’s go and build a simulator!</a:t>
            </a:r>
          </a:p>
        </p:txBody>
      </p:sp>
      <p:sp>
        <p:nvSpPr>
          <p:cNvPr id="99330" name="Tijdelijke aanduiding voor inhoud 7"/>
          <p:cNvSpPr>
            <a:spLocks noGrp="1"/>
          </p:cNvSpPr>
          <p:nvPr>
            <p:ph idx="1"/>
          </p:nvPr>
        </p:nvSpPr>
        <p:spPr/>
        <p:txBody>
          <a:bodyPr/>
          <a:lstStyle/>
          <a:p>
            <a:endParaRPr lang="nl-NL" smtClean="0"/>
          </a:p>
        </p:txBody>
      </p:sp>
      <p:sp>
        <p:nvSpPr>
          <p:cNvPr id="5" name="Content Placeholder 2"/>
          <p:cNvSpPr txBox="1">
            <a:spLocks/>
          </p:cNvSpPr>
          <p:nvPr/>
        </p:nvSpPr>
        <p:spPr bwMode="auto">
          <a:xfrm>
            <a:off x="1357313" y="4071938"/>
            <a:ext cx="6605587" cy="714375"/>
          </a:xfrm>
          <a:prstGeom prst="rect">
            <a:avLst/>
          </a:prstGeom>
          <a:noFill/>
          <a:ln w="9525">
            <a:noFill/>
            <a:round/>
            <a:headEnd/>
            <a:tailEnd/>
          </a:ln>
        </p:spPr>
        <p:txBody>
          <a:bodyPr lIns="90000" tIns="46800" rIns="90000" bIns="46800"/>
          <a:lstStyle/>
          <a:p>
            <a:pPr marL="342900" indent="-342900">
              <a:spcBef>
                <a:spcPts val="450"/>
              </a:spcBef>
              <a:buFont typeface="Arial" charset="0"/>
              <a:buNone/>
              <a:defRPr/>
            </a:pPr>
            <a:endParaRPr lang="en-AU" sz="2400" kern="0" dirty="0">
              <a:solidFill>
                <a:srgbClr val="000000"/>
              </a:solidFill>
              <a:latin typeface="+mn-lt"/>
              <a:ea typeface="+mn-ea"/>
              <a:cs typeface="+mn-cs"/>
            </a:endParaRPr>
          </a:p>
        </p:txBody>
      </p:sp>
      <p:sp>
        <p:nvSpPr>
          <p:cNvPr id="7" name="Content Placeholder 2"/>
          <p:cNvSpPr txBox="1">
            <a:spLocks/>
          </p:cNvSpPr>
          <p:nvPr/>
        </p:nvSpPr>
        <p:spPr bwMode="auto">
          <a:xfrm>
            <a:off x="571500" y="5286375"/>
            <a:ext cx="6605588" cy="714375"/>
          </a:xfrm>
          <a:prstGeom prst="rect">
            <a:avLst/>
          </a:prstGeom>
          <a:noFill/>
          <a:ln w="9525">
            <a:noFill/>
            <a:round/>
            <a:headEnd/>
            <a:tailEnd/>
          </a:ln>
        </p:spPr>
        <p:txBody>
          <a:bodyPr lIns="90000" tIns="46800" rIns="90000" bIns="46800"/>
          <a:lstStyle/>
          <a:p>
            <a:pPr marL="342900" indent="-342900">
              <a:spcBef>
                <a:spcPts val="450"/>
              </a:spcBef>
              <a:buFont typeface="Arial" charset="0"/>
              <a:buNone/>
              <a:defRPr/>
            </a:pPr>
            <a:endParaRPr lang="en-AU" sz="2400" kern="0" dirty="0">
              <a:solidFill>
                <a:srgbClr val="000000"/>
              </a:solidFill>
              <a:latin typeface="+mn-lt"/>
              <a:ea typeface="+mn-ea"/>
              <a:cs typeface="+mn-cs"/>
            </a:endParaRPr>
          </a:p>
        </p:txBody>
      </p:sp>
      <p:pic>
        <p:nvPicPr>
          <p:cNvPr id="99333" name="Picture 2"/>
          <p:cNvPicPr>
            <a:picLocks noChangeAspect="1" noChangeArrowheads="1"/>
          </p:cNvPicPr>
          <p:nvPr/>
        </p:nvPicPr>
        <p:blipFill>
          <a:blip r:embed="rId3"/>
          <a:srcRect/>
          <a:stretch>
            <a:fillRect/>
          </a:stretch>
        </p:blipFill>
        <p:spPr bwMode="auto">
          <a:xfrm>
            <a:off x="825500" y="1773238"/>
            <a:ext cx="7491413" cy="4957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bwMode="auto">
          <a:xfrm>
            <a:off x="107950" y="2636838"/>
            <a:ext cx="3024188" cy="1439862"/>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buClr>
                <a:srgbClr val="000000"/>
              </a:buClr>
              <a:buSzPct val="100000"/>
              <a:buFont typeface="Arial" charset="0"/>
              <a:buNone/>
              <a:defRPr/>
            </a:pPr>
            <a:endParaRPr lang="nl-NL"/>
          </a:p>
        </p:txBody>
      </p:sp>
      <p:sp>
        <p:nvSpPr>
          <p:cNvPr id="101378" name="Tekstvak 5"/>
          <p:cNvSpPr txBox="1">
            <a:spLocks noChangeArrowheads="1"/>
          </p:cNvSpPr>
          <p:nvPr/>
        </p:nvSpPr>
        <p:spPr bwMode="auto">
          <a:xfrm>
            <a:off x="395288" y="3132138"/>
            <a:ext cx="2663825" cy="368300"/>
          </a:xfrm>
          <a:prstGeom prst="rect">
            <a:avLst/>
          </a:prstGeom>
          <a:noFill/>
          <a:ln w="9525">
            <a:noFill/>
            <a:miter lim="800000"/>
            <a:headEnd/>
            <a:tailEnd/>
          </a:ln>
        </p:spPr>
        <p:txBody>
          <a:bodyPr>
            <a:spAutoFit/>
          </a:bodyPr>
          <a:lstStyle/>
          <a:p>
            <a:r>
              <a:rPr lang="en-GB">
                <a:solidFill>
                  <a:schemeClr val="tx1"/>
                </a:solidFill>
              </a:rPr>
              <a:t>A </a:t>
            </a:r>
            <a:r>
              <a:rPr lang="en-GB" b="1">
                <a:solidFill>
                  <a:srgbClr val="900079"/>
                </a:solidFill>
              </a:rPr>
              <a:t>SIMULATOR</a:t>
            </a:r>
            <a:r>
              <a:rPr lang="en-GB">
                <a:solidFill>
                  <a:schemeClr val="tx1"/>
                </a:solidFill>
              </a:rPr>
              <a:t> training</a:t>
            </a:r>
          </a:p>
        </p:txBody>
      </p:sp>
      <p:sp>
        <p:nvSpPr>
          <p:cNvPr id="7" name="Tekstvak 6"/>
          <p:cNvSpPr txBox="1">
            <a:spLocks noChangeArrowheads="1"/>
          </p:cNvSpPr>
          <p:nvPr/>
        </p:nvSpPr>
        <p:spPr bwMode="auto">
          <a:xfrm>
            <a:off x="5003800" y="974725"/>
            <a:ext cx="3889375" cy="6370638"/>
          </a:xfrm>
          <a:prstGeom prst="rect">
            <a:avLst/>
          </a:prstGeom>
          <a:noFill/>
          <a:ln w="9525">
            <a:noFill/>
            <a:miter lim="800000"/>
            <a:headEnd/>
            <a:tailEnd/>
          </a:ln>
        </p:spPr>
        <p:txBody>
          <a:bodyPr>
            <a:spAutoFit/>
          </a:bodyPr>
          <a:lstStyle/>
          <a:p>
            <a:pPr>
              <a:buFont typeface="Wingdings" pitchFamily="2" charset="2"/>
              <a:buChar char="ü"/>
            </a:pPr>
            <a:r>
              <a:rPr lang="en-GB" sz="2400">
                <a:solidFill>
                  <a:srgbClr val="900079"/>
                </a:solidFill>
              </a:rPr>
              <a:t> Who </a:t>
            </a:r>
            <a:r>
              <a:rPr lang="en-GB" sz="2400">
                <a:solidFill>
                  <a:schemeClr val="tx1"/>
                </a:solidFill>
              </a:rPr>
              <a:t>do you want to train?</a:t>
            </a:r>
          </a:p>
          <a:p>
            <a:pPr>
              <a:buFont typeface="Wingdings" pitchFamily="2" charset="2"/>
              <a:buChar char="ü"/>
            </a:pPr>
            <a:endParaRPr lang="en-GB" sz="2400">
              <a:solidFill>
                <a:schemeClr val="tx1"/>
              </a:solidFill>
            </a:endParaRPr>
          </a:p>
          <a:p>
            <a:pPr>
              <a:buFont typeface="Wingdings" pitchFamily="2" charset="2"/>
              <a:buChar char="ü"/>
            </a:pPr>
            <a:r>
              <a:rPr lang="en-GB" sz="2400">
                <a:solidFill>
                  <a:srgbClr val="900079"/>
                </a:solidFill>
              </a:rPr>
              <a:t> What</a:t>
            </a:r>
            <a:r>
              <a:rPr lang="en-GB" sz="2400">
                <a:solidFill>
                  <a:schemeClr val="tx1"/>
                </a:solidFill>
              </a:rPr>
              <a:t> do they need to be trained for? </a:t>
            </a:r>
            <a:r>
              <a:rPr lang="en-GB" sz="2400">
                <a:solidFill>
                  <a:srgbClr val="900079"/>
                </a:solidFill>
              </a:rPr>
              <a:t>What</a:t>
            </a:r>
            <a:r>
              <a:rPr lang="en-GB" sz="2400">
                <a:solidFill>
                  <a:schemeClr val="tx1"/>
                </a:solidFill>
              </a:rPr>
              <a:t> are their trainings goals?</a:t>
            </a:r>
          </a:p>
          <a:p>
            <a:pPr>
              <a:buFont typeface="Wingdings" pitchFamily="2" charset="2"/>
              <a:buChar char="ü"/>
            </a:pPr>
            <a:endParaRPr lang="en-GB" sz="2400">
              <a:solidFill>
                <a:schemeClr val="tx1"/>
              </a:solidFill>
            </a:endParaRPr>
          </a:p>
          <a:p>
            <a:pPr>
              <a:buFont typeface="Wingdings" pitchFamily="2" charset="2"/>
              <a:buChar char="ü"/>
            </a:pPr>
            <a:r>
              <a:rPr lang="en-GB" sz="2400">
                <a:solidFill>
                  <a:srgbClr val="900079"/>
                </a:solidFill>
              </a:rPr>
              <a:t> How</a:t>
            </a:r>
            <a:r>
              <a:rPr lang="en-GB" sz="2400">
                <a:solidFill>
                  <a:schemeClr val="tx1"/>
                </a:solidFill>
              </a:rPr>
              <a:t> do you realise this training goal?</a:t>
            </a:r>
          </a:p>
          <a:p>
            <a:pPr>
              <a:buFont typeface="Wingdings" pitchFamily="2" charset="2"/>
              <a:buChar char="ü"/>
            </a:pPr>
            <a:endParaRPr lang="en-GB" sz="2400">
              <a:solidFill>
                <a:schemeClr val="tx1"/>
              </a:solidFill>
            </a:endParaRPr>
          </a:p>
          <a:p>
            <a:pPr>
              <a:buFont typeface="Wingdings" pitchFamily="2" charset="2"/>
              <a:buChar char="ü"/>
            </a:pPr>
            <a:r>
              <a:rPr lang="en-GB" sz="2400">
                <a:solidFill>
                  <a:srgbClr val="900079"/>
                </a:solidFill>
              </a:rPr>
              <a:t> How</a:t>
            </a:r>
            <a:r>
              <a:rPr lang="en-GB" sz="2400">
                <a:solidFill>
                  <a:schemeClr val="tx1"/>
                </a:solidFill>
              </a:rPr>
              <a:t> are you going to make this training a success?</a:t>
            </a:r>
          </a:p>
          <a:p>
            <a:endParaRPr lang="en-GB" sz="2400">
              <a:solidFill>
                <a:schemeClr val="tx1"/>
              </a:solidFill>
            </a:endParaRPr>
          </a:p>
          <a:p>
            <a:pPr>
              <a:buFont typeface="Wingdings" pitchFamily="2" charset="2"/>
              <a:buChar char="ü"/>
            </a:pPr>
            <a:r>
              <a:rPr lang="en-GB" sz="2400">
                <a:solidFill>
                  <a:srgbClr val="900079"/>
                </a:solidFill>
              </a:rPr>
              <a:t> How </a:t>
            </a:r>
            <a:r>
              <a:rPr lang="en-GB" sz="2400">
                <a:solidFill>
                  <a:schemeClr val="tx1"/>
                </a:solidFill>
              </a:rPr>
              <a:t>are you going to report?</a:t>
            </a:r>
          </a:p>
          <a:p>
            <a:endParaRPr lang="en-GB" sz="2400">
              <a:solidFill>
                <a:schemeClr val="tx1"/>
              </a:solidFill>
            </a:endParaRPr>
          </a:p>
        </p:txBody>
      </p:sp>
      <p:sp>
        <p:nvSpPr>
          <p:cNvPr id="8" name="Ingekeepte PIJL-RECHTS 7"/>
          <p:cNvSpPr>
            <a:spLocks noChangeArrowheads="1"/>
          </p:cNvSpPr>
          <p:nvPr/>
        </p:nvSpPr>
        <p:spPr bwMode="auto">
          <a:xfrm rot="-2142521">
            <a:off x="2895600" y="1812925"/>
            <a:ext cx="2251075" cy="434975"/>
          </a:xfrm>
          <a:prstGeom prst="notchedRightArrow">
            <a:avLst>
              <a:gd name="adj1" fmla="val 50000"/>
              <a:gd name="adj2" fmla="val 50051"/>
            </a:avLst>
          </a:prstGeom>
          <a:solidFill>
            <a:srgbClr val="00B8FF"/>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sp>
        <p:nvSpPr>
          <p:cNvPr id="9" name="Ingekeepte PIJL-RECHTS 8"/>
          <p:cNvSpPr>
            <a:spLocks noChangeArrowheads="1"/>
          </p:cNvSpPr>
          <p:nvPr/>
        </p:nvSpPr>
        <p:spPr bwMode="auto">
          <a:xfrm rot="-1223022">
            <a:off x="3276600" y="2689225"/>
            <a:ext cx="1489075" cy="434975"/>
          </a:xfrm>
          <a:prstGeom prst="notchedRightArrow">
            <a:avLst>
              <a:gd name="adj1" fmla="val 50000"/>
              <a:gd name="adj2" fmla="val 50082"/>
            </a:avLst>
          </a:prstGeom>
          <a:solidFill>
            <a:srgbClr val="00B8FF"/>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sp>
        <p:nvSpPr>
          <p:cNvPr id="10" name="Ingekeepte PIJL-RECHTS 9"/>
          <p:cNvSpPr>
            <a:spLocks noChangeArrowheads="1"/>
          </p:cNvSpPr>
          <p:nvPr/>
        </p:nvSpPr>
        <p:spPr bwMode="auto">
          <a:xfrm rot="1328421">
            <a:off x="3375025" y="3535363"/>
            <a:ext cx="1487488" cy="434975"/>
          </a:xfrm>
          <a:prstGeom prst="notchedRightArrow">
            <a:avLst>
              <a:gd name="adj1" fmla="val 50000"/>
              <a:gd name="adj2" fmla="val 50029"/>
            </a:avLst>
          </a:prstGeom>
          <a:solidFill>
            <a:srgbClr val="00B8FF"/>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sp>
        <p:nvSpPr>
          <p:cNvPr id="11" name="Ingekeepte PIJL-RECHTS 10"/>
          <p:cNvSpPr>
            <a:spLocks noChangeArrowheads="1"/>
          </p:cNvSpPr>
          <p:nvPr/>
        </p:nvSpPr>
        <p:spPr bwMode="auto">
          <a:xfrm rot="2024461">
            <a:off x="3003550" y="4311650"/>
            <a:ext cx="2097088" cy="434975"/>
          </a:xfrm>
          <a:prstGeom prst="notchedRightArrow">
            <a:avLst>
              <a:gd name="adj1" fmla="val 50000"/>
              <a:gd name="adj2" fmla="val 50087"/>
            </a:avLst>
          </a:prstGeom>
          <a:solidFill>
            <a:srgbClr val="00B8FF"/>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sp>
        <p:nvSpPr>
          <p:cNvPr id="101384" name="Title 1"/>
          <p:cNvSpPr>
            <a:spLocks noGrp="1"/>
          </p:cNvSpPr>
          <p:nvPr>
            <p:ph type="title"/>
          </p:nvPr>
        </p:nvSpPr>
        <p:spPr/>
        <p:txBody>
          <a:bodyPr/>
          <a:lstStyle/>
          <a:p>
            <a:r>
              <a:rPr lang="en-AU" smtClean="0"/>
              <a:t>Before you start!</a:t>
            </a:r>
          </a:p>
        </p:txBody>
      </p:sp>
      <p:sp>
        <p:nvSpPr>
          <p:cNvPr id="13" name="Ingekeepte PIJL-RECHTS 12"/>
          <p:cNvSpPr>
            <a:spLocks noChangeArrowheads="1"/>
          </p:cNvSpPr>
          <p:nvPr/>
        </p:nvSpPr>
        <p:spPr bwMode="auto">
          <a:xfrm rot="2519538">
            <a:off x="2211388" y="4983163"/>
            <a:ext cx="2870200" cy="434975"/>
          </a:xfrm>
          <a:prstGeom prst="notchedRightArrow">
            <a:avLst>
              <a:gd name="adj1" fmla="val 50000"/>
              <a:gd name="adj2" fmla="val 50069"/>
            </a:avLst>
          </a:prstGeom>
          <a:solidFill>
            <a:srgbClr val="00B8FF"/>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rot="20547216">
            <a:off x="182563" y="2990850"/>
            <a:ext cx="9126537" cy="569913"/>
          </a:xfrm>
          <a:prstGeom prst="rect">
            <a:avLst/>
          </a:prstGeom>
          <a:noFill/>
          <a:ln w="9525">
            <a:noFill/>
            <a:round/>
            <a:headEnd/>
            <a:tailEnd/>
          </a:ln>
        </p:spPr>
        <p:txBody>
          <a:bodyPr lIns="90000" tIns="46800" rIns="90000" bIns="46800" anchor="ctr"/>
          <a:lstStyle/>
          <a:p>
            <a:pPr algn="ctr" eaLnBrk="0" hangingPunct="0">
              <a:buClr>
                <a:srgbClr val="900079"/>
              </a:buClr>
              <a:buSzPct val="100000"/>
              <a:buFont typeface="Verdana" pitchFamily="34" charset="0"/>
              <a:buNone/>
              <a:defRPr/>
            </a:pPr>
            <a:r>
              <a:rPr lang="en-GB" sz="3200" b="1" kern="0" dirty="0">
                <a:solidFill>
                  <a:schemeClr val="tx1"/>
                </a:solidFill>
                <a:latin typeface="+mj-lt"/>
                <a:ea typeface="+mj-ea"/>
                <a:cs typeface="+mj-cs"/>
              </a:rPr>
              <a:t>Okay, let’s go through this together!</a:t>
            </a:r>
            <a:endParaRPr lang="en-GB" sz="3200" b="1" kern="0" dirty="0">
              <a:solidFill>
                <a:schemeClr val="tx1"/>
              </a:solidFill>
              <a:latin typeface="+mj-lt"/>
              <a:ea typeface="+mj-ea"/>
              <a:cs typeface="+mj-cs"/>
            </a:endParaRPr>
          </a:p>
        </p:txBody>
      </p:sp>
      <p:sp>
        <p:nvSpPr>
          <p:cNvPr id="103426" name="Titel 3"/>
          <p:cNvSpPr>
            <a:spLocks noGrp="1"/>
          </p:cNvSpPr>
          <p:nvPr>
            <p:ph type="title"/>
          </p:nvPr>
        </p:nvSpPr>
        <p:spPr/>
        <p:txBody>
          <a:bodyPr/>
          <a:lstStyle/>
          <a:p>
            <a:endParaRPr lang="nl-NL"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(1)</a:t>
            </a:r>
            <a:r>
              <a:rPr lang="en-GB" sz="4400" smtClean="0">
                <a:solidFill>
                  <a:srgbClr val="900079"/>
                </a:solidFill>
              </a:rPr>
              <a:t/>
            </a:r>
            <a:br>
              <a:rPr lang="en-GB" sz="4400" smtClean="0">
                <a:solidFill>
                  <a:srgbClr val="900079"/>
                </a:solidFill>
              </a:rPr>
            </a:br>
            <a:r>
              <a:rPr lang="en-GB" sz="4400" smtClean="0">
                <a:solidFill>
                  <a:srgbClr val="900079"/>
                </a:solidFill>
              </a:rPr>
              <a:t>Who</a:t>
            </a:r>
            <a:r>
              <a:rPr lang="en-GB" sz="4400" smtClean="0">
                <a:solidFill>
                  <a:schemeClr val="bg1"/>
                </a:solidFill>
              </a:rPr>
              <a:t> </a:t>
            </a:r>
            <a:br>
              <a:rPr lang="en-GB" sz="4400" smtClean="0">
                <a:solidFill>
                  <a:schemeClr val="bg1"/>
                </a:solidFill>
              </a:rPr>
            </a:br>
            <a:r>
              <a:rPr lang="en-GB" sz="4400" smtClean="0">
                <a:solidFill>
                  <a:schemeClr val="bg1"/>
                </a:solidFill>
              </a:rPr>
              <a:t>do you want to train? </a:t>
            </a:r>
          </a:p>
        </p:txBody>
      </p:sp>
      <p:sp>
        <p:nvSpPr>
          <p:cNvPr id="105474"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el 1"/>
          <p:cNvSpPr>
            <a:spLocks noGrp="1"/>
          </p:cNvSpPr>
          <p:nvPr>
            <p:ph type="title"/>
          </p:nvPr>
        </p:nvSpPr>
        <p:spPr/>
        <p:txBody>
          <a:bodyPr/>
          <a:lstStyle/>
          <a:p>
            <a:r>
              <a:rPr lang="en-US" sz="3600" smtClean="0"/>
              <a:t>General</a:t>
            </a:r>
          </a:p>
        </p:txBody>
      </p:sp>
      <p:sp>
        <p:nvSpPr>
          <p:cNvPr id="107522" name="Tijdelijke aanduiding voor inhoud 2"/>
          <p:cNvSpPr>
            <a:spLocks noGrp="1"/>
          </p:cNvSpPr>
          <p:nvPr>
            <p:ph idx="1"/>
          </p:nvPr>
        </p:nvSpPr>
        <p:spPr/>
        <p:txBody>
          <a:bodyPr/>
          <a:lstStyle/>
          <a:p>
            <a:pPr>
              <a:buFont typeface="Wingdings" pitchFamily="2" charset="2"/>
              <a:buChar char="Ø"/>
            </a:pPr>
            <a:r>
              <a:rPr lang="en-US" sz="2800" smtClean="0"/>
              <a:t> New forecasters ?</a:t>
            </a:r>
          </a:p>
          <a:p>
            <a:pPr>
              <a:buFont typeface="Wingdings" pitchFamily="2" charset="2"/>
              <a:buChar char="Ø"/>
            </a:pPr>
            <a:endParaRPr lang="en-US" sz="2800" smtClean="0"/>
          </a:p>
          <a:p>
            <a:pPr>
              <a:buFont typeface="Wingdings" pitchFamily="2" charset="2"/>
              <a:buChar char="Ø"/>
            </a:pPr>
            <a:r>
              <a:rPr lang="en-US" sz="2800" smtClean="0"/>
              <a:t> Experienced forecasters ?</a:t>
            </a:r>
          </a:p>
          <a:p>
            <a:pPr>
              <a:buFont typeface="Wingdings" pitchFamily="2" charset="2"/>
              <a:buChar char="Ø"/>
            </a:pPr>
            <a:endParaRPr lang="en-US" sz="2800" smtClean="0"/>
          </a:p>
          <a:p>
            <a:pPr>
              <a:buFont typeface="Wingdings" pitchFamily="2" charset="2"/>
              <a:buChar char="Ø"/>
            </a:pPr>
            <a:r>
              <a:rPr lang="en-US" sz="2800" smtClean="0"/>
              <a:t> Calamity groups ?</a:t>
            </a:r>
          </a:p>
          <a:p>
            <a:pPr>
              <a:buFont typeface="Wingdings" pitchFamily="2" charset="2"/>
              <a:buChar char="Ø"/>
            </a:pPr>
            <a:endParaRPr lang="en-US" sz="2800" smtClean="0"/>
          </a:p>
          <a:p>
            <a:pPr>
              <a:buFont typeface="Wingdings" pitchFamily="2" charset="2"/>
              <a:buChar char="Ø"/>
            </a:pPr>
            <a:r>
              <a:rPr lang="en-US" sz="2800" smtClean="0"/>
              <a:t> Customers ?</a:t>
            </a:r>
          </a:p>
          <a:p>
            <a:pPr>
              <a:buFont typeface="Wingdings" pitchFamily="2" charset="2"/>
              <a:buChar char="Ø"/>
            </a:pPr>
            <a:endParaRPr lang="en-US" sz="2800" smtClean="0"/>
          </a:p>
          <a:p>
            <a:pPr>
              <a:buFont typeface="Wingdings" pitchFamily="2" charset="2"/>
              <a:buChar char="Ø"/>
            </a:pPr>
            <a:r>
              <a:rPr lang="en-US" sz="2800" smtClean="0"/>
              <a:t>???</a:t>
            </a:r>
          </a:p>
          <a:p>
            <a:pPr>
              <a:buFont typeface="Wingdings" pitchFamily="2" charset="2"/>
              <a:buChar char="Ø"/>
            </a:pPr>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el 1"/>
          <p:cNvSpPr>
            <a:spLocks noGrp="1"/>
          </p:cNvSpPr>
          <p:nvPr>
            <p:ph type="title"/>
          </p:nvPr>
        </p:nvSpPr>
        <p:spPr/>
        <p:txBody>
          <a:bodyPr/>
          <a:lstStyle/>
          <a:p>
            <a:r>
              <a:rPr lang="en-US" smtClean="0"/>
              <a:t>Example: Our Extreme Situations Forecasters</a:t>
            </a:r>
          </a:p>
        </p:txBody>
      </p:sp>
      <p:sp>
        <p:nvSpPr>
          <p:cNvPr id="3" name="Tijdelijke aanduiding voor inhoud 2"/>
          <p:cNvSpPr>
            <a:spLocks noGrp="1"/>
          </p:cNvSpPr>
          <p:nvPr>
            <p:ph idx="1"/>
          </p:nvPr>
        </p:nvSpPr>
        <p:spPr/>
        <p:txBody>
          <a:bodyPr/>
          <a:lstStyle/>
          <a:p>
            <a:pPr>
              <a:buFont typeface="Wingdings" pitchFamily="2" charset="2"/>
              <a:buChar char="ü"/>
            </a:pPr>
            <a:r>
              <a:rPr lang="nl-NL" sz="2800" smtClean="0"/>
              <a:t> in this case: </a:t>
            </a:r>
          </a:p>
          <a:p>
            <a:pPr>
              <a:buFont typeface="Wingdings" pitchFamily="2" charset="2"/>
              <a:buChar char="ü"/>
            </a:pPr>
            <a:endParaRPr lang="nl-NL" sz="2800" smtClean="0"/>
          </a:p>
          <a:p>
            <a:pPr>
              <a:buFont typeface="Wingdings" pitchFamily="2" charset="2"/>
              <a:buChar char="ü"/>
            </a:pPr>
            <a:endParaRPr lang="nl-NL" sz="2800" smtClean="0"/>
          </a:p>
          <a:p>
            <a:pPr>
              <a:buFont typeface="Wingdings" pitchFamily="2" charset="2"/>
              <a:buChar char="ü"/>
            </a:pPr>
            <a:endParaRPr lang="nl-NL" sz="2800" smtClean="0"/>
          </a:p>
          <a:p>
            <a:pPr>
              <a:buFont typeface="Wingdings" pitchFamily="2" charset="2"/>
              <a:buChar char="ü"/>
            </a:pPr>
            <a:r>
              <a:rPr lang="nl-NL" sz="2800" smtClean="0"/>
              <a:t> but also in: </a:t>
            </a:r>
          </a:p>
          <a:p>
            <a:pPr>
              <a:buFont typeface="Wingdings" pitchFamily="2" charset="2"/>
              <a:buChar char="ü"/>
            </a:pPr>
            <a:endParaRPr lang="nl-NL" sz="2800" smtClean="0"/>
          </a:p>
        </p:txBody>
      </p:sp>
      <p:pic>
        <p:nvPicPr>
          <p:cNvPr id="4" name="Picture 2"/>
          <p:cNvPicPr>
            <a:picLocks noChangeAspect="1" noChangeArrowheads="1"/>
          </p:cNvPicPr>
          <p:nvPr/>
        </p:nvPicPr>
        <p:blipFill>
          <a:blip r:embed="rId3"/>
          <a:srcRect r="10526"/>
          <a:stretch>
            <a:fillRect/>
          </a:stretch>
        </p:blipFill>
        <p:spPr bwMode="auto">
          <a:xfrm>
            <a:off x="1116013" y="4654550"/>
            <a:ext cx="2643187" cy="1773238"/>
          </a:xfrm>
          <a:prstGeom prst="rect">
            <a:avLst/>
          </a:prstGeom>
          <a:noFill/>
          <a:ln w="9525">
            <a:noFill/>
            <a:miter lim="800000"/>
            <a:headEnd/>
            <a:tailEnd/>
          </a:ln>
        </p:spPr>
      </p:pic>
      <p:sp>
        <p:nvSpPr>
          <p:cNvPr id="5" name="Rectangle 2"/>
          <p:cNvSpPr txBox="1">
            <a:spLocks noChangeArrowheads="1"/>
          </p:cNvSpPr>
          <p:nvPr/>
        </p:nvSpPr>
        <p:spPr bwMode="auto">
          <a:xfrm>
            <a:off x="1116013" y="6384925"/>
            <a:ext cx="2714625" cy="428625"/>
          </a:xfrm>
          <a:prstGeom prst="rect">
            <a:avLst/>
          </a:prstGeom>
          <a:noFill/>
          <a:ln w="9525">
            <a:noFill/>
            <a:round/>
            <a:headEnd/>
            <a:tailEnd/>
          </a:ln>
        </p:spPr>
        <p:txBody>
          <a:bodyPr lIns="90000" tIns="46800" rIns="90000" bIns="46800"/>
          <a:lstStyle/>
          <a:p>
            <a:pPr algn="ctr">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kern="0" dirty="0">
                <a:solidFill>
                  <a:srgbClr val="000000"/>
                </a:solidFill>
                <a:latin typeface="+mn-lt"/>
                <a:ea typeface="+mn-ea"/>
                <a:cs typeface="+mn-cs"/>
              </a:rPr>
              <a:t>Nuclear accidents</a:t>
            </a:r>
          </a:p>
          <a:p>
            <a:pPr algn="ctr">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kern="0" dirty="0">
              <a:solidFill>
                <a:srgbClr val="000000"/>
              </a:solidFill>
              <a:latin typeface="+mn-lt"/>
              <a:ea typeface="+mn-ea"/>
              <a:cs typeface="+mn-cs"/>
            </a:endParaRPr>
          </a:p>
        </p:txBody>
      </p:sp>
      <p:pic>
        <p:nvPicPr>
          <p:cNvPr id="6" name="Picture 3"/>
          <p:cNvPicPr>
            <a:picLocks noChangeAspect="1" noChangeArrowheads="1"/>
          </p:cNvPicPr>
          <p:nvPr/>
        </p:nvPicPr>
        <p:blipFill>
          <a:blip r:embed="rId4"/>
          <a:srcRect/>
          <a:stretch>
            <a:fillRect/>
          </a:stretch>
        </p:blipFill>
        <p:spPr bwMode="auto">
          <a:xfrm>
            <a:off x="5429250" y="4691063"/>
            <a:ext cx="2709863" cy="1333500"/>
          </a:xfrm>
          <a:prstGeom prst="rect">
            <a:avLst/>
          </a:prstGeom>
          <a:noFill/>
          <a:ln w="9525">
            <a:noFill/>
            <a:miter lim="800000"/>
            <a:headEnd/>
            <a:tailEnd/>
          </a:ln>
        </p:spPr>
      </p:pic>
      <p:sp>
        <p:nvSpPr>
          <p:cNvPr id="7" name="Rectangle 2"/>
          <p:cNvSpPr txBox="1">
            <a:spLocks noChangeArrowheads="1"/>
          </p:cNvSpPr>
          <p:nvPr/>
        </p:nvSpPr>
        <p:spPr bwMode="auto">
          <a:xfrm>
            <a:off x="5429250" y="6024563"/>
            <a:ext cx="2714625" cy="428625"/>
          </a:xfrm>
          <a:prstGeom prst="rect">
            <a:avLst/>
          </a:prstGeom>
          <a:noFill/>
          <a:ln w="9525">
            <a:noFill/>
            <a:round/>
            <a:headEnd/>
            <a:tailEnd/>
          </a:ln>
        </p:spPr>
        <p:txBody>
          <a:bodyPr lIns="90000" tIns="46800" rIns="90000" bIns="46800"/>
          <a:lstStyle/>
          <a:p>
            <a:pPr algn="ctr">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kern="0" dirty="0">
                <a:solidFill>
                  <a:srgbClr val="000000"/>
                </a:solidFill>
                <a:latin typeface="+mn-lt"/>
                <a:ea typeface="+mn-ea"/>
                <a:cs typeface="+mn-cs"/>
              </a:rPr>
              <a:t>Chemical accidents</a:t>
            </a:r>
          </a:p>
          <a:p>
            <a:pPr algn="ctr">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kern="0" dirty="0">
              <a:solidFill>
                <a:srgbClr val="000000"/>
              </a:solidFill>
              <a:latin typeface="+mn-lt"/>
              <a:ea typeface="+mn-ea"/>
              <a:cs typeface="+mn-cs"/>
            </a:endParaRPr>
          </a:p>
        </p:txBody>
      </p:sp>
      <p:pic>
        <p:nvPicPr>
          <p:cNvPr id="109575" name="Picture 7"/>
          <p:cNvPicPr>
            <a:picLocks noChangeAspect="1" noChangeArrowheads="1"/>
          </p:cNvPicPr>
          <p:nvPr/>
        </p:nvPicPr>
        <p:blipFill>
          <a:blip r:embed="rId5"/>
          <a:srcRect/>
          <a:stretch>
            <a:fillRect/>
          </a:stretch>
        </p:blipFill>
        <p:spPr bwMode="auto">
          <a:xfrm>
            <a:off x="3509963" y="1857375"/>
            <a:ext cx="2214562" cy="1763713"/>
          </a:xfrm>
          <a:prstGeom prst="rect">
            <a:avLst/>
          </a:prstGeom>
          <a:noFill/>
          <a:ln w="9525">
            <a:solidFill>
              <a:schemeClr val="tx1"/>
            </a:solidFill>
            <a:miter lim="800000"/>
            <a:headEnd/>
            <a:tailEnd/>
          </a:ln>
        </p:spPr>
      </p:pic>
      <p:sp>
        <p:nvSpPr>
          <p:cNvPr id="9" name="Rectangle 2"/>
          <p:cNvSpPr txBox="1">
            <a:spLocks noChangeArrowheads="1"/>
          </p:cNvSpPr>
          <p:nvPr/>
        </p:nvSpPr>
        <p:spPr bwMode="auto">
          <a:xfrm>
            <a:off x="3438525" y="3643313"/>
            <a:ext cx="2357438" cy="428625"/>
          </a:xfrm>
          <a:prstGeom prst="rect">
            <a:avLst/>
          </a:prstGeom>
          <a:noFill/>
          <a:ln w="9525">
            <a:noFill/>
            <a:round/>
            <a:headEnd/>
            <a:tailEnd/>
          </a:ln>
        </p:spPr>
        <p:txBody>
          <a:bodyPr lIns="90000" tIns="46800" rIns="90000" bIns="46800"/>
          <a:lstStyle/>
          <a:p>
            <a:pPr algn="ctr">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kern="0" dirty="0">
                <a:solidFill>
                  <a:srgbClr val="000000"/>
                </a:solidFill>
                <a:latin typeface="+mn-lt"/>
                <a:ea typeface="+mn-ea"/>
                <a:cs typeface="+mn-cs"/>
              </a:rPr>
              <a:t>Severe weather</a:t>
            </a:r>
          </a:p>
          <a:p>
            <a:pPr algn="ctr">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kern="0" dirty="0">
              <a:solidFill>
                <a:srgbClr val="000000"/>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(2)</a:t>
            </a:r>
            <a:r>
              <a:rPr lang="en-GB" sz="4400" smtClean="0">
                <a:solidFill>
                  <a:srgbClr val="900079"/>
                </a:solidFill>
              </a:rPr>
              <a:t/>
            </a:r>
            <a:br>
              <a:rPr lang="en-GB" sz="4400" smtClean="0">
                <a:solidFill>
                  <a:srgbClr val="900079"/>
                </a:solidFill>
              </a:rPr>
            </a:br>
            <a:r>
              <a:rPr lang="en-GB" sz="4400" smtClean="0">
                <a:solidFill>
                  <a:srgbClr val="900079"/>
                </a:solidFill>
              </a:rPr>
              <a:t>What</a:t>
            </a:r>
            <a:r>
              <a:rPr lang="en-GB" sz="4400" smtClean="0">
                <a:solidFill>
                  <a:schemeClr val="bg1"/>
                </a:solidFill>
              </a:rPr>
              <a:t> </a:t>
            </a:r>
            <a:br>
              <a:rPr lang="en-GB" sz="4400" smtClean="0">
                <a:solidFill>
                  <a:schemeClr val="bg1"/>
                </a:solidFill>
              </a:rPr>
            </a:br>
            <a:r>
              <a:rPr lang="en-GB" sz="4400" smtClean="0">
                <a:solidFill>
                  <a:schemeClr val="bg1"/>
                </a:solidFill>
              </a:rPr>
              <a:t>are the </a:t>
            </a:r>
            <a:r>
              <a:rPr lang="en-GB" sz="4400" smtClean="0">
                <a:solidFill>
                  <a:srgbClr val="900079"/>
                </a:solidFill>
              </a:rPr>
              <a:t>trainings goals</a:t>
            </a:r>
            <a:r>
              <a:rPr lang="en-GB" sz="4400" smtClean="0">
                <a:solidFill>
                  <a:schemeClr val="bg1"/>
                </a:solidFill>
              </a:rPr>
              <a:t>? </a:t>
            </a:r>
          </a:p>
        </p:txBody>
      </p:sp>
      <p:sp>
        <p:nvSpPr>
          <p:cNvPr id="11161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1"/>
          <p:cNvSpPr>
            <a:spLocks noGrp="1"/>
          </p:cNvSpPr>
          <p:nvPr>
            <p:ph type="title"/>
          </p:nvPr>
        </p:nvSpPr>
        <p:spPr/>
        <p:txBody>
          <a:bodyPr/>
          <a:lstStyle/>
          <a:p>
            <a:r>
              <a:rPr lang="en-US" sz="3600" smtClean="0"/>
              <a:t>General</a:t>
            </a:r>
          </a:p>
        </p:txBody>
      </p:sp>
      <p:sp>
        <p:nvSpPr>
          <p:cNvPr id="113666" name="Tijdelijke aanduiding voor inhoud 2"/>
          <p:cNvSpPr>
            <a:spLocks noGrp="1"/>
          </p:cNvSpPr>
          <p:nvPr>
            <p:ph idx="1"/>
          </p:nvPr>
        </p:nvSpPr>
        <p:spPr/>
        <p:txBody>
          <a:bodyPr/>
          <a:lstStyle/>
          <a:p>
            <a:pPr>
              <a:buFont typeface="Wingdings" pitchFamily="2" charset="2"/>
              <a:buChar char="Ø"/>
            </a:pPr>
            <a:r>
              <a:rPr lang="en-US" sz="2400" smtClean="0"/>
              <a:t> train new people ?</a:t>
            </a:r>
          </a:p>
          <a:p>
            <a:pPr>
              <a:buFont typeface="Wingdings" pitchFamily="2" charset="2"/>
              <a:buChar char="Ø"/>
            </a:pPr>
            <a:r>
              <a:rPr lang="en-US" sz="2400" smtClean="0"/>
              <a:t> check/secure procedures ?</a:t>
            </a:r>
          </a:p>
          <a:p>
            <a:pPr>
              <a:buFont typeface="Wingdings" pitchFamily="2" charset="2"/>
              <a:buChar char="Ø"/>
            </a:pPr>
            <a:r>
              <a:rPr lang="en-US" sz="2400" smtClean="0"/>
              <a:t> train people for extreme situations ?</a:t>
            </a:r>
          </a:p>
          <a:p>
            <a:pPr>
              <a:buFont typeface="Wingdings" pitchFamily="2" charset="2"/>
              <a:buChar char="Ø"/>
            </a:pPr>
            <a:r>
              <a:rPr lang="en-US" sz="2400" smtClean="0"/>
              <a:t> you might want to get insight whether the procedures are working when times get though ?</a:t>
            </a:r>
          </a:p>
          <a:p>
            <a:pPr>
              <a:buFont typeface="Wingdings" pitchFamily="2" charset="2"/>
              <a:buChar char="Ø"/>
            </a:pPr>
            <a:r>
              <a:rPr lang="en-US" sz="2400" smtClean="0"/>
              <a:t> get people focused on a special situations</a:t>
            </a:r>
          </a:p>
          <a:p>
            <a:pPr>
              <a:buFont typeface="Wingdings" pitchFamily="2" charset="2"/>
              <a:buChar char="Ø"/>
            </a:pPr>
            <a:r>
              <a:rPr lang="en-US" sz="2400" smtClean="0"/>
              <a:t> collaboration between team member and/or different teams? </a:t>
            </a:r>
          </a:p>
          <a:p>
            <a:pPr>
              <a:buFont typeface="Wingdings" pitchFamily="2" charset="2"/>
              <a:buChar char="Ø"/>
            </a:pPr>
            <a:r>
              <a:rPr lang="en-US" sz="2400" smtClean="0"/>
              <a:t> ???</a:t>
            </a:r>
          </a:p>
          <a:p>
            <a:pPr>
              <a:buFont typeface="Wingdings" pitchFamily="2" charset="2"/>
              <a:buChar char="Ø"/>
            </a:pPr>
            <a:endParaRPr 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jdelijke aanduiding voor voettekst 4"/>
          <p:cNvSpPr txBox="1">
            <a:spLocks noGrp="1"/>
          </p:cNvSpPr>
          <p:nvPr/>
        </p:nvSpPr>
        <p:spPr bwMode="auto">
          <a:xfrm>
            <a:off x="4476750" y="6369050"/>
            <a:ext cx="4162425" cy="282575"/>
          </a:xfrm>
          <a:prstGeom prst="rect">
            <a:avLst/>
          </a:prstGeom>
          <a:noFill/>
          <a:ln w="9525">
            <a:noFill/>
            <a:round/>
            <a:headEnd/>
            <a:tailEnd/>
          </a:ln>
        </p:spPr>
        <p:txBody>
          <a:bodyPr lIns="90000" tIns="46800" rIns="90000" bIns="46800"/>
          <a:lstStyle/>
          <a:p>
            <a:pPr eaLnBrk="0" hangingPunct="0">
              <a:buClr>
                <a:srgbClr val="000000"/>
              </a:buClr>
              <a:buSzPct val="100000"/>
              <a:buFont typeface="Verdana" pitchFamily="34" charset="0"/>
              <a:buNone/>
              <a:tabLst>
                <a:tab pos="723900" algn="l"/>
                <a:tab pos="1447800" algn="l"/>
                <a:tab pos="2171700" algn="l"/>
                <a:tab pos="2895600" algn="l"/>
                <a:tab pos="3619500" algn="l"/>
              </a:tabLst>
            </a:pPr>
            <a:endParaRPr lang="en-US" sz="1000">
              <a:solidFill>
                <a:srgbClr val="000000"/>
              </a:solidFill>
              <a:latin typeface="Verdana" pitchFamily="34" charset="0"/>
              <a:cs typeface="Arial" charset="0"/>
            </a:endParaRPr>
          </a:p>
        </p:txBody>
      </p:sp>
      <p:sp>
        <p:nvSpPr>
          <p:cNvPr id="78850" name="Rectangle 1"/>
          <p:cNvSpPr>
            <a:spLocks noGrp="1" noChangeArrowheads="1"/>
          </p:cNvSpPr>
          <p:nvPr>
            <p:ph type="title" idx="4294967295"/>
          </p:nvPr>
        </p:nvSpPr>
        <p:spPr>
          <a:xfrm>
            <a:off x="366713" y="1785938"/>
            <a:ext cx="8169275" cy="3643312"/>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t>How to use a simulator in practice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el 1"/>
          <p:cNvSpPr>
            <a:spLocks noGrp="1"/>
          </p:cNvSpPr>
          <p:nvPr>
            <p:ph type="title"/>
          </p:nvPr>
        </p:nvSpPr>
        <p:spPr/>
        <p:txBody>
          <a:bodyPr/>
          <a:lstStyle/>
          <a:p>
            <a:r>
              <a:rPr lang="en-US" smtClean="0"/>
              <a:t>Example: Our Extreme Situations Forecasters</a:t>
            </a:r>
          </a:p>
        </p:txBody>
      </p:sp>
      <p:sp>
        <p:nvSpPr>
          <p:cNvPr id="115714" name="Tijdelijke aanduiding voor inhoud 2"/>
          <p:cNvSpPr>
            <a:spLocks noGrp="1"/>
          </p:cNvSpPr>
          <p:nvPr>
            <p:ph idx="1"/>
          </p:nvPr>
        </p:nvSpPr>
        <p:spPr/>
        <p:txBody>
          <a:bodyPr/>
          <a:lstStyle/>
          <a:p>
            <a:pPr>
              <a:buFont typeface="Wingdings" pitchFamily="2" charset="2"/>
              <a:buChar char="ü"/>
            </a:pPr>
            <a:endParaRPr lang="en-GB" sz="2800" smtClean="0">
              <a:latin typeface="Arial" charset="0"/>
              <a:cs typeface="Arial" charset="0"/>
            </a:endParaRPr>
          </a:p>
          <a:p>
            <a:pPr>
              <a:buFont typeface="Wingdings" pitchFamily="2" charset="2"/>
              <a:buChar char="ü"/>
            </a:pPr>
            <a:r>
              <a:rPr lang="en-GB" sz="2800" smtClean="0">
                <a:latin typeface="Arial" charset="0"/>
                <a:cs typeface="Arial" charset="0"/>
              </a:rPr>
              <a:t> Procedures</a:t>
            </a:r>
          </a:p>
          <a:p>
            <a:pPr>
              <a:buFont typeface="Wingdings" pitchFamily="2" charset="2"/>
              <a:buChar char="ü"/>
            </a:pPr>
            <a:r>
              <a:rPr lang="en-GB" sz="2800" smtClean="0">
                <a:latin typeface="Arial" charset="0"/>
                <a:cs typeface="Arial" charset="0"/>
              </a:rPr>
              <a:t> Communication</a:t>
            </a:r>
          </a:p>
          <a:p>
            <a:pPr>
              <a:buFont typeface="Wingdings" pitchFamily="2" charset="2"/>
              <a:buChar char="ü"/>
            </a:pPr>
            <a:endParaRPr lang="en-GB" sz="2800" smtClean="0">
              <a:latin typeface="Arial" charset="0"/>
              <a:cs typeface="Arial" charset="0"/>
            </a:endParaRPr>
          </a:p>
          <a:p>
            <a:pPr>
              <a:buFont typeface="Wingdings" pitchFamily="2" charset="2"/>
              <a:buChar char="ü"/>
            </a:pPr>
            <a:endParaRPr lang="en-GB" sz="2800" smtClean="0">
              <a:latin typeface="Arial" charset="0"/>
              <a:cs typeface="Arial" charset="0"/>
            </a:endParaRPr>
          </a:p>
          <a:p>
            <a:pPr>
              <a:buFont typeface="Arial" charset="0"/>
              <a:buNone/>
            </a:pPr>
            <a:r>
              <a:rPr lang="en-GB" sz="2800" smtClean="0">
                <a:latin typeface="Arial" charset="0"/>
                <a:cs typeface="Arial" charset="0"/>
              </a:rPr>
              <a:t>Not meteorological content!</a:t>
            </a:r>
          </a:p>
          <a:p>
            <a:pPr>
              <a:buFont typeface="Wingdings" pitchFamily="2" charset="2"/>
              <a:buChar char="ü"/>
            </a:pPr>
            <a:endParaRPr lang="en-GB" sz="2800" smtClean="0">
              <a:latin typeface="Arial" charset="0"/>
              <a:cs typeface="Arial" charset="0"/>
            </a:endParaRPr>
          </a:p>
          <a:p>
            <a:pPr>
              <a:buFont typeface="Arial" charset="0"/>
              <a:buNone/>
            </a:pPr>
            <a:endParaRPr lang="en-GB" sz="28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(3)</a:t>
            </a:r>
            <a:r>
              <a:rPr lang="en-GB" sz="4400" smtClean="0">
                <a:solidFill>
                  <a:srgbClr val="900079"/>
                </a:solidFill>
              </a:rPr>
              <a:t/>
            </a:r>
            <a:br>
              <a:rPr lang="en-GB" sz="4400" smtClean="0">
                <a:solidFill>
                  <a:srgbClr val="900079"/>
                </a:solidFill>
              </a:rPr>
            </a:br>
            <a:r>
              <a:rPr lang="en-GB" sz="4400" smtClean="0">
                <a:solidFill>
                  <a:srgbClr val="900079"/>
                </a:solidFill>
              </a:rPr>
              <a:t>How </a:t>
            </a:r>
            <a:r>
              <a:rPr lang="en-GB" sz="4400" smtClean="0">
                <a:solidFill>
                  <a:schemeClr val="bg1"/>
                </a:solidFill>
              </a:rPr>
              <a:t> </a:t>
            </a:r>
            <a:br>
              <a:rPr lang="en-GB" sz="4400" smtClean="0">
                <a:solidFill>
                  <a:schemeClr val="bg1"/>
                </a:solidFill>
              </a:rPr>
            </a:br>
            <a:r>
              <a:rPr lang="en-GB" sz="4400" smtClean="0">
                <a:solidFill>
                  <a:schemeClr val="bg1"/>
                </a:solidFill>
              </a:rPr>
              <a:t>do </a:t>
            </a:r>
            <a:r>
              <a:rPr lang="en-GB" sz="4400" smtClean="0">
                <a:solidFill>
                  <a:srgbClr val="900079"/>
                </a:solidFill>
              </a:rPr>
              <a:t>you</a:t>
            </a:r>
            <a:r>
              <a:rPr lang="en-GB" sz="4400" smtClean="0">
                <a:solidFill>
                  <a:schemeClr val="bg1"/>
                </a:solidFill>
              </a:rPr>
              <a:t> realise this </a:t>
            </a:r>
            <a:r>
              <a:rPr lang="en-GB" sz="4400" smtClean="0">
                <a:solidFill>
                  <a:srgbClr val="900079"/>
                </a:solidFill>
              </a:rPr>
              <a:t>training goal</a:t>
            </a:r>
            <a:r>
              <a:rPr lang="en-GB" sz="4400" smtClean="0">
                <a:solidFill>
                  <a:schemeClr val="bg1"/>
                </a:solidFill>
              </a:rPr>
              <a:t>? </a:t>
            </a:r>
          </a:p>
        </p:txBody>
      </p:sp>
      <p:sp>
        <p:nvSpPr>
          <p:cNvPr id="117762"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el 1"/>
          <p:cNvSpPr>
            <a:spLocks noGrp="1"/>
          </p:cNvSpPr>
          <p:nvPr>
            <p:ph type="title"/>
          </p:nvPr>
        </p:nvSpPr>
        <p:spPr/>
        <p:txBody>
          <a:bodyPr/>
          <a:lstStyle/>
          <a:p>
            <a:r>
              <a:rPr lang="en-US" sz="3200" smtClean="0"/>
              <a:t>General</a:t>
            </a:r>
          </a:p>
        </p:txBody>
      </p:sp>
      <p:sp>
        <p:nvSpPr>
          <p:cNvPr id="119810" name="Tijdelijke aanduiding voor inhoud 2"/>
          <p:cNvSpPr>
            <a:spLocks noGrp="1"/>
          </p:cNvSpPr>
          <p:nvPr>
            <p:ph idx="1"/>
          </p:nvPr>
        </p:nvSpPr>
        <p:spPr/>
        <p:txBody>
          <a:bodyPr/>
          <a:lstStyle/>
          <a:p>
            <a:pPr>
              <a:buFont typeface="Wingdings" pitchFamily="2" charset="2"/>
              <a:buChar char="Ø"/>
            </a:pPr>
            <a:r>
              <a:rPr lang="en-US" sz="2800" smtClean="0"/>
              <a:t> Training the people alone or in/with groups?</a:t>
            </a:r>
          </a:p>
          <a:p>
            <a:pPr>
              <a:buFont typeface="Wingdings" pitchFamily="2" charset="2"/>
              <a:buChar char="Ø"/>
            </a:pPr>
            <a:r>
              <a:rPr lang="en-US" sz="2800" smtClean="0"/>
              <a:t> Is the training internal or together with the customer </a:t>
            </a:r>
          </a:p>
          <a:p>
            <a:pPr>
              <a:buFont typeface="Wingdings" pitchFamily="2" charset="2"/>
              <a:buChar char="Ø"/>
            </a:pPr>
            <a:r>
              <a:rPr lang="en-US" sz="2800" smtClean="0"/>
              <a:t> Do you need extra pressure or not?</a:t>
            </a:r>
          </a:p>
          <a:p>
            <a:pPr>
              <a:buFont typeface="Wingdings" pitchFamily="2" charset="2"/>
              <a:buChar char="Ø"/>
            </a:pPr>
            <a:r>
              <a:rPr lang="en-US" sz="2800" smtClean="0"/>
              <a:t> Do you train a complete shift or only a single product?</a:t>
            </a:r>
          </a:p>
          <a:p>
            <a:pPr>
              <a:buFont typeface="Arial" charset="0"/>
              <a:buNone/>
            </a:pPr>
            <a:endParaRPr lang="en-US" sz="2800" b="1" smtClean="0"/>
          </a:p>
          <a:p>
            <a:pPr>
              <a:buFont typeface="Wingdings" pitchFamily="2" charset="2"/>
              <a:buChar char="Ø"/>
            </a:pPr>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en-US" sz="3200" smtClean="0"/>
              <a:t>General</a:t>
            </a:r>
            <a:endParaRPr lang="nl-NL" sz="3200" smtClean="0"/>
          </a:p>
        </p:txBody>
      </p:sp>
      <p:sp>
        <p:nvSpPr>
          <p:cNvPr id="3" name="Tijdelijke aanduiding voor inhoud 2"/>
          <p:cNvSpPr>
            <a:spLocks noGrp="1"/>
          </p:cNvSpPr>
          <p:nvPr>
            <p:ph idx="1"/>
          </p:nvPr>
        </p:nvSpPr>
        <p:spPr/>
        <p:txBody>
          <a:bodyPr/>
          <a:lstStyle/>
          <a:p>
            <a:pPr>
              <a:buFont typeface="Arial" charset="0"/>
              <a:buNone/>
            </a:pPr>
            <a:endParaRPr lang="en-US" b="1" smtClean="0"/>
          </a:p>
          <a:p>
            <a:pPr>
              <a:buFont typeface="Arial" charset="0"/>
              <a:buNone/>
            </a:pPr>
            <a:r>
              <a:rPr lang="en-US" b="1" smtClean="0"/>
              <a:t>Think about how and what you want to do</a:t>
            </a:r>
          </a:p>
          <a:p>
            <a:pPr>
              <a:buFont typeface="Arial" charset="0"/>
              <a:buNone/>
            </a:pPr>
            <a:endParaRPr lang="en-US" b="1" smtClean="0"/>
          </a:p>
          <a:p>
            <a:pPr>
              <a:buFont typeface="Arial" charset="0"/>
              <a:buNone/>
            </a:pPr>
            <a:r>
              <a:rPr lang="en-US" b="1" smtClean="0"/>
              <a:t>Prepare a timeline of the things you expect to happen</a:t>
            </a:r>
            <a:endParaRPr lang="nl-N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el 1"/>
          <p:cNvSpPr>
            <a:spLocks noGrp="1"/>
          </p:cNvSpPr>
          <p:nvPr>
            <p:ph type="title"/>
          </p:nvPr>
        </p:nvSpPr>
        <p:spPr/>
        <p:txBody>
          <a:bodyPr/>
          <a:lstStyle/>
          <a:p>
            <a:r>
              <a:rPr lang="en-US" smtClean="0"/>
              <a:t>Example: Our Extreme Situations Forecasters</a:t>
            </a:r>
          </a:p>
        </p:txBody>
      </p:sp>
      <p:sp>
        <p:nvSpPr>
          <p:cNvPr id="123906" name="Tijdelijke aanduiding voor inhoud 2"/>
          <p:cNvSpPr>
            <a:spLocks noGrp="1"/>
          </p:cNvSpPr>
          <p:nvPr>
            <p:ph idx="1"/>
          </p:nvPr>
        </p:nvSpPr>
        <p:spPr/>
        <p:txBody>
          <a:bodyPr/>
          <a:lstStyle/>
          <a:p>
            <a:pPr>
              <a:buFont typeface="Wingdings" pitchFamily="2" charset="2"/>
              <a:buChar char="ü"/>
            </a:pPr>
            <a:r>
              <a:rPr lang="en-GB" sz="2400" smtClean="0"/>
              <a:t> forecasters are doing the simulation exercise on their own in 3 times normal speed.</a:t>
            </a:r>
          </a:p>
          <a:p>
            <a:pPr>
              <a:buFont typeface="Wingdings" pitchFamily="2" charset="2"/>
              <a:buChar char="ü"/>
            </a:pPr>
            <a:r>
              <a:rPr lang="en-GB" sz="2400" smtClean="0"/>
              <a:t> found an extreme convective case</a:t>
            </a:r>
          </a:p>
          <a:p>
            <a:pPr>
              <a:buFont typeface="Wingdings" pitchFamily="2" charset="2"/>
              <a:buChar char="ü"/>
            </a:pPr>
            <a:r>
              <a:rPr lang="en-GB" sz="2400" smtClean="0"/>
              <a:t> the warn criteria are taken down</a:t>
            </a:r>
          </a:p>
          <a:p>
            <a:pPr>
              <a:buFont typeface="Wingdings" pitchFamily="2" charset="2"/>
              <a:buChar char="ü"/>
            </a:pPr>
            <a:r>
              <a:rPr lang="en-GB" sz="2400" smtClean="0"/>
              <a:t> they have to do an expert meeting</a:t>
            </a:r>
          </a:p>
          <a:p>
            <a:pPr>
              <a:buFont typeface="Wingdings" pitchFamily="2" charset="2"/>
              <a:buChar char="ü"/>
            </a:pPr>
            <a:r>
              <a:rPr lang="en-GB" sz="2400" smtClean="0"/>
              <a:t> their texts products are checked and commented by a professional</a:t>
            </a:r>
          </a:p>
          <a:p>
            <a:pPr>
              <a:buFont typeface="Wingdings" pitchFamily="2" charset="2"/>
              <a:buChar char="ü"/>
            </a:pPr>
            <a:r>
              <a:rPr lang="en-GB" sz="2400" smtClean="0"/>
              <a:t> their graphical products are checked</a:t>
            </a:r>
          </a:p>
          <a:p>
            <a:pPr>
              <a:buFont typeface="Wingdings" pitchFamily="2" charset="2"/>
              <a:buChar char="ü"/>
            </a:pPr>
            <a:r>
              <a:rPr lang="en-GB" sz="2400" smtClean="0"/>
              <a:t> we have someone stalking them with questions from different corners during their work.</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el 1"/>
          <p:cNvSpPr>
            <a:spLocks noGrp="1"/>
          </p:cNvSpPr>
          <p:nvPr>
            <p:ph type="title"/>
          </p:nvPr>
        </p:nvSpPr>
        <p:spPr/>
        <p:txBody>
          <a:bodyPr/>
          <a:lstStyle/>
          <a:p>
            <a:r>
              <a:rPr lang="en-US" smtClean="0"/>
              <a:t>Example 1: Our Extreme Situations Forecasters</a:t>
            </a:r>
          </a:p>
        </p:txBody>
      </p:sp>
      <p:sp>
        <p:nvSpPr>
          <p:cNvPr id="125954" name="Tijdelijke aanduiding voor inhoud 2"/>
          <p:cNvSpPr>
            <a:spLocks noGrp="1"/>
          </p:cNvSpPr>
          <p:nvPr>
            <p:ph idx="1"/>
          </p:nvPr>
        </p:nvSpPr>
        <p:spPr/>
        <p:txBody>
          <a:bodyPr/>
          <a:lstStyle/>
          <a:p>
            <a:endParaRPr lang="nl-NL" smtClean="0"/>
          </a:p>
        </p:txBody>
      </p:sp>
      <p:pic>
        <p:nvPicPr>
          <p:cNvPr id="125955" name="Picture 2"/>
          <p:cNvPicPr>
            <a:picLocks noChangeAspect="1" noChangeArrowheads="1"/>
          </p:cNvPicPr>
          <p:nvPr/>
        </p:nvPicPr>
        <p:blipFill>
          <a:blip r:embed="rId3"/>
          <a:srcRect/>
          <a:stretch>
            <a:fillRect/>
          </a:stretch>
        </p:blipFill>
        <p:spPr bwMode="auto">
          <a:xfrm>
            <a:off x="-2195513" y="-792163"/>
            <a:ext cx="13392151" cy="75342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(4)</a:t>
            </a:r>
            <a:r>
              <a:rPr lang="en-GB" sz="4400" smtClean="0">
                <a:solidFill>
                  <a:srgbClr val="900079"/>
                </a:solidFill>
              </a:rPr>
              <a:t/>
            </a:r>
            <a:br>
              <a:rPr lang="en-GB" sz="4400" smtClean="0">
                <a:solidFill>
                  <a:srgbClr val="900079"/>
                </a:solidFill>
              </a:rPr>
            </a:br>
            <a:r>
              <a:rPr lang="en-GB" sz="4400" smtClean="0">
                <a:solidFill>
                  <a:srgbClr val="900079"/>
                </a:solidFill>
              </a:rPr>
              <a:t>How</a:t>
            </a:r>
            <a:r>
              <a:rPr lang="en-GB" sz="4400" smtClean="0">
                <a:solidFill>
                  <a:schemeClr val="tx1"/>
                </a:solidFill>
              </a:rPr>
              <a:t> </a:t>
            </a:r>
            <a:r>
              <a:rPr lang="en-GB" sz="4400" smtClean="0">
                <a:solidFill>
                  <a:schemeClr val="bg1"/>
                </a:solidFill>
              </a:rPr>
              <a:t>are you going to make sure that you succeed?? </a:t>
            </a:r>
          </a:p>
        </p:txBody>
      </p:sp>
      <p:sp>
        <p:nvSpPr>
          <p:cNvPr id="128002"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el 1"/>
          <p:cNvSpPr>
            <a:spLocks noGrp="1"/>
          </p:cNvSpPr>
          <p:nvPr>
            <p:ph type="title"/>
          </p:nvPr>
        </p:nvSpPr>
        <p:spPr/>
        <p:txBody>
          <a:bodyPr/>
          <a:lstStyle/>
          <a:p>
            <a:r>
              <a:rPr lang="en-US" smtClean="0"/>
              <a:t>General</a:t>
            </a:r>
          </a:p>
        </p:txBody>
      </p:sp>
      <p:sp>
        <p:nvSpPr>
          <p:cNvPr id="130050" name="Tijdelijke aanduiding voor inhoud 2"/>
          <p:cNvSpPr>
            <a:spLocks noGrp="1"/>
          </p:cNvSpPr>
          <p:nvPr>
            <p:ph idx="1"/>
          </p:nvPr>
        </p:nvSpPr>
        <p:spPr/>
        <p:txBody>
          <a:bodyPr/>
          <a:lstStyle/>
          <a:p>
            <a:pPr>
              <a:buFont typeface="Wingdings" pitchFamily="2" charset="2"/>
              <a:buChar char="Ø"/>
            </a:pPr>
            <a:r>
              <a:rPr lang="en-US" smtClean="0"/>
              <a:t> what do you need to make this training a success?</a:t>
            </a:r>
          </a:p>
          <a:p>
            <a:pPr lvl="1">
              <a:buFont typeface="Arial" charset="0"/>
              <a:buNone/>
            </a:pPr>
            <a:r>
              <a:rPr lang="en-US" smtClean="0"/>
              <a:t>	- rooms</a:t>
            </a:r>
          </a:p>
          <a:p>
            <a:pPr lvl="1">
              <a:buFont typeface="Arial" charset="0"/>
              <a:buNone/>
            </a:pPr>
            <a:r>
              <a:rPr lang="en-US" smtClean="0"/>
              <a:t>	- computers</a:t>
            </a:r>
          </a:p>
          <a:p>
            <a:pPr lvl="1">
              <a:buFont typeface="Arial" charset="0"/>
              <a:buNone/>
            </a:pPr>
            <a:r>
              <a:rPr lang="en-US" smtClean="0"/>
              <a:t>	- simulator &amp; production tools</a:t>
            </a:r>
          </a:p>
          <a:p>
            <a:pPr lvl="1">
              <a:buFont typeface="Arial" charset="0"/>
              <a:buNone/>
            </a:pPr>
            <a:r>
              <a:rPr lang="en-US" smtClean="0"/>
              <a:t>	- data for simulator &amp; production tools</a:t>
            </a:r>
          </a:p>
          <a:p>
            <a:pPr lvl="1">
              <a:buFont typeface="Arial" charset="0"/>
              <a:buNone/>
            </a:pPr>
            <a:r>
              <a:rPr lang="en-US" smtClean="0"/>
              <a:t>	- game facilitators</a:t>
            </a:r>
          </a:p>
          <a:p>
            <a:pPr lvl="1">
              <a:buFont typeface="Arial" charset="0"/>
              <a:buNone/>
            </a:pPr>
            <a:r>
              <a:rPr lang="en-US" smtClean="0"/>
              <a:t>	- telephones</a:t>
            </a:r>
          </a:p>
          <a:p>
            <a:pPr lvl="1">
              <a:buFont typeface="Arial" charset="0"/>
              <a:buNone/>
            </a:pPr>
            <a:r>
              <a:rPr lang="en-US" smtClean="0"/>
              <a:t>	- ????</a:t>
            </a:r>
          </a:p>
          <a:p>
            <a:pPr>
              <a:buFont typeface="Wingdings" pitchFamily="2" charset="2"/>
              <a:buChar char="Ø"/>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el 1"/>
          <p:cNvSpPr>
            <a:spLocks noGrp="1"/>
          </p:cNvSpPr>
          <p:nvPr>
            <p:ph type="title"/>
          </p:nvPr>
        </p:nvSpPr>
        <p:spPr/>
        <p:txBody>
          <a:bodyPr/>
          <a:lstStyle/>
          <a:p>
            <a:r>
              <a:rPr lang="en-US" smtClean="0"/>
              <a:t>Example 1: Our Extreme Situations Forecasters</a:t>
            </a:r>
          </a:p>
        </p:txBody>
      </p:sp>
      <p:sp>
        <p:nvSpPr>
          <p:cNvPr id="132098" name="Tijdelijke aanduiding voor inhoud 2"/>
          <p:cNvSpPr>
            <a:spLocks noGrp="1"/>
          </p:cNvSpPr>
          <p:nvPr>
            <p:ph idx="1"/>
          </p:nvPr>
        </p:nvSpPr>
        <p:spPr/>
        <p:txBody>
          <a:bodyPr/>
          <a:lstStyle/>
          <a:p>
            <a:endParaRPr lang="nl-NL" smtClean="0"/>
          </a:p>
        </p:txBody>
      </p:sp>
      <p:pic>
        <p:nvPicPr>
          <p:cNvPr id="132099" name="Picture 2"/>
          <p:cNvPicPr>
            <a:picLocks noChangeAspect="1" noChangeArrowheads="1"/>
          </p:cNvPicPr>
          <p:nvPr/>
        </p:nvPicPr>
        <p:blipFill>
          <a:blip r:embed="rId3"/>
          <a:srcRect/>
          <a:stretch>
            <a:fillRect/>
          </a:stretch>
        </p:blipFill>
        <p:spPr bwMode="auto">
          <a:xfrm>
            <a:off x="-2195513" y="-792163"/>
            <a:ext cx="13392151" cy="75342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(5)</a:t>
            </a:r>
            <a:r>
              <a:rPr lang="en-GB" sz="4400" smtClean="0">
                <a:solidFill>
                  <a:srgbClr val="900079"/>
                </a:solidFill>
              </a:rPr>
              <a:t/>
            </a:r>
            <a:br>
              <a:rPr lang="en-GB" sz="4400" smtClean="0">
                <a:solidFill>
                  <a:srgbClr val="900079"/>
                </a:solidFill>
              </a:rPr>
            </a:br>
            <a:r>
              <a:rPr lang="en-GB" sz="4400" smtClean="0">
                <a:solidFill>
                  <a:srgbClr val="900079"/>
                </a:solidFill>
              </a:rPr>
              <a:t>How</a:t>
            </a:r>
            <a:r>
              <a:rPr lang="en-GB" sz="4400" smtClean="0">
                <a:solidFill>
                  <a:schemeClr val="tx1"/>
                </a:solidFill>
              </a:rPr>
              <a:t> </a:t>
            </a:r>
            <a:r>
              <a:rPr lang="en-GB" sz="4400" smtClean="0">
                <a:solidFill>
                  <a:schemeClr val="bg1"/>
                </a:solidFill>
              </a:rPr>
              <a:t>are you going to report?? </a:t>
            </a:r>
          </a:p>
        </p:txBody>
      </p:sp>
      <p:sp>
        <p:nvSpPr>
          <p:cNvPr id="13414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jdelijke aanduiding voor voettekst 4"/>
          <p:cNvSpPr txBox="1">
            <a:spLocks noGrp="1"/>
          </p:cNvSpPr>
          <p:nvPr/>
        </p:nvSpPr>
        <p:spPr bwMode="auto">
          <a:xfrm>
            <a:off x="4476750" y="6369050"/>
            <a:ext cx="4162425" cy="282575"/>
          </a:xfrm>
          <a:prstGeom prst="rect">
            <a:avLst/>
          </a:prstGeom>
          <a:noFill/>
          <a:ln w="9525">
            <a:noFill/>
            <a:round/>
            <a:headEnd/>
            <a:tailEnd/>
          </a:ln>
        </p:spPr>
        <p:txBody>
          <a:bodyPr lIns="90000" tIns="46800" rIns="90000" bIns="46800"/>
          <a:lstStyle/>
          <a:p>
            <a:pPr eaLnBrk="0" hangingPunct="0">
              <a:buClr>
                <a:srgbClr val="000000"/>
              </a:buClr>
              <a:buSzPct val="100000"/>
              <a:buFont typeface="Verdana" pitchFamily="34" charset="0"/>
              <a:buNone/>
              <a:tabLst>
                <a:tab pos="723900" algn="l"/>
                <a:tab pos="1447800" algn="l"/>
                <a:tab pos="2171700" algn="l"/>
                <a:tab pos="2895600" algn="l"/>
                <a:tab pos="3619500" algn="l"/>
              </a:tabLst>
            </a:pPr>
            <a:endParaRPr lang="en-US" sz="1000">
              <a:solidFill>
                <a:srgbClr val="000000"/>
              </a:solidFill>
              <a:latin typeface="Verdana" pitchFamily="34" charset="0"/>
              <a:cs typeface="Arial" charset="0"/>
            </a:endParaRPr>
          </a:p>
        </p:txBody>
      </p:sp>
      <p:sp>
        <p:nvSpPr>
          <p:cNvPr id="80898" name="Rectangle 1"/>
          <p:cNvSpPr>
            <a:spLocks noGrp="1" noChangeArrowheads="1"/>
          </p:cNvSpPr>
          <p:nvPr>
            <p:ph type="title" idx="4294967295"/>
          </p:nvPr>
        </p:nvSpPr>
        <p:spPr>
          <a:xfrm>
            <a:off x="366713" y="1785938"/>
            <a:ext cx="8169275" cy="364331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smtClean="0"/>
              <a:t>This workshop </a:t>
            </a:r>
            <a:br>
              <a:rPr lang="en-GB" sz="3200" smtClean="0"/>
            </a:br>
            <a:r>
              <a:rPr lang="en-GB" sz="3200" smtClean="0"/>
              <a:t/>
            </a:r>
            <a:br>
              <a:rPr lang="en-GB" sz="3200" smtClean="0"/>
            </a:br>
            <a:r>
              <a:rPr lang="en-GB" sz="3200" smtClean="0"/>
              <a:t>&lt;&gt; about Technology</a:t>
            </a:r>
            <a:br>
              <a:rPr lang="en-GB" sz="3200" smtClean="0"/>
            </a:br>
            <a:r>
              <a:rPr lang="en-GB" sz="3200" smtClean="0"/>
              <a:t>= about the Philosophy behind it</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el 1"/>
          <p:cNvSpPr>
            <a:spLocks noGrp="1"/>
          </p:cNvSpPr>
          <p:nvPr>
            <p:ph type="title"/>
          </p:nvPr>
        </p:nvSpPr>
        <p:spPr/>
        <p:txBody>
          <a:bodyPr/>
          <a:lstStyle/>
          <a:p>
            <a:r>
              <a:rPr lang="en-US" sz="4800" smtClean="0"/>
              <a:t>Reports</a:t>
            </a:r>
          </a:p>
        </p:txBody>
      </p:sp>
      <p:sp>
        <p:nvSpPr>
          <p:cNvPr id="3" name="Tijdelijke aanduiding voor inhoud 2"/>
          <p:cNvSpPr>
            <a:spLocks noGrp="1"/>
          </p:cNvSpPr>
          <p:nvPr>
            <p:ph idx="1"/>
          </p:nvPr>
        </p:nvSpPr>
        <p:spPr/>
        <p:txBody>
          <a:bodyPr/>
          <a:lstStyle/>
          <a:p>
            <a:pPr>
              <a:buFont typeface="Arial" charset="0"/>
              <a:buNone/>
            </a:pPr>
            <a:r>
              <a:rPr lang="en-US" smtClean="0"/>
              <a:t> </a:t>
            </a:r>
          </a:p>
          <a:p>
            <a:pPr>
              <a:buFont typeface="Wingdings" pitchFamily="2" charset="2"/>
              <a:buChar char="Ø"/>
            </a:pPr>
            <a:r>
              <a:rPr lang="en-US" smtClean="0"/>
              <a:t> Participants?</a:t>
            </a:r>
          </a:p>
          <a:p>
            <a:pPr>
              <a:buFont typeface="Wingdings" pitchFamily="2" charset="2"/>
              <a:buChar char="Ø"/>
            </a:pPr>
            <a:r>
              <a:rPr lang="en-US" smtClean="0"/>
              <a:t> Boss?</a:t>
            </a:r>
          </a:p>
          <a:p>
            <a:pPr>
              <a:buFont typeface="Wingdings" pitchFamily="2" charset="2"/>
              <a:buChar char="Ø"/>
            </a:pPr>
            <a:endParaRPr lang="en-US" smtClean="0"/>
          </a:p>
          <a:p>
            <a:pPr>
              <a:buFont typeface="Wingdings" pitchFamily="2" charset="2"/>
              <a:buChar char="Ø"/>
            </a:pPr>
            <a:r>
              <a:rPr lang="en-US" smtClean="0"/>
              <a:t> How do you collect evidence?</a:t>
            </a:r>
          </a:p>
          <a:p>
            <a:pPr>
              <a:buFont typeface="Wingdings" pitchFamily="2" charset="2"/>
              <a:buChar char="Ø"/>
            </a:pPr>
            <a:r>
              <a:rPr lang="en-US" smtClean="0"/>
              <a:t> Who will collects this evidence?</a:t>
            </a:r>
          </a:p>
          <a:p>
            <a:pPr>
              <a:buFont typeface="Wingdings" pitchFamily="2" charset="2"/>
              <a:buChar char="Ø"/>
            </a:pPr>
            <a:r>
              <a:rPr lang="en-US" smtClean="0"/>
              <a:t> What do you need to do it right?</a:t>
            </a:r>
          </a:p>
          <a:p>
            <a:pPr>
              <a:buFont typeface="Wingdings" pitchFamily="2" charset="2"/>
              <a:buChar char="Ø"/>
            </a:pPr>
            <a:r>
              <a:rPr lang="en-US" smtClean="0"/>
              <a:t> Instruction needed?</a:t>
            </a:r>
          </a:p>
          <a:p>
            <a:pPr>
              <a:buFont typeface="Arial" charset="0"/>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rgbClr val="900079"/>
                </a:solidFill>
              </a:rPr>
              <a:t>DO’s </a:t>
            </a:r>
            <a:br>
              <a:rPr lang="en-GB" sz="4400" smtClean="0">
                <a:solidFill>
                  <a:srgbClr val="900079"/>
                </a:solidFill>
              </a:rPr>
            </a:br>
            <a:r>
              <a:rPr lang="en-GB" sz="4400" smtClean="0">
                <a:solidFill>
                  <a:schemeClr val="bg1"/>
                </a:solidFill>
              </a:rPr>
              <a:t>&amp;</a:t>
            </a:r>
            <a:r>
              <a:rPr lang="en-GB" sz="4400" smtClean="0">
                <a:solidFill>
                  <a:srgbClr val="900079"/>
                </a:solidFill>
              </a:rPr>
              <a:t> </a:t>
            </a:r>
            <a:br>
              <a:rPr lang="en-GB" sz="4400" smtClean="0">
                <a:solidFill>
                  <a:srgbClr val="900079"/>
                </a:solidFill>
              </a:rPr>
            </a:br>
            <a:r>
              <a:rPr lang="en-GB" sz="4400" smtClean="0">
                <a:solidFill>
                  <a:srgbClr val="900079"/>
                </a:solidFill>
              </a:rPr>
              <a:t>DON’Ts</a:t>
            </a:r>
            <a:endParaRPr lang="en-GB" sz="4400" smtClean="0">
              <a:solidFill>
                <a:schemeClr val="bg1"/>
              </a:solidFill>
            </a:endParaRPr>
          </a:p>
        </p:txBody>
      </p:sp>
      <p:sp>
        <p:nvSpPr>
          <p:cNvPr id="138242"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el 1"/>
          <p:cNvSpPr>
            <a:spLocks noGrp="1"/>
          </p:cNvSpPr>
          <p:nvPr>
            <p:ph type="title"/>
          </p:nvPr>
        </p:nvSpPr>
        <p:spPr/>
        <p:txBody>
          <a:bodyPr/>
          <a:lstStyle/>
          <a:p>
            <a:r>
              <a:rPr lang="en-US" smtClean="0"/>
              <a:t>DON’Ts</a:t>
            </a:r>
          </a:p>
        </p:txBody>
      </p:sp>
      <p:sp>
        <p:nvSpPr>
          <p:cNvPr id="3" name="Tijdelijke aanduiding voor inhoud 2"/>
          <p:cNvSpPr>
            <a:spLocks noGrp="1"/>
          </p:cNvSpPr>
          <p:nvPr>
            <p:ph idx="1"/>
          </p:nvPr>
        </p:nvSpPr>
        <p:spPr/>
        <p:txBody>
          <a:bodyPr/>
          <a:lstStyle/>
          <a:p>
            <a:pPr>
              <a:buFont typeface="Wingdings" pitchFamily="2" charset="2"/>
              <a:buChar char="ü"/>
            </a:pPr>
            <a:r>
              <a:rPr lang="en-GB" smtClean="0"/>
              <a:t> </a:t>
            </a:r>
            <a:r>
              <a:rPr lang="en-GB" sz="2800" smtClean="0"/>
              <a:t>Don’t overload the training programme</a:t>
            </a:r>
          </a:p>
          <a:p>
            <a:pPr>
              <a:buFont typeface="Wingdings" pitchFamily="2" charset="2"/>
              <a:buChar char="ü"/>
            </a:pPr>
            <a:r>
              <a:rPr lang="en-GB" sz="2800" smtClean="0"/>
              <a:t> Don’t do something they are not prepared for</a:t>
            </a:r>
          </a:p>
          <a:p>
            <a:pPr>
              <a:buFont typeface="Wingdings" pitchFamily="2" charset="2"/>
              <a:buChar char="ü"/>
            </a:pPr>
            <a:r>
              <a:rPr lang="en-GB" sz="2800" smtClean="0"/>
              <a:t> Don’t use unreal data</a:t>
            </a:r>
          </a:p>
        </p:txBody>
      </p:sp>
      <p:pic>
        <p:nvPicPr>
          <p:cNvPr id="140291" name="Afbeelding 3" descr="citroen_uitknijpen1302.jpg"/>
          <p:cNvPicPr>
            <a:picLocks noChangeAspect="1"/>
          </p:cNvPicPr>
          <p:nvPr/>
        </p:nvPicPr>
        <p:blipFill>
          <a:blip r:embed="rId3"/>
          <a:srcRect/>
          <a:stretch>
            <a:fillRect/>
          </a:stretch>
        </p:blipFill>
        <p:spPr bwMode="auto">
          <a:xfrm>
            <a:off x="5219700" y="3213100"/>
            <a:ext cx="3500438" cy="290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el 1"/>
          <p:cNvSpPr>
            <a:spLocks noGrp="1"/>
          </p:cNvSpPr>
          <p:nvPr>
            <p:ph type="title"/>
          </p:nvPr>
        </p:nvSpPr>
        <p:spPr/>
        <p:txBody>
          <a:bodyPr/>
          <a:lstStyle/>
          <a:p>
            <a:r>
              <a:rPr lang="en-US" smtClean="0"/>
              <a:t>DO</a:t>
            </a:r>
          </a:p>
        </p:txBody>
      </p:sp>
      <p:sp>
        <p:nvSpPr>
          <p:cNvPr id="3" name="Tijdelijke aanduiding voor inhoud 2"/>
          <p:cNvSpPr>
            <a:spLocks noGrp="1"/>
          </p:cNvSpPr>
          <p:nvPr>
            <p:ph idx="1"/>
          </p:nvPr>
        </p:nvSpPr>
        <p:spPr/>
        <p:txBody>
          <a:bodyPr/>
          <a:lstStyle/>
          <a:p>
            <a:pPr>
              <a:buFont typeface="Wingdings" pitchFamily="2" charset="2"/>
              <a:buChar char="ü"/>
            </a:pPr>
            <a:r>
              <a:rPr lang="en-US" sz="2400" smtClean="0"/>
              <a:t> Introduction</a:t>
            </a:r>
          </a:p>
          <a:p>
            <a:pPr>
              <a:buFont typeface="Wingdings" pitchFamily="2" charset="2"/>
              <a:buChar char="ü"/>
            </a:pPr>
            <a:r>
              <a:rPr lang="en-US" sz="2400" smtClean="0"/>
              <a:t> Sometimes it is good to give the participants time to get adapted to this simulation work spot</a:t>
            </a:r>
          </a:p>
          <a:p>
            <a:pPr>
              <a:buFont typeface="Wingdings" pitchFamily="2" charset="2"/>
              <a:buChar char="ü"/>
            </a:pPr>
            <a:r>
              <a:rPr lang="en-US" sz="2400" smtClean="0"/>
              <a:t> Embed their usual accepted habits in the exercise…like a briefing to start with</a:t>
            </a:r>
          </a:p>
          <a:p>
            <a:pPr>
              <a:buFont typeface="Wingdings" pitchFamily="2" charset="2"/>
              <a:buChar char="ü"/>
            </a:pPr>
            <a:r>
              <a:rPr lang="en-US" sz="2400" smtClean="0"/>
              <a:t> Make sure that the participants need to go through the things you want them to do and that they have no escapes.</a:t>
            </a:r>
          </a:p>
          <a:p>
            <a:pPr>
              <a:buFont typeface="Wingdings" pitchFamily="2" charset="2"/>
              <a:buChar char="ü"/>
            </a:pPr>
            <a:r>
              <a:rPr lang="en-US" sz="2400" smtClean="0"/>
              <a:t>Debrief afterwards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Grp="1" noChangeArrowheads="1"/>
          </p:cNvSpPr>
          <p:nvPr>
            <p:ph type="title" idx="4294967295"/>
          </p:nvPr>
        </p:nvSpPr>
        <p:spPr>
          <a:xfrm>
            <a:off x="4929188" y="3937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rgbClr val="900079"/>
                </a:solidFill>
              </a:rPr>
              <a:t>Simulators </a:t>
            </a:r>
            <a:br>
              <a:rPr lang="en-GB" sz="4400" smtClean="0">
                <a:solidFill>
                  <a:srgbClr val="900079"/>
                </a:solidFill>
              </a:rPr>
            </a:br>
            <a:r>
              <a:rPr lang="en-GB" sz="4400" smtClean="0">
                <a:solidFill>
                  <a:schemeClr val="bg1"/>
                </a:solidFill>
              </a:rPr>
              <a:t>&amp;</a:t>
            </a:r>
            <a:r>
              <a:rPr lang="en-GB" sz="4400" smtClean="0">
                <a:solidFill>
                  <a:srgbClr val="900079"/>
                </a:solidFill>
              </a:rPr>
              <a:t> </a:t>
            </a:r>
            <a:br>
              <a:rPr lang="en-GB" sz="4400" smtClean="0">
                <a:solidFill>
                  <a:srgbClr val="900079"/>
                </a:solidFill>
              </a:rPr>
            </a:br>
            <a:r>
              <a:rPr lang="en-GB" sz="4400" smtClean="0">
                <a:solidFill>
                  <a:srgbClr val="900079"/>
                </a:solidFill>
              </a:rPr>
              <a:t>Assessment?</a:t>
            </a:r>
            <a:endParaRPr lang="en-GB" sz="4400" smtClean="0">
              <a:solidFill>
                <a:schemeClr val="bg1"/>
              </a:solidFill>
            </a:endParaRPr>
          </a:p>
        </p:txBody>
      </p:sp>
      <p:sp>
        <p:nvSpPr>
          <p:cNvPr id="14438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el 1"/>
          <p:cNvSpPr>
            <a:spLocks noGrp="1"/>
          </p:cNvSpPr>
          <p:nvPr>
            <p:ph type="title"/>
          </p:nvPr>
        </p:nvSpPr>
        <p:spPr/>
        <p:txBody>
          <a:bodyPr/>
          <a:lstStyle/>
          <a:p>
            <a:r>
              <a:rPr lang="en-US" sz="4400" smtClean="0"/>
              <a:t>SO</a:t>
            </a:r>
          </a:p>
        </p:txBody>
      </p:sp>
      <p:sp>
        <p:nvSpPr>
          <p:cNvPr id="146434" name="Tijdelijke aanduiding voor inhoud 2"/>
          <p:cNvSpPr>
            <a:spLocks noGrp="1"/>
          </p:cNvSpPr>
          <p:nvPr>
            <p:ph idx="1"/>
          </p:nvPr>
        </p:nvSpPr>
        <p:spPr/>
        <p:txBody>
          <a:bodyPr/>
          <a:lstStyle/>
          <a:p>
            <a:pPr>
              <a:buFont typeface="Arial" charset="0"/>
              <a:buNone/>
            </a:pPr>
            <a:r>
              <a:rPr lang="en-US" smtClean="0"/>
              <a:t> </a:t>
            </a:r>
          </a:p>
          <a:p>
            <a:pPr>
              <a:buFont typeface="Wingdings" pitchFamily="2" charset="2"/>
              <a:buChar char="Ø"/>
            </a:pPr>
            <a:r>
              <a:rPr lang="en-US" smtClean="0"/>
              <a:t>Have you already thought of how are you going to do the assessment of your aviation forecasters and observers in the nearby future?</a:t>
            </a:r>
          </a:p>
          <a:p>
            <a:pPr>
              <a:buFont typeface="Wingdings" pitchFamily="2" charset="2"/>
              <a:buChar char="Ø"/>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el 1"/>
          <p:cNvSpPr>
            <a:spLocks noGrp="1"/>
          </p:cNvSpPr>
          <p:nvPr>
            <p:ph type="title"/>
          </p:nvPr>
        </p:nvSpPr>
        <p:spPr/>
        <p:txBody>
          <a:bodyPr/>
          <a:lstStyle/>
          <a:p>
            <a:r>
              <a:rPr lang="en-US" sz="2800" smtClean="0"/>
              <a:t>Disadvantages of a simulator assessment?  </a:t>
            </a:r>
          </a:p>
        </p:txBody>
      </p:sp>
      <p:sp>
        <p:nvSpPr>
          <p:cNvPr id="148482" name="Tijdelijke aanduiding voor inhoud 2"/>
          <p:cNvSpPr>
            <a:spLocks noGrp="1"/>
          </p:cNvSpPr>
          <p:nvPr>
            <p:ph idx="1"/>
          </p:nvPr>
        </p:nvSpPr>
        <p:spPr/>
        <p:txBody>
          <a:bodyPr/>
          <a:lstStyle/>
          <a:p>
            <a:pPr>
              <a:buFont typeface="Wingdings" pitchFamily="2" charset="2"/>
              <a:buChar char="ü"/>
            </a:pPr>
            <a:r>
              <a:rPr lang="en-US"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el 1"/>
          <p:cNvSpPr>
            <a:spLocks noGrp="1"/>
          </p:cNvSpPr>
          <p:nvPr>
            <p:ph type="title"/>
          </p:nvPr>
        </p:nvSpPr>
        <p:spPr/>
        <p:txBody>
          <a:bodyPr/>
          <a:lstStyle/>
          <a:p>
            <a:r>
              <a:rPr lang="en-US" sz="2800" smtClean="0"/>
              <a:t>Advantages of a simulator assessment? </a:t>
            </a:r>
          </a:p>
        </p:txBody>
      </p:sp>
      <p:sp>
        <p:nvSpPr>
          <p:cNvPr id="150530" name="Tijdelijke aanduiding voor inhoud 2"/>
          <p:cNvSpPr>
            <a:spLocks noGrp="1"/>
          </p:cNvSpPr>
          <p:nvPr>
            <p:ph idx="1"/>
          </p:nvPr>
        </p:nvSpPr>
        <p:spPr/>
        <p:txBody>
          <a:bodyPr/>
          <a:lstStyle/>
          <a:p>
            <a:pPr>
              <a:buFont typeface="Wingdings" pitchFamily="2" charset="2"/>
              <a:buChar char="ü"/>
            </a:pPr>
            <a:r>
              <a:rPr lang="en-US"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el 1"/>
          <p:cNvSpPr>
            <a:spLocks noGrp="1"/>
          </p:cNvSpPr>
          <p:nvPr>
            <p:ph type="title"/>
          </p:nvPr>
        </p:nvSpPr>
        <p:spPr/>
        <p:txBody>
          <a:bodyPr/>
          <a:lstStyle/>
          <a:p>
            <a:r>
              <a:rPr lang="en-US" sz="2800" smtClean="0"/>
              <a:t>Advantages/Disadvantages </a:t>
            </a:r>
          </a:p>
        </p:txBody>
      </p:sp>
      <p:sp>
        <p:nvSpPr>
          <p:cNvPr id="4" name="Rectangle 2"/>
          <p:cNvSpPr txBox="1">
            <a:spLocks noChangeArrowheads="1"/>
          </p:cNvSpPr>
          <p:nvPr/>
        </p:nvSpPr>
        <p:spPr bwMode="auto">
          <a:xfrm rot="20547216">
            <a:off x="182563" y="3260725"/>
            <a:ext cx="9126537" cy="569913"/>
          </a:xfrm>
          <a:prstGeom prst="rect">
            <a:avLst/>
          </a:prstGeom>
          <a:noFill/>
          <a:ln w="9525">
            <a:noFill/>
            <a:round/>
            <a:headEnd/>
            <a:tailEnd/>
          </a:ln>
        </p:spPr>
        <p:txBody>
          <a:bodyPr lIns="90000" tIns="46800" rIns="90000" bIns="46800" anchor="ctr"/>
          <a:lstStyle/>
          <a:p>
            <a:pPr algn="ctr" eaLnBrk="0" hangingPunct="0">
              <a:buClr>
                <a:srgbClr val="900079"/>
              </a:buClr>
              <a:buSzPct val="100000"/>
              <a:buFont typeface="Verdana" pitchFamily="34" charset="0"/>
              <a:buNone/>
              <a:defRPr/>
            </a:pPr>
            <a:r>
              <a:rPr lang="en-GB" sz="3200" b="1" kern="0" dirty="0">
                <a:solidFill>
                  <a:schemeClr val="tx1"/>
                </a:solidFill>
                <a:latin typeface="+mj-lt"/>
                <a:ea typeface="+mj-ea"/>
                <a:cs typeface="+mj-cs"/>
              </a:rPr>
              <a:t>What is more important in your eyes?</a:t>
            </a:r>
            <a:endParaRPr lang="en-GB" sz="3200" b="1" kern="0" dirty="0">
              <a:solidFill>
                <a:schemeClr val="tx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Grp="1" noChangeArrowheads="1"/>
          </p:cNvSpPr>
          <p:nvPr>
            <p:ph type="title" idx="4294967295"/>
          </p:nvPr>
        </p:nvSpPr>
        <p:spPr>
          <a:xfrm>
            <a:off x="4929188" y="3429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We </a:t>
            </a:r>
            <a:r>
              <a:rPr lang="en-GB" sz="4400" smtClean="0">
                <a:solidFill>
                  <a:srgbClr val="900079"/>
                </a:solidFill>
              </a:rPr>
              <a:t>don’t</a:t>
            </a:r>
            <a:r>
              <a:rPr lang="en-GB" sz="4400" smtClean="0">
                <a:solidFill>
                  <a:schemeClr val="bg1"/>
                </a:solidFill>
              </a:rPr>
              <a:t> have a </a:t>
            </a:r>
            <a:r>
              <a:rPr lang="en-GB" sz="4400" smtClean="0">
                <a:solidFill>
                  <a:srgbClr val="900079"/>
                </a:solidFill>
              </a:rPr>
              <a:t>simulator</a:t>
            </a:r>
            <a:r>
              <a:rPr lang="en-GB" sz="4400" smtClean="0">
                <a:solidFill>
                  <a:schemeClr val="bg1"/>
                </a:solidFill>
              </a:rPr>
              <a:t> and </a:t>
            </a:r>
            <a:r>
              <a:rPr lang="en-GB" sz="4400" smtClean="0">
                <a:solidFill>
                  <a:srgbClr val="900079"/>
                </a:solidFill>
              </a:rPr>
              <a:t>NOW</a:t>
            </a:r>
            <a:r>
              <a:rPr lang="en-GB" sz="4400" smtClean="0">
                <a:solidFill>
                  <a:schemeClr val="bg1"/>
                </a:solidFill>
              </a:rPr>
              <a:t>?</a:t>
            </a:r>
          </a:p>
        </p:txBody>
      </p:sp>
      <p:sp>
        <p:nvSpPr>
          <p:cNvPr id="15462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Who already trains people with </a:t>
            </a:r>
            <a:br>
              <a:rPr lang="en-GB" sz="4400" smtClean="0">
                <a:solidFill>
                  <a:schemeClr val="bg1"/>
                </a:solidFill>
              </a:rPr>
            </a:br>
            <a:r>
              <a:rPr lang="en-GB" sz="4400" smtClean="0">
                <a:solidFill>
                  <a:srgbClr val="900079"/>
                </a:solidFill>
              </a:rPr>
              <a:t>A simulator </a:t>
            </a:r>
            <a:r>
              <a:rPr lang="en-GB" sz="4400" smtClean="0">
                <a:solidFill>
                  <a:schemeClr val="bg1"/>
                </a:solidFill>
              </a:rPr>
              <a:t>at home????</a:t>
            </a:r>
          </a:p>
        </p:txBody>
      </p:sp>
      <p:sp>
        <p:nvSpPr>
          <p:cNvPr id="8294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el 1"/>
          <p:cNvSpPr>
            <a:spLocks noGrp="1"/>
          </p:cNvSpPr>
          <p:nvPr>
            <p:ph type="title"/>
          </p:nvPr>
        </p:nvSpPr>
        <p:spPr/>
        <p:txBody>
          <a:bodyPr/>
          <a:lstStyle/>
          <a:p>
            <a:r>
              <a:rPr lang="en-US" smtClean="0"/>
              <a:t> </a:t>
            </a:r>
          </a:p>
        </p:txBody>
      </p:sp>
      <p:pic>
        <p:nvPicPr>
          <p:cNvPr id="156674" name="Afbeelding 2" descr="479.JPG"/>
          <p:cNvPicPr>
            <a:picLocks noChangeAspect="1"/>
          </p:cNvPicPr>
          <p:nvPr/>
        </p:nvPicPr>
        <p:blipFill>
          <a:blip r:embed="rId3"/>
          <a:srcRect/>
          <a:stretch>
            <a:fillRect/>
          </a:stretch>
        </p:blipFill>
        <p:spPr bwMode="auto">
          <a:xfrm>
            <a:off x="0" y="0"/>
            <a:ext cx="4713288" cy="6308725"/>
          </a:xfrm>
          <a:prstGeom prst="rect">
            <a:avLst/>
          </a:prstGeom>
          <a:noFill/>
          <a:ln w="9525">
            <a:noFill/>
            <a:miter lim="800000"/>
            <a:headEnd/>
            <a:tailEnd/>
          </a:ln>
        </p:spPr>
      </p:pic>
      <p:pic>
        <p:nvPicPr>
          <p:cNvPr id="156675" name="Afbeelding 4" descr="485.JPG"/>
          <p:cNvPicPr>
            <a:picLocks noChangeAspect="1"/>
          </p:cNvPicPr>
          <p:nvPr/>
        </p:nvPicPr>
        <p:blipFill>
          <a:blip r:embed="rId4"/>
          <a:srcRect/>
          <a:stretch>
            <a:fillRect/>
          </a:stretch>
        </p:blipFill>
        <p:spPr bwMode="auto">
          <a:xfrm>
            <a:off x="4430713" y="549275"/>
            <a:ext cx="4713287" cy="630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el 1"/>
          <p:cNvSpPr>
            <a:spLocks noGrp="1"/>
          </p:cNvSpPr>
          <p:nvPr>
            <p:ph type="title"/>
          </p:nvPr>
        </p:nvSpPr>
        <p:spPr/>
        <p:txBody>
          <a:bodyPr/>
          <a:lstStyle/>
          <a:p>
            <a:r>
              <a:rPr lang="en-US" smtClean="0"/>
              <a:t> </a:t>
            </a:r>
          </a:p>
        </p:txBody>
      </p:sp>
      <p:pic>
        <p:nvPicPr>
          <p:cNvPr id="158722" name="Afbeelding 17" descr="474.JPG"/>
          <p:cNvPicPr>
            <a:picLocks noChangeAspect="1"/>
          </p:cNvPicPr>
          <p:nvPr/>
        </p:nvPicPr>
        <p:blipFill>
          <a:blip r:embed="rId3"/>
          <a:srcRect/>
          <a:stretch>
            <a:fillRect/>
          </a:stretch>
        </p:blipFill>
        <p:spPr bwMode="auto">
          <a:xfrm>
            <a:off x="0" y="0"/>
            <a:ext cx="4113213" cy="3073400"/>
          </a:xfrm>
          <a:prstGeom prst="rect">
            <a:avLst/>
          </a:prstGeom>
          <a:noFill/>
          <a:ln w="9525">
            <a:noFill/>
            <a:miter lim="800000"/>
            <a:headEnd/>
            <a:tailEnd/>
          </a:ln>
        </p:spPr>
      </p:pic>
      <p:pic>
        <p:nvPicPr>
          <p:cNvPr id="19" name="Afbeelding 18" descr="475.JPG"/>
          <p:cNvPicPr>
            <a:picLocks noChangeAspect="1"/>
          </p:cNvPicPr>
          <p:nvPr/>
        </p:nvPicPr>
        <p:blipFill>
          <a:blip r:embed="rId4"/>
          <a:srcRect/>
          <a:stretch>
            <a:fillRect/>
          </a:stretch>
        </p:blipFill>
        <p:spPr bwMode="auto">
          <a:xfrm>
            <a:off x="1763713" y="836613"/>
            <a:ext cx="4113212" cy="3073400"/>
          </a:xfrm>
          <a:prstGeom prst="rect">
            <a:avLst/>
          </a:prstGeom>
          <a:noFill/>
          <a:ln w="9525">
            <a:noFill/>
            <a:miter lim="800000"/>
            <a:headEnd/>
            <a:tailEnd/>
          </a:ln>
        </p:spPr>
      </p:pic>
      <p:pic>
        <p:nvPicPr>
          <p:cNvPr id="20" name="Afbeelding 19" descr="476.JPG"/>
          <p:cNvPicPr>
            <a:picLocks noChangeAspect="1"/>
          </p:cNvPicPr>
          <p:nvPr/>
        </p:nvPicPr>
        <p:blipFill>
          <a:blip r:embed="rId5"/>
          <a:srcRect/>
          <a:stretch>
            <a:fillRect/>
          </a:stretch>
        </p:blipFill>
        <p:spPr bwMode="auto">
          <a:xfrm>
            <a:off x="4211638" y="2060575"/>
            <a:ext cx="4114800" cy="3073400"/>
          </a:xfrm>
          <a:prstGeom prst="rect">
            <a:avLst/>
          </a:prstGeom>
          <a:noFill/>
          <a:ln w="9525">
            <a:noFill/>
            <a:miter lim="800000"/>
            <a:headEnd/>
            <a:tailEnd/>
          </a:ln>
        </p:spPr>
      </p:pic>
      <p:pic>
        <p:nvPicPr>
          <p:cNvPr id="21" name="Afbeelding 20" descr="477.JPG"/>
          <p:cNvPicPr>
            <a:picLocks noChangeAspect="1"/>
          </p:cNvPicPr>
          <p:nvPr/>
        </p:nvPicPr>
        <p:blipFill>
          <a:blip r:embed="rId6"/>
          <a:srcRect/>
          <a:stretch>
            <a:fillRect/>
          </a:stretch>
        </p:blipFill>
        <p:spPr bwMode="auto">
          <a:xfrm>
            <a:off x="5030788" y="3784600"/>
            <a:ext cx="4113212" cy="307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el 1"/>
          <p:cNvSpPr>
            <a:spLocks noGrp="1"/>
          </p:cNvSpPr>
          <p:nvPr>
            <p:ph type="title"/>
          </p:nvPr>
        </p:nvSpPr>
        <p:spPr/>
        <p:txBody>
          <a:bodyPr/>
          <a:lstStyle/>
          <a:p>
            <a:r>
              <a:rPr lang="en-US" smtClean="0"/>
              <a:t> </a:t>
            </a:r>
          </a:p>
        </p:txBody>
      </p:sp>
      <p:pic>
        <p:nvPicPr>
          <p:cNvPr id="160770" name="Afbeelding 9" descr="486.JPG"/>
          <p:cNvPicPr>
            <a:picLocks noChangeAspect="1"/>
          </p:cNvPicPr>
          <p:nvPr/>
        </p:nvPicPr>
        <p:blipFill>
          <a:blip r:embed="rId3"/>
          <a:srcRect/>
          <a:stretch>
            <a:fillRect/>
          </a:stretch>
        </p:blipFill>
        <p:spPr bwMode="auto">
          <a:xfrm>
            <a:off x="0" y="0"/>
            <a:ext cx="5688013" cy="4248150"/>
          </a:xfrm>
          <a:prstGeom prst="rect">
            <a:avLst/>
          </a:prstGeom>
          <a:noFill/>
          <a:ln w="9525">
            <a:noFill/>
            <a:miter lim="800000"/>
            <a:headEnd/>
            <a:tailEnd/>
          </a:ln>
        </p:spPr>
      </p:pic>
      <p:pic>
        <p:nvPicPr>
          <p:cNvPr id="160771" name="Afbeelding 8" descr="483.JPG"/>
          <p:cNvPicPr>
            <a:picLocks noChangeAspect="1"/>
          </p:cNvPicPr>
          <p:nvPr/>
        </p:nvPicPr>
        <p:blipFill>
          <a:blip r:embed="rId4"/>
          <a:srcRect/>
          <a:stretch>
            <a:fillRect/>
          </a:stretch>
        </p:blipFill>
        <p:spPr bwMode="auto">
          <a:xfrm>
            <a:off x="4283075" y="3213100"/>
            <a:ext cx="4860925"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el 1"/>
          <p:cNvSpPr>
            <a:spLocks noGrp="1"/>
          </p:cNvSpPr>
          <p:nvPr>
            <p:ph type="title"/>
          </p:nvPr>
        </p:nvSpPr>
        <p:spPr/>
        <p:txBody>
          <a:bodyPr/>
          <a:lstStyle/>
          <a:p>
            <a:r>
              <a:rPr lang="en-US" smtClean="0"/>
              <a:t> </a:t>
            </a:r>
          </a:p>
        </p:txBody>
      </p:sp>
      <p:pic>
        <p:nvPicPr>
          <p:cNvPr id="162818" name="Afbeelding 3" descr="481.JPG"/>
          <p:cNvPicPr>
            <a:picLocks noChangeAspect="1"/>
          </p:cNvPicPr>
          <p:nvPr/>
        </p:nvPicPr>
        <p:blipFill>
          <a:blip r:embed="rId3"/>
          <a:srcRect/>
          <a:stretch>
            <a:fillRect/>
          </a:stretch>
        </p:blipFill>
        <p:spPr bwMode="auto">
          <a:xfrm>
            <a:off x="0" y="0"/>
            <a:ext cx="4427538" cy="3306763"/>
          </a:xfrm>
          <a:prstGeom prst="rect">
            <a:avLst/>
          </a:prstGeom>
          <a:noFill/>
          <a:ln w="9525">
            <a:noFill/>
            <a:miter lim="800000"/>
            <a:headEnd/>
            <a:tailEnd/>
          </a:ln>
        </p:spPr>
      </p:pic>
      <p:pic>
        <p:nvPicPr>
          <p:cNvPr id="162819" name="Afbeelding 4" descr="482.JPG"/>
          <p:cNvPicPr>
            <a:picLocks noChangeAspect="1"/>
          </p:cNvPicPr>
          <p:nvPr/>
        </p:nvPicPr>
        <p:blipFill>
          <a:blip r:embed="rId4"/>
          <a:srcRect/>
          <a:stretch>
            <a:fillRect/>
          </a:stretch>
        </p:blipFill>
        <p:spPr bwMode="auto">
          <a:xfrm>
            <a:off x="4427538" y="-26988"/>
            <a:ext cx="4687887" cy="3500438"/>
          </a:xfrm>
          <a:prstGeom prst="rect">
            <a:avLst/>
          </a:prstGeom>
          <a:noFill/>
          <a:ln w="9525">
            <a:noFill/>
            <a:miter lim="800000"/>
            <a:headEnd/>
            <a:tailEnd/>
          </a:ln>
        </p:spPr>
      </p:pic>
      <p:pic>
        <p:nvPicPr>
          <p:cNvPr id="162820" name="Afbeelding 5" descr="480.JPG"/>
          <p:cNvPicPr>
            <a:picLocks noChangeAspect="1"/>
          </p:cNvPicPr>
          <p:nvPr/>
        </p:nvPicPr>
        <p:blipFill>
          <a:blip r:embed="rId5"/>
          <a:srcRect/>
          <a:stretch>
            <a:fillRect/>
          </a:stretch>
        </p:blipFill>
        <p:spPr bwMode="auto">
          <a:xfrm>
            <a:off x="2208213" y="3357563"/>
            <a:ext cx="46672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endParaRPr lang="nl-NL" smtClean="0"/>
          </a:p>
        </p:txBody>
      </p:sp>
      <p:sp>
        <p:nvSpPr>
          <p:cNvPr id="5" name="Rectangle 2"/>
          <p:cNvSpPr txBox="1">
            <a:spLocks noChangeArrowheads="1"/>
          </p:cNvSpPr>
          <p:nvPr/>
        </p:nvSpPr>
        <p:spPr bwMode="auto">
          <a:xfrm rot="694659">
            <a:off x="0" y="3749675"/>
            <a:ext cx="9126538" cy="569913"/>
          </a:xfrm>
          <a:prstGeom prst="rect">
            <a:avLst/>
          </a:prstGeom>
          <a:noFill/>
          <a:ln w="9525">
            <a:noFill/>
            <a:round/>
            <a:headEnd/>
            <a:tailEnd/>
          </a:ln>
        </p:spPr>
        <p:txBody>
          <a:bodyPr lIns="90000" tIns="46800" rIns="90000" bIns="46800" anchor="ctr"/>
          <a:lstStyle/>
          <a:p>
            <a:pPr algn="ctr" eaLnBrk="0" hangingPunct="0">
              <a:buClr>
                <a:srgbClr val="900079"/>
              </a:buClr>
              <a:buSzPct val="100000"/>
              <a:buFont typeface="Verdana" pitchFamily="34" charset="0"/>
              <a:buNone/>
              <a:defRPr/>
            </a:pPr>
            <a:r>
              <a:rPr lang="en-GB" sz="3200" b="1" kern="0" dirty="0">
                <a:solidFill>
                  <a:schemeClr val="tx1"/>
                </a:solidFill>
                <a:latin typeface="+mj-lt"/>
                <a:ea typeface="+mj-ea"/>
                <a:cs typeface="+mj-cs"/>
              </a:rPr>
              <a:t>The </a:t>
            </a:r>
            <a:r>
              <a:rPr lang="en-GB" sz="3200" b="1" kern="0" dirty="0">
                <a:solidFill>
                  <a:srgbClr val="900079"/>
                </a:solidFill>
                <a:latin typeface="+mj-lt"/>
                <a:ea typeface="+mj-ea"/>
                <a:cs typeface="+mj-cs"/>
              </a:rPr>
              <a:t>success</a:t>
            </a:r>
            <a:r>
              <a:rPr lang="en-GB" sz="3200" b="1" kern="0" dirty="0">
                <a:solidFill>
                  <a:schemeClr val="tx1"/>
                </a:solidFill>
                <a:latin typeface="+mj-lt"/>
                <a:ea typeface="+mj-ea"/>
                <a:cs typeface="+mj-cs"/>
              </a:rPr>
              <a:t> of your </a:t>
            </a:r>
            <a:r>
              <a:rPr lang="en-GB" sz="3200" b="1" kern="0" dirty="0">
                <a:solidFill>
                  <a:srgbClr val="900079"/>
                </a:solidFill>
                <a:latin typeface="+mj-lt"/>
                <a:ea typeface="+mj-ea"/>
                <a:cs typeface="+mj-cs"/>
              </a:rPr>
              <a:t>simulator training</a:t>
            </a:r>
            <a:r>
              <a:rPr lang="en-GB" sz="3200" b="1" kern="0" dirty="0">
                <a:solidFill>
                  <a:schemeClr val="tx1"/>
                </a:solidFill>
                <a:latin typeface="+mj-lt"/>
                <a:ea typeface="+mj-ea"/>
                <a:cs typeface="+mj-cs"/>
              </a:rPr>
              <a:t> has nothing to do with the used technique </a:t>
            </a:r>
            <a:r>
              <a:rPr lang="en-GB" sz="3200" b="1" kern="0" dirty="0">
                <a:solidFill>
                  <a:srgbClr val="900079"/>
                </a:solidFill>
                <a:latin typeface="+mj-lt"/>
                <a:ea typeface="+mj-ea"/>
                <a:cs typeface="+mj-cs"/>
              </a:rPr>
              <a:t>but</a:t>
            </a:r>
            <a:r>
              <a:rPr lang="en-GB" sz="3200" b="1" kern="0" dirty="0">
                <a:solidFill>
                  <a:schemeClr val="tx1"/>
                </a:solidFill>
                <a:latin typeface="+mj-lt"/>
                <a:ea typeface="+mj-ea"/>
                <a:cs typeface="+mj-cs"/>
              </a:rPr>
              <a:t> with the </a:t>
            </a:r>
            <a:r>
              <a:rPr lang="en-GB" sz="3200" b="1" kern="0" dirty="0">
                <a:solidFill>
                  <a:srgbClr val="900079"/>
                </a:solidFill>
                <a:latin typeface="+mj-lt"/>
                <a:ea typeface="+mj-ea"/>
                <a:cs typeface="+mj-cs"/>
              </a:rPr>
              <a:t>ideas</a:t>
            </a:r>
            <a:r>
              <a:rPr lang="en-GB" sz="3200" b="1" kern="0" dirty="0">
                <a:solidFill>
                  <a:schemeClr val="tx1"/>
                </a:solidFill>
                <a:latin typeface="+mj-lt"/>
                <a:ea typeface="+mj-ea"/>
                <a:cs typeface="+mj-cs"/>
              </a:rPr>
              <a:t> and the </a:t>
            </a:r>
            <a:r>
              <a:rPr lang="en-GB" sz="3200" b="1" kern="0" dirty="0">
                <a:solidFill>
                  <a:srgbClr val="900079"/>
                </a:solidFill>
                <a:latin typeface="+mj-lt"/>
                <a:ea typeface="+mj-ea"/>
                <a:cs typeface="+mj-cs"/>
              </a:rPr>
              <a:t>philosophy</a:t>
            </a:r>
            <a:r>
              <a:rPr lang="en-GB" sz="3200" b="1" kern="0" dirty="0">
                <a:solidFill>
                  <a:schemeClr val="tx1"/>
                </a:solidFill>
                <a:latin typeface="+mj-lt"/>
                <a:ea typeface="+mj-ea"/>
                <a:cs typeface="+mj-cs"/>
              </a:rPr>
              <a:t> behind it.</a:t>
            </a:r>
            <a:endParaRPr lang="en-GB" sz="3200" b="1" kern="0" dirty="0">
              <a:solidFill>
                <a:srgbClr val="900079"/>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p:cNvPicPr>
            <a:picLocks noChangeAspect="1" noChangeArrowheads="1"/>
          </p:cNvPicPr>
          <p:nvPr/>
        </p:nvPicPr>
        <p:blipFill>
          <a:blip r:embed="rId3"/>
          <a:srcRect/>
          <a:stretch>
            <a:fillRect/>
          </a:stretch>
        </p:blipFill>
        <p:spPr bwMode="auto">
          <a:xfrm>
            <a:off x="795338" y="1714500"/>
            <a:ext cx="7491412" cy="4957763"/>
          </a:xfrm>
          <a:prstGeom prst="rect">
            <a:avLst/>
          </a:prstGeom>
          <a:noFill/>
          <a:ln w="9525">
            <a:noFill/>
            <a:miter lim="800000"/>
            <a:headEnd/>
            <a:tailEnd/>
          </a:ln>
        </p:spPr>
      </p:pic>
      <p:sp>
        <p:nvSpPr>
          <p:cNvPr id="166914" name="Title 1"/>
          <p:cNvSpPr>
            <a:spLocks noGrp="1"/>
          </p:cNvSpPr>
          <p:nvPr>
            <p:ph type="title"/>
          </p:nvPr>
        </p:nvSpPr>
        <p:spPr/>
        <p:txBody>
          <a:bodyPr/>
          <a:lstStyle/>
          <a:p>
            <a:r>
              <a:rPr lang="en-AU" smtClean="0"/>
              <a:t>This simulator</a:t>
            </a:r>
          </a:p>
        </p:txBody>
      </p:sp>
      <p:sp>
        <p:nvSpPr>
          <p:cNvPr id="14339" name="Content Placeholder 2"/>
          <p:cNvSpPr>
            <a:spLocks noGrp="1"/>
          </p:cNvSpPr>
          <p:nvPr>
            <p:ph idx="1"/>
          </p:nvPr>
        </p:nvSpPr>
        <p:spPr>
          <a:xfrm>
            <a:off x="1854200" y="2643188"/>
            <a:ext cx="6605588" cy="714375"/>
          </a:xfrm>
        </p:spPr>
        <p:txBody>
          <a:bodyPr/>
          <a:lstStyle/>
          <a:p>
            <a:pPr>
              <a:buFont typeface="Arial" charset="0"/>
              <a:buNone/>
            </a:pPr>
            <a:r>
              <a:rPr lang="en-AU" sz="5400" b="1" smtClean="0"/>
              <a:t>Adobe FLASH </a:t>
            </a:r>
          </a:p>
          <a:p>
            <a:pPr>
              <a:buFont typeface="Arial" charset="0"/>
              <a:buNone/>
            </a:pPr>
            <a:r>
              <a:rPr lang="en-AU" sz="5400" b="1" smtClean="0"/>
              <a:t>and </a:t>
            </a:r>
          </a:p>
          <a:p>
            <a:pPr>
              <a:buFont typeface="Arial" charset="0"/>
              <a:buNone/>
            </a:pPr>
            <a:r>
              <a:rPr lang="en-AU" sz="5400" b="1" smtClean="0"/>
              <a:t>ActionScript 3.0</a:t>
            </a:r>
          </a:p>
        </p:txBody>
      </p:sp>
      <p:sp>
        <p:nvSpPr>
          <p:cNvPr id="5" name="Content Placeholder 2"/>
          <p:cNvSpPr txBox="1">
            <a:spLocks/>
          </p:cNvSpPr>
          <p:nvPr/>
        </p:nvSpPr>
        <p:spPr bwMode="auto">
          <a:xfrm>
            <a:off x="1854200" y="4071938"/>
            <a:ext cx="6605588" cy="714375"/>
          </a:xfrm>
          <a:prstGeom prst="rect">
            <a:avLst/>
          </a:prstGeom>
          <a:noFill/>
          <a:ln w="9525">
            <a:noFill/>
            <a:round/>
            <a:headEnd/>
            <a:tailEnd/>
          </a:ln>
        </p:spPr>
        <p:txBody>
          <a:bodyPr lIns="90000" tIns="46800" rIns="90000" bIns="46800"/>
          <a:lstStyle/>
          <a:p>
            <a:pPr marL="342900" indent="-342900">
              <a:spcBef>
                <a:spcPts val="450"/>
              </a:spcBef>
              <a:buFont typeface="Arial" charset="0"/>
              <a:buNone/>
              <a:defRPr/>
            </a:pPr>
            <a:endParaRPr lang="en-AU" sz="2400" kern="0" dirty="0">
              <a:solidFill>
                <a:srgbClr val="000000"/>
              </a:solidFill>
              <a:latin typeface="+mn-lt"/>
              <a:ea typeface="+mn-ea"/>
              <a:cs typeface="+mn-cs"/>
            </a:endParaRPr>
          </a:p>
        </p:txBody>
      </p:sp>
      <p:sp>
        <p:nvSpPr>
          <p:cNvPr id="7" name="Content Placeholder 2"/>
          <p:cNvSpPr txBox="1">
            <a:spLocks/>
          </p:cNvSpPr>
          <p:nvPr/>
        </p:nvSpPr>
        <p:spPr bwMode="auto">
          <a:xfrm>
            <a:off x="571500" y="5286375"/>
            <a:ext cx="6605588" cy="714375"/>
          </a:xfrm>
          <a:prstGeom prst="rect">
            <a:avLst/>
          </a:prstGeom>
          <a:noFill/>
          <a:ln w="9525">
            <a:noFill/>
            <a:round/>
            <a:headEnd/>
            <a:tailEnd/>
          </a:ln>
        </p:spPr>
        <p:txBody>
          <a:bodyPr lIns="90000" tIns="46800" rIns="90000" bIns="46800"/>
          <a:lstStyle/>
          <a:p>
            <a:pPr marL="342900" indent="-342900">
              <a:spcBef>
                <a:spcPts val="450"/>
              </a:spcBef>
              <a:buFont typeface="Arial" charset="0"/>
              <a:buNone/>
              <a:defRPr/>
            </a:pPr>
            <a:endParaRPr lang="en-AU" sz="2400" kern="0" dirty="0">
              <a:solidFill>
                <a:srgbClr val="000000"/>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endParaRPr lang="en-AU" smtClean="0"/>
          </a:p>
        </p:txBody>
      </p:sp>
      <p:sp>
        <p:nvSpPr>
          <p:cNvPr id="168962" name="Content Placeholder 2"/>
          <p:cNvSpPr>
            <a:spLocks noGrp="1"/>
          </p:cNvSpPr>
          <p:nvPr>
            <p:ph idx="1"/>
          </p:nvPr>
        </p:nvSpPr>
        <p:spPr>
          <a:xfrm>
            <a:off x="1357313" y="5162550"/>
            <a:ext cx="6605587" cy="714375"/>
          </a:xfrm>
        </p:spPr>
        <p:txBody>
          <a:bodyPr/>
          <a:lstStyle/>
          <a:p>
            <a:pPr>
              <a:buFont typeface="Arial" charset="0"/>
              <a:buNone/>
            </a:pPr>
            <a:r>
              <a:rPr lang="en-AU" sz="2400" smtClean="0"/>
              <a:t>High Impact Weather Group</a:t>
            </a:r>
          </a:p>
        </p:txBody>
      </p:sp>
      <p:sp>
        <p:nvSpPr>
          <p:cNvPr id="5" name="Content Placeholder 2"/>
          <p:cNvSpPr txBox="1">
            <a:spLocks/>
          </p:cNvSpPr>
          <p:nvPr/>
        </p:nvSpPr>
        <p:spPr bwMode="auto">
          <a:xfrm>
            <a:off x="1357313" y="4071938"/>
            <a:ext cx="6605587" cy="714375"/>
          </a:xfrm>
          <a:prstGeom prst="rect">
            <a:avLst/>
          </a:prstGeom>
          <a:noFill/>
          <a:ln w="9525">
            <a:noFill/>
            <a:round/>
            <a:headEnd/>
            <a:tailEnd/>
          </a:ln>
        </p:spPr>
        <p:txBody>
          <a:bodyPr lIns="90000" tIns="46800" rIns="90000" bIns="46800"/>
          <a:lstStyle/>
          <a:p>
            <a:pPr marL="342900" indent="-342900">
              <a:spcBef>
                <a:spcPts val="450"/>
              </a:spcBef>
              <a:buFont typeface="Arial" charset="0"/>
              <a:buNone/>
              <a:defRPr/>
            </a:pPr>
            <a:endParaRPr lang="en-AU" sz="2400" kern="0" dirty="0">
              <a:solidFill>
                <a:srgbClr val="000000"/>
              </a:solidFill>
              <a:latin typeface="+mn-lt"/>
              <a:ea typeface="+mn-ea"/>
              <a:cs typeface="+mn-cs"/>
            </a:endParaRPr>
          </a:p>
        </p:txBody>
      </p:sp>
      <p:sp>
        <p:nvSpPr>
          <p:cNvPr id="7" name="Content Placeholder 2"/>
          <p:cNvSpPr txBox="1">
            <a:spLocks/>
          </p:cNvSpPr>
          <p:nvPr/>
        </p:nvSpPr>
        <p:spPr bwMode="auto">
          <a:xfrm>
            <a:off x="571500" y="5286375"/>
            <a:ext cx="6605588" cy="714375"/>
          </a:xfrm>
          <a:prstGeom prst="rect">
            <a:avLst/>
          </a:prstGeom>
          <a:noFill/>
          <a:ln w="9525">
            <a:noFill/>
            <a:round/>
            <a:headEnd/>
            <a:tailEnd/>
          </a:ln>
        </p:spPr>
        <p:txBody>
          <a:bodyPr lIns="90000" tIns="46800" rIns="90000" bIns="46800"/>
          <a:lstStyle/>
          <a:p>
            <a:pPr marL="342900" indent="-342900">
              <a:spcBef>
                <a:spcPts val="450"/>
              </a:spcBef>
              <a:buFont typeface="Arial" charset="0"/>
              <a:buNone/>
              <a:defRPr/>
            </a:pPr>
            <a:endParaRPr lang="en-AU" sz="2400" kern="0" dirty="0">
              <a:solidFill>
                <a:srgbClr val="000000"/>
              </a:solidFill>
              <a:latin typeface="+mn-lt"/>
              <a:ea typeface="+mn-ea"/>
              <a:cs typeface="+mn-cs"/>
            </a:endParaRPr>
          </a:p>
        </p:txBody>
      </p:sp>
      <p:pic>
        <p:nvPicPr>
          <p:cNvPr id="168965" name="Afbeelding 7" descr="Eumetcal_EIG_EUMETNET.jpg"/>
          <p:cNvPicPr>
            <a:picLocks noChangeAspect="1"/>
          </p:cNvPicPr>
          <p:nvPr/>
        </p:nvPicPr>
        <p:blipFill>
          <a:blip r:embed="rId3"/>
          <a:srcRect/>
          <a:stretch>
            <a:fillRect/>
          </a:stretch>
        </p:blipFill>
        <p:spPr bwMode="auto">
          <a:xfrm>
            <a:off x="523875" y="2476500"/>
            <a:ext cx="80962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Grp="1" noChangeArrowheads="1"/>
          </p:cNvSpPr>
          <p:nvPr>
            <p:ph type="title" idx="4294967295"/>
          </p:nvPr>
        </p:nvSpPr>
        <p:spPr>
          <a:xfrm>
            <a:off x="4929188" y="3429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rgbClr val="900079"/>
                </a:solidFill>
              </a:rPr>
              <a:t>Questions?</a:t>
            </a:r>
          </a:p>
        </p:txBody>
      </p:sp>
      <p:sp>
        <p:nvSpPr>
          <p:cNvPr id="171010"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el 1"/>
          <p:cNvSpPr>
            <a:spLocks noGrp="1"/>
          </p:cNvSpPr>
          <p:nvPr>
            <p:ph type="title"/>
          </p:nvPr>
        </p:nvSpPr>
        <p:spPr>
          <a:xfrm>
            <a:off x="4929188" y="2830513"/>
            <a:ext cx="3500437" cy="884237"/>
          </a:xfrm>
        </p:spPr>
        <p:txBody>
          <a:bodyPr/>
          <a:lstStyle/>
          <a:p>
            <a:r>
              <a:rPr lang="en-GB" sz="4400" smtClean="0">
                <a:solidFill>
                  <a:schemeClr val="bg1"/>
                </a:solidFill>
              </a:rPr>
              <a:t>Thank you for your attention!</a:t>
            </a:r>
          </a:p>
        </p:txBody>
      </p:sp>
      <p:sp>
        <p:nvSpPr>
          <p:cNvPr id="173058" name="Rectangle 7"/>
          <p:cNvSpPr>
            <a:spLocks noGrp="1" noChangeArrowheads="1"/>
          </p:cNvSpPr>
          <p:nvPr>
            <p:ph type="body" idx="4294967295"/>
          </p:nvPr>
        </p:nvSpPr>
        <p:spPr>
          <a:xfrm>
            <a:off x="4943475" y="6156325"/>
            <a:ext cx="3486150" cy="7131050"/>
          </a:xfrm>
        </p:spPr>
        <p:txBody>
          <a:bodyPr/>
          <a:lstStyle/>
          <a:p>
            <a:pPr>
              <a:buFont typeface="Verdana" pitchFamily="34" charset="0"/>
              <a:buNone/>
            </a:pPr>
            <a:r>
              <a:rPr lang="nl-NL" sz="1800" smtClean="0"/>
              <a:t>pelkwijk@knmi.nl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Titel 12"/>
          <p:cNvSpPr>
            <a:spLocks noGrp="1"/>
          </p:cNvSpPr>
          <p:nvPr>
            <p:ph type="title"/>
          </p:nvPr>
        </p:nvSpPr>
        <p:spPr/>
        <p:txBody>
          <a:bodyPr/>
          <a:lstStyle/>
          <a:p>
            <a:endParaRPr lang="nl-NL" smtClean="0"/>
          </a:p>
        </p:txBody>
      </p:sp>
      <p:pic>
        <p:nvPicPr>
          <p:cNvPr id="14" name="Afbeelding 13" descr="IMG_8432.JPG"/>
          <p:cNvPicPr>
            <a:picLocks noChangeAspect="1"/>
          </p:cNvPicPr>
          <p:nvPr/>
        </p:nvPicPr>
        <p:blipFill>
          <a:blip r:embed="rId3"/>
          <a:srcRect/>
          <a:stretch>
            <a:fillRect/>
          </a:stretch>
        </p:blipFill>
        <p:spPr bwMode="auto">
          <a:xfrm>
            <a:off x="0" y="1931988"/>
            <a:ext cx="7389813" cy="4926012"/>
          </a:xfrm>
          <a:prstGeom prst="rect">
            <a:avLst/>
          </a:prstGeom>
          <a:noFill/>
          <a:ln w="9525">
            <a:noFill/>
            <a:miter lim="800000"/>
            <a:headEnd/>
            <a:tailEnd/>
          </a:ln>
        </p:spPr>
      </p:pic>
      <p:pic>
        <p:nvPicPr>
          <p:cNvPr id="15" name="Afbeelding 14" descr="IMG_8445.JPG"/>
          <p:cNvPicPr>
            <a:picLocks noChangeAspect="1"/>
          </p:cNvPicPr>
          <p:nvPr/>
        </p:nvPicPr>
        <p:blipFill>
          <a:blip r:embed="rId4"/>
          <a:srcRect/>
          <a:stretch>
            <a:fillRect/>
          </a:stretch>
        </p:blipFill>
        <p:spPr bwMode="auto">
          <a:xfrm>
            <a:off x="1754188" y="0"/>
            <a:ext cx="7389812" cy="4926013"/>
          </a:xfrm>
          <a:prstGeom prst="rect">
            <a:avLst/>
          </a:prstGeom>
          <a:noFill/>
          <a:ln w="9525">
            <a:noFill/>
            <a:miter lim="800000"/>
            <a:headEnd/>
            <a:tailEnd/>
          </a:ln>
        </p:spPr>
      </p:pic>
      <p:pic>
        <p:nvPicPr>
          <p:cNvPr id="84997" name="Picture 3" descr="Archieffoto: ministerie van Defensie">
            <a:hlinkClick r:id="rId5" tooltip="Archieffoto: ministerie van Defensie"/>
          </p:cNvPr>
          <p:cNvPicPr>
            <a:picLocks noChangeAspect="1" noChangeArrowheads="1"/>
          </p:cNvPicPr>
          <p:nvPr/>
        </p:nvPicPr>
        <p:blipFill>
          <a:blip r:embed="rId6"/>
          <a:srcRect/>
          <a:stretch>
            <a:fillRect/>
          </a:stretch>
        </p:blipFill>
        <p:spPr bwMode="auto">
          <a:xfrm>
            <a:off x="32873950" y="-26008013"/>
            <a:ext cx="1524000" cy="1219200"/>
          </a:xfrm>
          <a:prstGeom prst="rect">
            <a:avLst/>
          </a:prstGeom>
          <a:noFill/>
          <a:ln w="9525">
            <a:noFill/>
            <a:miter lim="800000"/>
            <a:headEnd/>
            <a:tailEnd/>
          </a:ln>
        </p:spPr>
      </p:pic>
      <p:pic>
        <p:nvPicPr>
          <p:cNvPr id="84998" name="Picture 5" descr="Archieffoto: ministerie van Defensie">
            <a:hlinkClick r:id="rId5" tooltip="Archieffoto: ministerie van Defensie"/>
          </p:cNvPr>
          <p:cNvPicPr>
            <a:picLocks noChangeAspect="1" noChangeArrowheads="1"/>
          </p:cNvPicPr>
          <p:nvPr/>
        </p:nvPicPr>
        <p:blipFill>
          <a:blip r:embed="rId6"/>
          <a:srcRect/>
          <a:stretch>
            <a:fillRect/>
          </a:stretch>
        </p:blipFill>
        <p:spPr bwMode="auto">
          <a:xfrm>
            <a:off x="32873950" y="-26008013"/>
            <a:ext cx="1524000" cy="1219200"/>
          </a:xfrm>
          <a:prstGeom prst="rect">
            <a:avLst/>
          </a:prstGeom>
          <a:noFill/>
          <a:ln w="9525">
            <a:noFill/>
            <a:miter lim="800000"/>
            <a:headEnd/>
            <a:tailEnd/>
          </a:ln>
        </p:spPr>
      </p:pic>
      <p:pic>
        <p:nvPicPr>
          <p:cNvPr id="18" name="Afbeelding 17" descr="falcon autumn-fb1.jpg"/>
          <p:cNvPicPr>
            <a:picLocks noChangeAspect="1"/>
          </p:cNvPicPr>
          <p:nvPr/>
        </p:nvPicPr>
        <p:blipFill>
          <a:blip r:embed="rId7"/>
          <a:srcRect/>
          <a:stretch>
            <a:fillRect/>
          </a:stretch>
        </p:blipFill>
        <p:spPr bwMode="auto">
          <a:xfrm>
            <a:off x="0" y="1495425"/>
            <a:ext cx="5362575" cy="5362575"/>
          </a:xfrm>
          <a:prstGeom prst="rect">
            <a:avLst/>
          </a:prstGeom>
          <a:noFill/>
          <a:ln w="9525">
            <a:noFill/>
            <a:miter lim="800000"/>
            <a:headEnd/>
            <a:tailEnd/>
          </a:ln>
        </p:spPr>
      </p:pic>
      <p:pic>
        <p:nvPicPr>
          <p:cNvPr id="19" name="Afbeelding 18" descr="sgls-007.jpg"/>
          <p:cNvPicPr>
            <a:picLocks noChangeAspect="1"/>
          </p:cNvPicPr>
          <p:nvPr/>
        </p:nvPicPr>
        <p:blipFill>
          <a:blip r:embed="rId6"/>
          <a:srcRect/>
          <a:stretch>
            <a:fillRect/>
          </a:stretch>
        </p:blipFill>
        <p:spPr bwMode="auto">
          <a:xfrm>
            <a:off x="5243513" y="333375"/>
            <a:ext cx="3900487" cy="3119438"/>
          </a:xfrm>
          <a:prstGeom prst="rect">
            <a:avLst/>
          </a:prstGeom>
          <a:noFill/>
          <a:ln w="9525">
            <a:noFill/>
            <a:miter lim="800000"/>
            <a:headEnd/>
            <a:tailEnd/>
          </a:ln>
        </p:spPr>
      </p:pic>
      <p:sp>
        <p:nvSpPr>
          <p:cNvPr id="21" name="Rectangle 1"/>
          <p:cNvSpPr txBox="1">
            <a:spLocks noChangeArrowheads="1"/>
          </p:cNvSpPr>
          <p:nvPr/>
        </p:nvSpPr>
        <p:spPr bwMode="auto">
          <a:xfrm>
            <a:off x="366713" y="1785938"/>
            <a:ext cx="8169275" cy="3643312"/>
          </a:xfrm>
          <a:prstGeom prst="rect">
            <a:avLst/>
          </a:prstGeom>
          <a:noFill/>
          <a:ln w="9525">
            <a:noFill/>
            <a:round/>
            <a:headEnd/>
            <a:tailEnd/>
          </a:ln>
        </p:spPr>
        <p:txBody>
          <a:bodyPr lIns="90000" tIns="46800" rIns="90000" bIns="46800" anchor="ctr"/>
          <a:lstStyle/>
          <a:p>
            <a:pPr eaLnBrk="0" hangingPunct="0">
              <a:buClr>
                <a:srgbClr val="90007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kern="0" dirty="0">
                <a:solidFill>
                  <a:srgbClr val="900079"/>
                </a:solidFill>
                <a:latin typeface="+mj-lt"/>
                <a:ea typeface="+mj-ea"/>
                <a:cs typeface="+mj-cs"/>
              </a:rPr>
              <a:t/>
            </a:r>
            <a:br>
              <a:rPr lang="en-GB" sz="3200" kern="0" dirty="0">
                <a:solidFill>
                  <a:srgbClr val="900079"/>
                </a:solidFill>
                <a:latin typeface="+mj-lt"/>
                <a:ea typeface="+mj-ea"/>
                <a:cs typeface="+mj-cs"/>
              </a:rPr>
            </a:br>
            <a:r>
              <a:rPr lang="en-GB" sz="3200" kern="0" dirty="0">
                <a:solidFill>
                  <a:srgbClr val="900079"/>
                </a:solidFill>
                <a:latin typeface="+mj-lt"/>
                <a:ea typeface="+mj-ea"/>
                <a:cs typeface="+mj-cs"/>
              </a:rPr>
              <a:t/>
            </a:r>
            <a:br>
              <a:rPr lang="en-GB" sz="3200" kern="0" dirty="0">
                <a:solidFill>
                  <a:srgbClr val="900079"/>
                </a:solidFill>
                <a:latin typeface="+mj-lt"/>
                <a:ea typeface="+mj-ea"/>
                <a:cs typeface="+mj-cs"/>
              </a:rPr>
            </a:br>
            <a:r>
              <a:rPr lang="en-GB" sz="3200" dirty="0">
                <a:solidFill>
                  <a:srgbClr val="900079"/>
                </a:solidFill>
              </a:rPr>
              <a:t>De Health Service of  The Hague had a simulation exercise in which a SARS epidemic had to be handled</a:t>
            </a:r>
          </a:p>
          <a:p>
            <a:pPr eaLnBrk="0" hangingPunct="0">
              <a:buClr>
                <a:srgbClr val="900079"/>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200" kern="0" dirty="0">
              <a:solidFill>
                <a:srgbClr val="900079"/>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p:txBody>
          <a:bodyPr/>
          <a:lstStyle/>
          <a:p>
            <a:endParaRPr lang="nl-NL" smtClean="0"/>
          </a:p>
        </p:txBody>
      </p:sp>
      <p:sp>
        <p:nvSpPr>
          <p:cNvPr id="87042" name="Tijdelijke aanduiding voor inhoud 2"/>
          <p:cNvSpPr>
            <a:spLocks noGrp="1"/>
          </p:cNvSpPr>
          <p:nvPr>
            <p:ph idx="1"/>
          </p:nvPr>
        </p:nvSpPr>
        <p:spPr/>
        <p:txBody>
          <a:bodyPr/>
          <a:lstStyle/>
          <a:p>
            <a:endParaRPr lang="nl-NL" smtClean="0"/>
          </a:p>
        </p:txBody>
      </p:sp>
      <p:pic>
        <p:nvPicPr>
          <p:cNvPr id="87043" name="Picture 6"/>
          <p:cNvPicPr>
            <a:picLocks noChangeAspect="1" noChangeArrowheads="1"/>
          </p:cNvPicPr>
          <p:nvPr/>
        </p:nvPicPr>
        <p:blipFill>
          <a:blip r:embed="rId3"/>
          <a:srcRect/>
          <a:stretch>
            <a:fillRect/>
          </a:stretch>
        </p:blipFill>
        <p:spPr bwMode="auto">
          <a:xfrm>
            <a:off x="1971675" y="490538"/>
            <a:ext cx="5200650"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el 1"/>
          <p:cNvSpPr>
            <a:spLocks noGrp="1"/>
          </p:cNvSpPr>
          <p:nvPr>
            <p:ph type="title"/>
          </p:nvPr>
        </p:nvSpPr>
        <p:spPr/>
        <p:txBody>
          <a:bodyPr/>
          <a:lstStyle/>
          <a:p>
            <a:endParaRPr lang="nl-NL" smtClean="0"/>
          </a:p>
        </p:txBody>
      </p:sp>
      <p:sp>
        <p:nvSpPr>
          <p:cNvPr id="89090" name="Tijdelijke aanduiding voor inhoud 2"/>
          <p:cNvSpPr>
            <a:spLocks noGrp="1"/>
          </p:cNvSpPr>
          <p:nvPr>
            <p:ph idx="1"/>
          </p:nvPr>
        </p:nvSpPr>
        <p:spPr/>
        <p:txBody>
          <a:bodyPr/>
          <a:lstStyle/>
          <a:p>
            <a:endParaRPr lang="nl-NL" smtClean="0"/>
          </a:p>
        </p:txBody>
      </p:sp>
      <p:pic>
        <p:nvPicPr>
          <p:cNvPr id="89091" name="Afbeelding 4" descr="479.JPG"/>
          <p:cNvPicPr>
            <a:picLocks noChangeAspect="1"/>
          </p:cNvPicPr>
          <p:nvPr/>
        </p:nvPicPr>
        <p:blipFill>
          <a:blip r:embed="rId3"/>
          <a:srcRect/>
          <a:stretch>
            <a:fillRect/>
          </a:stretch>
        </p:blipFill>
        <p:spPr bwMode="auto">
          <a:xfrm>
            <a:off x="5375275" y="0"/>
            <a:ext cx="3768725" cy="5045075"/>
          </a:xfrm>
          <a:prstGeom prst="rect">
            <a:avLst/>
          </a:prstGeom>
          <a:noFill/>
          <a:ln w="9525">
            <a:noFill/>
            <a:miter lim="800000"/>
            <a:headEnd/>
            <a:tailEnd/>
          </a:ln>
        </p:spPr>
      </p:pic>
      <p:pic>
        <p:nvPicPr>
          <p:cNvPr id="89092" name="Afbeelding 5" descr="483.JPG"/>
          <p:cNvPicPr>
            <a:picLocks noChangeAspect="1"/>
          </p:cNvPicPr>
          <p:nvPr/>
        </p:nvPicPr>
        <p:blipFill>
          <a:blip r:embed="rId4"/>
          <a:srcRect/>
          <a:stretch>
            <a:fillRect/>
          </a:stretch>
        </p:blipFill>
        <p:spPr bwMode="auto">
          <a:xfrm>
            <a:off x="179388" y="2878138"/>
            <a:ext cx="5329237" cy="3979862"/>
          </a:xfrm>
          <a:prstGeom prst="rect">
            <a:avLst/>
          </a:prstGeom>
          <a:noFill/>
          <a:ln w="9525">
            <a:noFill/>
            <a:miter lim="800000"/>
            <a:headEnd/>
            <a:tailEnd/>
          </a:ln>
        </p:spPr>
      </p:pic>
      <p:pic>
        <p:nvPicPr>
          <p:cNvPr id="89093" name="Afbeelding 6" descr="478.JPG"/>
          <p:cNvPicPr>
            <a:picLocks noChangeAspect="1"/>
          </p:cNvPicPr>
          <p:nvPr/>
        </p:nvPicPr>
        <p:blipFill>
          <a:blip r:embed="rId5"/>
          <a:srcRect/>
          <a:stretch>
            <a:fillRect/>
          </a:stretch>
        </p:blipFill>
        <p:spPr bwMode="auto">
          <a:xfrm>
            <a:off x="468313" y="0"/>
            <a:ext cx="4930775" cy="368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Tijdelijke aanduiding voor inhoud 3" descr="DSC01154.jpg"/>
          <p:cNvPicPr>
            <a:picLocks noGrp="1" noChangeAspect="1"/>
          </p:cNvPicPr>
          <p:nvPr>
            <p:ph idx="1"/>
          </p:nvPr>
        </p:nvPicPr>
        <p:blipFill>
          <a:blip r:embed="rId3"/>
          <a:srcRect/>
          <a:stretch>
            <a:fillRect/>
          </a:stretch>
        </p:blipFill>
        <p:spPr>
          <a:xfrm>
            <a:off x="2124075" y="3257550"/>
            <a:ext cx="4800600" cy="3600450"/>
          </a:xfrm>
        </p:spPr>
      </p:pic>
      <p:pic>
        <p:nvPicPr>
          <p:cNvPr id="91138" name="Afbeelding 5" descr="DSC01161.jpg"/>
          <p:cNvPicPr>
            <a:picLocks noChangeAspect="1"/>
          </p:cNvPicPr>
          <p:nvPr/>
        </p:nvPicPr>
        <p:blipFill>
          <a:blip r:embed="rId4"/>
          <a:srcRect/>
          <a:stretch>
            <a:fillRect/>
          </a:stretch>
        </p:blipFill>
        <p:spPr bwMode="auto">
          <a:xfrm>
            <a:off x="4067175" y="0"/>
            <a:ext cx="5416550" cy="4062413"/>
          </a:xfrm>
          <a:prstGeom prst="rect">
            <a:avLst/>
          </a:prstGeom>
          <a:noFill/>
          <a:ln w="9525">
            <a:noFill/>
            <a:miter lim="800000"/>
            <a:headEnd/>
            <a:tailEnd/>
          </a:ln>
        </p:spPr>
      </p:pic>
      <p:pic>
        <p:nvPicPr>
          <p:cNvPr id="91139" name="Afbeelding 4" descr="DSC01156.jpg"/>
          <p:cNvPicPr>
            <a:picLocks noChangeAspect="1"/>
          </p:cNvPicPr>
          <p:nvPr/>
        </p:nvPicPr>
        <p:blipFill>
          <a:blip r:embed="rId5"/>
          <a:srcRect/>
          <a:stretch>
            <a:fillRect/>
          </a:stretch>
        </p:blipFill>
        <p:spPr bwMode="auto">
          <a:xfrm>
            <a:off x="0" y="0"/>
            <a:ext cx="500380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rgbClr val="900079"/>
                </a:solidFill>
              </a:rPr>
              <a:t>Why</a:t>
            </a:r>
            <a:r>
              <a:rPr lang="en-GB" sz="4400" smtClean="0">
                <a:solidFill>
                  <a:schemeClr val="bg1"/>
                </a:solidFill>
              </a:rPr>
              <a:t> </a:t>
            </a:r>
            <a:br>
              <a:rPr lang="en-GB" sz="4400" smtClean="0">
                <a:solidFill>
                  <a:schemeClr val="bg1"/>
                </a:solidFill>
              </a:rPr>
            </a:br>
            <a:r>
              <a:rPr lang="en-GB" sz="4400" smtClean="0">
                <a:solidFill>
                  <a:schemeClr val="bg1"/>
                </a:solidFill>
              </a:rPr>
              <a:t>don’t </a:t>
            </a:r>
            <a:br>
              <a:rPr lang="en-GB" sz="4400" smtClean="0">
                <a:solidFill>
                  <a:schemeClr val="bg1"/>
                </a:solidFill>
              </a:rPr>
            </a:br>
            <a:r>
              <a:rPr lang="en-GB" sz="4400" smtClean="0">
                <a:solidFill>
                  <a:srgbClr val="900079"/>
                </a:solidFill>
              </a:rPr>
              <a:t>WE</a:t>
            </a:r>
            <a:r>
              <a:rPr lang="en-GB" sz="4400" smtClean="0">
                <a:solidFill>
                  <a:schemeClr val="bg1"/>
                </a:solidFill>
              </a:rPr>
              <a:t> </a:t>
            </a:r>
            <a:br>
              <a:rPr lang="en-GB" sz="4400" smtClean="0">
                <a:solidFill>
                  <a:schemeClr val="bg1"/>
                </a:solidFill>
              </a:rPr>
            </a:br>
            <a:r>
              <a:rPr lang="en-GB" sz="4400" smtClean="0">
                <a:solidFill>
                  <a:schemeClr val="bg1"/>
                </a:solidFill>
              </a:rPr>
              <a:t>use</a:t>
            </a:r>
            <a:br>
              <a:rPr lang="en-GB" sz="4400" smtClean="0">
                <a:solidFill>
                  <a:schemeClr val="bg1"/>
                </a:solidFill>
              </a:rPr>
            </a:br>
            <a:r>
              <a:rPr lang="en-GB" sz="4400" smtClean="0">
                <a:solidFill>
                  <a:srgbClr val="900079"/>
                </a:solidFill>
              </a:rPr>
              <a:t>simulators</a:t>
            </a:r>
            <a:r>
              <a:rPr lang="en-GB" sz="4400" smtClean="0">
                <a:solidFill>
                  <a:schemeClr val="bg1"/>
                </a:solidFill>
              </a:rPr>
              <a:t> more often????</a:t>
            </a:r>
          </a:p>
        </p:txBody>
      </p:sp>
      <p:sp>
        <p:nvSpPr>
          <p:cNvPr id="9318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TotalTime>
  <Words>2889</Words>
  <Application>Microsoft Office PowerPoint</Application>
  <PresentationFormat>On-screen Show (4:3)</PresentationFormat>
  <Paragraphs>324</Paragraphs>
  <Slides>48</Slides>
  <Notes>48</Notes>
  <HiddenSlides>0</HiddenSlides>
  <MMClips>0</MMClips>
  <ScaleCrop>false</ScaleCrop>
  <HeadingPairs>
    <vt:vector size="6" baseType="variant">
      <vt:variant>
        <vt:lpstr>Gebruikte lettertypen</vt:lpstr>
      </vt:variant>
      <vt:variant>
        <vt:i4>5</vt:i4>
      </vt:variant>
      <vt:variant>
        <vt:lpstr>Ontwerpsjabloon</vt:lpstr>
      </vt:variant>
      <vt:variant>
        <vt:i4>6</vt:i4>
      </vt:variant>
      <vt:variant>
        <vt:lpstr>Diatitels</vt:lpstr>
      </vt:variant>
      <vt:variant>
        <vt:i4>48</vt:i4>
      </vt:variant>
    </vt:vector>
  </HeadingPairs>
  <TitlesOfParts>
    <vt:vector size="59" baseType="lpstr">
      <vt:lpstr>Arial</vt:lpstr>
      <vt:lpstr>DejaVu Sans</vt:lpstr>
      <vt:lpstr>Verdana</vt:lpstr>
      <vt:lpstr>Times New Roman</vt:lpstr>
      <vt:lpstr>Wingdings</vt:lpstr>
      <vt:lpstr>Office-thema</vt:lpstr>
      <vt:lpstr>1_Office-thema</vt:lpstr>
      <vt:lpstr>2_Office-thema</vt:lpstr>
      <vt:lpstr>3_Office-thema</vt:lpstr>
      <vt:lpstr>4_Office-thema</vt:lpstr>
      <vt:lpstr>5_Office-thema</vt:lpstr>
      <vt:lpstr>Dia 1</vt:lpstr>
      <vt:lpstr>How to use a simulator in practice</vt:lpstr>
      <vt:lpstr>This workshop   &lt;&gt; about Technology = about the Philosophy behind it</vt:lpstr>
      <vt:lpstr>Who already trains people with  A simulator at home????</vt:lpstr>
      <vt:lpstr>Dia 5</vt:lpstr>
      <vt:lpstr>Dia 6</vt:lpstr>
      <vt:lpstr>Dia 7</vt:lpstr>
      <vt:lpstr>Dia 8</vt:lpstr>
      <vt:lpstr>Why  don’t  WE  use simulators more often????</vt:lpstr>
      <vt:lpstr>My idea</vt:lpstr>
      <vt:lpstr>What NOW ?</vt:lpstr>
      <vt:lpstr>Okay..... let’s go and build a simulator!</vt:lpstr>
      <vt:lpstr>Before you start!</vt:lpstr>
      <vt:lpstr>Dia 14</vt:lpstr>
      <vt:lpstr>(1) Who  do you want to train? </vt:lpstr>
      <vt:lpstr>General</vt:lpstr>
      <vt:lpstr>Example: Our Extreme Situations Forecasters</vt:lpstr>
      <vt:lpstr>(2) What  are the trainings goals? </vt:lpstr>
      <vt:lpstr>General</vt:lpstr>
      <vt:lpstr>Example: Our Extreme Situations Forecasters</vt:lpstr>
      <vt:lpstr>(3) How   do you realise this training goal? </vt:lpstr>
      <vt:lpstr>General</vt:lpstr>
      <vt:lpstr>General</vt:lpstr>
      <vt:lpstr>Example: Our Extreme Situations Forecasters</vt:lpstr>
      <vt:lpstr>Example 1: Our Extreme Situations Forecasters</vt:lpstr>
      <vt:lpstr>(4) How are you going to make sure that you succeed?? </vt:lpstr>
      <vt:lpstr>General</vt:lpstr>
      <vt:lpstr>Example 1: Our Extreme Situations Forecasters</vt:lpstr>
      <vt:lpstr>(5) How are you going to report?? </vt:lpstr>
      <vt:lpstr>Reports</vt:lpstr>
      <vt:lpstr>DO’s  &amp;  DON’Ts</vt:lpstr>
      <vt:lpstr>DON’Ts</vt:lpstr>
      <vt:lpstr>DO</vt:lpstr>
      <vt:lpstr>Simulators  &amp;  Assessment?</vt:lpstr>
      <vt:lpstr>SO</vt:lpstr>
      <vt:lpstr>Disadvantages of a simulator assessment?  </vt:lpstr>
      <vt:lpstr>Advantages of a simulator assessment? </vt:lpstr>
      <vt:lpstr>Advantages/Disadvantages </vt:lpstr>
      <vt:lpstr>We don’t have a simulator and NOW?</vt:lpstr>
      <vt:lpstr> </vt:lpstr>
      <vt:lpstr> </vt:lpstr>
      <vt:lpstr> </vt:lpstr>
      <vt:lpstr> </vt:lpstr>
      <vt:lpstr>Dia 44</vt:lpstr>
      <vt:lpstr>This simulator</vt:lpstr>
      <vt:lpstr>Dia 46</vt:lpstr>
      <vt:lpstr>Questions?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pelkwijk</dc:creator>
  <cp:lastModifiedBy>pelkwijk</cp:lastModifiedBy>
  <cp:revision>397</cp:revision>
  <dcterms:modified xsi:type="dcterms:W3CDTF">2012-09-20T05:36:46Z</dcterms:modified>
</cp:coreProperties>
</file>